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8" r:id="rId3"/>
    <p:sldId id="347" r:id="rId4"/>
    <p:sldId id="346" r:id="rId5"/>
    <p:sldId id="366" r:id="rId6"/>
    <p:sldId id="320" r:id="rId7"/>
    <p:sldId id="363" r:id="rId8"/>
    <p:sldId id="364" r:id="rId9"/>
    <p:sldId id="285" r:id="rId10"/>
    <p:sldId id="353" r:id="rId11"/>
    <p:sldId id="371" r:id="rId12"/>
    <p:sldId id="369" r:id="rId13"/>
    <p:sldId id="370" r:id="rId14"/>
    <p:sldId id="358" r:id="rId15"/>
    <p:sldId id="352" r:id="rId16"/>
    <p:sldId id="368" r:id="rId17"/>
    <p:sldId id="357" r:id="rId18"/>
    <p:sldId id="304" r:id="rId19"/>
    <p:sldId id="359" r:id="rId20"/>
    <p:sldId id="372" r:id="rId21"/>
    <p:sldId id="360" r:id="rId22"/>
    <p:sldId id="361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66"/>
            <p14:sldId id="320"/>
            <p14:sldId id="363"/>
            <p14:sldId id="364"/>
            <p14:sldId id="285"/>
            <p14:sldId id="353"/>
            <p14:sldId id="371"/>
            <p14:sldId id="369"/>
            <p14:sldId id="370"/>
            <p14:sldId id="358"/>
            <p14:sldId id="352"/>
            <p14:sldId id="368"/>
            <p14:sldId id="357"/>
            <p14:sldId id="304"/>
            <p14:sldId id="359"/>
            <p14:sldId id="372"/>
            <p14:sldId id="360"/>
            <p14:sldId id="36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ansu.altan\Desktop\kalite%20&#231;al&#305;&#351;ma\END&#220;STR&#304;%20M&#220;HEND&#304;SL&#304;&#286;&#304;%202022%20KAL&#304;TE\END&#220;STR&#304;%20M&#220;HEND&#304;SL&#304;&#286;&#304;%202022%20KAL&#304;TE\KYS%20EM%20Kan&#305;tlar\5.%20KURUMSALLA&#350;MA\2021-2022%20BAHAR%20ANKETLER\Derslerin_Anket_Sonuclari_2021-2022_Bah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ansu.altan\Desktop\kalite%20&#231;al&#305;&#351;ma\END&#220;STR&#304;%20M&#220;HEND&#304;SL&#304;&#286;&#304;%202022%20KAL&#304;TE\END&#220;STR&#304;%20M&#220;HEND&#304;SL&#304;&#286;&#304;%202022%20KAL&#304;TE\KYS%20EM%20Kan&#305;tlar\5.%20KURUMSALLA&#350;MA\2021-2022%20BAHAR%20ANKETLER\Hocalarin_Anket_Sonuclari_2021-2022_Bah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ansu.altan\Desktop\KAL&#304;TE%202022-2023\KYS%202022-2023%20Kan&#305;t\5.Kurumsalla&#351;ma\2022-2023%20G&#220;Z%20ANKETLER&#304;\2022-2023%20G&#220;Z%20ANKETLER\Derslerin_Anket_Sonuclari_2022-2023_G&#252;z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ansu.altan\Desktop\KAL&#304;TE%202022-2023\KYS%202022-2023%20Kan&#305;t\5.Kurumsalla&#351;ma\2022-2023%20G&#220;Z%20ANKETLER&#304;\2022-2023%20G&#220;Z%20ANKETLER\Hocalarin_Anket_Sonuclari_2022-2023_G&#252;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ansu.altan\Desktop\kalite%20&#231;al&#305;&#351;ma\END&#220;STR&#304;%20M&#220;HEND&#304;SL&#304;&#286;&#304;%202022%20KAL&#304;TE\END&#220;STR&#304;%20M&#220;HEND&#304;SL&#304;&#286;&#304;%202022%20KAL&#304;TE\KYS%20EM%20Kan&#305;tlar\5.%20KURUMSALLA&#350;MA\2021-2022%20BAHAR%20ANKETLER\2021_2022_DanismanMemnuniyetAnke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solidFill>
                  <a:srgbClr val="0F2303"/>
                </a:solidFill>
                <a:effectLst/>
              </a:rPr>
              <a:t>Memnuniyet Ölçüm Sonuçları</a:t>
            </a:r>
            <a:r>
              <a:rPr lang="tr-TR" sz="1800" b="0" i="0" baseline="0">
                <a:solidFill>
                  <a:srgbClr val="0F2303"/>
                </a:solidFill>
                <a:effectLst/>
              </a:rPr>
              <a:t> </a:t>
            </a:r>
            <a:br>
              <a:rPr lang="tr-TR" sz="1800" b="0" i="0" baseline="0">
                <a:solidFill>
                  <a:srgbClr val="0F2303"/>
                </a:solidFill>
                <a:effectLst/>
              </a:rPr>
            </a:br>
            <a:endParaRPr lang="en-US" sz="1800">
              <a:solidFill>
                <a:srgbClr val="0F2303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Hedeflenen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Öğrenci Memnuniyet Oranı(Ders)</c:v>
                </c:pt>
                <c:pt idx="1">
                  <c:v>Öğrenci Memnuniyet Oranı(Akademisyen)</c:v>
                </c:pt>
                <c:pt idx="2">
                  <c:v>Danışman Memnuniyet Oranı</c:v>
                </c:pt>
                <c:pt idx="3">
                  <c:v>Kurum Staj Öğrenci Memnuniyet  Oranı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81</c:v>
                </c:pt>
                <c:pt idx="1">
                  <c:v>81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9-4B02-9ED9-7909A9E2E27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Öğrenci Memnuniyet Oranı(Ders)</c:v>
                </c:pt>
                <c:pt idx="1">
                  <c:v>Öğrenci Memnuniyet Oranı(Akademisyen)</c:v>
                </c:pt>
                <c:pt idx="2">
                  <c:v>Danışman Memnuniyet Oranı</c:v>
                </c:pt>
                <c:pt idx="3">
                  <c:v>Kurum Staj Öğrenci Memnuniyet  Oranı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88.74</c:v>
                </c:pt>
                <c:pt idx="1">
                  <c:v>89.26</c:v>
                </c:pt>
                <c:pt idx="2">
                  <c:v>87.26</c:v>
                </c:pt>
                <c:pt idx="3">
                  <c:v>88.64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9-4B02-9ED9-7909A9E2E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179824"/>
        <c:axId val="1117181072"/>
      </c:barChart>
      <c:catAx>
        <c:axId val="11171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81072"/>
        <c:crosses val="autoZero"/>
        <c:auto val="1"/>
        <c:lblAlgn val="ctr"/>
        <c:lblOffset val="100"/>
        <c:noMultiLvlLbl val="0"/>
      </c:catAx>
      <c:valAx>
        <c:axId val="11171810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F2303"/>
                </a:solidFill>
              </a:rPr>
              <a:t>2021-2022 </a:t>
            </a:r>
            <a:r>
              <a:rPr lang="en-US" dirty="0" err="1">
                <a:solidFill>
                  <a:srgbClr val="0F2303"/>
                </a:solidFill>
              </a:rPr>
              <a:t>Bahar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Memnuniyet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Oranı</a:t>
            </a:r>
            <a:endParaRPr lang="en-US" dirty="0">
              <a:solidFill>
                <a:srgbClr val="0F230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997594050743652E-2"/>
          <c:y val="0.16708333333333336"/>
          <c:w val="0.85217235345581799"/>
          <c:h val="0.50473459690332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Sheet1!$A$1:$A$32</c:f>
              <c:strCache>
                <c:ptCount val="32"/>
                <c:pt idx="0">
                  <c:v>BIO 102</c:v>
                </c:pt>
                <c:pt idx="1">
                  <c:v>ENEN 101</c:v>
                </c:pt>
                <c:pt idx="2">
                  <c:v>ENEN 102</c:v>
                </c:pt>
                <c:pt idx="3">
                  <c:v>ENEN 102</c:v>
                </c:pt>
                <c:pt idx="4">
                  <c:v>ENEN 401</c:v>
                </c:pt>
                <c:pt idx="5">
                  <c:v>GEN 200</c:v>
                </c:pt>
                <c:pt idx="6">
                  <c:v>GEN 401</c:v>
                </c:pt>
                <c:pt idx="7">
                  <c:v>GEN 402</c:v>
                </c:pt>
                <c:pt idx="8">
                  <c:v>GEN 404</c:v>
                </c:pt>
                <c:pt idx="9">
                  <c:v>IE 102</c:v>
                </c:pt>
                <c:pt idx="10">
                  <c:v>IE 122</c:v>
                </c:pt>
                <c:pt idx="11">
                  <c:v>IE 202</c:v>
                </c:pt>
                <c:pt idx="12">
                  <c:v>IE 212</c:v>
                </c:pt>
                <c:pt idx="13">
                  <c:v>IE 291</c:v>
                </c:pt>
                <c:pt idx="14">
                  <c:v>IE 303</c:v>
                </c:pt>
                <c:pt idx="15">
                  <c:v>IE 304</c:v>
                </c:pt>
                <c:pt idx="16">
                  <c:v>IE 306</c:v>
                </c:pt>
                <c:pt idx="17">
                  <c:v>IE 312</c:v>
                </c:pt>
                <c:pt idx="18">
                  <c:v>IE 322</c:v>
                </c:pt>
                <c:pt idx="19">
                  <c:v>IE 349</c:v>
                </c:pt>
                <c:pt idx="20">
                  <c:v>IE 391</c:v>
                </c:pt>
                <c:pt idx="21">
                  <c:v>IE 412</c:v>
                </c:pt>
                <c:pt idx="22">
                  <c:v>IE 420</c:v>
                </c:pt>
                <c:pt idx="23">
                  <c:v>IE 441</c:v>
                </c:pt>
                <c:pt idx="24">
                  <c:v>IE 442</c:v>
                </c:pt>
                <c:pt idx="25">
                  <c:v>IE 465</c:v>
                </c:pt>
                <c:pt idx="26">
                  <c:v>IE 491</c:v>
                </c:pt>
                <c:pt idx="27">
                  <c:v>IE 492</c:v>
                </c:pt>
                <c:pt idx="28">
                  <c:v>MATH 102</c:v>
                </c:pt>
                <c:pt idx="29">
                  <c:v>MATH 201</c:v>
                </c:pt>
                <c:pt idx="30">
                  <c:v>MATH 202</c:v>
                </c:pt>
                <c:pt idx="31">
                  <c:v>MATH 300</c:v>
                </c:pt>
              </c:strCache>
            </c:strRef>
          </c:cat>
          <c:val>
            <c:numRef>
              <c:f>Sheet1!$B$1:$B$32</c:f>
              <c:numCache>
                <c:formatCode>[$-10409]#,##0.00;\-#,##0.00</c:formatCode>
                <c:ptCount val="32"/>
                <c:pt idx="0">
                  <c:v>82.4166666666667</c:v>
                </c:pt>
                <c:pt idx="1">
                  <c:v>84.1666666666667</c:v>
                </c:pt>
                <c:pt idx="2">
                  <c:v>85.6806722689076</c:v>
                </c:pt>
                <c:pt idx="3">
                  <c:v>83.3333333333333</c:v>
                </c:pt>
                <c:pt idx="4">
                  <c:v>74</c:v>
                </c:pt>
                <c:pt idx="5">
                  <c:v>87.45</c:v>
                </c:pt>
                <c:pt idx="6">
                  <c:v>80.514851485148498</c:v>
                </c:pt>
                <c:pt idx="7">
                  <c:v>88.4</c:v>
                </c:pt>
                <c:pt idx="8">
                  <c:v>87.180722891566305</c:v>
                </c:pt>
                <c:pt idx="9">
                  <c:v>87.46</c:v>
                </c:pt>
                <c:pt idx="10">
                  <c:v>79.53</c:v>
                </c:pt>
                <c:pt idx="11">
                  <c:v>80.307692307692307</c:v>
                </c:pt>
                <c:pt idx="12">
                  <c:v>82.09</c:v>
                </c:pt>
                <c:pt idx="13">
                  <c:v>89.6</c:v>
                </c:pt>
                <c:pt idx="14">
                  <c:v>85.4</c:v>
                </c:pt>
                <c:pt idx="15">
                  <c:v>89.76</c:v>
                </c:pt>
                <c:pt idx="16">
                  <c:v>80</c:v>
                </c:pt>
                <c:pt idx="17">
                  <c:v>88.11</c:v>
                </c:pt>
                <c:pt idx="18">
                  <c:v>92.5</c:v>
                </c:pt>
                <c:pt idx="19">
                  <c:v>90.453333333333305</c:v>
                </c:pt>
                <c:pt idx="20">
                  <c:v>87.75</c:v>
                </c:pt>
                <c:pt idx="21">
                  <c:v>99.1111111111111</c:v>
                </c:pt>
                <c:pt idx="22">
                  <c:v>90</c:v>
                </c:pt>
                <c:pt idx="23">
                  <c:v>88</c:v>
                </c:pt>
                <c:pt idx="24">
                  <c:v>100</c:v>
                </c:pt>
                <c:pt idx="25">
                  <c:v>90.7</c:v>
                </c:pt>
                <c:pt idx="26">
                  <c:v>93.3333333333333</c:v>
                </c:pt>
                <c:pt idx="27">
                  <c:v>95.12</c:v>
                </c:pt>
                <c:pt idx="28">
                  <c:v>78.06</c:v>
                </c:pt>
                <c:pt idx="29">
                  <c:v>83</c:v>
                </c:pt>
                <c:pt idx="30">
                  <c:v>86.92</c:v>
                </c:pt>
                <c:pt idx="31">
                  <c:v>82.16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6-47F4-97AB-A410E44FD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936703"/>
        <c:axId val="488948351"/>
      </c:barChart>
      <c:catAx>
        <c:axId val="48893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48351"/>
        <c:crosses val="autoZero"/>
        <c:auto val="1"/>
        <c:lblAlgn val="ctr"/>
        <c:lblOffset val="100"/>
        <c:noMultiLvlLbl val="0"/>
      </c:catAx>
      <c:valAx>
        <c:axId val="488948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3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F2303"/>
                </a:solidFill>
              </a:rPr>
              <a:t>2021-2022 </a:t>
            </a:r>
            <a:r>
              <a:rPr lang="en-US" dirty="0" err="1" smtClean="0">
                <a:solidFill>
                  <a:srgbClr val="0F2303"/>
                </a:solidFill>
              </a:rPr>
              <a:t>Bahar</a:t>
            </a:r>
            <a:r>
              <a:rPr lang="en-US" baseline="0" dirty="0" smtClean="0">
                <a:solidFill>
                  <a:srgbClr val="0F2303"/>
                </a:solidFill>
              </a:rPr>
              <a:t> </a:t>
            </a:r>
            <a:r>
              <a:rPr lang="en-US" dirty="0" err="1" smtClean="0">
                <a:solidFill>
                  <a:srgbClr val="0F2303"/>
                </a:solidFill>
              </a:rPr>
              <a:t>Akademisyen</a:t>
            </a:r>
            <a:r>
              <a:rPr lang="en-US" dirty="0" smtClean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Memnuniyet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Oranı</a:t>
            </a:r>
            <a:endParaRPr lang="en-US" dirty="0">
              <a:solidFill>
                <a:srgbClr val="0F230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Sheet1!$A$1:$A$37</c:f>
              <c:strCache>
                <c:ptCount val="37"/>
                <c:pt idx="0">
                  <c:v>IE 349</c:v>
                </c:pt>
                <c:pt idx="1">
                  <c:v>IE 420</c:v>
                </c:pt>
                <c:pt idx="2">
                  <c:v>IE 492</c:v>
                </c:pt>
                <c:pt idx="3">
                  <c:v>ENEN 101</c:v>
                </c:pt>
                <c:pt idx="4">
                  <c:v>BIO 102</c:v>
                </c:pt>
                <c:pt idx="5">
                  <c:v>IE 420</c:v>
                </c:pt>
                <c:pt idx="6">
                  <c:v>IE 441</c:v>
                </c:pt>
                <c:pt idx="7">
                  <c:v>IE 492</c:v>
                </c:pt>
                <c:pt idx="8">
                  <c:v>MATH 102</c:v>
                </c:pt>
                <c:pt idx="9">
                  <c:v>IE 122</c:v>
                </c:pt>
                <c:pt idx="10">
                  <c:v>ENEN 102</c:v>
                </c:pt>
                <c:pt idx="11">
                  <c:v>GEN 200</c:v>
                </c:pt>
                <c:pt idx="12">
                  <c:v>IE 304</c:v>
                </c:pt>
                <c:pt idx="13">
                  <c:v>IE 492b</c:v>
                </c:pt>
                <c:pt idx="14">
                  <c:v>GEN 404</c:v>
                </c:pt>
                <c:pt idx="15">
                  <c:v>GEN 401</c:v>
                </c:pt>
                <c:pt idx="16">
                  <c:v>GEN 402</c:v>
                </c:pt>
                <c:pt idx="17">
                  <c:v>IE 322</c:v>
                </c:pt>
                <c:pt idx="18">
                  <c:v>IE 412</c:v>
                </c:pt>
                <c:pt idx="19">
                  <c:v>IE 442</c:v>
                </c:pt>
                <c:pt idx="20">
                  <c:v>IE 492</c:v>
                </c:pt>
                <c:pt idx="21">
                  <c:v>ENEN 401</c:v>
                </c:pt>
                <c:pt idx="22">
                  <c:v>MATH 300</c:v>
                </c:pt>
                <c:pt idx="23">
                  <c:v>IE 291b</c:v>
                </c:pt>
                <c:pt idx="24">
                  <c:v>IE 303</c:v>
                </c:pt>
                <c:pt idx="25">
                  <c:v>IE 306</c:v>
                </c:pt>
                <c:pt idx="26">
                  <c:v>IE 312</c:v>
                </c:pt>
                <c:pt idx="27">
                  <c:v>IE 391</c:v>
                </c:pt>
                <c:pt idx="28">
                  <c:v>IE 491</c:v>
                </c:pt>
                <c:pt idx="29">
                  <c:v>IE 492</c:v>
                </c:pt>
                <c:pt idx="30">
                  <c:v>MATH 202</c:v>
                </c:pt>
                <c:pt idx="31">
                  <c:v>IE 102</c:v>
                </c:pt>
                <c:pt idx="32">
                  <c:v>IE 202</c:v>
                </c:pt>
                <c:pt idx="33">
                  <c:v>IE 212</c:v>
                </c:pt>
                <c:pt idx="34">
                  <c:v>IE 465</c:v>
                </c:pt>
                <c:pt idx="35">
                  <c:v>IE 492</c:v>
                </c:pt>
                <c:pt idx="36">
                  <c:v>MATH 201</c:v>
                </c:pt>
              </c:strCache>
            </c:strRef>
          </c:cat>
          <c:val>
            <c:numRef>
              <c:f>Sheet1!$B$1:$B$37</c:f>
              <c:numCache>
                <c:formatCode>General</c:formatCode>
                <c:ptCount val="37"/>
              </c:numCache>
            </c:numRef>
          </c:val>
          <c:extLst>
            <c:ext xmlns:c16="http://schemas.microsoft.com/office/drawing/2014/chart" uri="{C3380CC4-5D6E-409C-BE32-E72D297353CC}">
              <c16:uniqueId val="{00000000-851E-483B-B635-B803604F8E9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Sheet1!$A$1:$A$37</c:f>
              <c:strCache>
                <c:ptCount val="37"/>
                <c:pt idx="0">
                  <c:v>IE 349</c:v>
                </c:pt>
                <c:pt idx="1">
                  <c:v>IE 420</c:v>
                </c:pt>
                <c:pt idx="2">
                  <c:v>IE 492</c:v>
                </c:pt>
                <c:pt idx="3">
                  <c:v>ENEN 101</c:v>
                </c:pt>
                <c:pt idx="4">
                  <c:v>BIO 102</c:v>
                </c:pt>
                <c:pt idx="5">
                  <c:v>IE 420</c:v>
                </c:pt>
                <c:pt idx="6">
                  <c:v>IE 441</c:v>
                </c:pt>
                <c:pt idx="7">
                  <c:v>IE 492</c:v>
                </c:pt>
                <c:pt idx="8">
                  <c:v>MATH 102</c:v>
                </c:pt>
                <c:pt idx="9">
                  <c:v>IE 122</c:v>
                </c:pt>
                <c:pt idx="10">
                  <c:v>ENEN 102</c:v>
                </c:pt>
                <c:pt idx="11">
                  <c:v>GEN 200</c:v>
                </c:pt>
                <c:pt idx="12">
                  <c:v>IE 304</c:v>
                </c:pt>
                <c:pt idx="13">
                  <c:v>IE 492b</c:v>
                </c:pt>
                <c:pt idx="14">
                  <c:v>GEN 404</c:v>
                </c:pt>
                <c:pt idx="15">
                  <c:v>GEN 401</c:v>
                </c:pt>
                <c:pt idx="16">
                  <c:v>GEN 402</c:v>
                </c:pt>
                <c:pt idx="17">
                  <c:v>IE 322</c:v>
                </c:pt>
                <c:pt idx="18">
                  <c:v>IE 412</c:v>
                </c:pt>
                <c:pt idx="19">
                  <c:v>IE 442</c:v>
                </c:pt>
                <c:pt idx="20">
                  <c:v>IE 492</c:v>
                </c:pt>
                <c:pt idx="21">
                  <c:v>ENEN 401</c:v>
                </c:pt>
                <c:pt idx="22">
                  <c:v>MATH 300</c:v>
                </c:pt>
                <c:pt idx="23">
                  <c:v>IE 291b</c:v>
                </c:pt>
                <c:pt idx="24">
                  <c:v>IE 303</c:v>
                </c:pt>
                <c:pt idx="25">
                  <c:v>IE 306</c:v>
                </c:pt>
                <c:pt idx="26">
                  <c:v>IE 312</c:v>
                </c:pt>
                <c:pt idx="27">
                  <c:v>IE 391</c:v>
                </c:pt>
                <c:pt idx="28">
                  <c:v>IE 491</c:v>
                </c:pt>
                <c:pt idx="29">
                  <c:v>IE 492</c:v>
                </c:pt>
                <c:pt idx="30">
                  <c:v>MATH 202</c:v>
                </c:pt>
                <c:pt idx="31">
                  <c:v>IE 102</c:v>
                </c:pt>
                <c:pt idx="32">
                  <c:v>IE 202</c:v>
                </c:pt>
                <c:pt idx="33">
                  <c:v>IE 212</c:v>
                </c:pt>
                <c:pt idx="34">
                  <c:v>IE 465</c:v>
                </c:pt>
                <c:pt idx="35">
                  <c:v>IE 492</c:v>
                </c:pt>
                <c:pt idx="36">
                  <c:v>MATH 201</c:v>
                </c:pt>
              </c:strCache>
            </c:strRef>
          </c:cat>
          <c:val>
            <c:numRef>
              <c:f>Sheet1!$C$1:$C$37</c:f>
              <c:numCache>
                <c:formatCode>[$-10409]#,##0.00;\-#,##0.00</c:formatCode>
                <c:ptCount val="37"/>
                <c:pt idx="0">
                  <c:v>90.426666666666705</c:v>
                </c:pt>
                <c:pt idx="1">
                  <c:v>94.6666666666667</c:v>
                </c:pt>
                <c:pt idx="2">
                  <c:v>90.2</c:v>
                </c:pt>
                <c:pt idx="3">
                  <c:v>83.9166666666667</c:v>
                </c:pt>
                <c:pt idx="4">
                  <c:v>83.0972222222222</c:v>
                </c:pt>
                <c:pt idx="5">
                  <c:v>88.6666666666667</c:v>
                </c:pt>
                <c:pt idx="6">
                  <c:v>89.6</c:v>
                </c:pt>
                <c:pt idx="7">
                  <c:v>89.6</c:v>
                </c:pt>
                <c:pt idx="8">
                  <c:v>78.69</c:v>
                </c:pt>
                <c:pt idx="9">
                  <c:v>79.89</c:v>
                </c:pt>
                <c:pt idx="10">
                  <c:v>85.529411764705898</c:v>
                </c:pt>
                <c:pt idx="11">
                  <c:v>87.875</c:v>
                </c:pt>
                <c:pt idx="12">
                  <c:v>89.68</c:v>
                </c:pt>
                <c:pt idx="13">
                  <c:v>96.6666666666667</c:v>
                </c:pt>
                <c:pt idx="14">
                  <c:v>87.325301204819297</c:v>
                </c:pt>
                <c:pt idx="15">
                  <c:v>79.821782178217802</c:v>
                </c:pt>
                <c:pt idx="16">
                  <c:v>88.2</c:v>
                </c:pt>
                <c:pt idx="17">
                  <c:v>92.75</c:v>
                </c:pt>
                <c:pt idx="18">
                  <c:v>99.1111111111111</c:v>
                </c:pt>
                <c:pt idx="19">
                  <c:v>100</c:v>
                </c:pt>
                <c:pt idx="20">
                  <c:v>94</c:v>
                </c:pt>
                <c:pt idx="21">
                  <c:v>76.230769230769198</c:v>
                </c:pt>
                <c:pt idx="22">
                  <c:v>82.767123287671197</c:v>
                </c:pt>
                <c:pt idx="23">
                  <c:v>89.8</c:v>
                </c:pt>
                <c:pt idx="24">
                  <c:v>85.5</c:v>
                </c:pt>
                <c:pt idx="25">
                  <c:v>78</c:v>
                </c:pt>
                <c:pt idx="26">
                  <c:v>89.48</c:v>
                </c:pt>
                <c:pt idx="27">
                  <c:v>86.5</c:v>
                </c:pt>
                <c:pt idx="28">
                  <c:v>94</c:v>
                </c:pt>
                <c:pt idx="29">
                  <c:v>99</c:v>
                </c:pt>
                <c:pt idx="30">
                  <c:v>88.87</c:v>
                </c:pt>
                <c:pt idx="31">
                  <c:v>86</c:v>
                </c:pt>
                <c:pt idx="32">
                  <c:v>80.461538461538495</c:v>
                </c:pt>
                <c:pt idx="33">
                  <c:v>82.94</c:v>
                </c:pt>
                <c:pt idx="34">
                  <c:v>90.05</c:v>
                </c:pt>
                <c:pt idx="35">
                  <c:v>93.25</c:v>
                </c:pt>
                <c:pt idx="36">
                  <c:v>83.622222222222206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E-483B-B635-B803604F8E9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Sheet1!$A$1:$A$37</c:f>
              <c:strCache>
                <c:ptCount val="37"/>
                <c:pt idx="0">
                  <c:v>IE 349</c:v>
                </c:pt>
                <c:pt idx="1">
                  <c:v>IE 420</c:v>
                </c:pt>
                <c:pt idx="2">
                  <c:v>IE 492</c:v>
                </c:pt>
                <c:pt idx="3">
                  <c:v>ENEN 101</c:v>
                </c:pt>
                <c:pt idx="4">
                  <c:v>BIO 102</c:v>
                </c:pt>
                <c:pt idx="5">
                  <c:v>IE 420</c:v>
                </c:pt>
                <c:pt idx="6">
                  <c:v>IE 441</c:v>
                </c:pt>
                <c:pt idx="7">
                  <c:v>IE 492</c:v>
                </c:pt>
                <c:pt idx="8">
                  <c:v>MATH 102</c:v>
                </c:pt>
                <c:pt idx="9">
                  <c:v>IE 122</c:v>
                </c:pt>
                <c:pt idx="10">
                  <c:v>ENEN 102</c:v>
                </c:pt>
                <c:pt idx="11">
                  <c:v>GEN 200</c:v>
                </c:pt>
                <c:pt idx="12">
                  <c:v>IE 304</c:v>
                </c:pt>
                <c:pt idx="13">
                  <c:v>IE 492b</c:v>
                </c:pt>
                <c:pt idx="14">
                  <c:v>GEN 404</c:v>
                </c:pt>
                <c:pt idx="15">
                  <c:v>GEN 401</c:v>
                </c:pt>
                <c:pt idx="16">
                  <c:v>GEN 402</c:v>
                </c:pt>
                <c:pt idx="17">
                  <c:v>IE 322</c:v>
                </c:pt>
                <c:pt idx="18">
                  <c:v>IE 412</c:v>
                </c:pt>
                <c:pt idx="19">
                  <c:v>IE 442</c:v>
                </c:pt>
                <c:pt idx="20">
                  <c:v>IE 492</c:v>
                </c:pt>
                <c:pt idx="21">
                  <c:v>ENEN 401</c:v>
                </c:pt>
                <c:pt idx="22">
                  <c:v>MATH 300</c:v>
                </c:pt>
                <c:pt idx="23">
                  <c:v>IE 291b</c:v>
                </c:pt>
                <c:pt idx="24">
                  <c:v>IE 303</c:v>
                </c:pt>
                <c:pt idx="25">
                  <c:v>IE 306</c:v>
                </c:pt>
                <c:pt idx="26">
                  <c:v>IE 312</c:v>
                </c:pt>
                <c:pt idx="27">
                  <c:v>IE 391</c:v>
                </c:pt>
                <c:pt idx="28">
                  <c:v>IE 491</c:v>
                </c:pt>
                <c:pt idx="29">
                  <c:v>IE 492</c:v>
                </c:pt>
                <c:pt idx="30">
                  <c:v>MATH 202</c:v>
                </c:pt>
                <c:pt idx="31">
                  <c:v>IE 102</c:v>
                </c:pt>
                <c:pt idx="32">
                  <c:v>IE 202</c:v>
                </c:pt>
                <c:pt idx="33">
                  <c:v>IE 212</c:v>
                </c:pt>
                <c:pt idx="34">
                  <c:v>IE 465</c:v>
                </c:pt>
                <c:pt idx="35">
                  <c:v>IE 492</c:v>
                </c:pt>
                <c:pt idx="36">
                  <c:v>MATH 201</c:v>
                </c:pt>
              </c:strCache>
            </c:strRef>
          </c:cat>
          <c:val>
            <c:numRef>
              <c:f>Sheet1!$D$1:$D$37</c:f>
              <c:numCache>
                <c:formatCode>General</c:formatCode>
                <c:ptCount val="37"/>
              </c:numCache>
            </c:numRef>
          </c:val>
          <c:extLst>
            <c:ext xmlns:c16="http://schemas.microsoft.com/office/drawing/2014/chart" uri="{C3380CC4-5D6E-409C-BE32-E72D297353CC}">
              <c16:uniqueId val="{00000002-851E-483B-B635-B803604F8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949183"/>
        <c:axId val="488951263"/>
      </c:barChart>
      <c:catAx>
        <c:axId val="48894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51263"/>
        <c:crosses val="autoZero"/>
        <c:auto val="1"/>
        <c:lblAlgn val="ctr"/>
        <c:lblOffset val="100"/>
        <c:noMultiLvlLbl val="0"/>
      </c:catAx>
      <c:valAx>
        <c:axId val="48895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4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F2303"/>
                </a:solidFill>
              </a:rPr>
              <a:t>2022-2023 Güz Ders Memnuniyet Oranı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'[Derslerin_Anket_Sonuclari_2022-2023_Güz.xlsx]Sheet1'!$A$1:$A$24</c:f>
              <c:strCache>
                <c:ptCount val="24"/>
                <c:pt idx="0">
                  <c:v>ENEN 101</c:v>
                </c:pt>
                <c:pt idx="1">
                  <c:v>ENEN 401</c:v>
                </c:pt>
                <c:pt idx="2">
                  <c:v>GEN 402</c:v>
                </c:pt>
                <c:pt idx="3">
                  <c:v>GEN 404</c:v>
                </c:pt>
                <c:pt idx="4">
                  <c:v>IE 201</c:v>
                </c:pt>
                <c:pt idx="5">
                  <c:v>IE 203</c:v>
                </c:pt>
                <c:pt idx="6">
                  <c:v>IE 291</c:v>
                </c:pt>
                <c:pt idx="7">
                  <c:v>IE 301</c:v>
                </c:pt>
                <c:pt idx="8">
                  <c:v>IE 313</c:v>
                </c:pt>
                <c:pt idx="9">
                  <c:v>IE 381</c:v>
                </c:pt>
                <c:pt idx="10">
                  <c:v>IE 391</c:v>
                </c:pt>
                <c:pt idx="11">
                  <c:v>IE 405</c:v>
                </c:pt>
                <c:pt idx="12">
                  <c:v>IE 411</c:v>
                </c:pt>
                <c:pt idx="13">
                  <c:v>IE 413</c:v>
                </c:pt>
                <c:pt idx="14">
                  <c:v>IE 419</c:v>
                </c:pt>
                <c:pt idx="15">
                  <c:v>IE 428</c:v>
                </c:pt>
                <c:pt idx="16">
                  <c:v>IE 441</c:v>
                </c:pt>
                <c:pt idx="17">
                  <c:v>IE 491</c:v>
                </c:pt>
                <c:pt idx="18">
                  <c:v>IE 492</c:v>
                </c:pt>
                <c:pt idx="19">
                  <c:v>MATH 101</c:v>
                </c:pt>
                <c:pt idx="20">
                  <c:v>MATH 201</c:v>
                </c:pt>
                <c:pt idx="21">
                  <c:v>MATH 202</c:v>
                </c:pt>
                <c:pt idx="22">
                  <c:v>MATH 211</c:v>
                </c:pt>
                <c:pt idx="23">
                  <c:v>MATH 300</c:v>
                </c:pt>
              </c:strCache>
            </c:strRef>
          </c:cat>
          <c:val>
            <c:numRef>
              <c:f>'[Derslerin_Anket_Sonuclari_2022-2023_Güz.xlsx]Sheet1'!$B$1:$B$24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0-B80C-41E0-905B-912A6FB0992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'[Derslerin_Anket_Sonuclari_2022-2023_Güz.xlsx]Sheet1'!$A$1:$A$24</c:f>
              <c:strCache>
                <c:ptCount val="24"/>
                <c:pt idx="0">
                  <c:v>ENEN 101</c:v>
                </c:pt>
                <c:pt idx="1">
                  <c:v>ENEN 401</c:v>
                </c:pt>
                <c:pt idx="2">
                  <c:v>GEN 402</c:v>
                </c:pt>
                <c:pt idx="3">
                  <c:v>GEN 404</c:v>
                </c:pt>
                <c:pt idx="4">
                  <c:v>IE 201</c:v>
                </c:pt>
                <c:pt idx="5">
                  <c:v>IE 203</c:v>
                </c:pt>
                <c:pt idx="6">
                  <c:v>IE 291</c:v>
                </c:pt>
                <c:pt idx="7">
                  <c:v>IE 301</c:v>
                </c:pt>
                <c:pt idx="8">
                  <c:v>IE 313</c:v>
                </c:pt>
                <c:pt idx="9">
                  <c:v>IE 381</c:v>
                </c:pt>
                <c:pt idx="10">
                  <c:v>IE 391</c:v>
                </c:pt>
                <c:pt idx="11">
                  <c:v>IE 405</c:v>
                </c:pt>
                <c:pt idx="12">
                  <c:v>IE 411</c:v>
                </c:pt>
                <c:pt idx="13">
                  <c:v>IE 413</c:v>
                </c:pt>
                <c:pt idx="14">
                  <c:v>IE 419</c:v>
                </c:pt>
                <c:pt idx="15">
                  <c:v>IE 428</c:v>
                </c:pt>
                <c:pt idx="16">
                  <c:v>IE 441</c:v>
                </c:pt>
                <c:pt idx="17">
                  <c:v>IE 491</c:v>
                </c:pt>
                <c:pt idx="18">
                  <c:v>IE 492</c:v>
                </c:pt>
                <c:pt idx="19">
                  <c:v>MATH 101</c:v>
                </c:pt>
                <c:pt idx="20">
                  <c:v>MATH 201</c:v>
                </c:pt>
                <c:pt idx="21">
                  <c:v>MATH 202</c:v>
                </c:pt>
                <c:pt idx="22">
                  <c:v>MATH 211</c:v>
                </c:pt>
                <c:pt idx="23">
                  <c:v>MATH 300</c:v>
                </c:pt>
              </c:strCache>
            </c:strRef>
          </c:cat>
          <c:val>
            <c:numRef>
              <c:f>'[Derslerin_Anket_Sonuclari_2022-2023_Güz.xlsx]Sheet1'!$C$1:$C$24</c:f>
              <c:numCache>
                <c:formatCode>[$-10409]#,##0.00;\-#,##0.00</c:formatCode>
                <c:ptCount val="24"/>
                <c:pt idx="0">
                  <c:v>92</c:v>
                </c:pt>
                <c:pt idx="1">
                  <c:v>91.2</c:v>
                </c:pt>
                <c:pt idx="2">
                  <c:v>93.2291666666667</c:v>
                </c:pt>
                <c:pt idx="3">
                  <c:v>92.7083333333333</c:v>
                </c:pt>
                <c:pt idx="4">
                  <c:v>90.349264705882305</c:v>
                </c:pt>
                <c:pt idx="5">
                  <c:v>94.209558823529406</c:v>
                </c:pt>
                <c:pt idx="6">
                  <c:v>93.198529411764696</c:v>
                </c:pt>
                <c:pt idx="7">
                  <c:v>85.5208333333333</c:v>
                </c:pt>
                <c:pt idx="8">
                  <c:v>82.1875</c:v>
                </c:pt>
                <c:pt idx="9">
                  <c:v>83.266129032258107</c:v>
                </c:pt>
                <c:pt idx="10">
                  <c:v>97.65625</c:v>
                </c:pt>
                <c:pt idx="11">
                  <c:v>97.585227272727295</c:v>
                </c:pt>
                <c:pt idx="12">
                  <c:v>93.276515151515198</c:v>
                </c:pt>
                <c:pt idx="13">
                  <c:v>93.028846153846203</c:v>
                </c:pt>
                <c:pt idx="14">
                  <c:v>90.89</c:v>
                </c:pt>
                <c:pt idx="15">
                  <c:v>88.146551724137893</c:v>
                </c:pt>
                <c:pt idx="16">
                  <c:v>92.7083333333333</c:v>
                </c:pt>
                <c:pt idx="17">
                  <c:v>89.24</c:v>
                </c:pt>
                <c:pt idx="18">
                  <c:v>95.83</c:v>
                </c:pt>
                <c:pt idx="19">
                  <c:v>90.94</c:v>
                </c:pt>
                <c:pt idx="20" formatCode="General">
                  <c:v>85.960027447668466</c:v>
                </c:pt>
                <c:pt idx="21" formatCode="General">
                  <c:v>89.511742196878728</c:v>
                </c:pt>
                <c:pt idx="22" formatCode="General">
                  <c:v>84.363332901218598</c:v>
                </c:pt>
                <c:pt idx="23" formatCode="General">
                  <c:v>95.12763278388276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C-41E0-905B-912A6FB09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531840"/>
        <c:axId val="963754256"/>
      </c:barChart>
      <c:catAx>
        <c:axId val="11155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754256"/>
        <c:crosses val="autoZero"/>
        <c:auto val="1"/>
        <c:lblAlgn val="ctr"/>
        <c:lblOffset val="100"/>
        <c:noMultiLvlLbl val="0"/>
      </c:catAx>
      <c:valAx>
        <c:axId val="96375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5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F2303"/>
                </a:solidFill>
              </a:rPr>
              <a:t>2022-2023 Güz Akademisyen</a:t>
            </a:r>
            <a:r>
              <a:rPr lang="en-US" baseline="0">
                <a:solidFill>
                  <a:srgbClr val="0F2303"/>
                </a:solidFill>
              </a:rPr>
              <a:t> Memnuniyet Oranı</a:t>
            </a:r>
            <a:endParaRPr lang="en-US">
              <a:solidFill>
                <a:srgbClr val="0F230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'[Hocalarin_Anket_Sonuclari_2022-2023_Güz.xlsx]Sheet1'!$A$1:$A$31</c:f>
              <c:strCache>
                <c:ptCount val="31"/>
                <c:pt idx="0">
                  <c:v>IE 413</c:v>
                </c:pt>
                <c:pt idx="1">
                  <c:v>IE 419</c:v>
                </c:pt>
                <c:pt idx="2">
                  <c:v>IE 428</c:v>
                </c:pt>
                <c:pt idx="3">
                  <c:v>MATH 201</c:v>
                </c:pt>
                <c:pt idx="4">
                  <c:v>ENEN 101</c:v>
                </c:pt>
                <c:pt idx="5">
                  <c:v>IE 381</c:v>
                </c:pt>
                <c:pt idx="6">
                  <c:v>IE 411</c:v>
                </c:pt>
                <c:pt idx="7">
                  <c:v>IE 491</c:v>
                </c:pt>
                <c:pt idx="8">
                  <c:v>GEN 404</c:v>
                </c:pt>
                <c:pt idx="9">
                  <c:v>GEN 401</c:v>
                </c:pt>
                <c:pt idx="10">
                  <c:v>GEN 402</c:v>
                </c:pt>
                <c:pt idx="11">
                  <c:v>IE 405</c:v>
                </c:pt>
                <c:pt idx="12">
                  <c:v>IE 419</c:v>
                </c:pt>
                <c:pt idx="13">
                  <c:v>IE 441</c:v>
                </c:pt>
                <c:pt idx="14">
                  <c:v>IE 491</c:v>
                </c:pt>
                <c:pt idx="15">
                  <c:v>ENEN 401</c:v>
                </c:pt>
                <c:pt idx="16">
                  <c:v>MATH 300</c:v>
                </c:pt>
                <c:pt idx="17">
                  <c:v>IE 203</c:v>
                </c:pt>
                <c:pt idx="18">
                  <c:v>ENEN 101</c:v>
                </c:pt>
                <c:pt idx="19">
                  <c:v>IE 291</c:v>
                </c:pt>
                <c:pt idx="20">
                  <c:v>IE 301</c:v>
                </c:pt>
                <c:pt idx="21">
                  <c:v>IE 391</c:v>
                </c:pt>
                <c:pt idx="22">
                  <c:v>IE 491</c:v>
                </c:pt>
                <c:pt idx="23">
                  <c:v>IE 492</c:v>
                </c:pt>
                <c:pt idx="24">
                  <c:v>MATH 211</c:v>
                </c:pt>
                <c:pt idx="25">
                  <c:v>IE 419</c:v>
                </c:pt>
                <c:pt idx="26">
                  <c:v>MATH 101</c:v>
                </c:pt>
                <c:pt idx="27">
                  <c:v>IE 201</c:v>
                </c:pt>
                <c:pt idx="28">
                  <c:v>IE 313</c:v>
                </c:pt>
                <c:pt idx="29">
                  <c:v>IE 492</c:v>
                </c:pt>
                <c:pt idx="30">
                  <c:v>MATH 202</c:v>
                </c:pt>
              </c:strCache>
            </c:strRef>
          </c:cat>
          <c:val>
            <c:numRef>
              <c:f>'[Hocalarin_Anket_Sonuclari_2022-2023_Güz.xlsx]Sheet1'!$B$1:$B$31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00-18B7-4FF5-9D88-219408AE8CE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'[Hocalarin_Anket_Sonuclari_2022-2023_Güz.xlsx]Sheet1'!$A$1:$A$31</c:f>
              <c:strCache>
                <c:ptCount val="31"/>
                <c:pt idx="0">
                  <c:v>IE 413</c:v>
                </c:pt>
                <c:pt idx="1">
                  <c:v>IE 419</c:v>
                </c:pt>
                <c:pt idx="2">
                  <c:v>IE 428</c:v>
                </c:pt>
                <c:pt idx="3">
                  <c:v>MATH 201</c:v>
                </c:pt>
                <c:pt idx="4">
                  <c:v>ENEN 101</c:v>
                </c:pt>
                <c:pt idx="5">
                  <c:v>IE 381</c:v>
                </c:pt>
                <c:pt idx="6">
                  <c:v>IE 411</c:v>
                </c:pt>
                <c:pt idx="7">
                  <c:v>IE 491</c:v>
                </c:pt>
                <c:pt idx="8">
                  <c:v>GEN 404</c:v>
                </c:pt>
                <c:pt idx="9">
                  <c:v>GEN 401</c:v>
                </c:pt>
                <c:pt idx="10">
                  <c:v>GEN 402</c:v>
                </c:pt>
                <c:pt idx="11">
                  <c:v>IE 405</c:v>
                </c:pt>
                <c:pt idx="12">
                  <c:v>IE 419</c:v>
                </c:pt>
                <c:pt idx="13">
                  <c:v>IE 441</c:v>
                </c:pt>
                <c:pt idx="14">
                  <c:v>IE 491</c:v>
                </c:pt>
                <c:pt idx="15">
                  <c:v>ENEN 401</c:v>
                </c:pt>
                <c:pt idx="16">
                  <c:v>MATH 300</c:v>
                </c:pt>
                <c:pt idx="17">
                  <c:v>IE 203</c:v>
                </c:pt>
                <c:pt idx="18">
                  <c:v>ENEN 101</c:v>
                </c:pt>
                <c:pt idx="19">
                  <c:v>IE 291</c:v>
                </c:pt>
                <c:pt idx="20">
                  <c:v>IE 301</c:v>
                </c:pt>
                <c:pt idx="21">
                  <c:v>IE 391</c:v>
                </c:pt>
                <c:pt idx="22">
                  <c:v>IE 491</c:v>
                </c:pt>
                <c:pt idx="23">
                  <c:v>IE 492</c:v>
                </c:pt>
                <c:pt idx="24">
                  <c:v>MATH 211</c:v>
                </c:pt>
                <c:pt idx="25">
                  <c:v>IE 419</c:v>
                </c:pt>
                <c:pt idx="26">
                  <c:v>MATH 101</c:v>
                </c:pt>
                <c:pt idx="27">
                  <c:v>IE 201</c:v>
                </c:pt>
                <c:pt idx="28">
                  <c:v>IE 313</c:v>
                </c:pt>
                <c:pt idx="29">
                  <c:v>IE 492</c:v>
                </c:pt>
                <c:pt idx="30">
                  <c:v>MATH 202</c:v>
                </c:pt>
              </c:strCache>
            </c:strRef>
          </c:cat>
          <c:val>
            <c:numRef>
              <c:f>'[Hocalarin_Anket_Sonuclari_2022-2023_Güz.xlsx]Sheet1'!$C$1:$C$31</c:f>
              <c:numCache>
                <c:formatCode>[$-10409]#,##0.00;\-#,##0.00</c:formatCode>
                <c:ptCount val="31"/>
                <c:pt idx="0">
                  <c:v>93.365384615384599</c:v>
                </c:pt>
                <c:pt idx="1">
                  <c:v>91.5625</c:v>
                </c:pt>
                <c:pt idx="2">
                  <c:v>88.275862068965495</c:v>
                </c:pt>
                <c:pt idx="3">
                  <c:v>85.913313627314949</c:v>
                </c:pt>
                <c:pt idx="4">
                  <c:v>88.4375</c:v>
                </c:pt>
                <c:pt idx="5">
                  <c:v>85.564516129032299</c:v>
                </c:pt>
                <c:pt idx="6">
                  <c:v>93.409090909090907</c:v>
                </c:pt>
                <c:pt idx="7">
                  <c:v>100</c:v>
                </c:pt>
                <c:pt idx="8">
                  <c:v>92.9861111111111</c:v>
                </c:pt>
                <c:pt idx="9">
                  <c:v>92.118644067796595</c:v>
                </c:pt>
                <c:pt idx="10">
                  <c:v>93.4722222222222</c:v>
                </c:pt>
                <c:pt idx="11">
                  <c:v>97.727272727272705</c:v>
                </c:pt>
                <c:pt idx="12">
                  <c:v>85.8333333333333</c:v>
                </c:pt>
                <c:pt idx="13">
                  <c:v>92.3611111111111</c:v>
                </c:pt>
                <c:pt idx="14">
                  <c:v>100</c:v>
                </c:pt>
                <c:pt idx="15">
                  <c:v>90.4166666666667</c:v>
                </c:pt>
                <c:pt idx="16">
                  <c:v>95.112179487179461</c:v>
                </c:pt>
                <c:pt idx="17">
                  <c:v>93.602941176470594</c:v>
                </c:pt>
                <c:pt idx="18">
                  <c:v>100</c:v>
                </c:pt>
                <c:pt idx="19">
                  <c:v>93.75</c:v>
                </c:pt>
                <c:pt idx="20">
                  <c:v>86.6666666666667</c:v>
                </c:pt>
                <c:pt idx="21">
                  <c:v>98.4375</c:v>
                </c:pt>
                <c:pt idx="22">
                  <c:v>67.5</c:v>
                </c:pt>
                <c:pt idx="23">
                  <c:v>100</c:v>
                </c:pt>
                <c:pt idx="24">
                  <c:v>85.098781436349512</c:v>
                </c:pt>
                <c:pt idx="25">
                  <c:v>97.1666666666667</c:v>
                </c:pt>
                <c:pt idx="26">
                  <c:v>92.858335473927582</c:v>
                </c:pt>
                <c:pt idx="27">
                  <c:v>90.882352941176507</c:v>
                </c:pt>
                <c:pt idx="28">
                  <c:v>84</c:v>
                </c:pt>
                <c:pt idx="29">
                  <c:v>91.6666666666667</c:v>
                </c:pt>
                <c:pt idx="30">
                  <c:v>89.243322328931612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7-4FF5-9D88-219408AE8CE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'[Hocalarin_Anket_Sonuclari_2022-2023_Güz.xlsx]Sheet1'!$A$1:$A$31</c:f>
              <c:strCache>
                <c:ptCount val="31"/>
                <c:pt idx="0">
                  <c:v>IE 413</c:v>
                </c:pt>
                <c:pt idx="1">
                  <c:v>IE 419</c:v>
                </c:pt>
                <c:pt idx="2">
                  <c:v>IE 428</c:v>
                </c:pt>
                <c:pt idx="3">
                  <c:v>MATH 201</c:v>
                </c:pt>
                <c:pt idx="4">
                  <c:v>ENEN 101</c:v>
                </c:pt>
                <c:pt idx="5">
                  <c:v>IE 381</c:v>
                </c:pt>
                <c:pt idx="6">
                  <c:v>IE 411</c:v>
                </c:pt>
                <c:pt idx="7">
                  <c:v>IE 491</c:v>
                </c:pt>
                <c:pt idx="8">
                  <c:v>GEN 404</c:v>
                </c:pt>
                <c:pt idx="9">
                  <c:v>GEN 401</c:v>
                </c:pt>
                <c:pt idx="10">
                  <c:v>GEN 402</c:v>
                </c:pt>
                <c:pt idx="11">
                  <c:v>IE 405</c:v>
                </c:pt>
                <c:pt idx="12">
                  <c:v>IE 419</c:v>
                </c:pt>
                <c:pt idx="13">
                  <c:v>IE 441</c:v>
                </c:pt>
                <c:pt idx="14">
                  <c:v>IE 491</c:v>
                </c:pt>
                <c:pt idx="15">
                  <c:v>ENEN 401</c:v>
                </c:pt>
                <c:pt idx="16">
                  <c:v>MATH 300</c:v>
                </c:pt>
                <c:pt idx="17">
                  <c:v>IE 203</c:v>
                </c:pt>
                <c:pt idx="18">
                  <c:v>ENEN 101</c:v>
                </c:pt>
                <c:pt idx="19">
                  <c:v>IE 291</c:v>
                </c:pt>
                <c:pt idx="20">
                  <c:v>IE 301</c:v>
                </c:pt>
                <c:pt idx="21">
                  <c:v>IE 391</c:v>
                </c:pt>
                <c:pt idx="22">
                  <c:v>IE 491</c:v>
                </c:pt>
                <c:pt idx="23">
                  <c:v>IE 492</c:v>
                </c:pt>
                <c:pt idx="24">
                  <c:v>MATH 211</c:v>
                </c:pt>
                <c:pt idx="25">
                  <c:v>IE 419</c:v>
                </c:pt>
                <c:pt idx="26">
                  <c:v>MATH 101</c:v>
                </c:pt>
                <c:pt idx="27">
                  <c:v>IE 201</c:v>
                </c:pt>
                <c:pt idx="28">
                  <c:v>IE 313</c:v>
                </c:pt>
                <c:pt idx="29">
                  <c:v>IE 492</c:v>
                </c:pt>
                <c:pt idx="30">
                  <c:v>MATH 202</c:v>
                </c:pt>
              </c:strCache>
            </c:strRef>
          </c:cat>
          <c:val>
            <c:numRef>
              <c:f>'[Hocalarin_Anket_Sonuclari_2022-2023_Güz.xlsx]Sheet1'!$D$1:$D$31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02-18B7-4FF5-9D88-219408AE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747600"/>
        <c:axId val="963751760"/>
      </c:barChart>
      <c:catAx>
        <c:axId val="9637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751760"/>
        <c:crosses val="autoZero"/>
        <c:auto val="1"/>
        <c:lblAlgn val="ctr"/>
        <c:lblOffset val="100"/>
        <c:noMultiLvlLbl val="0"/>
      </c:catAx>
      <c:valAx>
        <c:axId val="96375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74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solidFill>
                  <a:srgbClr val="0F2303"/>
                </a:solidFill>
                <a:effectLst/>
              </a:rPr>
              <a:t>2021-2022 Danışman Memnuniyet Oranları</a:t>
            </a:r>
            <a:endParaRPr lang="en-US" sz="1200">
              <a:solidFill>
                <a:srgbClr val="0F2303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'2021_2022_DanismanMemnuniyetAnk'!$C$85:$C$89</c:f>
              <c:strCache>
                <c:ptCount val="5"/>
                <c:pt idx="0">
                  <c:v>Semail ÜLGEN</c:v>
                </c:pt>
                <c:pt idx="1">
                  <c:v>Sevgi ŞENGÜL AYAN</c:v>
                </c:pt>
                <c:pt idx="2">
                  <c:v>Hakan ŞİMŞEK</c:v>
                </c:pt>
                <c:pt idx="3">
                  <c:v>Kamer ÖZGÜN</c:v>
                </c:pt>
                <c:pt idx="4">
                  <c:v>ŞENAY SADIÇ</c:v>
                </c:pt>
              </c:strCache>
            </c:strRef>
          </c:cat>
          <c:val>
            <c:numRef>
              <c:f>'2021_2022_DanismanMemnuniyetAnk'!$D$85:$D$89</c:f>
              <c:numCache>
                <c:formatCode>[$-10409]#,##0.00;\-#,##0.00</c:formatCode>
                <c:ptCount val="5"/>
                <c:pt idx="0">
                  <c:v>88.241206030150707</c:v>
                </c:pt>
                <c:pt idx="1">
                  <c:v>86.030150753768794</c:v>
                </c:pt>
                <c:pt idx="2">
                  <c:v>77.244897959183703</c:v>
                </c:pt>
                <c:pt idx="3">
                  <c:v>89.7916666666667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9-4266-A5CD-1FD751E4B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970896"/>
        <c:axId val="1155261968"/>
      </c:barChart>
      <c:catAx>
        <c:axId val="114997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61968"/>
        <c:crosses val="autoZero"/>
        <c:auto val="1"/>
        <c:lblAlgn val="ctr"/>
        <c:lblOffset val="100"/>
        <c:noMultiLvlLbl val="0"/>
      </c:catAx>
      <c:valAx>
        <c:axId val="115526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97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14.06.2023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34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62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45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14.06.2023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79812" y="504824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ENDÜSTRİ MÜHENDİSLİĞİ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668351"/>
              </p:ext>
            </p:extLst>
          </p:nvPr>
        </p:nvGraphicFramePr>
        <p:xfrm>
          <a:off x="1884217" y="1863436"/>
          <a:ext cx="5971309" cy="367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59166"/>
              </p:ext>
            </p:extLst>
          </p:nvPr>
        </p:nvGraphicFramePr>
        <p:xfrm>
          <a:off x="529341" y="1274926"/>
          <a:ext cx="7658696" cy="303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061919"/>
              </p:ext>
            </p:extLst>
          </p:nvPr>
        </p:nvGraphicFramePr>
        <p:xfrm>
          <a:off x="734291" y="4114799"/>
          <a:ext cx="7578436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08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483971"/>
              </p:ext>
            </p:extLst>
          </p:nvPr>
        </p:nvGraphicFramePr>
        <p:xfrm>
          <a:off x="724761" y="1275235"/>
          <a:ext cx="7994073" cy="231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79160"/>
              </p:ext>
            </p:extLst>
          </p:nvPr>
        </p:nvGraphicFramePr>
        <p:xfrm>
          <a:off x="724761" y="3920835"/>
          <a:ext cx="7994073" cy="235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74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618405"/>
              </p:ext>
            </p:extLst>
          </p:nvPr>
        </p:nvGraphicFramePr>
        <p:xfrm>
          <a:off x="2285999" y="2057400"/>
          <a:ext cx="4849091" cy="286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0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1"/>
          <p:cNvSpPr txBox="1"/>
          <p:nvPr/>
        </p:nvSpPr>
        <p:spPr>
          <a:xfrm>
            <a:off x="2037806" y="2724990"/>
            <a:ext cx="710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F2303"/>
                </a:solidFill>
              </a:rPr>
              <a:t>Birimimize</a:t>
            </a:r>
            <a:r>
              <a:rPr lang="en-US" dirty="0" smtClean="0">
                <a:solidFill>
                  <a:srgbClr val="0F2303"/>
                </a:solidFill>
              </a:rPr>
              <a:t> </a:t>
            </a:r>
            <a:r>
              <a:rPr lang="en-US" dirty="0" err="1" smtClean="0">
                <a:solidFill>
                  <a:srgbClr val="0F2303"/>
                </a:solidFill>
              </a:rPr>
              <a:t>gelen</a:t>
            </a:r>
            <a:r>
              <a:rPr lang="en-US" dirty="0" smtClean="0">
                <a:solidFill>
                  <a:srgbClr val="0F2303"/>
                </a:solidFill>
              </a:rPr>
              <a:t> </a:t>
            </a:r>
            <a:r>
              <a:rPr lang="en-US" dirty="0" err="1" smtClean="0">
                <a:solidFill>
                  <a:srgbClr val="0F2303"/>
                </a:solidFill>
              </a:rPr>
              <a:t>öneri</a:t>
            </a:r>
            <a:r>
              <a:rPr lang="en-US" dirty="0" smtClean="0">
                <a:solidFill>
                  <a:srgbClr val="0F2303"/>
                </a:solidFill>
              </a:rPr>
              <a:t> </a:t>
            </a:r>
            <a:r>
              <a:rPr lang="en-US" dirty="0" err="1" smtClean="0">
                <a:solidFill>
                  <a:srgbClr val="0F2303"/>
                </a:solidFill>
              </a:rPr>
              <a:t>ve</a:t>
            </a:r>
            <a:r>
              <a:rPr lang="en-US" dirty="0" smtClean="0">
                <a:solidFill>
                  <a:srgbClr val="0F2303"/>
                </a:solidFill>
              </a:rPr>
              <a:t> </a:t>
            </a:r>
            <a:r>
              <a:rPr lang="en-US" dirty="0" err="1" smtClean="0">
                <a:solidFill>
                  <a:srgbClr val="0F2303"/>
                </a:solidFill>
              </a:rPr>
              <a:t>şikayet</a:t>
            </a:r>
            <a:r>
              <a:rPr lang="en-US" dirty="0" smtClean="0">
                <a:solidFill>
                  <a:srgbClr val="0F2303"/>
                </a:solidFill>
              </a:rPr>
              <a:t> </a:t>
            </a:r>
            <a:r>
              <a:rPr lang="en-US" dirty="0" err="1" smtClean="0">
                <a:solidFill>
                  <a:srgbClr val="0F2303"/>
                </a:solidFill>
              </a:rPr>
              <a:t>bulunmamaktadır</a:t>
            </a:r>
            <a:r>
              <a:rPr lang="en-US" dirty="0" smtClean="0">
                <a:solidFill>
                  <a:srgbClr val="0F2303"/>
                </a:solidFill>
              </a:rPr>
              <a:t>.</a:t>
            </a:r>
            <a:endParaRPr lang="en-US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81513"/>
              </p:ext>
            </p:extLst>
          </p:nvPr>
        </p:nvGraphicFramePr>
        <p:xfrm>
          <a:off x="323528" y="1171303"/>
          <a:ext cx="8203223" cy="2301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5231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en-US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2022-0082</a:t>
                      </a:r>
                      <a:r>
                        <a:rPr lang="en-US" dirty="0" smtClean="0">
                          <a:solidFill>
                            <a:srgbClr val="0C0D0D"/>
                          </a:solidFill>
                        </a:rPr>
                        <a:t>-</a:t>
                      </a: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 Dış paydaşlarla yapılan etkinlik sayısı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15.02.2023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Bölüm öğretim üyeleri motive edilerek eğitim ve öğretim dönemi başında dış paydaşlarla yapılacak etkinlik planının hazırlanması</a:t>
                      </a:r>
                    </a:p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58F49DB-67A9-4A30-AB61-0A5CA1A5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96959"/>
              </p:ext>
            </p:extLst>
          </p:nvPr>
        </p:nvGraphicFramePr>
        <p:xfrm>
          <a:off x="323528" y="3634867"/>
          <a:ext cx="8203223" cy="3119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68558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5334665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en-US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2022-0083- Bölüm/Program Danışma Kurulları Toplantıları * Sektör Temsilcileri * Bölüm/Program Öğrencileri * Mezun Bölüm/Program Öğrencileri * Bölüm/Program Öğretim Üyeleri * Kurum Dışı Öğretim Üyeleri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15.02.2023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Danışma kurulu üyeleri bölüm başkanlığı tarafından bilgilendirilerek eğitim ve öğretim dönemi başında bölüm danışma kurulları toplantı planının hazırlanması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47409"/>
              </p:ext>
            </p:extLst>
          </p:nvPr>
        </p:nvGraphicFramePr>
        <p:xfrm>
          <a:off x="323528" y="1171303"/>
          <a:ext cx="8203223" cy="2026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5231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en-US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2022-008</a:t>
                      </a:r>
                      <a:r>
                        <a:rPr lang="en-US" dirty="0" smtClean="0">
                          <a:solidFill>
                            <a:srgbClr val="0C0D0D"/>
                          </a:solidFill>
                        </a:rPr>
                        <a:t>4-</a:t>
                      </a: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 Gerçekleştirilen bilimsel etkinlik sayısı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15.02.2023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Bölüm öğretim üyeleri motive edilerek eğitim ve öğretim dönemi başında gerçekleştirilecek bilimsel etkinlik planının hazırlanması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5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287016" y="-96054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953725"/>
            <a:ext cx="4900715" cy="5491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1927" y="1748181"/>
            <a:ext cx="2951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2303"/>
                </a:solidFill>
              </a:rPr>
              <a:t>*</a:t>
            </a:r>
            <a:r>
              <a:rPr lang="en-US" b="1" dirty="0">
                <a:solidFill>
                  <a:srgbClr val="0F2303"/>
                </a:solidFill>
              </a:rPr>
              <a:t>KYS </a:t>
            </a:r>
            <a:r>
              <a:rPr lang="en-US" b="1" dirty="0" err="1">
                <a:solidFill>
                  <a:srgbClr val="0F2303"/>
                </a:solidFill>
              </a:rPr>
              <a:t>İç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Denetim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Puanı</a:t>
            </a:r>
            <a:r>
              <a:rPr lang="en-US" b="1" dirty="0">
                <a:solidFill>
                  <a:srgbClr val="0F2303"/>
                </a:solidFill>
              </a:rPr>
              <a:t>: </a:t>
            </a:r>
            <a:r>
              <a:rPr lang="en-US" b="1" dirty="0" smtClean="0">
                <a:solidFill>
                  <a:srgbClr val="0F2303"/>
                </a:solidFill>
              </a:rPr>
              <a:t>98</a:t>
            </a:r>
            <a:endParaRPr lang="en-US" b="1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b="1" dirty="0" smtClean="0">
                <a:solidFill>
                  <a:srgbClr val="0F2303"/>
                </a:solidFill>
              </a:rPr>
              <a:t>**</a:t>
            </a:r>
            <a:r>
              <a:rPr lang="en-US" b="1" dirty="0" err="1" smtClean="0">
                <a:solidFill>
                  <a:srgbClr val="0F2303"/>
                </a:solidFill>
              </a:rPr>
              <a:t>Bulgular</a:t>
            </a:r>
            <a:r>
              <a:rPr lang="en-US" b="1" dirty="0" smtClean="0">
                <a:solidFill>
                  <a:srgbClr val="0F2303"/>
                </a:solidFill>
              </a:rPr>
              <a:t> </a:t>
            </a:r>
            <a:r>
              <a:rPr lang="en-US" b="1" dirty="0" err="1" smtClean="0">
                <a:solidFill>
                  <a:srgbClr val="0F2303"/>
                </a:solidFill>
              </a:rPr>
              <a:t>ile</a:t>
            </a:r>
            <a:r>
              <a:rPr lang="en-US" b="1" dirty="0" smtClean="0">
                <a:solidFill>
                  <a:srgbClr val="0F2303"/>
                </a:solidFill>
              </a:rPr>
              <a:t> </a:t>
            </a:r>
            <a:r>
              <a:rPr lang="en-US" b="1" dirty="0" err="1" smtClean="0">
                <a:solidFill>
                  <a:srgbClr val="0F2303"/>
                </a:solidFill>
              </a:rPr>
              <a:t>ilgili</a:t>
            </a:r>
            <a:r>
              <a:rPr lang="en-US" b="1" dirty="0" smtClean="0">
                <a:solidFill>
                  <a:srgbClr val="0F2303"/>
                </a:solidFill>
              </a:rPr>
              <a:t> </a:t>
            </a:r>
            <a:r>
              <a:rPr lang="en-US" b="1" dirty="0" err="1" smtClean="0">
                <a:solidFill>
                  <a:srgbClr val="0F2303"/>
                </a:solidFill>
              </a:rPr>
              <a:t>aksiyonlar</a:t>
            </a:r>
            <a:r>
              <a:rPr lang="en-US" b="1" dirty="0" smtClean="0">
                <a:solidFill>
                  <a:srgbClr val="0F2303"/>
                </a:solidFill>
              </a:rPr>
              <a:t> </a:t>
            </a:r>
            <a:r>
              <a:rPr lang="en-US" b="1" dirty="0" err="1" smtClean="0">
                <a:solidFill>
                  <a:srgbClr val="0F2303"/>
                </a:solidFill>
              </a:rPr>
              <a:t>alınmaktadır</a:t>
            </a:r>
            <a:r>
              <a:rPr lang="en-US" b="1" dirty="0" smtClean="0">
                <a:solidFill>
                  <a:srgbClr val="0F2303"/>
                </a:solidFill>
              </a:rPr>
              <a:t>.</a:t>
            </a:r>
            <a:endParaRPr lang="en-US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1846816" y="394816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1329"/>
              </p:ext>
            </p:extLst>
          </p:nvPr>
        </p:nvGraphicFramePr>
        <p:xfrm>
          <a:off x="-5484" y="1337859"/>
          <a:ext cx="9149484" cy="5297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7922">
                  <a:extLst>
                    <a:ext uri="{9D8B030D-6E8A-4147-A177-3AD203B41FA5}">
                      <a16:colId xmlns:a16="http://schemas.microsoft.com/office/drawing/2014/main" val="3293736450"/>
                    </a:ext>
                  </a:extLst>
                </a:gridCol>
                <a:gridCol w="3481875">
                  <a:extLst>
                    <a:ext uri="{9D8B030D-6E8A-4147-A177-3AD203B41FA5}">
                      <a16:colId xmlns:a16="http://schemas.microsoft.com/office/drawing/2014/main" val="4028662069"/>
                    </a:ext>
                  </a:extLst>
                </a:gridCol>
                <a:gridCol w="3199687">
                  <a:extLst>
                    <a:ext uri="{9D8B030D-6E8A-4147-A177-3AD203B41FA5}">
                      <a16:colId xmlns:a16="http://schemas.microsoft.com/office/drawing/2014/main" val="87440736"/>
                    </a:ext>
                  </a:extLst>
                </a:gridCol>
              </a:tblGrid>
              <a:tr h="227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Konuşmacı</a:t>
                      </a:r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Düzenleyici</a:t>
                      </a:r>
                      <a:endParaRPr lang="en-US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</a:rPr>
                        <a:t>Başlık</a:t>
                      </a:r>
                      <a:endParaRPr lang="en-US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 smtClean="0">
                          <a:solidFill>
                            <a:srgbClr val="0F2303"/>
                          </a:solidFill>
                          <a:effectLst/>
                        </a:rPr>
                        <a:t>Tarih</a:t>
                      </a:r>
                      <a:endParaRPr lang="en-US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3229324364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Başkanlığı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danışma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kurulu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toplantıları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planlandı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çerçevesinde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danışma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kurulu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üyemiz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BK’nın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bulunduğu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toplantılar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düzenlenmektedir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Aralık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2022-Devam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ediyor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3610945324"/>
                  </a:ext>
                </a:extLst>
              </a:tr>
              <a:tr h="528528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Şenay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Sadıç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Endüstri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4.0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Sürdürülebilirlik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-Antalya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Üniversitesi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Zirve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Şubat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1980981530"/>
                  </a:ext>
                </a:extLst>
              </a:tr>
              <a:tr h="664091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 Özgün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Eğitici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Danışman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Kariyer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Danışmanlığı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Mentörlük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Tersine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Mentörlük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Yetenek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Alışverişi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Antalya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Üniversitesi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Zirve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Şubat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715478007"/>
                  </a:ext>
                </a:extLst>
              </a:tr>
              <a:tr h="610606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Muhammet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Fatih AK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Dışı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Etkinlikler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Kolaylaştırmak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LMS-Antalya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Üniversitesi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Zirve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Şubat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973686901"/>
                  </a:ext>
                </a:extLst>
              </a:tr>
              <a:tr h="9454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Semail Ülgen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Ulusal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işbirliği:İstanbul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Bilgi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Üniversitesi</a:t>
                      </a:r>
                      <a:endParaRPr lang="en-US" sz="1300" u="none" strike="noStrike" kern="1200" dirty="0" smtClean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1001-Finsler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Geometride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yeni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Ricci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tensörler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tensörler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yardımıyla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Einstein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  <a:endParaRPr lang="en-US" sz="1300" u="none" strike="noStrike" kern="1200" dirty="0" smtClean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denklemlerinin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çözümü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Eylül</a:t>
                      </a:r>
                      <a:r>
                        <a:rPr lang="en-US" sz="130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2022-..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3212413619"/>
                  </a:ext>
                </a:extLst>
              </a:tr>
              <a:tr h="544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Engin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Dorum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Antalya Fen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Liseleri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Genç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Fikirler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Kongres,Bildiri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Hazırlama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Sunum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Teknikleri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Eğitimi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17.11.2022</a:t>
                      </a: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3648821179"/>
                  </a:ext>
                </a:extLst>
              </a:tr>
              <a:tr h="7018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Semail ÜLGEN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BATEM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gezi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toplantısı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tarımda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tasarrufu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sağlayan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sulama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aparatının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geliştirilmesi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sunumu</a:t>
                      </a:r>
                      <a:endParaRPr lang="en-US" sz="130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21.04.2022</a:t>
                      </a: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3187268034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 Özgün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Ankutsan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Teknik</a:t>
                      </a:r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Gezi</a:t>
                      </a:r>
                    </a:p>
                  </a:txBody>
                  <a:tcPr marL="9213" marR="9213" marT="92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Nisan 2022</a:t>
                      </a:r>
                    </a:p>
                  </a:txBody>
                  <a:tcPr marL="9213" marR="9213" marT="9213" marB="0" anchor="ctr"/>
                </a:tc>
                <a:extLst>
                  <a:ext uri="{0D108BD9-81ED-4DB2-BD59-A6C34878D82A}">
                    <a16:rowId xmlns:a16="http://schemas.microsoft.com/office/drawing/2014/main" val="38355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17902"/>
              </p:ext>
            </p:extLst>
          </p:nvPr>
        </p:nvGraphicFramePr>
        <p:xfrm>
          <a:off x="0" y="1341352"/>
          <a:ext cx="9047018" cy="436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1782">
                  <a:extLst>
                    <a:ext uri="{9D8B030D-6E8A-4147-A177-3AD203B41FA5}">
                      <a16:colId xmlns:a16="http://schemas.microsoft.com/office/drawing/2014/main" val="542829316"/>
                    </a:ext>
                  </a:extLst>
                </a:gridCol>
                <a:gridCol w="1564538">
                  <a:extLst>
                    <a:ext uri="{9D8B030D-6E8A-4147-A177-3AD203B41FA5}">
                      <a16:colId xmlns:a16="http://schemas.microsoft.com/office/drawing/2014/main" val="2487494262"/>
                    </a:ext>
                  </a:extLst>
                </a:gridCol>
                <a:gridCol w="1453644">
                  <a:extLst>
                    <a:ext uri="{9D8B030D-6E8A-4147-A177-3AD203B41FA5}">
                      <a16:colId xmlns:a16="http://schemas.microsoft.com/office/drawing/2014/main" val="274074170"/>
                    </a:ext>
                  </a:extLst>
                </a:gridCol>
                <a:gridCol w="1817054">
                  <a:extLst>
                    <a:ext uri="{9D8B030D-6E8A-4147-A177-3AD203B41FA5}">
                      <a16:colId xmlns:a16="http://schemas.microsoft.com/office/drawing/2014/main" val="3435000951"/>
                    </a:ext>
                  </a:extLst>
                </a:gridCol>
              </a:tblGrid>
              <a:tr h="178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Tr:Bulanık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Mantık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Yöntemiyle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Sağlıklı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Ekmek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İndeksinin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Belirlenmesi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TÜBİTAK, 2209-A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Hakan Şimşek, Şevval Sarı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Kasım 2021- Kasım 2022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3174459494"/>
                  </a:ext>
                </a:extLst>
              </a:tr>
              <a:tr h="24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: Determination of Healthy Bread Index by Fuzzy Logic Method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967114"/>
                  </a:ext>
                </a:extLst>
              </a:tr>
              <a:tr h="241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Tr:Bulanık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Mantık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Kullanarak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Online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Alışveriş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Sitelerinin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Kalite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İndeksinin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Belirlenmesi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,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TÜBİTAK, 2209-A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Hakan Şimşek, İrem Güvendiren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Kasım 2021- Kasım 2022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4010372671"/>
                  </a:ext>
                </a:extLst>
              </a:tr>
              <a:tr h="241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: Determination of Quality Index of Online Shopping Sites Using Fuzzy Logic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68353"/>
                  </a:ext>
                </a:extLst>
              </a:tr>
              <a:tr h="228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Tr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: ANFIS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ve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Makine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Öğrenmesi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Kümeleme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Algoritmaları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ile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Müşteri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Profili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Oluşturma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TÜBİTAK, 2209-A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Hakan Şimşek,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Faize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Nur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Ertürk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Mayıs 2022- Mayıs 2023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873413625"/>
                  </a:ext>
                </a:extLst>
              </a:tr>
              <a:tr h="241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: Customer Profiling with ANFIS and Machine Learning Clustering Algorithms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09642"/>
                  </a:ext>
                </a:extLst>
              </a:tr>
              <a:tr h="209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rgbClr val="0F2303"/>
                          </a:solidFill>
                          <a:effectLst/>
                        </a:rPr>
                        <a:t>Tr: Otomotiv Sektöründe Yeşil Ergonominin Bulanık Mantık ile İncelenmesi</a:t>
                      </a:r>
                      <a:endParaRPr lang="en-US" sz="9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TÜBİTAK, 2209-A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Hakan Şimşek,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Utku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Gökbaraz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,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Buket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Naz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Yurtseven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Mayıs 2022- Mayıs 2023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725558697"/>
                  </a:ext>
                </a:extLst>
              </a:tr>
              <a:tr h="2670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: Investigation of Green Ergonomics in Automotive Industry with Fuzzy Logic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683242"/>
                  </a:ext>
                </a:extLst>
              </a:tr>
              <a:tr h="268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rgbClr val="0F2303"/>
                          </a:solidFill>
                          <a:effectLst/>
                        </a:rPr>
                        <a:t>Tr: Rsa-Aes Hibrit Kriptosistem Algoritmasının Oluşturulması ve Anfıs Yardımıyla Güvenlik Ölçümü</a:t>
                      </a:r>
                      <a:endParaRPr lang="en-US" sz="9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TÜBİTAK, 2209-A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Hakan Şimşek,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Ömer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Faruk</a:t>
                      </a:r>
                      <a:r>
                        <a:rPr lang="en-US" sz="105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Öncel</a:t>
                      </a:r>
                      <a:endParaRPr lang="en-US" sz="105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F2303"/>
                          </a:solidFill>
                          <a:effectLst/>
                        </a:rPr>
                        <a:t>Kasım 2022- Kasım 2023</a:t>
                      </a:r>
                      <a:endParaRPr lang="en-US" sz="105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3547678568"/>
                  </a:ext>
                </a:extLst>
              </a:tr>
              <a:tr h="29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En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: Construction of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Rsa-Aes</a:t>
                      </a:r>
                      <a:r>
                        <a:rPr lang="en-US" sz="9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Hybrid Cryptosystem Algorithm and Security Measurement with the Help of </a:t>
                      </a:r>
                      <a:r>
                        <a:rPr lang="en-US" sz="9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Anfis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67526"/>
                  </a:ext>
                </a:extLst>
              </a:tr>
              <a:tr h="362361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Bulanık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Yaklaşımı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Seracılıkta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Maliyet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Tahmini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Kalite-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Verimlilik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İndeksi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TÜBİTAK, 2209-A</a:t>
                      </a: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Hakan Şimşek,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Müge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Begüm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Sarı</a:t>
                      </a: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Kasım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2022-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Kasım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 </a:t>
                      </a: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1930819666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Cost Estimation and Quality-Efficiency Index in Greenhouse with Fuzzy Logic Approach</a:t>
                      </a: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54340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Antalya’daki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Karaciğer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Böbrek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Organ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Bağışı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Bekleme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Listesinin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Maxsat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Kullanarak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Optimize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Edilmesi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TÜBİTAK 2209 A 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05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SEMAİL ÜLGEN</a:t>
                      </a: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Ekim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2021-Ekim 2022</a:t>
                      </a: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3254449461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Optimizing the Liver/Kidney Organ Donation Waiting List in Antalya Using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Maxsat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Graph Model</a:t>
                      </a: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04417"/>
                  </a:ext>
                </a:extLst>
              </a:tr>
              <a:tr h="260645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Hemşire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Çizelgeleme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Optimzasyonları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TÜBİTAK 2209 A 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050" u="none" strike="noStrike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SEMAİL ÜLGEN</a:t>
                      </a:r>
                    </a:p>
                  </a:txBody>
                  <a:tcPr marL="6660" marR="6660" marT="6660" marB="0" anchor="ctr"/>
                </a:tc>
                <a:tc rowSpan="2"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Ağustos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2021-Ağustos 2022 </a:t>
                      </a:r>
                    </a:p>
                  </a:txBody>
                  <a:tcPr marL="6660" marR="6660" marT="6660" marB="0" anchor="ctr"/>
                </a:tc>
                <a:extLst>
                  <a:ext uri="{0D108BD9-81ED-4DB2-BD59-A6C34878D82A}">
                    <a16:rowId xmlns:a16="http://schemas.microsoft.com/office/drawing/2014/main" val="701538007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Nurse Scheduling Problem and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ChoicesNurse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Scheduling Problem and Optimizations</a:t>
                      </a:r>
                    </a:p>
                  </a:txBody>
                  <a:tcPr marL="6660" marR="6660" marT="66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948580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6637"/>
              </p:ext>
            </p:extLst>
          </p:nvPr>
        </p:nvGraphicFramePr>
        <p:xfrm>
          <a:off x="0" y="5708072"/>
          <a:ext cx="9144000" cy="1048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9103">
                  <a:extLst>
                    <a:ext uri="{9D8B030D-6E8A-4147-A177-3AD203B41FA5}">
                      <a16:colId xmlns:a16="http://schemas.microsoft.com/office/drawing/2014/main" val="2435715754"/>
                    </a:ext>
                  </a:extLst>
                </a:gridCol>
                <a:gridCol w="1599807">
                  <a:extLst>
                    <a:ext uri="{9D8B030D-6E8A-4147-A177-3AD203B41FA5}">
                      <a16:colId xmlns:a16="http://schemas.microsoft.com/office/drawing/2014/main" val="2654681206"/>
                    </a:ext>
                  </a:extLst>
                </a:gridCol>
                <a:gridCol w="1490016">
                  <a:extLst>
                    <a:ext uri="{9D8B030D-6E8A-4147-A177-3AD203B41FA5}">
                      <a16:colId xmlns:a16="http://schemas.microsoft.com/office/drawing/2014/main" val="2383337771"/>
                    </a:ext>
                  </a:extLst>
                </a:gridCol>
                <a:gridCol w="1835074">
                  <a:extLst>
                    <a:ext uri="{9D8B030D-6E8A-4147-A177-3AD203B41FA5}">
                      <a16:colId xmlns:a16="http://schemas.microsoft.com/office/drawing/2014/main" val="824640318"/>
                    </a:ext>
                  </a:extLst>
                </a:gridCol>
              </a:tblGrid>
              <a:tr h="501795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Fonksiyonlu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Ultrafiltrasyon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Membran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Teknolojisinin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Geliştirilmesi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Yoluyla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Endüstriyel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Atıksulardan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Nadir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Toprak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Elementlerinin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REE’lerin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Geri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Kazanımı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2531 TUBİTAK-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Almanya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(DAAD)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İkili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Birliği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Destek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Programı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Fatih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AK,Seda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Demirel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Topel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Ağustosta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2022-2025</a:t>
                      </a: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:a16="http://schemas.microsoft.com/office/drawing/2014/main" val="89398291"/>
                  </a:ext>
                </a:extLst>
              </a:tr>
              <a:tr h="179145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Dönüşüm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Cem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Başarır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2021-19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Ekim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8957" marR="8957" marT="8957" marB="0" anchor="b"/>
                </a:tc>
                <a:extLst>
                  <a:ext uri="{0D108BD9-81ED-4DB2-BD59-A6C34878D82A}">
                    <a16:rowId xmlns:a16="http://schemas.microsoft.com/office/drawing/2014/main" val="2685840174"/>
                  </a:ext>
                </a:extLst>
              </a:tr>
              <a:tr h="179145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Aselsan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DD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Çerçeve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Cem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Başarır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Temmuz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2022-Devam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Ediyor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extLst>
                  <a:ext uri="{0D108BD9-81ED-4DB2-BD59-A6C34878D82A}">
                    <a16:rowId xmlns:a16="http://schemas.microsoft.com/office/drawing/2014/main" val="964196500"/>
                  </a:ext>
                </a:extLst>
              </a:tr>
              <a:tr h="188102">
                <a:tc>
                  <a:txBody>
                    <a:bodyPr/>
                    <a:lstStyle/>
                    <a:p>
                      <a:pPr marL="0" algn="l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enerji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Dijital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Dönüşüm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Danışmanlığı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Cem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Başarır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Mart-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Devam</a:t>
                      </a:r>
                      <a:r>
                        <a:rPr lang="en-US" sz="1050" u="none" strike="noStrike" kern="1200" dirty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Ediyor</a:t>
                      </a:r>
                      <a:endParaRPr lang="en-US" sz="1050" u="none" strike="noStrike" kern="1200" dirty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" marR="8957" marT="8957" marB="0" anchor="b"/>
                </a:tc>
                <a:extLst>
                  <a:ext uri="{0D108BD9-81ED-4DB2-BD59-A6C34878D82A}">
                    <a16:rowId xmlns:a16="http://schemas.microsoft.com/office/drawing/2014/main" val="153713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90637" y="4868885"/>
            <a:ext cx="835292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fontAlgn="base">
              <a:lnSpc>
                <a:spcPct val="150000"/>
              </a:lnSpc>
            </a:pPr>
            <a:r>
              <a:rPr lang="en-US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300" b="1" dirty="0" err="1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Çalışma</a:t>
            </a:r>
            <a:r>
              <a:rPr lang="en-US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politikası</a:t>
            </a:r>
            <a:r>
              <a:rPr lang="en-US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henüz</a:t>
            </a:r>
            <a:r>
              <a:rPr lang="en-US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oluşturulmamıştır</a:t>
            </a:r>
            <a:r>
              <a:rPr lang="en-US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tr-TR" sz="1300" b="1" dirty="0">
              <a:solidFill>
                <a:srgbClr val="0C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90637" y="3508967"/>
            <a:ext cx="835292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</a:pPr>
            <a:r>
              <a:rPr lang="tr-TR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Endüstri Mühendisliği konusunda küresel gelişmeleri takip eden, yeterli teknik donanıma sahip endüstri mühendisleri yetiştiren, ulusal ve uluslararası akreditasyon kurumları tarafından akredite olmuş, eğitim-araştırma-geliştirmede öncü, akademi ve sanayi çevresinde tanınan ve tercih edilen bir bölüm olmaktır.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0637" y="2027129"/>
            <a:ext cx="835292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300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Endüstri Mühendisliği alanında karmaşık problemleri çözmeye aday, kendini sürekli yenileyen, girişimci, takım çalışmasına yatkın, etik değerlere saygılı, ömür boyu öğrenmeyi ve çok disiplinli çalışmayı benimsemiş, çevre bilincine sahip, üniversite-sanayi-toplum iş birliğini kurmada etkin ve yönlendirici endüstri mühendisleri yetiştir</a:t>
            </a:r>
            <a:r>
              <a:rPr lang="en-US" sz="1300" b="1" dirty="0" err="1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ir.</a:t>
            </a:r>
            <a:endParaRPr lang="tr-TR" sz="1300" b="1" dirty="0">
              <a:solidFill>
                <a:srgbClr val="0C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48211"/>
              </p:ext>
            </p:extLst>
          </p:nvPr>
        </p:nvGraphicFramePr>
        <p:xfrm>
          <a:off x="928255" y="2392380"/>
          <a:ext cx="7245927" cy="1383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775">
                  <a:extLst>
                    <a:ext uri="{9D8B030D-6E8A-4147-A177-3AD203B41FA5}">
                      <a16:colId xmlns:a16="http://schemas.microsoft.com/office/drawing/2014/main" val="2485491392"/>
                    </a:ext>
                  </a:extLst>
                </a:gridCol>
                <a:gridCol w="1565735">
                  <a:extLst>
                    <a:ext uri="{9D8B030D-6E8A-4147-A177-3AD203B41FA5}">
                      <a16:colId xmlns:a16="http://schemas.microsoft.com/office/drawing/2014/main" val="3917719655"/>
                    </a:ext>
                  </a:extLst>
                </a:gridCol>
                <a:gridCol w="1498495">
                  <a:extLst>
                    <a:ext uri="{9D8B030D-6E8A-4147-A177-3AD203B41FA5}">
                      <a16:colId xmlns:a16="http://schemas.microsoft.com/office/drawing/2014/main" val="332188500"/>
                    </a:ext>
                  </a:extLst>
                </a:gridCol>
                <a:gridCol w="1434456">
                  <a:extLst>
                    <a:ext uri="{9D8B030D-6E8A-4147-A177-3AD203B41FA5}">
                      <a16:colId xmlns:a16="http://schemas.microsoft.com/office/drawing/2014/main" val="919882891"/>
                    </a:ext>
                  </a:extLst>
                </a:gridCol>
                <a:gridCol w="1450466">
                  <a:extLst>
                    <a:ext uri="{9D8B030D-6E8A-4147-A177-3AD203B41FA5}">
                      <a16:colId xmlns:a16="http://schemas.microsoft.com/office/drawing/2014/main" val="1243983703"/>
                    </a:ext>
                  </a:extLst>
                </a:gridCol>
              </a:tblGrid>
              <a:tr h="1057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SCI,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SCIExpanded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, SSCI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ve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AHCI’de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taranan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dergilerde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yayınlanmış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makale</a:t>
                      </a:r>
                      <a:endParaRPr lang="en-US" sz="11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ESCI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ve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SCOPUS &amp;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ULAKBİM’de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taranan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veya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diğer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Ulusal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/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Uluslara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rası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dergilerde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yayınlanmış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makale</a:t>
                      </a:r>
                      <a:endParaRPr lang="en-US" sz="11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Ulusal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/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Uluslararası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yayınevleri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tarafından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yayınlanmış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kitap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editörlüğü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veya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bölüm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yazarlığı</a:t>
                      </a:r>
                      <a:endParaRPr lang="en-US" sz="11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Ulusal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Uluslararası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Patent -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Faydalı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Model -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Tasarım</a:t>
                      </a:r>
                      <a:r>
                        <a:rPr lang="en-US" sz="11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Tescili</a:t>
                      </a:r>
                      <a:endParaRPr lang="en-US" sz="11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F2303"/>
                          </a:solidFill>
                          <a:effectLst/>
                        </a:rPr>
                        <a:t>Ulusal / Uluslararası sempozyum / kongre / konferansta sunulmuş tam metin / genişletilmiş özet / sözlü bildiri/pos</a:t>
                      </a:r>
                      <a:endParaRPr lang="en-US" sz="11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ctr"/>
                </a:tc>
                <a:extLst>
                  <a:ext uri="{0D108BD9-81ED-4DB2-BD59-A6C34878D82A}">
                    <a16:rowId xmlns:a16="http://schemas.microsoft.com/office/drawing/2014/main" val="2585695144"/>
                  </a:ext>
                </a:extLst>
              </a:tr>
              <a:tr h="326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9" marR="7349" marT="7349" marB="0" anchor="b"/>
                </a:tc>
                <a:extLst>
                  <a:ext uri="{0D108BD9-81ED-4DB2-BD59-A6C34878D82A}">
                    <a16:rowId xmlns:a16="http://schemas.microsoft.com/office/drawing/2014/main" val="210570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1873056"/>
            <a:ext cx="3743101" cy="388302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47584"/>
              </p:ext>
            </p:extLst>
          </p:nvPr>
        </p:nvGraphicFramePr>
        <p:xfrm>
          <a:off x="329398" y="5849424"/>
          <a:ext cx="8465128" cy="8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142">
                  <a:extLst>
                    <a:ext uri="{9D8B030D-6E8A-4147-A177-3AD203B41FA5}">
                      <a16:colId xmlns:a16="http://schemas.microsoft.com/office/drawing/2014/main" val="3172640176"/>
                    </a:ext>
                  </a:extLst>
                </a:gridCol>
                <a:gridCol w="4212599">
                  <a:extLst>
                    <a:ext uri="{9D8B030D-6E8A-4147-A177-3AD203B41FA5}">
                      <a16:colId xmlns:a16="http://schemas.microsoft.com/office/drawing/2014/main" val="2689836357"/>
                    </a:ext>
                  </a:extLst>
                </a:gridCol>
                <a:gridCol w="2056387">
                  <a:extLst>
                    <a:ext uri="{9D8B030D-6E8A-4147-A177-3AD203B41FA5}">
                      <a16:colId xmlns:a16="http://schemas.microsoft.com/office/drawing/2014/main" val="6824154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patent </a:t>
                      </a:r>
                      <a:r>
                        <a:rPr lang="en-US" sz="14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başvurusu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SU TASARRUFU SAĞLAYAN SULAMA </a:t>
                      </a:r>
                      <a:r>
                        <a:rPr lang="en-US" sz="1400" u="none" strike="noStrike" dirty="0" smtClean="0">
                          <a:solidFill>
                            <a:srgbClr val="0F2303"/>
                          </a:solidFill>
                          <a:effectLst/>
                        </a:rPr>
                        <a:t>APARATI(ULUSLARARASI)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Semail Ülgen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290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patent </a:t>
                      </a:r>
                      <a:r>
                        <a:rPr lang="en-US" sz="14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başvurusu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SU TASARRUFU SAĞLAYAN SULAMA </a:t>
                      </a:r>
                      <a:r>
                        <a:rPr lang="en-US" sz="1400" u="none" strike="noStrike" dirty="0" smtClean="0">
                          <a:solidFill>
                            <a:srgbClr val="0F2303"/>
                          </a:solidFill>
                          <a:effectLst/>
                        </a:rPr>
                        <a:t>APARATI(ULUSAL)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Semail Ülgen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030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patent </a:t>
                      </a:r>
                      <a:r>
                        <a:rPr lang="en-US" sz="14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kabul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Just in Time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Ali Cem </a:t>
                      </a:r>
                      <a:r>
                        <a:rPr lang="en-US" sz="1400" u="none" strike="noStrike" dirty="0" err="1">
                          <a:solidFill>
                            <a:srgbClr val="0F2303"/>
                          </a:solidFill>
                          <a:effectLst/>
                        </a:rPr>
                        <a:t>Başarır</a:t>
                      </a:r>
                      <a:endParaRPr lang="en-US" sz="1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19425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6863" y="1339753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Anahat</a:t>
            </a:r>
            <a:r>
              <a:rPr lang="en-US" dirty="0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Holding </a:t>
            </a:r>
            <a:r>
              <a:rPr lang="en-US" dirty="0" err="1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BluePrint</a:t>
            </a:r>
            <a:r>
              <a:rPr lang="en-US" dirty="0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Konferansı</a:t>
            </a:r>
            <a:r>
              <a:rPr lang="en-US" dirty="0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 </a:t>
            </a:r>
            <a:r>
              <a:rPr lang="en-US" dirty="0" err="1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Ekim</a:t>
            </a:r>
            <a:r>
              <a:rPr lang="en-US" dirty="0">
                <a:solidFill>
                  <a:srgbClr val="0F2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2022)</a:t>
            </a:r>
          </a:p>
        </p:txBody>
      </p: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82526" y="2172478"/>
            <a:ext cx="4169583" cy="31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x_Resim 1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93" y="2974756"/>
            <a:ext cx="2467759" cy="348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13309"/>
              </p:ext>
            </p:extLst>
          </p:nvPr>
        </p:nvGraphicFramePr>
        <p:xfrm>
          <a:off x="778294" y="1597460"/>
          <a:ext cx="5405645" cy="1650756"/>
        </p:xfrm>
        <a:graphic>
          <a:graphicData uri="http://schemas.openxmlformats.org/drawingml/2006/table">
            <a:tbl>
              <a:tblPr/>
              <a:tblGrid>
                <a:gridCol w="1271549">
                  <a:extLst>
                    <a:ext uri="{9D8B030D-6E8A-4147-A177-3AD203B41FA5}">
                      <a16:colId xmlns:a16="http://schemas.microsoft.com/office/drawing/2014/main" val="2466246387"/>
                    </a:ext>
                  </a:extLst>
                </a:gridCol>
                <a:gridCol w="1825037">
                  <a:extLst>
                    <a:ext uri="{9D8B030D-6E8A-4147-A177-3AD203B41FA5}">
                      <a16:colId xmlns:a16="http://schemas.microsoft.com/office/drawing/2014/main" val="1785574283"/>
                    </a:ext>
                  </a:extLst>
                </a:gridCol>
                <a:gridCol w="2309059">
                  <a:extLst>
                    <a:ext uri="{9D8B030D-6E8A-4147-A177-3AD203B41FA5}">
                      <a16:colId xmlns:a16="http://schemas.microsoft.com/office/drawing/2014/main" val="1621998505"/>
                    </a:ext>
                  </a:extLst>
                </a:gridCol>
              </a:tblGrid>
              <a:tr h="156558"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effectLst/>
                          <a:latin typeface="Calibri Light" panose="020F0302020204030204" pitchFamily="34" charset="0"/>
                        </a:rPr>
                        <a:t>Konuşmacı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effectLst/>
                          <a:latin typeface="Calibri Light" panose="020F0302020204030204" pitchFamily="34" charset="0"/>
                        </a:rPr>
                        <a:t>Konuşma</a:t>
                      </a:r>
                      <a:r>
                        <a:rPr lang="en-US" sz="1100" b="1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Calibri Light" panose="020F0302020204030204" pitchFamily="34" charset="0"/>
                        </a:rPr>
                        <a:t>Başlığı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effectLst/>
                          <a:latin typeface="Calibri Light" panose="020F0302020204030204" pitchFamily="34" charset="0"/>
                        </a:rPr>
                        <a:t>Tarih</a:t>
                      </a:r>
                      <a:r>
                        <a:rPr lang="en-US" sz="1100" b="1" dirty="0" smtClean="0"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n-US" sz="1100" b="1" dirty="0" err="1" smtClean="0">
                          <a:effectLst/>
                          <a:latin typeface="Calibri Light" panose="020F0302020204030204" pitchFamily="34" charset="0"/>
                        </a:rPr>
                        <a:t>Konuşma</a:t>
                      </a:r>
                      <a:r>
                        <a:rPr lang="en-US" sz="1100" b="1" baseline="0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effectLst/>
                          <a:latin typeface="Calibri Light" panose="020F0302020204030204" pitchFamily="34" charset="0"/>
                        </a:rPr>
                        <a:t>Zamanı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68576"/>
                  </a:ext>
                </a:extLst>
              </a:tr>
              <a:tr h="66393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Ali Cem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Başarır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Modelleme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Simülasyon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Artırılmış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Gerçeklik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Uygulamaları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- SASAD 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07-09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Aralık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2022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51346"/>
                  </a:ext>
                </a:extLst>
              </a:tr>
              <a:tr h="2910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Semail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Ülgen,Sevgi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Şengül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Ayan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Teknofest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Jüri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Üyeliği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Aralık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10476"/>
                  </a:ext>
                </a:extLst>
              </a:tr>
              <a:tr h="48389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Ali Cem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Başarır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Değerler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ve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Dijital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Dönüşüm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-SEPAM</a:t>
                      </a:r>
                      <a:endParaRPr lang="en-US" sz="1100" dirty="0">
                        <a:effectLst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Kasım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2022</a:t>
                      </a:r>
                      <a:endParaRPr lang="en-US" sz="1100" dirty="0">
                        <a:effectLst/>
                      </a:endParaRPr>
                    </a:p>
                  </a:txBody>
                  <a:tcPr marL="26300" marR="26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13079"/>
                  </a:ext>
                </a:extLst>
              </a:tr>
            </a:tbl>
          </a:graphicData>
        </a:graphic>
      </p:graphicFrame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85" y="3424134"/>
            <a:ext cx="3341232" cy="2588739"/>
          </a:xfrm>
          <a:prstGeom prst="rect">
            <a:avLst/>
          </a:prstGeom>
        </p:spPr>
      </p:pic>
      <p:pic>
        <p:nvPicPr>
          <p:cNvPr id="70" name="Picture 69" descr="https://msu.edu.tr/img/etkinlikimg/2022/Profesyonel_Askeri_Egitim/Profesyonel_Askeri_Egitim_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17" y="3424134"/>
            <a:ext cx="3078376" cy="258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399" y="1882833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AAP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formlarının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doldurulmak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üzere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doğrudan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dersi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veren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öğretim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üyesine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görünür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kılınması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öğretim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üyeleri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AAP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formlarını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doldurduktan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sonra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Bölüm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Kalite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Komisyonu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ABU Kalite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birimi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tarafından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ulaşılabilir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olması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formların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KYS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sistemine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entegre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edilmesi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32961"/>
              </p:ext>
            </p:extLst>
          </p:nvPr>
        </p:nvGraphicFramePr>
        <p:xfrm>
          <a:off x="289193" y="1025206"/>
          <a:ext cx="8674699" cy="7077805"/>
        </p:xfrm>
        <a:graphic>
          <a:graphicData uri="http://schemas.openxmlformats.org/drawingml/2006/table">
            <a:tbl>
              <a:tblPr/>
              <a:tblGrid>
                <a:gridCol w="2070395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8995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20717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207177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3167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238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G1-Antalya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merkezindeki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lisans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Z1-T6 Üniversite ve sektör işbirliğinin istenilen düzeyde olmaması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F1-Teknik geziler için bir çok alternatif sunan OSB'ye yakın olunması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T1-Ekonomik kriz nedeniyle iş alanlarının daralması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54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G2-Deneyimli,farklı kültürlerden, genç, dinamik ve ulaşılabilir akademik kadro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Z2-Uluslararası/ulusal geçerliliğe sahip bölüm akreditasyon ve belgelerinin bulunmaması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F2-OSB'deki firmaların staj programları, projeleri ve yarı zamanlı işleri için çalışacak öğrenci talepleri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T2-Endüstri Mühendisliği mezunlarının istihdamlarında belirli üniversitelerin tercih edilmesi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5447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 %100 İngilizce eğitim verilmesi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Z3-Endüstri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lisans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olmaması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F3-Endüstri 4.0 ve Toplum 5.0 gibi ülkeleri tetikleyen oluşumların Endüstri Mühendisliğine etkileri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 Öğrencilerin temel bilim başarılarının her geçen yıl düşmesi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54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G4-Bölümde patent ve faydalı model çalışmaları yapan akademisyenlerin olması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Z4-Endüstri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doçent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profesör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olmaması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F4-Antalya'da turizm, tarım, yenilenebilir enerji gibi lokomotif sektörlerin sunduğu imkanlar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Türkiye genelindeki öğrencilerin İngilizce öğrenme sorunu yaşaması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238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G5-Öğretim üyelerinin yurtdışındaki araştırmacılarla irtibatının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Z5-Bölüme ait YÖK asgari kriterlerine uygun laboratuvarların olmaması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F5-T5-Antalya ilinde açılması planlanan üniversiteler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T5-F5-Antalya ilinde açılması planlanan üniversiteler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 Öğrencilerin (mezunlar dahil) staj yaptığı veya işe girdiği kurumsallaşmış firmalar ve üniversitelerle işbirliği içinde olunması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Z6-Bölüm uzmanlık alanlarında yeterli sayıda öğretim üyesi/elemanlarının olmaması (YÖK Asgari Kriteri)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F6-Üniversitemiz ortaklığında Antalya AOSB Teknopark'ın kurulmuş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T6-Z1-Üniversite ve sektör işbirliğinin istenilen düzeyde olmaması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817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G7-Minitab (Lisanslı) , Arena (Öğrenci Versiyonu-Ücretsiz), MS Office (Lisanslı),  Matlab (Lisanslı),Knime(Ücretsiz), Anylogic(Ücretsiz) yazılımları ve neuroscience laboratuvarının  ders veya projelerde kullanılması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G8- Son sınıf öğrencilerinin bölüm akademisyenlerinin yönlendirmesiyle yurtiçi ve yurtdışı iyi üniversitelerde lisansüstü eğitimlere kabul edilmesi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G9-Sektörel gelişmelere paralel olarak  (Endüstri 4.0 da gözönüne alınarak) düzenli aralıklarla müfredatın güncellenmesi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771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G10-Sağlık Bilimleri Üniversitesi Antalya Eğitim ve Araştırma Hastanesi (SBÜEAH), Antalya İl Sağlık Müdürlüğü, AGT gibi kurumlar ile protokol çerçevesinde işbirliğinin bulunması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26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G11-LMS sisteminin derslerde aktif kullanılması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187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187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481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37616"/>
              </p:ext>
            </p:extLst>
          </p:nvPr>
        </p:nvGraphicFramePr>
        <p:xfrm>
          <a:off x="195142" y="1219199"/>
          <a:ext cx="8839201" cy="5207330"/>
        </p:xfrm>
        <a:graphic>
          <a:graphicData uri="http://schemas.openxmlformats.org/drawingml/2006/table">
            <a:tbl>
              <a:tblPr/>
              <a:tblGrid>
                <a:gridCol w="387930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47023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48966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875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 Yönetme Sorumluluğu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Başarı-Öğrenci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Memnuniyeti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Yönetme Sorumluluğu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Başarı-Öğrenci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Memnuniyeti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10833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Verme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Sorumluluğu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Başarısı-Akademik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Destek-Güçlü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Empati-Kurumsal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67990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İdari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Verme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Sorumluluğu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0086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Yaratıcı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04518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Hizmetten Faydalanmış Olması,Kurumun Dış Yüzü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Planlaması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Artışı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Potansiyel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Tercih Etme Olasılığı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Kurum ve Kuruluşları  (Proje ve Destek)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Paylaşımı,işbirliği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Paylaşımı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 ve Reklam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İletilen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TÜBİTAK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  Sağlayıcı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Üretilerek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Geliştirilmesi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Yaygınlaştırılması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Dolaylı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Müşteri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İmkanlar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Üniversite-Sanayi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İşbirliği,Problemlere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Çözüm,Nitelikli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Stajyer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0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Kulüpleri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Aktiviteleri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aktivitelerinin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oluşturulması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konferans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düzenlenmesi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95294"/>
              </p:ext>
            </p:extLst>
          </p:nvPr>
        </p:nvGraphicFramePr>
        <p:xfrm>
          <a:off x="110836" y="1427018"/>
          <a:ext cx="8839201" cy="4514220"/>
        </p:xfrm>
        <a:graphic>
          <a:graphicData uri="http://schemas.openxmlformats.org/drawingml/2006/table">
            <a:tbl>
              <a:tblPr/>
              <a:tblGrid>
                <a:gridCol w="387930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47023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48966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802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00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Gönüllü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Üretme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Deneyim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Kazanma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Üretme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39068"/>
                  </a:ext>
                </a:extLst>
              </a:tr>
              <a:tr h="300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Kuruluşları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Sağlayıcı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Katma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Yaratan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Üretilerek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Yaygınlaştırılması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49492"/>
                  </a:ext>
                </a:extLst>
              </a:tr>
              <a:tr h="300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Fakültenin Diğer Bölümleri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Destek-Güçlü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Empati-Kurumsal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73721"/>
                  </a:ext>
                </a:extLst>
              </a:tr>
              <a:tr h="300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Dergiler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Çalışmalar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Hakemlik Yayınların Yapılması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Akreditasyon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Kuruluşları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(MÜDEK)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standardları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belirleme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Müfredat ve ders standardlarının oluşturulması - akreditasyon belgelerinin edinilmesi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10833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Sivil Toplum Örgütleri (ATSO,TMMOB,dernekler,vakıflar vb.))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Destek,Sürdürülebilir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Etkinlikler,Nitelikli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Stajyer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67990"/>
                  </a:ext>
                </a:extLst>
              </a:tr>
              <a:tr h="300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Kanunen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bağlılık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uygunluk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0086"/>
                  </a:ext>
                </a:extLst>
              </a:tr>
              <a:tr h="300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standartlarına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Kuruluşu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kriterlerinin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04518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 Bilimleri Üniversitesi Eğitim ve Araştırma Hastanesi (SBÜEAH)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Destek,Sürdürülebilir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İl Sağlık Müdürlüğü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Destek,Sürdürülebilir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Süleyman Demirel Üniversitesi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İşbirliği,Ortak Pazarda Rekabet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Destek,Sürdürülebilir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Alanya Alaaddin Keykubat Üniversitesi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İşbirliği,Ortak Pazarda Rekabet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Destek,Sürdürülebilir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 Mühendisliği Derneği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İşbirliği,Ortak Pazarda Rekabet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Destek,Sürdürülebilir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74979"/>
              </p:ext>
            </p:extLst>
          </p:nvPr>
        </p:nvGraphicFramePr>
        <p:xfrm>
          <a:off x="1488360" y="1857543"/>
          <a:ext cx="6103931" cy="2549608"/>
        </p:xfrm>
        <a:graphic>
          <a:graphicData uri="http://schemas.openxmlformats.org/drawingml/2006/table">
            <a:tbl>
              <a:tblPr/>
              <a:tblGrid>
                <a:gridCol w="139964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3626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8262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236263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949141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6956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63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Laboratuvarı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(Fizik- AG-16) ,0 (Kimya)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 asgari kriteri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63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Takım Tezgahları Laboratuvarı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 asgari kriteri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63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Etüdü ve Ergonomi Laboratuvarı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 Mühendisliği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asgari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kriteri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63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Üretim Sistemleri Laboratuvarı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 Mühendisliği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asgari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kriteri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18676"/>
              </p:ext>
            </p:extLst>
          </p:nvPr>
        </p:nvGraphicFramePr>
        <p:xfrm>
          <a:off x="1784666" y="1856907"/>
          <a:ext cx="5472441" cy="2706923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MINITAB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ANYLOGIC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Versiyonu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(AG-08)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697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ARENA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Versiyonu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(AG-08)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Mühendisliği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T-Drive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o 65">
                <a:extLst>
                  <a:ext uri="{FF2B5EF4-FFF2-40B4-BE49-F238E27FC236}">
                    <a16:creationId xmlns:a16="http://schemas.microsoft.com/office/drawing/2014/main" id="{0F23ED71-2D0A-4A91-BB06-5711D16008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825380"/>
                  </p:ext>
                </p:extLst>
              </p:nvPr>
            </p:nvGraphicFramePr>
            <p:xfrm>
              <a:off x="1543778" y="1590813"/>
              <a:ext cx="5472441" cy="1419254"/>
            </p:xfrm>
            <a:graphic>
              <a:graphicData uri="http://schemas.openxmlformats.org/drawingml/2006/table">
                <a:tbl>
                  <a:tblPr/>
                  <a:tblGrid>
                    <a:gridCol w="1041192">
                      <a:extLst>
                        <a:ext uri="{9D8B030D-6E8A-4147-A177-3AD203B41FA5}">
                          <a16:colId xmlns:a16="http://schemas.microsoft.com/office/drawing/2014/main" val="3918363564"/>
                        </a:ext>
                      </a:extLst>
                    </a:gridCol>
                    <a:gridCol w="1101315">
                      <a:extLst>
                        <a:ext uri="{9D8B030D-6E8A-4147-A177-3AD203B41FA5}">
                          <a16:colId xmlns:a16="http://schemas.microsoft.com/office/drawing/2014/main" val="1683979601"/>
                        </a:ext>
                      </a:extLst>
                    </a:gridCol>
                    <a:gridCol w="1109978">
                      <a:extLst>
                        <a:ext uri="{9D8B030D-6E8A-4147-A177-3AD203B41FA5}">
                          <a16:colId xmlns:a16="http://schemas.microsoft.com/office/drawing/2014/main" val="2592459544"/>
                        </a:ext>
                      </a:extLst>
                    </a:gridCol>
                    <a:gridCol w="1109978">
                      <a:extLst>
                        <a:ext uri="{9D8B030D-6E8A-4147-A177-3AD203B41FA5}">
                          <a16:colId xmlns:a16="http://schemas.microsoft.com/office/drawing/2014/main" val="3383282758"/>
                        </a:ext>
                      </a:extLst>
                    </a:gridCol>
                    <a:gridCol w="1109978">
                      <a:extLst>
                        <a:ext uri="{9D8B030D-6E8A-4147-A177-3AD203B41FA5}">
                          <a16:colId xmlns:a16="http://schemas.microsoft.com/office/drawing/2014/main" val="494559924"/>
                        </a:ext>
                      </a:extLst>
                    </a:gridCol>
                  </a:tblGrid>
                  <a:tr h="56331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KAYNAK ADI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BİRİMİ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MEVCUT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İHTİYAÇ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İHTİYAÇ NEDENİ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0355102"/>
                      </a:ext>
                    </a:extLst>
                  </a:tr>
                  <a:tr h="33343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Öğretim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elemanı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Endüstri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Mühendisliği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Yök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asgari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kriteri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,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paydaş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memnuniyetsizliği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39689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o 65">
                <a:extLst>
                  <a:ext uri="{FF2B5EF4-FFF2-40B4-BE49-F238E27FC236}">
                    <a16:creationId xmlns:a16="http://schemas.microsoft.com/office/drawing/2014/main" id="{0F23ED71-2D0A-4A91-BB06-5711D16008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825380"/>
                  </p:ext>
                </p:extLst>
              </p:nvPr>
            </p:nvGraphicFramePr>
            <p:xfrm>
              <a:off x="1543778" y="1590813"/>
              <a:ext cx="5472441" cy="1419254"/>
            </p:xfrm>
            <a:graphic>
              <a:graphicData uri="http://schemas.openxmlformats.org/drawingml/2006/table">
                <a:tbl>
                  <a:tblPr/>
                  <a:tblGrid>
                    <a:gridCol w="1041192">
                      <a:extLst>
                        <a:ext uri="{9D8B030D-6E8A-4147-A177-3AD203B41FA5}">
                          <a16:colId xmlns:a16="http://schemas.microsoft.com/office/drawing/2014/main" val="3918363564"/>
                        </a:ext>
                      </a:extLst>
                    </a:gridCol>
                    <a:gridCol w="1101315">
                      <a:extLst>
                        <a:ext uri="{9D8B030D-6E8A-4147-A177-3AD203B41FA5}">
                          <a16:colId xmlns:a16="http://schemas.microsoft.com/office/drawing/2014/main" val="1683979601"/>
                        </a:ext>
                      </a:extLst>
                    </a:gridCol>
                    <a:gridCol w="1109978">
                      <a:extLst>
                        <a:ext uri="{9D8B030D-6E8A-4147-A177-3AD203B41FA5}">
                          <a16:colId xmlns:a16="http://schemas.microsoft.com/office/drawing/2014/main" val="2592459544"/>
                        </a:ext>
                      </a:extLst>
                    </a:gridCol>
                    <a:gridCol w="1109978">
                      <a:extLst>
                        <a:ext uri="{9D8B030D-6E8A-4147-A177-3AD203B41FA5}">
                          <a16:colId xmlns:a16="http://schemas.microsoft.com/office/drawing/2014/main" val="3383282758"/>
                        </a:ext>
                      </a:extLst>
                    </a:gridCol>
                    <a:gridCol w="1109978">
                      <a:extLst>
                        <a:ext uri="{9D8B030D-6E8A-4147-A177-3AD203B41FA5}">
                          <a16:colId xmlns:a16="http://schemas.microsoft.com/office/drawing/2014/main" val="494559924"/>
                        </a:ext>
                      </a:extLst>
                    </a:gridCol>
                  </a:tblGrid>
                  <a:tr h="56331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KAYNAK ADI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BİRİMİ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MEVCUT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İHTİYAÇ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İHTİYAÇ NEDENİ</a:t>
                          </a: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0355102"/>
                      </a:ext>
                    </a:extLst>
                  </a:tr>
                  <a:tr h="85594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Öğretim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elemanı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4131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Endüstri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Mühendisliği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956" t="-65957" r="-100549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Yök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asgari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kriteri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,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paydaş</a:t>
                          </a: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4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memnuniyetsizliği</a:t>
                          </a:r>
                          <a:endParaRPr lang="tr-T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503" marR="2503" marT="2503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396890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97961"/>
              </p:ext>
            </p:extLst>
          </p:nvPr>
        </p:nvGraphicFramePr>
        <p:xfrm>
          <a:off x="235528" y="3455456"/>
          <a:ext cx="8409707" cy="1511924"/>
        </p:xfrm>
        <a:graphic>
          <a:graphicData uri="http://schemas.openxmlformats.org/drawingml/2006/table">
            <a:tbl>
              <a:tblPr/>
              <a:tblGrid>
                <a:gridCol w="2230167">
                  <a:extLst>
                    <a:ext uri="{9D8B030D-6E8A-4147-A177-3AD203B41FA5}">
                      <a16:colId xmlns:a16="http://schemas.microsoft.com/office/drawing/2014/main" val="3229827055"/>
                    </a:ext>
                  </a:extLst>
                </a:gridCol>
                <a:gridCol w="1075705">
                  <a:extLst>
                    <a:ext uri="{9D8B030D-6E8A-4147-A177-3AD203B41FA5}">
                      <a16:colId xmlns:a16="http://schemas.microsoft.com/office/drawing/2014/main" val="3786806160"/>
                    </a:ext>
                  </a:extLst>
                </a:gridCol>
                <a:gridCol w="1077626">
                  <a:extLst>
                    <a:ext uri="{9D8B030D-6E8A-4147-A177-3AD203B41FA5}">
                      <a16:colId xmlns:a16="http://schemas.microsoft.com/office/drawing/2014/main" val="1138147136"/>
                    </a:ext>
                  </a:extLst>
                </a:gridCol>
                <a:gridCol w="1083388">
                  <a:extLst>
                    <a:ext uri="{9D8B030D-6E8A-4147-A177-3AD203B41FA5}">
                      <a16:colId xmlns:a16="http://schemas.microsoft.com/office/drawing/2014/main" val="4150627380"/>
                    </a:ext>
                  </a:extLst>
                </a:gridCol>
                <a:gridCol w="2942821">
                  <a:extLst>
                    <a:ext uri="{9D8B030D-6E8A-4147-A177-3AD203B41FA5}">
                      <a16:colId xmlns:a16="http://schemas.microsoft.com/office/drawing/2014/main" val="248233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KAYNAK ADI</a:t>
                      </a:r>
                    </a:p>
                  </a:txBody>
                  <a:tcPr marL="4601" marR="4601" marT="4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BİRİMİ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MEVCUT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İHTİYAÇ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İHTİYAÇ NEDENİ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281"/>
                  </a:ext>
                </a:extLst>
              </a:tr>
              <a:tr h="135896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Yöneylem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Araştırması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Elemanları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asgari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kriteri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paydaş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memnuniyetsizliği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732363"/>
                  </a:ext>
                </a:extLst>
              </a:tr>
              <a:tr h="143871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Uygulamalı İstatistik ve Olasılık</a:t>
                      </a:r>
                    </a:p>
                  </a:txBody>
                  <a:tcPr marL="4601" marR="4601" marT="4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Elemanları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asgari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kriteri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paydaş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memnuniyetsizliği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2207"/>
                  </a:ext>
                </a:extLst>
              </a:tr>
              <a:tr h="132521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Endüstri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Mühendisliği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(A.B.D.)</a:t>
                      </a:r>
                    </a:p>
                  </a:txBody>
                  <a:tcPr marL="4601" marR="4601" marT="4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Elemanları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asgari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kriteri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paydaş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memnuniyetsizliği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68672"/>
              </p:ext>
            </p:extLst>
          </p:nvPr>
        </p:nvGraphicFramePr>
        <p:xfrm>
          <a:off x="400050" y="1841854"/>
          <a:ext cx="8203223" cy="174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Z5-Bölüme ait YÖK asgari kriterlerine uygun laboratuvarların olmaması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28172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31.01.2024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Bölüm Başkanlığı, Rektörlük 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Laboratuvar eksikliği 2024 yılı Ocak ayına kadar tamamlanacaktır.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6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25935"/>
              </p:ext>
            </p:extLst>
          </p:nvPr>
        </p:nvGraphicFramePr>
        <p:xfrm>
          <a:off x="400049" y="3975197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Z6-Bölüm uzmanlık alanlarında yeterli sayıda öğretim üyesi/elemanlarının olmaması (YÖK Asgari Kriteri)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31.01.2024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Bölüm Başkanlığı, Rektörlük 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Kadro ihtiyacı giderilmeye devam edecektir.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1114</TotalTime>
  <Words>1983</Words>
  <Application>Microsoft Office PowerPoint</Application>
  <PresentationFormat>On-screen Show (4:3)</PresentationFormat>
  <Paragraphs>441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Cansu ALTAN</cp:lastModifiedBy>
  <cp:revision>92</cp:revision>
  <dcterms:created xsi:type="dcterms:W3CDTF">2020-01-20T10:44:30Z</dcterms:created>
  <dcterms:modified xsi:type="dcterms:W3CDTF">2023-06-14T08:53:44Z</dcterms:modified>
</cp:coreProperties>
</file>