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6" r:id="rId5"/>
    <p:sldId id="288" r:id="rId6"/>
    <p:sldId id="347" r:id="rId7"/>
    <p:sldId id="346" r:id="rId8"/>
    <p:sldId id="365" r:id="rId9"/>
    <p:sldId id="285" r:id="rId10"/>
    <p:sldId id="353" r:id="rId11"/>
    <p:sldId id="358" r:id="rId12"/>
    <p:sldId id="352" r:id="rId13"/>
    <p:sldId id="367" r:id="rId14"/>
    <p:sldId id="368" r:id="rId15"/>
    <p:sldId id="369" r:id="rId16"/>
    <p:sldId id="357" r:id="rId17"/>
    <p:sldId id="278"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285"/>
            <p14:sldId id="353"/>
            <p14:sldId id="358"/>
            <p14:sldId id="352"/>
            <p14:sldId id="367"/>
            <p14:sldId id="368"/>
            <p14:sldId id="369"/>
            <p14:sldId id="357"/>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6A4D5D65-7FEA-6774-5B5B-9846D3B15BAD}" v="280" dt="2023-06-12T12:40:39.959"/>
    <p1510:client id="{ED41DC1E-2951-46B2-96CD-2E82B357189C}" v="26" dt="2023-06-11T17:20:20.245"/>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7"/>
    <p:restoredTop sz="94653"/>
  </p:normalViewPr>
  <p:slideViewPr>
    <p:cSldViewPr snapToGrid="0">
      <p:cViewPr varScale="1">
        <p:scale>
          <a:sx n="113" d="100"/>
          <a:sy n="113" d="100"/>
        </p:scale>
        <p:origin x="176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12.06.2023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12.06.2023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12.06.2023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12.06.2023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12.06.2023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12.06.2023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29248" y="5498068"/>
            <a:ext cx="4357511" cy="523220"/>
          </a:xfrm>
          <a:prstGeom prst="rect">
            <a:avLst/>
          </a:prstGeom>
          <a:noFill/>
        </p:spPr>
        <p:txBody>
          <a:bodyPr wrap="square" rtlCol="0">
            <a:spAutoFit/>
          </a:bodyPr>
          <a:lstStyle/>
          <a:p>
            <a:r>
              <a:rPr lang="tr-TR" sz="2800" b="1" dirty="0">
                <a:solidFill>
                  <a:schemeClr val="accent5">
                    <a:lumMod val="50000"/>
                  </a:schemeClr>
                </a:solidFill>
              </a:rPr>
              <a:t>MAKİNE MÜHENDİSLİĞİ</a:t>
            </a:r>
            <a:endParaRPr lang="tr-TR" sz="22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776793129"/>
              </p:ext>
            </p:extLst>
          </p:nvPr>
        </p:nvGraphicFramePr>
        <p:xfrm>
          <a:off x="776796" y="1525849"/>
          <a:ext cx="7646511" cy="4697730"/>
        </p:xfrm>
        <a:graphic>
          <a:graphicData uri="http://schemas.openxmlformats.org/drawingml/2006/table">
            <a:tbl>
              <a:tblPr/>
              <a:tblGrid>
                <a:gridCol w="2057427">
                  <a:extLst>
                    <a:ext uri="{9D8B030D-6E8A-4147-A177-3AD203B41FA5}">
                      <a16:colId xmlns:a16="http://schemas.microsoft.com/office/drawing/2014/main" val="3918363564"/>
                    </a:ext>
                  </a:extLst>
                </a:gridCol>
                <a:gridCol w="1244622">
                  <a:extLst>
                    <a:ext uri="{9D8B030D-6E8A-4147-A177-3AD203B41FA5}">
                      <a16:colId xmlns:a16="http://schemas.microsoft.com/office/drawing/2014/main" val="1683979601"/>
                    </a:ext>
                  </a:extLst>
                </a:gridCol>
                <a:gridCol w="1606765">
                  <a:extLst>
                    <a:ext uri="{9D8B030D-6E8A-4147-A177-3AD203B41FA5}">
                      <a16:colId xmlns:a16="http://schemas.microsoft.com/office/drawing/2014/main" val="2592459544"/>
                    </a:ext>
                  </a:extLst>
                </a:gridCol>
                <a:gridCol w="1548691">
                  <a:extLst>
                    <a:ext uri="{9D8B030D-6E8A-4147-A177-3AD203B41FA5}">
                      <a16:colId xmlns:a16="http://schemas.microsoft.com/office/drawing/2014/main" val="3383282758"/>
                    </a:ext>
                  </a:extLst>
                </a:gridCol>
                <a:gridCol w="1189006">
                  <a:extLst>
                    <a:ext uri="{9D8B030D-6E8A-4147-A177-3AD203B41FA5}">
                      <a16:colId xmlns:a16="http://schemas.microsoft.com/office/drawing/2014/main" val="494559924"/>
                    </a:ext>
                  </a:extLst>
                </a:gridCol>
              </a:tblGrid>
              <a:tr h="976543">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36224">
                <a:tc>
                  <a:txBody>
                    <a:bodyPr/>
                    <a:lstStyle/>
                    <a:p>
                      <a:pPr algn="ctr" rtl="0"/>
                      <a:r>
                        <a:rPr lang="en-US" sz="1200" b="0" i="0" u="none" strike="noStrike" dirty="0" err="1">
                          <a:solidFill>
                            <a:srgbClr val="000000"/>
                          </a:solidFill>
                          <a:latin typeface="Calibri"/>
                        </a:rPr>
                        <a:t>Malzeme</a:t>
                      </a:r>
                      <a:r>
                        <a:rPr lang="en-US" sz="1200" b="0" i="0" u="none" strike="noStrike" dirty="0">
                          <a:solidFill>
                            <a:srgbClr val="000000"/>
                          </a:solidFill>
                          <a:latin typeface="Calibri"/>
                        </a:rPr>
                        <a:t> </a:t>
                      </a:r>
                      <a:r>
                        <a:rPr lang="en-US" sz="1200" b="0" i="0" u="none" strike="noStrike" dirty="0" err="1">
                          <a:solidFill>
                            <a:srgbClr val="000000"/>
                          </a:solidFill>
                          <a:latin typeface="Calibri"/>
                        </a:rPr>
                        <a:t>Laboratuvarı</a:t>
                      </a:r>
                      <a:endParaRPr lang="en-US" sz="1200" b="0" i="0" u="none" strike="noStrike" dirty="0" err="1">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rtl="0"/>
                      <a:r>
                        <a:rPr lang="en-US" sz="1200" b="0" i="0" u="none" strike="noStrike" dirty="0">
                          <a:solidFill>
                            <a:srgbClr val="000000"/>
                          </a:solidFill>
                          <a:latin typeface="Calibri"/>
                        </a:rPr>
                        <a:t>Makine</a:t>
                      </a:r>
                      <a:br>
                        <a:rPr lang="en-US" sz="1200" b="0" i="0" u="none" strike="noStrike" dirty="0">
                          <a:solidFill>
                            <a:srgbClr val="000000"/>
                          </a:solidFill>
                          <a:latin typeface="Calibri"/>
                        </a:rPr>
                      </a:br>
                      <a:r>
                        <a:rPr lang="en-US" sz="1200" b="0" i="0" u="none" strike="noStrike" dirty="0" err="1">
                          <a:solidFill>
                            <a:srgbClr val="000000"/>
                          </a:solidFill>
                          <a:latin typeface="Calibri"/>
                        </a:rPr>
                        <a:t>Mühendisliği</a:t>
                      </a:r>
                      <a:endParaRPr lang="en-US" sz="1200" b="0" i="0" u="none" strike="noStrike" dirty="0" err="1">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de-DE" sz="1200" b="0" i="0" u="none" strike="noStrike" dirty="0">
                          <a:solidFill>
                            <a:srgbClr val="000000"/>
                          </a:solidFill>
                          <a:latin typeface="Calibri"/>
                        </a:rPr>
                        <a:t>0</a:t>
                      </a:r>
                      <a:endParaRPr lang="de-DE" sz="12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err="1">
                          <a:solidFill>
                            <a:srgbClr val="000000"/>
                          </a:solidFill>
                          <a:effectLst/>
                          <a:latin typeface="Calibri"/>
                        </a:rPr>
                        <a:t>Yök</a:t>
                      </a:r>
                      <a:r>
                        <a:rPr lang="en-US" sz="1200" b="0" i="0" u="none" strike="noStrike" dirty="0">
                          <a:solidFill>
                            <a:srgbClr val="000000"/>
                          </a:solidFill>
                          <a:effectLst/>
                          <a:latin typeface="Calibri"/>
                        </a:rPr>
                        <a:t> </a:t>
                      </a:r>
                      <a:r>
                        <a:rPr lang="en-US" sz="1200" b="0" i="0" u="none" strike="noStrike" dirty="0" err="1">
                          <a:solidFill>
                            <a:srgbClr val="000000"/>
                          </a:solidFill>
                          <a:effectLst/>
                          <a:latin typeface="Calibri"/>
                        </a:rPr>
                        <a:t>asgari</a:t>
                      </a:r>
                      <a:r>
                        <a:rPr lang="en-US" sz="1200" b="0" i="0" u="none" strike="noStrike" dirty="0">
                          <a:solidFill>
                            <a:srgbClr val="000000"/>
                          </a:solidFill>
                          <a:effectLst/>
                          <a:latin typeface="Calibri"/>
                        </a:rPr>
                        <a:t> </a:t>
                      </a:r>
                      <a:r>
                        <a:rPr lang="en-US" sz="1200" b="0" i="0" u="none" strike="noStrike" dirty="0" err="1">
                          <a:solidFill>
                            <a:srgbClr val="000000"/>
                          </a:solidFill>
                          <a:effectLst/>
                          <a:latin typeface="Calibri"/>
                        </a:rPr>
                        <a:t>kriteri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176291">
                <a:tc>
                  <a:txBody>
                    <a:bodyPr/>
                    <a:lstStyle/>
                    <a:p>
                      <a:pPr marL="0" lvl="0" indent="0" algn="ctr">
                        <a:lnSpc>
                          <a:spcPct val="100000"/>
                        </a:lnSpc>
                        <a:spcBef>
                          <a:spcPts val="0"/>
                        </a:spcBef>
                        <a:spcAft>
                          <a:spcPts val="0"/>
                        </a:spcAft>
                        <a:buNone/>
                      </a:pPr>
                      <a:r>
                        <a:rPr lang="en-US" sz="1200" b="0" i="0" u="none" strike="noStrike" noProof="0" dirty="0">
                          <a:solidFill>
                            <a:srgbClr val="000000"/>
                          </a:solidFill>
                        </a:rPr>
                        <a:t>Genel Makine </a:t>
                      </a:r>
                      <a:r>
                        <a:rPr lang="en-US" sz="1200" b="0" i="0" u="none" strike="noStrike" noProof="0" dirty="0" err="1">
                          <a:solidFill>
                            <a:srgbClr val="000000"/>
                          </a:solidFill>
                        </a:rPr>
                        <a:t>Mühendisliği</a:t>
                      </a:r>
                      <a:r>
                        <a:rPr lang="en-US" sz="1200" b="0" i="0" u="none" strike="noStrike" noProof="0" dirty="0">
                          <a:solidFill>
                            <a:srgbClr val="000000"/>
                          </a:solidFill>
                        </a:rPr>
                        <a:t> Deneysel </a:t>
                      </a:r>
                      <a:r>
                        <a:rPr lang="en-US" sz="1200" b="0" i="0" u="none" strike="noStrike" noProof="0" dirty="0" err="1">
                          <a:solidFill>
                            <a:srgbClr val="000000"/>
                          </a:solidFill>
                        </a:rPr>
                        <a:t>ve</a:t>
                      </a:r>
                      <a:r>
                        <a:rPr lang="en-US" sz="1200" b="0" i="0" u="none" strike="noStrike" noProof="0" dirty="0">
                          <a:solidFill>
                            <a:srgbClr val="000000"/>
                          </a:solidFill>
                        </a:rPr>
                        <a:t> </a:t>
                      </a:r>
                      <a:r>
                        <a:rPr lang="en-US" sz="1200" b="0" i="0" u="none" strike="noStrike" noProof="0" dirty="0" err="1">
                          <a:solidFill>
                            <a:srgbClr val="000000"/>
                          </a:solidFill>
                        </a:rPr>
                        <a:t>Ölçme</a:t>
                      </a:r>
                      <a:r>
                        <a:rPr lang="en-US" sz="1200" b="0" i="0" u="none" strike="noStrike" noProof="0" dirty="0">
                          <a:solidFill>
                            <a:srgbClr val="000000"/>
                          </a:solidFill>
                        </a:rPr>
                        <a:t> </a:t>
                      </a:r>
                      <a:r>
                        <a:rPr lang="en-US" sz="1200" b="0" i="0" u="none" strike="noStrike" noProof="0" dirty="0" err="1">
                          <a:solidFill>
                            <a:srgbClr val="000000"/>
                          </a:solidFill>
                        </a:rPr>
                        <a:t>Teknikleri</a:t>
                      </a:r>
                      <a:br>
                        <a:rPr lang="en-US" sz="1200" b="0" i="0" u="none" strike="noStrike" noProof="0" dirty="0">
                          <a:solidFill>
                            <a:srgbClr val="000000"/>
                          </a:solidFill>
                        </a:rPr>
                      </a:br>
                      <a:r>
                        <a:rPr lang="en-US" sz="1200" b="0" i="0" u="none" strike="noStrike" noProof="0" dirty="0" err="1">
                          <a:solidFill>
                            <a:srgbClr val="000000"/>
                          </a:solidFill>
                        </a:rPr>
                        <a:t>Laboratuvarı</a:t>
                      </a:r>
                      <a:endParaRPr lang="tr-TR" noProof="0" dirty="0" err="1"/>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lvl="0" algn="ctr">
                        <a:lnSpc>
                          <a:spcPct val="100000"/>
                        </a:lnSpc>
                        <a:spcBef>
                          <a:spcPts val="0"/>
                        </a:spcBef>
                        <a:spcAft>
                          <a:spcPts val="0"/>
                        </a:spcAft>
                        <a:buNone/>
                      </a:pPr>
                      <a:r>
                        <a:rPr lang="en-US" sz="1200" b="0" i="0" u="none" strike="noStrike" noProof="0" dirty="0">
                          <a:solidFill>
                            <a:srgbClr val="000000"/>
                          </a:solidFill>
                        </a:rPr>
                        <a:t>Makine</a:t>
                      </a:r>
                      <a:br>
                        <a:rPr lang="en-US" sz="1200" b="0" i="0" u="none" strike="noStrike" noProof="0" dirty="0">
                          <a:solidFill>
                            <a:srgbClr val="000000"/>
                          </a:solidFill>
                        </a:rPr>
                      </a:br>
                      <a:r>
                        <a:rPr lang="en-US" sz="1200" b="0" i="0" u="none" strike="noStrike" noProof="0" dirty="0" err="1">
                          <a:solidFill>
                            <a:srgbClr val="000000"/>
                          </a:solidFill>
                          <a:effectLst/>
                        </a:rPr>
                        <a:t>Mühendisliği</a:t>
                      </a:r>
                      <a:endParaRPr lang="en-US" sz="1200" b="0" i="0" u="none" strike="noStrike" noProof="0" dirty="0" err="1">
                        <a:solidFill>
                          <a:srgbClr val="000000"/>
                        </a:solidFill>
                      </a:endParaRPr>
                    </a:p>
                    <a:p>
                      <a:pPr lvl="0" algn="ctr" fontAlgn="ctr">
                        <a:buNone/>
                      </a:pPr>
                      <a:endParaRPr lang="en-US" sz="12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err="1">
                          <a:solidFill>
                            <a:srgbClr val="000000"/>
                          </a:solidFill>
                          <a:effectLst/>
                          <a:latin typeface="Calibri"/>
                        </a:rPr>
                        <a:t>Yök</a:t>
                      </a:r>
                      <a:r>
                        <a:rPr lang="en-US" sz="1200" b="0" i="0" u="none" strike="noStrike" dirty="0">
                          <a:solidFill>
                            <a:srgbClr val="000000"/>
                          </a:solidFill>
                          <a:effectLst/>
                          <a:latin typeface="Calibri"/>
                        </a:rPr>
                        <a:t> </a:t>
                      </a:r>
                      <a:r>
                        <a:rPr lang="en-US" sz="1200" b="0" i="0" u="none" strike="noStrike" dirty="0" err="1">
                          <a:solidFill>
                            <a:srgbClr val="000000"/>
                          </a:solidFill>
                          <a:effectLst/>
                          <a:latin typeface="Calibri"/>
                        </a:rPr>
                        <a:t>asgari</a:t>
                      </a:r>
                      <a:r>
                        <a:rPr lang="en-US" sz="1200" b="0" i="0" u="none" strike="noStrike" dirty="0">
                          <a:solidFill>
                            <a:srgbClr val="000000"/>
                          </a:solidFill>
                          <a:effectLst/>
                          <a:latin typeface="Calibri"/>
                        </a:rPr>
                        <a:t> </a:t>
                      </a:r>
                      <a:r>
                        <a:rPr lang="en-US" sz="1200" b="0" i="0" u="none" strike="noStrike" dirty="0" err="1">
                          <a:solidFill>
                            <a:srgbClr val="000000"/>
                          </a:solidFill>
                          <a:effectLst/>
                          <a:latin typeface="Calibri"/>
                        </a:rPr>
                        <a:t>kriteri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36224">
                <a:tc>
                  <a:txBody>
                    <a:bodyPr/>
                    <a:lstStyle/>
                    <a:p>
                      <a:pPr marL="0" lvl="0" indent="0" algn="ctr">
                        <a:lnSpc>
                          <a:spcPct val="100000"/>
                        </a:lnSpc>
                        <a:spcBef>
                          <a:spcPts val="0"/>
                        </a:spcBef>
                        <a:spcAft>
                          <a:spcPts val="0"/>
                        </a:spcAft>
                        <a:buNone/>
                      </a:pPr>
                      <a:r>
                        <a:rPr lang="it-IT" sz="1200" b="0" i="0" u="none" strike="noStrike" noProof="0" err="1">
                          <a:solidFill>
                            <a:srgbClr val="000000"/>
                          </a:solidFill>
                        </a:rPr>
                        <a:t>Takım</a:t>
                      </a:r>
                      <a:r>
                        <a:rPr lang="it-IT" sz="1200" b="0" i="0" u="none" strike="noStrike" noProof="0" dirty="0">
                          <a:solidFill>
                            <a:srgbClr val="000000"/>
                          </a:solidFill>
                        </a:rPr>
                        <a:t> </a:t>
                      </a:r>
                      <a:r>
                        <a:rPr lang="it-IT" sz="1200" b="0" i="0" u="none" strike="noStrike" noProof="0" err="1">
                          <a:solidFill>
                            <a:srgbClr val="000000"/>
                          </a:solidFill>
                        </a:rPr>
                        <a:t>Tezgahları</a:t>
                      </a:r>
                      <a:r>
                        <a:rPr lang="it-IT" sz="1200" b="0" i="0" u="none" strike="noStrike" noProof="0" dirty="0">
                          <a:solidFill>
                            <a:srgbClr val="000000"/>
                          </a:solidFill>
                        </a:rPr>
                        <a:t> </a:t>
                      </a:r>
                      <a:r>
                        <a:rPr lang="it-IT" sz="1200" b="0" i="0" u="none" strike="noStrike" noProof="0" err="1">
                          <a:solidFill>
                            <a:srgbClr val="000000"/>
                          </a:solidFill>
                          <a:effectLst/>
                        </a:rPr>
                        <a:t>Laboratuvarı</a:t>
                      </a:r>
                      <a:endParaRPr lang="tr-TR" noProof="0" err="1"/>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lvl="0" algn="ctr">
                        <a:lnSpc>
                          <a:spcPct val="100000"/>
                        </a:lnSpc>
                        <a:spcBef>
                          <a:spcPts val="0"/>
                        </a:spcBef>
                        <a:spcAft>
                          <a:spcPts val="0"/>
                        </a:spcAft>
                        <a:buNone/>
                      </a:pPr>
                      <a:r>
                        <a:rPr lang="en-US" sz="1200" b="0" i="0" u="none" strike="noStrike" noProof="0" dirty="0">
                          <a:solidFill>
                            <a:srgbClr val="000000"/>
                          </a:solidFill>
                        </a:rPr>
                        <a:t>Makine</a:t>
                      </a:r>
                      <a:br>
                        <a:rPr lang="en-US" sz="1200" b="0" i="0" u="none" strike="noStrike" noProof="0" dirty="0">
                          <a:solidFill>
                            <a:srgbClr val="000000"/>
                          </a:solidFill>
                        </a:rPr>
                      </a:br>
                      <a:r>
                        <a:rPr lang="en-US" sz="1200" b="0" i="0" u="none" strike="noStrike" noProof="0" dirty="0" err="1">
                          <a:solidFill>
                            <a:srgbClr val="000000"/>
                          </a:solidFill>
                          <a:effectLst/>
                        </a:rPr>
                        <a:t>Mühendisliği</a:t>
                      </a:r>
                      <a:endParaRPr lang="en-US" sz="1200" b="0" i="0" u="none" strike="noStrike" noProof="0" dirty="0" err="1">
                        <a:solidFill>
                          <a:srgbClr val="000000"/>
                        </a:solidFill>
                      </a:endParaRPr>
                    </a:p>
                    <a:p>
                      <a:pPr lvl="0" algn="ctr" fontAlgn="ctr">
                        <a:buNone/>
                      </a:pPr>
                      <a:endParaRPr lang="en-US" sz="1200" b="0" i="0" u="none" strike="noStrike" dirty="0" err="1">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Yök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asgari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kriteri</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36224">
                <a:tc>
                  <a:txBody>
                    <a:bodyPr/>
                    <a:lstStyle/>
                    <a:p>
                      <a:pPr marL="0" lvl="0" indent="0" algn="ctr">
                        <a:lnSpc>
                          <a:spcPct val="100000"/>
                        </a:lnSpc>
                        <a:spcBef>
                          <a:spcPts val="0"/>
                        </a:spcBef>
                        <a:spcAft>
                          <a:spcPts val="0"/>
                        </a:spcAft>
                        <a:buNone/>
                      </a:pPr>
                      <a:r>
                        <a:rPr lang="en-US" sz="1200" b="0" i="0" u="none" strike="noStrike" noProof="0" err="1">
                          <a:solidFill>
                            <a:srgbClr val="000000"/>
                          </a:solidFill>
                        </a:rPr>
                        <a:t>Mekanik</a:t>
                      </a:r>
                      <a:r>
                        <a:rPr lang="en-US" sz="1200" b="0" i="0" u="none" strike="noStrike" noProof="0" dirty="0">
                          <a:solidFill>
                            <a:srgbClr val="000000"/>
                          </a:solidFill>
                        </a:rPr>
                        <a:t> </a:t>
                      </a:r>
                      <a:r>
                        <a:rPr lang="en-US" sz="1200" b="0" i="0" u="none" strike="noStrike" noProof="0" err="1">
                          <a:solidFill>
                            <a:srgbClr val="000000"/>
                          </a:solidFill>
                          <a:effectLst/>
                        </a:rPr>
                        <a:t>Laboratuvarı</a:t>
                      </a:r>
                      <a:endParaRPr lang="tr-TR" noProof="0" err="1"/>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lvl="0" algn="ctr">
                        <a:lnSpc>
                          <a:spcPct val="100000"/>
                        </a:lnSpc>
                        <a:spcBef>
                          <a:spcPts val="0"/>
                        </a:spcBef>
                        <a:spcAft>
                          <a:spcPts val="0"/>
                        </a:spcAft>
                        <a:buNone/>
                      </a:pPr>
                      <a:r>
                        <a:rPr lang="en-US" sz="1200" b="0" i="0" u="none" strike="noStrike" noProof="0" dirty="0">
                          <a:solidFill>
                            <a:srgbClr val="000000"/>
                          </a:solidFill>
                        </a:rPr>
                        <a:t>Makine</a:t>
                      </a:r>
                      <a:br>
                        <a:rPr lang="en-US" sz="1200" b="0" i="0" u="none" strike="noStrike" noProof="0" dirty="0">
                          <a:solidFill>
                            <a:srgbClr val="000000"/>
                          </a:solidFill>
                        </a:rPr>
                      </a:br>
                      <a:r>
                        <a:rPr lang="en-US" sz="1200" b="0" i="0" u="none" strike="noStrike" noProof="0" dirty="0" err="1">
                          <a:solidFill>
                            <a:srgbClr val="000000"/>
                          </a:solidFill>
                          <a:effectLst/>
                        </a:rPr>
                        <a:t>Mühendisliği</a:t>
                      </a:r>
                      <a:endParaRPr lang="en-US" sz="1200" b="0" i="0" u="none" strike="noStrike" noProof="0" dirty="0" err="1">
                        <a:solidFill>
                          <a:srgbClr val="000000"/>
                        </a:solidFill>
                      </a:endParaRPr>
                    </a:p>
                    <a:p>
                      <a:pPr lvl="0" algn="ctr" fontAlgn="ctr">
                        <a:buNone/>
                      </a:pPr>
                      <a:endParaRPr lang="en-US" sz="1200" b="0" i="0" u="none" strike="noStrike" dirty="0" err="1">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Yök</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asgari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kriteri</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36224">
                <a:tc>
                  <a:txBody>
                    <a:bodyPr/>
                    <a:lstStyle/>
                    <a:p>
                      <a:pPr marL="0" lvl="0" indent="0" algn="ctr">
                        <a:lnSpc>
                          <a:spcPct val="100000"/>
                        </a:lnSpc>
                        <a:spcBef>
                          <a:spcPts val="0"/>
                        </a:spcBef>
                        <a:spcAft>
                          <a:spcPts val="0"/>
                        </a:spcAft>
                        <a:buNone/>
                      </a:pPr>
                      <a:r>
                        <a:rPr lang="en-US" sz="1200" b="0" i="0" u="none" strike="noStrike" noProof="0" err="1">
                          <a:solidFill>
                            <a:srgbClr val="000000"/>
                          </a:solidFill>
                        </a:rPr>
                        <a:t>Kontrol</a:t>
                      </a:r>
                      <a:r>
                        <a:rPr lang="en-US" sz="1200" b="0" i="0" u="none" strike="noStrike" noProof="0" dirty="0">
                          <a:solidFill>
                            <a:srgbClr val="000000"/>
                          </a:solidFill>
                        </a:rPr>
                        <a:t> </a:t>
                      </a:r>
                      <a:r>
                        <a:rPr lang="en-US" sz="1200" b="0" i="0" u="none" strike="noStrike" noProof="0" err="1">
                          <a:solidFill>
                            <a:srgbClr val="000000"/>
                          </a:solidFill>
                        </a:rPr>
                        <a:t>Laboratuvarı</a:t>
                      </a:r>
                      <a:endParaRPr lang="tr-TR" err="1"/>
                    </a:p>
                  </a:txBody>
                  <a:tcPr marL="9524" marR="9524" marT="9524" marB="0" anchor="ctr">
                    <a:lnL w="6350">
                      <a:solidFill>
                        <a:srgbClr val="141312"/>
                      </a:solidFill>
                    </a:lnL>
                    <a:lnR w="6350">
                      <a:solidFill>
                        <a:srgbClr val="000000"/>
                      </a:solidFill>
                    </a:lnR>
                    <a:lnT w="6350">
                      <a:solidFill>
                        <a:srgbClr val="141312"/>
                      </a:solidFill>
                    </a:lnT>
                    <a:lnB w="6350">
                      <a:solidFill>
                        <a:srgbClr val="141312"/>
                      </a:solidFill>
                    </a:lnB>
                    <a:solidFill>
                      <a:srgbClr val="FFFFFF"/>
                    </a:solidFill>
                  </a:tcPr>
                </a:tc>
                <a:tc>
                  <a:txBody>
                    <a:bodyPr/>
                    <a:lstStyle/>
                    <a:p>
                      <a:pPr lvl="0" algn="ctr">
                        <a:lnSpc>
                          <a:spcPct val="100000"/>
                        </a:lnSpc>
                        <a:spcBef>
                          <a:spcPts val="0"/>
                        </a:spcBef>
                        <a:spcAft>
                          <a:spcPts val="0"/>
                        </a:spcAft>
                        <a:buNone/>
                      </a:pPr>
                      <a:r>
                        <a:rPr lang="en-US" sz="1200" b="0" i="0" u="none" strike="noStrike" noProof="0" dirty="0">
                          <a:solidFill>
                            <a:srgbClr val="000000"/>
                          </a:solidFill>
                        </a:rPr>
                        <a:t>Makine</a:t>
                      </a:r>
                      <a:br>
                        <a:rPr lang="en-US" sz="1200" b="0" i="0" u="none" strike="noStrike" noProof="0" dirty="0">
                          <a:solidFill>
                            <a:srgbClr val="000000"/>
                          </a:solidFill>
                        </a:rPr>
                      </a:br>
                      <a:r>
                        <a:rPr lang="en-US" sz="1200" b="0" i="0" u="none" strike="noStrike" noProof="0" dirty="0" err="1">
                          <a:solidFill>
                            <a:srgbClr val="000000"/>
                          </a:solidFill>
                        </a:rPr>
                        <a:t>Mühendisliği</a:t>
                      </a:r>
                      <a:endParaRPr lang="en-US" sz="1200" b="0" i="0" u="none" strike="noStrike" noProof="0" dirty="0">
                        <a:solidFill>
                          <a:srgbClr val="000000"/>
                        </a:solidFill>
                      </a:endParaRPr>
                    </a:p>
                    <a:p>
                      <a:pPr lvl="0" algn="ctr" fontAlgn="ctr">
                        <a:buNone/>
                      </a:pPr>
                      <a:endParaRPr lang="en-US" sz="1200" b="0" i="0" u="none" strike="noStrike" dirty="0">
                        <a:solidFill>
                          <a:srgbClr val="000000"/>
                        </a:solidFill>
                        <a:effectLst/>
                        <a:latin typeface="Calibri"/>
                      </a:endParaRPr>
                    </a:p>
                  </a:txBody>
                  <a:tcPr marL="9524" marR="9524" marT="9524"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lvl="0" algn="ctr" rtl="0" fontAlgn="ctr">
                        <a:buNone/>
                      </a:pPr>
                      <a:r>
                        <a:rPr lang="en-US" sz="1200" b="0" i="0" u="none" strike="noStrike" dirty="0">
                          <a:solidFill>
                            <a:srgbClr val="000000"/>
                          </a:solidFill>
                          <a:latin typeface="Calibri"/>
                        </a:rPr>
                        <a:t>0</a:t>
                      </a:r>
                      <a:endParaRPr lang="tr-TR">
                        <a:effectLst/>
                      </a:endParaRPr>
                    </a:p>
                  </a:txBody>
                  <a:tcPr marL="9524" marR="9524" marT="9524"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lvl="0" algn="ctr" rtl="0" fontAlgn="ctr">
                        <a:buNone/>
                      </a:pPr>
                      <a:r>
                        <a:rPr lang="en-US" sz="1200" b="0" i="0" u="none" strike="noStrike" dirty="0">
                          <a:solidFill>
                            <a:srgbClr val="000000"/>
                          </a:solidFill>
                          <a:latin typeface="Calibri"/>
                        </a:rPr>
                        <a:t>1</a:t>
                      </a:r>
                      <a:endParaRPr lang="tr-TR">
                        <a:effectLst/>
                      </a:endParaRPr>
                    </a:p>
                  </a:txBody>
                  <a:tcPr marL="9524" marR="9524" marT="9524"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tc>
                  <a:txBody>
                    <a:bodyPr/>
                    <a:lstStyle/>
                    <a:p>
                      <a:pPr lvl="0" algn="ctr" rtl="0">
                        <a:buNone/>
                      </a:pPr>
                      <a:r>
                        <a:rPr lang="en-US" sz="1200" b="0" i="0" u="none" strike="noStrike" err="1">
                          <a:solidFill>
                            <a:srgbClr val="000000"/>
                          </a:solidFill>
                          <a:latin typeface="Calibri"/>
                        </a:rPr>
                        <a:t>Yök</a:t>
                      </a:r>
                      <a:r>
                        <a:rPr lang="en-US" sz="1200" b="0" i="0" u="none" strike="noStrike" dirty="0">
                          <a:solidFill>
                            <a:srgbClr val="000000"/>
                          </a:solidFill>
                          <a:latin typeface="Calibri"/>
                        </a:rPr>
                        <a:t> </a:t>
                      </a:r>
                      <a:r>
                        <a:rPr lang="en-US" sz="1200" b="0" i="0" u="none" strike="noStrike" err="1">
                          <a:solidFill>
                            <a:srgbClr val="000000"/>
                          </a:solidFill>
                          <a:latin typeface="Calibri"/>
                        </a:rPr>
                        <a:t>asgari</a:t>
                      </a:r>
                      <a:r>
                        <a:rPr lang="en-US" sz="1200" b="0" i="0" u="none" strike="noStrike" dirty="0">
                          <a:solidFill>
                            <a:srgbClr val="000000"/>
                          </a:solidFill>
                          <a:latin typeface="Calibri"/>
                        </a:rPr>
                        <a:t> </a:t>
                      </a:r>
                      <a:r>
                        <a:rPr lang="en-US" sz="1200" b="0" i="0" u="none" strike="noStrike" err="1">
                          <a:solidFill>
                            <a:srgbClr val="000000"/>
                          </a:solidFill>
                          <a:latin typeface="Calibri"/>
                        </a:rPr>
                        <a:t>kriteri</a:t>
                      </a:r>
                      <a:endParaRPr lang="en-US" sz="1200" b="0" i="0" u="none" strike="noStrike">
                        <a:solidFill>
                          <a:srgbClr val="000000"/>
                        </a:solidFill>
                        <a:effectLst/>
                        <a:latin typeface="Calibri"/>
                      </a:endParaRPr>
                    </a:p>
                  </a:txBody>
                  <a:tcPr marL="9524" marR="9524" marT="9524" marB="0" anchor="ctr">
                    <a:lnL w="6350">
                      <a:solidFill>
                        <a:srgbClr val="000000"/>
                      </a:solidFill>
                    </a:lnL>
                    <a:lnR w="6350">
                      <a:solidFill>
                        <a:srgbClr val="000000"/>
                      </a:solidFill>
                    </a:lnR>
                    <a:lnT w="6350">
                      <a:solidFill>
                        <a:srgbClr val="000000"/>
                      </a:solidFill>
                    </a:lnT>
                    <a:lnB w="6350">
                      <a:solidFill>
                        <a:srgbClr val="000000"/>
                      </a:solidFill>
                    </a:lnB>
                    <a:solidFill>
                      <a:srgbClr val="FFFFFF"/>
                    </a:solidFill>
                  </a:tcPr>
                </a:tc>
                <a:extLst>
                  <a:ext uri="{0D108BD9-81ED-4DB2-BD59-A6C34878D82A}">
                    <a16:rowId xmlns:a16="http://schemas.microsoft.com/office/drawing/2014/main" val="1438959632"/>
                  </a:ext>
                </a:extLst>
              </a:tr>
            </a:tbl>
          </a:graphicData>
        </a:graphic>
      </p:graphicFrame>
    </p:spTree>
    <p:extLst>
      <p:ext uri="{BB962C8B-B14F-4D97-AF65-F5344CB8AC3E}">
        <p14:creationId xmlns:p14="http://schemas.microsoft.com/office/powerpoint/2010/main" val="1575730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887940162"/>
              </p:ext>
            </p:extLst>
          </p:nvPr>
        </p:nvGraphicFramePr>
        <p:xfrm>
          <a:off x="1720048" y="2491296"/>
          <a:ext cx="5705483" cy="1352434"/>
        </p:xfrm>
        <a:graphic>
          <a:graphicData uri="http://schemas.openxmlformats.org/drawingml/2006/table">
            <a:tbl>
              <a:tblPr/>
              <a:tblGrid>
                <a:gridCol w="1085531">
                  <a:extLst>
                    <a:ext uri="{9D8B030D-6E8A-4147-A177-3AD203B41FA5}">
                      <a16:colId xmlns:a16="http://schemas.microsoft.com/office/drawing/2014/main" val="3918363564"/>
                    </a:ext>
                  </a:extLst>
                </a:gridCol>
                <a:gridCol w="1148214">
                  <a:extLst>
                    <a:ext uri="{9D8B030D-6E8A-4147-A177-3AD203B41FA5}">
                      <a16:colId xmlns:a16="http://schemas.microsoft.com/office/drawing/2014/main" val="1683979601"/>
                    </a:ext>
                  </a:extLst>
                </a:gridCol>
                <a:gridCol w="1157246">
                  <a:extLst>
                    <a:ext uri="{9D8B030D-6E8A-4147-A177-3AD203B41FA5}">
                      <a16:colId xmlns:a16="http://schemas.microsoft.com/office/drawing/2014/main" val="2592459544"/>
                    </a:ext>
                  </a:extLst>
                </a:gridCol>
                <a:gridCol w="1157246">
                  <a:extLst>
                    <a:ext uri="{9D8B030D-6E8A-4147-A177-3AD203B41FA5}">
                      <a16:colId xmlns:a16="http://schemas.microsoft.com/office/drawing/2014/main" val="3383282758"/>
                    </a:ext>
                  </a:extLst>
                </a:gridCol>
                <a:gridCol w="1157246">
                  <a:extLst>
                    <a:ext uri="{9D8B030D-6E8A-4147-A177-3AD203B41FA5}">
                      <a16:colId xmlns:a16="http://schemas.microsoft.com/office/drawing/2014/main" val="494559924"/>
                    </a:ext>
                  </a:extLst>
                </a:gridCol>
              </a:tblGrid>
              <a:tr h="754847">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97587">
                <a:tc>
                  <a:txBody>
                    <a:bodyPr/>
                    <a:lstStyle/>
                    <a:p>
                      <a:pPr algn="ctr" fontAlgn="ctr"/>
                      <a:r>
                        <a:rPr lang="en-US" sz="1400" b="0" i="0" u="none" strike="noStrike" dirty="0">
                          <a:solidFill>
                            <a:srgbClr val="000000"/>
                          </a:solidFill>
                          <a:latin typeface="Calibri"/>
                        </a:rPr>
                        <a:t>SOLIDWORKS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a:r>
                        <a:rPr lang="en-US" sz="1400" b="0" i="0" u="none" strike="noStrike" dirty="0">
                          <a:solidFill>
                            <a:srgbClr val="000000"/>
                          </a:solidFill>
                          <a:latin typeface="Calibri"/>
                        </a:rPr>
                        <a:t>Makine</a:t>
                      </a:r>
                      <a:br>
                        <a:rPr lang="en-US" sz="1400" b="0" i="0" u="none" strike="noStrike" dirty="0">
                          <a:solidFill>
                            <a:srgbClr val="000000"/>
                          </a:solidFill>
                          <a:latin typeface="Calibri"/>
                        </a:rPr>
                      </a:br>
                      <a:r>
                        <a:rPr lang="en-US" sz="1400" b="0" i="0" u="none" strike="noStrike" dirty="0" err="1">
                          <a:solidFill>
                            <a:srgbClr val="000000"/>
                          </a:solidFill>
                          <a:latin typeface="Calibri"/>
                        </a:rPr>
                        <a:t>Mühendisliği</a:t>
                      </a:r>
                      <a:endParaRPr lang="tr-TR" sz="1400" b="0" i="0" u="none" strike="noStrike" dirty="0" err="1">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latin typeface="Calibri"/>
                        </a:rPr>
                        <a:t>1</a:t>
                      </a:r>
                      <a:endParaRPr lang="en-US"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latin typeface="Calibri" panose="020F0502020204030204" pitchFamily="34" charset="0"/>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2491264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227010439"/>
              </p:ext>
            </p:extLst>
          </p:nvPr>
        </p:nvGraphicFramePr>
        <p:xfrm>
          <a:off x="1543778" y="1590813"/>
          <a:ext cx="5472441" cy="992534"/>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a:r>
                        <a:rPr lang="en-US" sz="1400" b="0" i="0" u="none" strike="noStrike" dirty="0" err="1">
                          <a:solidFill>
                            <a:srgbClr val="000000"/>
                          </a:solidFill>
                          <a:effectLst/>
                          <a:latin typeface="Calibri"/>
                        </a:rPr>
                        <a:t>Öğretim</a:t>
                      </a:r>
                      <a:r>
                        <a:rPr lang="en-US" sz="1400" b="0" i="0" u="none" strike="noStrike" dirty="0">
                          <a:solidFill>
                            <a:srgbClr val="000000"/>
                          </a:solidFill>
                          <a:latin typeface="Calibri"/>
                        </a:rPr>
                        <a:t> </a:t>
                      </a:r>
                      <a:br>
                        <a:rPr lang="en-US" sz="1400" b="0" i="0" u="none" strike="noStrike" dirty="0">
                          <a:solidFill>
                            <a:srgbClr val="000000"/>
                          </a:solidFill>
                          <a:latin typeface="Calibri"/>
                        </a:rPr>
                      </a:br>
                      <a:r>
                        <a:rPr lang="en-US" sz="1400" b="0" i="0" u="none" strike="noStrike" dirty="0" err="1">
                          <a:solidFill>
                            <a:srgbClr val="000000"/>
                          </a:solidFill>
                          <a:latin typeface="Calibri"/>
                        </a:rPr>
                        <a:t>Elemanı</a:t>
                      </a:r>
                      <a:endParaRPr lang="tr-TR" sz="1400" b="0" i="0" u="none" strike="noStrike" dirty="0" err="1">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a:r>
                        <a:rPr lang="en-US" sz="1400" b="0" i="0" u="none" strike="noStrike" dirty="0">
                          <a:solidFill>
                            <a:srgbClr val="000000"/>
                          </a:solidFill>
                          <a:latin typeface="Calibri"/>
                        </a:rPr>
                        <a:t>Makine </a:t>
                      </a:r>
                      <a:br>
                        <a:rPr lang="en-US" sz="1400" b="0" i="0" u="none" strike="noStrike" dirty="0">
                          <a:solidFill>
                            <a:srgbClr val="000000"/>
                          </a:solidFill>
                          <a:latin typeface="Calibri"/>
                        </a:rPr>
                      </a:br>
                      <a:r>
                        <a:rPr lang="en-US" sz="1400" b="0" i="0" u="none" strike="noStrike" dirty="0" err="1">
                          <a:solidFill>
                            <a:srgbClr val="000000"/>
                          </a:solidFill>
                          <a:latin typeface="Calibri"/>
                        </a:rPr>
                        <a:t>Mühendisliği</a:t>
                      </a:r>
                      <a:endParaRPr lang="tr-TR" sz="1400" b="0" i="0" u="none" strike="noStrike" dirty="0" err="1">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latin typeface="Calibri"/>
                        </a:rPr>
                        <a:t>7</a:t>
                      </a:r>
                      <a:endParaRPr lang="en-US"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latin typeface="Calibri"/>
                        </a:rPr>
                        <a:t>0</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latin typeface="Calibri"/>
                        </a:rPr>
                        <a:t>-</a:t>
                      </a:r>
                      <a:endParaRPr lang="en-US" sz="1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20875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A02DF4BC-F006-83D1-D585-D41C96005F2E}"/>
              </a:ext>
            </a:extLst>
          </p:cNvPr>
          <p:cNvSpPr txBox="1"/>
          <p:nvPr/>
        </p:nvSpPr>
        <p:spPr>
          <a:xfrm>
            <a:off x="1651000" y="3117334"/>
            <a:ext cx="4995332" cy="1200329"/>
          </a:xfrm>
          <a:prstGeom prst="rect">
            <a:avLst/>
          </a:prstGeom>
          <a:noFill/>
        </p:spPr>
        <p:txBody>
          <a:bodyPr wrap="square" lIns="91440" tIns="45720" rIns="91440" bIns="45720" anchor="t">
            <a:spAutoFit/>
          </a:bodyPr>
          <a:lstStyle/>
          <a:p>
            <a:pPr algn="just"/>
            <a:r>
              <a:rPr lang="tr-TR" dirty="0">
                <a:ln w="0"/>
                <a:solidFill>
                  <a:srgbClr val="001626"/>
                </a:solidFill>
                <a:effectLst>
                  <a:outerShdw blurRad="38100" dist="25400" dir="5400000" algn="ctr" rotWithShape="0">
                    <a:srgbClr val="6E747A">
                      <a:alpha val="43000"/>
                    </a:srgbClr>
                  </a:outerShdw>
                </a:effectLst>
              </a:rPr>
              <a:t>İç denetimimiz başarılı bir şekilde geçmiştir.</a:t>
            </a:r>
          </a:p>
          <a:p>
            <a:pPr algn="just"/>
            <a:endParaRPr lang="tr-TR" dirty="0">
              <a:ln w="0"/>
              <a:solidFill>
                <a:srgbClr val="001626"/>
              </a:solidFill>
              <a:effectLst>
                <a:outerShdw blurRad="38100" dist="25400" dir="5400000" algn="ctr" rotWithShape="0">
                  <a:srgbClr val="6E747A">
                    <a:alpha val="43000"/>
                  </a:srgbClr>
                </a:outerShdw>
              </a:effectLst>
            </a:endParaRPr>
          </a:p>
          <a:p>
            <a:pPr algn="just"/>
            <a:endParaRPr lang="tr-TR" dirty="0">
              <a:ln w="0"/>
              <a:solidFill>
                <a:srgbClr val="001626"/>
              </a:solidFill>
              <a:effectLst>
                <a:outerShdw blurRad="38100" dist="25400" dir="5400000" algn="ctr" rotWithShape="0">
                  <a:srgbClr val="6E747A">
                    <a:alpha val="43000"/>
                  </a:srgbClr>
                </a:outerShdw>
              </a:effectLst>
            </a:endParaRPr>
          </a:p>
          <a:p>
            <a:pPr algn="just"/>
            <a:r>
              <a:rPr lang="tr-TR" dirty="0">
                <a:ln w="0"/>
                <a:solidFill>
                  <a:srgbClr val="001626"/>
                </a:solidFill>
                <a:effectLst>
                  <a:outerShdw blurRad="38100" dist="25400" dir="5400000" algn="ctr" rotWithShape="0">
                    <a:srgbClr val="6E747A">
                      <a:alpha val="43000"/>
                    </a:srgbClr>
                  </a:outerShdw>
                </a:effectLst>
              </a:rPr>
              <a:t>KYS İÇ DENETİM BAŞARI PUANIMIZ  94%  </a:t>
            </a:r>
            <a:endParaRPr lang="tr-TR" dirty="0">
              <a:solidFill>
                <a:srgbClr val="001626"/>
              </a:solidFill>
              <a:cs typeface="Calibri"/>
            </a:endParaRPr>
          </a:p>
        </p:txBody>
      </p:sp>
    </p:spTree>
    <p:extLst>
      <p:ext uri="{BB962C8B-B14F-4D97-AF65-F5344CB8AC3E}">
        <p14:creationId xmlns:p14="http://schemas.microsoft.com/office/powerpoint/2010/main" val="13463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AA8FFA2B-523E-C548-5DDB-5A4312CCE91A}"/>
              </a:ext>
            </a:extLst>
          </p:cNvPr>
          <p:cNvSpPr txBox="1"/>
          <p:nvPr/>
        </p:nvSpPr>
        <p:spPr>
          <a:xfrm>
            <a:off x="1188596" y="2197158"/>
            <a:ext cx="6766806" cy="2862322"/>
          </a:xfrm>
          <a:prstGeom prst="rect">
            <a:avLst/>
          </a:prstGeom>
          <a:noFill/>
        </p:spPr>
        <p:txBody>
          <a:bodyPr wrap="square">
            <a:spAutoFit/>
          </a:bodyPr>
          <a:lstStyle/>
          <a:p>
            <a:pPr algn="just"/>
            <a:r>
              <a:rPr lang="tr-TR" dirty="0">
                <a:ln w="0"/>
                <a:solidFill>
                  <a:srgbClr val="001626"/>
                </a:solidFill>
                <a:effectLst>
                  <a:outerShdw blurRad="38100" dist="25400" dir="5400000" algn="ctr" rotWithShape="0">
                    <a:srgbClr val="6E747A">
                      <a:alpha val="43000"/>
                    </a:srgbClr>
                  </a:outerShdw>
                </a:effectLst>
              </a:rPr>
              <a:t>-KYS sistemine aylık olarak girilen verilerin, hangi maddelere(Eğitim-Öğretim, Araştırma geliştirme gibi) ait veriler olduğunu gösterecek şekilde düzenlenmesi, sistemin daha kolay kullanılabilmesini sağlayacaktır. </a:t>
            </a:r>
          </a:p>
          <a:p>
            <a:pPr algn="just"/>
            <a:endParaRPr lang="tr-TR" dirty="0">
              <a:ln w="0"/>
              <a:solidFill>
                <a:srgbClr val="001626"/>
              </a:solidFill>
              <a:effectLst>
                <a:outerShdw blurRad="38100" dist="25400" dir="5400000" algn="ctr" rotWithShape="0">
                  <a:srgbClr val="6E747A">
                    <a:alpha val="43000"/>
                  </a:srgbClr>
                </a:outerShdw>
              </a:effectLst>
            </a:endParaRPr>
          </a:p>
          <a:p>
            <a:pPr algn="just"/>
            <a:r>
              <a:rPr lang="tr-TR" dirty="0">
                <a:ln w="0"/>
                <a:solidFill>
                  <a:srgbClr val="001626"/>
                </a:solidFill>
                <a:effectLst>
                  <a:outerShdw blurRad="38100" dist="25400" dir="5400000" algn="ctr" rotWithShape="0">
                    <a:srgbClr val="6E747A">
                      <a:alpha val="43000"/>
                    </a:srgbClr>
                  </a:outerShdw>
                </a:effectLst>
              </a:rPr>
              <a:t>-KYS siteminde, Akademik Performans Bilgi Sistemi için toplanan yıllık verilere kalite sorumlularının ulaşabileceği bir yapının oluşturulması süreci çok hızlandırabilir. Bu sayede öğretim üyelerinden tekrarlı bir şekilde veri istemenin önüne geçilebilir ve ayrıca toplanan verilerin daha doğru olması sağlanabilir. </a:t>
            </a:r>
            <a:endParaRPr lang="en-US" dirty="0"/>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8" name="Dikdörtgen 7"/>
          <p:cNvSpPr/>
          <p:nvPr/>
        </p:nvSpPr>
        <p:spPr>
          <a:xfrm>
            <a:off x="503655" y="1392234"/>
            <a:ext cx="8352928" cy="2819362"/>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algn="just" fontAlgn="base"/>
            <a:r>
              <a:rPr lang="en-US" sz="1800" dirty="0" err="1">
                <a:solidFill>
                  <a:srgbClr val="000000"/>
                </a:solidFill>
                <a:latin typeface="Times New Roman" panose="02020603050405020304" pitchFamily="18" charset="0"/>
              </a:rPr>
              <a:t>Makine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Mühendisliği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Bölümü</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olarak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misyonumuz</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güçlü</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temel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mühendislik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bilgileri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ile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tasarım</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kontrol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robotik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mekanik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imalat</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enerji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yenilenebilir</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ve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nükleer</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ve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savunma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teknolojilerine</a:t>
            </a:r>
            <a:r>
              <a:rPr lang="en-US" sz="1800" dirty="0">
                <a:solidFill>
                  <a:srgbClr val="000000"/>
                </a:solidFill>
                <a:latin typeface="Times New Roman" panose="02020603050405020304" pitchFamily="18" charset="0"/>
              </a:rPr>
              <a:t> hakim,</a:t>
            </a:r>
            <a:r>
              <a:rPr lang="tr-TR"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ileri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teknolojiye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hakimiyeti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ile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araştırma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yeteneği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sayesinde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mühendislik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problemlerini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tanımlayarak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hızla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çözebilen</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bilimsel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yaklaşımları</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kullanabilen</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ve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çalışmalarında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ekonomi</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verim</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çevre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sosyal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ve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etik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boyutları</a:t>
            </a:r>
            <a:r>
              <a:rPr lang="en-US" sz="1800" dirty="0">
                <a:solidFill>
                  <a:srgbClr val="000000"/>
                </a:solidFill>
                <a:latin typeface="Times New Roman" panose="02020603050405020304" pitchFamily="18" charset="0"/>
              </a:rPr>
              <a:t> da </a:t>
            </a:r>
            <a:r>
              <a:rPr lang="en-US" sz="1800" dirty="0" err="1">
                <a:solidFill>
                  <a:srgbClr val="000000"/>
                </a:solidFill>
                <a:latin typeface="Times New Roman" panose="02020603050405020304" pitchFamily="18" charset="0"/>
              </a:rPr>
              <a:t>göz</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önüne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alarak</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sadece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yerel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değil</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dünya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çapında</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akılcı</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çözümler</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üretebilen</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mühendisler</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yetiştirmektir</a:t>
            </a:r>
            <a:r>
              <a:rPr lang="en-US" sz="1800" dirty="0">
                <a:solidFill>
                  <a:srgbClr val="000000"/>
                </a:solidFill>
                <a:latin typeface="Times New Roman" panose="02020603050405020304" pitchFamily="18" charset="0"/>
              </a:rPr>
              <a:t>.</a:t>
            </a: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
        <p:nvSpPr>
          <p:cNvPr id="9" name="Metin kutusu 8">
            <a:extLst>
              <a:ext uri="{FF2B5EF4-FFF2-40B4-BE49-F238E27FC236}">
                <a16:creationId xmlns:a16="http://schemas.microsoft.com/office/drawing/2014/main" id="{ABA467FE-24E7-4E41-B27C-2F67902DC05A}"/>
              </a:ext>
            </a:extLst>
          </p:cNvPr>
          <p:cNvSpPr txBox="1"/>
          <p:nvPr/>
        </p:nvSpPr>
        <p:spPr>
          <a:xfrm>
            <a:off x="490637" y="3782484"/>
            <a:ext cx="8352928" cy="2535566"/>
          </a:xfrm>
          <a:prstGeom prst="rect">
            <a:avLst/>
          </a:prstGeom>
          <a:noFill/>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algn="just"/>
            <a:r>
              <a:rPr lang="en-US" sz="1800" dirty="0" err="1">
                <a:solidFill>
                  <a:srgbClr val="000000"/>
                </a:solidFill>
                <a:effectLst/>
                <a:latin typeface="Times New Roman" panose="02020603050405020304" pitchFamily="18" charset="0"/>
                <a:ea typeface="Times New Roman" panose="02020603050405020304" pitchFamily="18" charset="0"/>
              </a:rPr>
              <a:t>Makine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Mühendisliği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Bölümü</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olarak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vizyonumuz</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mesleki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konularda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önderlik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öncülük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yeteneklerine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sahip</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alanında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yetkin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disiplinli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çalışan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mesleki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konularda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yenilikleri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takip</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eden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girişimci</a:t>
            </a:r>
            <a:r>
              <a:rPr lang="en-US" sz="1800" dirty="0">
                <a:solidFill>
                  <a:srgbClr val="000000"/>
                </a:solidFill>
                <a:effectLst/>
                <a:latin typeface="Times New Roman" panose="02020603050405020304" pitchFamily="18" charset="0"/>
                <a:ea typeface="Times New Roman" panose="02020603050405020304" pitchFamily="18" charset="0"/>
              </a:rPr>
              <a:t>, global </a:t>
            </a:r>
            <a:r>
              <a:rPr lang="en-US" sz="1800" dirty="0" err="1">
                <a:solidFill>
                  <a:srgbClr val="000000"/>
                </a:solidFill>
                <a:effectLst/>
                <a:latin typeface="Times New Roman" panose="02020603050405020304" pitchFamily="18" charset="0"/>
                <a:ea typeface="Times New Roman" panose="02020603050405020304" pitchFamily="18" charset="0"/>
              </a:rPr>
              <a:t>çapta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serbest</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mühendislik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hizmeti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verebilen</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yönetici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liderlik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vasıflarına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sahip</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mühendisler</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yetiştirmek</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yerelde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global </a:t>
            </a:r>
            <a:r>
              <a:rPr lang="en-US" sz="1800" dirty="0" err="1">
                <a:solidFill>
                  <a:srgbClr val="000000"/>
                </a:solidFill>
                <a:effectLst/>
                <a:latin typeface="Times New Roman" panose="02020603050405020304" pitchFamily="18" charset="0"/>
                <a:ea typeface="Times New Roman" panose="02020603050405020304" pitchFamily="18" charset="0"/>
              </a:rPr>
              <a:t>çapta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eğitim,araştırma</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geliştirmede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öncü</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sanayi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ve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akademi</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çevresince</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tanınır</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bir</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bölüm</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olmaktır</a:t>
            </a: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fontAlgn="base">
              <a:lnSpc>
                <a:spcPct val="150000"/>
              </a:lnSpc>
              <a:spcAft>
                <a:spcPts val="0"/>
              </a:spcAft>
            </a:pPr>
            <a:endParaRPr lang="tr-TR" b="1" dirty="0">
              <a:solidFill>
                <a:srgbClr val="0C0D0D"/>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67745" y="115709"/>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699839099"/>
              </p:ext>
            </p:extLst>
          </p:nvPr>
        </p:nvGraphicFramePr>
        <p:xfrm>
          <a:off x="45156" y="638929"/>
          <a:ext cx="9053688" cy="6261859"/>
        </p:xfrm>
        <a:graphic>
          <a:graphicData uri="http://schemas.openxmlformats.org/drawingml/2006/table">
            <a:tbl>
              <a:tblPr/>
              <a:tblGrid>
                <a:gridCol w="2160849">
                  <a:extLst>
                    <a:ext uri="{9D8B030D-6E8A-4147-A177-3AD203B41FA5}">
                      <a16:colId xmlns:a16="http://schemas.microsoft.com/office/drawing/2014/main" val="3918363564"/>
                    </a:ext>
                  </a:extLst>
                </a:gridCol>
                <a:gridCol w="2285625">
                  <a:extLst>
                    <a:ext uri="{9D8B030D-6E8A-4147-A177-3AD203B41FA5}">
                      <a16:colId xmlns:a16="http://schemas.microsoft.com/office/drawing/2014/main" val="1683979601"/>
                    </a:ext>
                  </a:extLst>
                </a:gridCol>
                <a:gridCol w="2303607">
                  <a:extLst>
                    <a:ext uri="{9D8B030D-6E8A-4147-A177-3AD203B41FA5}">
                      <a16:colId xmlns:a16="http://schemas.microsoft.com/office/drawing/2014/main" val="2592459544"/>
                    </a:ext>
                  </a:extLst>
                </a:gridCol>
                <a:gridCol w="2303607">
                  <a:extLst>
                    <a:ext uri="{9D8B030D-6E8A-4147-A177-3AD203B41FA5}">
                      <a16:colId xmlns:a16="http://schemas.microsoft.com/office/drawing/2014/main" val="588152821"/>
                    </a:ext>
                  </a:extLst>
                </a:gridCol>
              </a:tblGrid>
              <a:tr h="731949">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80676">
                <a:tc>
                  <a:txBody>
                    <a:bodyPr/>
                    <a:lstStyle/>
                    <a:p>
                      <a:pPr algn="l" fontAlgn="ctr"/>
                      <a:r>
                        <a:rPr lang="tr-TR" sz="1200" b="0" i="0" u="none" strike="noStrike" dirty="0">
                          <a:solidFill>
                            <a:srgbClr val="000000"/>
                          </a:solidFill>
                          <a:effectLst/>
                          <a:latin typeface="Calibri" panose="020F0502020204030204" pitchFamily="34" charset="0"/>
                        </a:rPr>
                        <a:t>G1-Akademik kadronun nitelik olarak güçlü olması</a:t>
                      </a:r>
                    </a:p>
                  </a:txBody>
                  <a:tcPr marL="2503" marR="2503" marT="2503"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Z1- Yeni bölüm olmasından dolayı kurumsallaşma sürecinin devam etmesi</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F1- Sanayi bölgesine yakınlık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T1- Yurtdışından bölümü tercih edebilecek öğrencilerin ülkenin ekonomik ve stratejik sorunlarından çekinmesi</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11087">
                <a:tc>
                  <a:txBody>
                    <a:bodyPr/>
                    <a:lstStyle/>
                    <a:p>
                      <a:pPr algn="l" fontAlgn="ctr"/>
                      <a:r>
                        <a:rPr lang="tr-TR" sz="1200" b="0" i="0" u="none" strike="noStrike" dirty="0">
                          <a:solidFill>
                            <a:srgbClr val="000000"/>
                          </a:solidFill>
                          <a:effectLst/>
                          <a:latin typeface="Calibri" panose="020F0502020204030204" pitchFamily="34" charset="0"/>
                        </a:rPr>
                        <a:t>G2- Eğitim dilinin İngilizce olması </a:t>
                      </a:r>
                    </a:p>
                  </a:txBody>
                  <a:tcPr marL="2503" marR="2503" marT="2503"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Z2- Akademik personel sayısında istenilen sayıya henüz ulaşılamaması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 F2- Antalya'nın turizm şehri olmasından dolayı öğrencilerin ilgisini çekmesi</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T2- F10 Antalya ilinde açılması planlanan üniversiteler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01049">
                <a:tc>
                  <a:txBody>
                    <a:bodyPr/>
                    <a:lstStyle/>
                    <a:p>
                      <a:pPr algn="l" fontAlgn="ctr"/>
                      <a:r>
                        <a:rPr lang="tr-TR" sz="1200" b="0" i="0" u="none" strike="noStrike" dirty="0">
                          <a:solidFill>
                            <a:srgbClr val="000000"/>
                          </a:solidFill>
                          <a:effectLst/>
                          <a:latin typeface="Calibri" panose="020F0502020204030204" pitchFamily="34" charset="0"/>
                        </a:rPr>
                        <a:t>G3- Farklı kültürlerden öğrencilerin birlikte çalışabilme imkanı </a:t>
                      </a:r>
                    </a:p>
                  </a:txBody>
                  <a:tcPr marL="2503" marR="2503" marT="2503"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Z3- Akademik çalışmalara yeterince zaman ayrılamaması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F3- TÜBİTAK destekli projelere katılabilme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T3- Öğrencilerin eğitimde yabancı dil sorunları yaşayabilmesi</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41499">
                <a:tc>
                  <a:txBody>
                    <a:bodyPr/>
                    <a:lstStyle/>
                    <a:p>
                      <a:pPr algn="l" fontAlgn="ctr"/>
                      <a:r>
                        <a:rPr lang="tr-TR" sz="1200" b="0" i="0" u="none" strike="noStrike" dirty="0">
                          <a:solidFill>
                            <a:srgbClr val="000000"/>
                          </a:solidFill>
                          <a:effectLst/>
                          <a:latin typeface="Calibri" panose="020F0502020204030204" pitchFamily="34" charset="0"/>
                        </a:rPr>
                        <a:t> G4- Öğrenci odaklı olunması</a:t>
                      </a:r>
                    </a:p>
                  </a:txBody>
                  <a:tcPr marL="2503" marR="2503" marT="2503"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 Z4- Laboratuvar Eksikliği</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F4- Makine mühendisliğinde iş imkanlarının fazla olması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T4- Ekonomik krizin iş alanlarını daraltması</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01049">
                <a:tc>
                  <a:txBody>
                    <a:bodyPr/>
                    <a:lstStyle/>
                    <a:p>
                      <a:pPr algn="l" fontAlgn="ctr"/>
                      <a:r>
                        <a:rPr lang="tr-TR" sz="1200" b="0" i="0" u="none" strike="noStrike" dirty="0">
                          <a:solidFill>
                            <a:srgbClr val="000000"/>
                          </a:solidFill>
                          <a:effectLst/>
                          <a:latin typeface="Calibri" panose="020F0502020204030204" pitchFamily="34" charset="0"/>
                        </a:rPr>
                        <a:t> </a:t>
                      </a:r>
                      <a:r>
                        <a:rPr lang="fi-FI" sz="1200" b="0" i="0" u="none" strike="noStrike" dirty="0">
                          <a:solidFill>
                            <a:srgbClr val="000000"/>
                          </a:solidFill>
                          <a:effectLst/>
                          <a:latin typeface="Calibri" panose="020F0502020204030204" pitchFamily="34" charset="0"/>
                        </a:rPr>
                        <a:t>G5- Üst yönetimin etkin iletişimi</a:t>
                      </a:r>
                      <a:endParaRPr lang="tr-TR" sz="1200" b="0" i="0" u="none" strike="noStrike" dirty="0">
                        <a:solidFill>
                          <a:srgbClr val="000000"/>
                        </a:solidFill>
                        <a:effectLst/>
                        <a:latin typeface="Calibri" panose="020F0502020204030204" pitchFamily="34" charset="0"/>
                      </a:endParaRPr>
                    </a:p>
                  </a:txBody>
                  <a:tcPr marL="2503" marR="2503" marT="2503"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 Z5-Makine mühendisliği yüksek lisans programının bulunmaması</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F5- Kalite süreçlerinin takip ediliyor olması </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T5-F11 Yüz yüze eğitimin aksaması ile online platformların yaygınlaşması</a:t>
                      </a: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667308">
                <a:tc>
                  <a:txBody>
                    <a:bodyPr/>
                    <a:lstStyle/>
                    <a:p>
                      <a:pPr algn="l" fontAlgn="ctr"/>
                      <a:r>
                        <a:rPr lang="tr-TR" sz="1200" b="0" i="0" u="none" strike="noStrike" dirty="0">
                          <a:solidFill>
                            <a:srgbClr val="000000"/>
                          </a:solidFill>
                          <a:effectLst/>
                          <a:latin typeface="Calibri"/>
                        </a:rPr>
                        <a:t>G6- Multidisipliner çalışma olanakları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F6- ATSO ile gerçekleştirilen işbirliği gibi üniversitenin işbirliği ortaklarının artırılmasına yönelik çalışmalar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41499">
                <a:tc>
                  <a:txBody>
                    <a:bodyPr/>
                    <a:lstStyle/>
                    <a:p>
                      <a:pPr algn="l" fontAlgn="ctr"/>
                      <a:r>
                        <a:rPr lang="tr-TR" sz="1200" b="0" i="0" u="none" strike="noStrike" dirty="0">
                          <a:solidFill>
                            <a:srgbClr val="000000"/>
                          </a:solidFill>
                          <a:effectLst/>
                          <a:latin typeface="Calibri" panose="020F0502020204030204" pitchFamily="34" charset="0"/>
                        </a:rPr>
                        <a:t>G7- Müfredatın ihtiyaçlara göre güncel tutulması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F7- Gelişmeye ve yeniliklere açık bir üniversite olması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11087">
                <a:tc>
                  <a:txBody>
                    <a:bodyPr/>
                    <a:lstStyle/>
                    <a:p>
                      <a:pPr algn="l" fontAlgn="ctr"/>
                      <a:r>
                        <a:rPr lang="tr-TR" sz="1200" b="0" i="0" u="none" strike="noStrike" dirty="0">
                          <a:solidFill>
                            <a:srgbClr val="000000"/>
                          </a:solidFill>
                          <a:effectLst/>
                          <a:latin typeface="Calibri" panose="020F0502020204030204" pitchFamily="34" charset="0"/>
                        </a:rPr>
                        <a:t>G8- Öğrencilerin akademik çalışanlara kolaylıkla ulaşabilmeleri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F8- Yönetim ve mütevelli heyetinin eğitime bakış açısı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41499">
                <a:tc>
                  <a:txBody>
                    <a:bodyPr/>
                    <a:lstStyle/>
                    <a:p>
                      <a:pPr algn="l" fontAlgn="ctr"/>
                      <a:r>
                        <a:rPr lang="tr-TR" sz="1200" b="0" i="0" u="none" strike="noStrike" dirty="0">
                          <a:solidFill>
                            <a:srgbClr val="000000"/>
                          </a:solidFill>
                          <a:effectLst/>
                          <a:latin typeface="Calibri" panose="020F0502020204030204" pitchFamily="34" charset="0"/>
                        </a:rPr>
                        <a:t> G9- LMS sisteminin etkin bir şekilde kullanılması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 F9- Üniversitenin Yurtiçi-Yurtdışı Ortaklıkları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41499">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panose="020F0502020204030204" pitchFamily="34" charset="0"/>
                        </a:rPr>
                        <a:t>F10- T2 Antalya ilinde açılması planlanan üniversiteler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501049">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dirty="0">
                          <a:solidFill>
                            <a:srgbClr val="000000"/>
                          </a:solidFill>
                          <a:effectLst/>
                          <a:latin typeface="Calibri"/>
                        </a:rPr>
                        <a:t>F11- T5 Yüz yüze eğitimin aksaması ile online </a:t>
                      </a:r>
                      <a:r>
                        <a:rPr lang="tr-TR" sz="1200" b="0" i="0" u="none" strike="noStrike" dirty="0">
                          <a:solidFill>
                            <a:srgbClr val="000000"/>
                          </a:solidFill>
                          <a:latin typeface="Calibri"/>
                        </a:rPr>
                        <a:t>platformların</a:t>
                      </a:r>
                      <a:r>
                        <a:rPr lang="tr-TR" sz="1200" b="0" i="0" u="none" strike="noStrike" dirty="0">
                          <a:solidFill>
                            <a:srgbClr val="000000"/>
                          </a:solidFill>
                          <a:effectLst/>
                          <a:latin typeface="Calibri"/>
                        </a:rPr>
                        <a:t> yaygınlaşması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086851111"/>
              </p:ext>
            </p:extLst>
          </p:nvPr>
        </p:nvGraphicFramePr>
        <p:xfrm>
          <a:off x="87898" y="1069486"/>
          <a:ext cx="9053689" cy="5364654"/>
        </p:xfrm>
        <a:graphic>
          <a:graphicData uri="http://schemas.openxmlformats.org/drawingml/2006/table">
            <a:tbl>
              <a:tblPr/>
              <a:tblGrid>
                <a:gridCol w="2898284">
                  <a:extLst>
                    <a:ext uri="{9D8B030D-6E8A-4147-A177-3AD203B41FA5}">
                      <a16:colId xmlns:a16="http://schemas.microsoft.com/office/drawing/2014/main" val="3918363564"/>
                    </a:ext>
                  </a:extLst>
                </a:gridCol>
                <a:gridCol w="3065645">
                  <a:extLst>
                    <a:ext uri="{9D8B030D-6E8A-4147-A177-3AD203B41FA5}">
                      <a16:colId xmlns:a16="http://schemas.microsoft.com/office/drawing/2014/main" val="1683979601"/>
                    </a:ext>
                  </a:extLst>
                </a:gridCol>
                <a:gridCol w="3089760">
                  <a:extLst>
                    <a:ext uri="{9D8B030D-6E8A-4147-A177-3AD203B41FA5}">
                      <a16:colId xmlns:a16="http://schemas.microsoft.com/office/drawing/2014/main" val="2592459544"/>
                    </a:ext>
                  </a:extLst>
                </a:gridCol>
              </a:tblGrid>
              <a:tr h="563312">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000" b="0" i="0" u="none" strike="noStrike" dirty="0" err="1">
                          <a:solidFill>
                            <a:srgbClr val="000000"/>
                          </a:solidFill>
                          <a:effectLst/>
                          <a:latin typeface="Calibri" panose="020F0502020204030204" pitchFamily="34" charset="0"/>
                        </a:rPr>
                        <a:t>Rektörlük</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en-US" sz="1000" b="0" i="0" u="none" strike="noStrike" dirty="0" err="1">
                          <a:solidFill>
                            <a:srgbClr val="000000"/>
                          </a:solidFill>
                          <a:effectLst/>
                          <a:latin typeface="Calibri" panose="020F0502020204030204" pitchFamily="34" charset="0"/>
                        </a:rPr>
                        <a:t>Dekanlık</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Fakülte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en-US" sz="1000" b="0" i="0" u="none" strike="noStrike" dirty="0" err="1">
                          <a:solidFill>
                            <a:srgbClr val="000000"/>
                          </a:solidFill>
                          <a:effectLst/>
                          <a:latin typeface="Calibri" panose="020F0502020204030204" pitchFamily="34" charset="0"/>
                        </a:rPr>
                        <a:t>Bölüm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Personeli</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Hizmet</a:t>
                      </a:r>
                      <a:r>
                        <a:rPr lang="en-US" sz="1000" b="0" i="0" u="none" strike="noStrike" dirty="0">
                          <a:solidFill>
                            <a:srgbClr val="000000"/>
                          </a:solidFill>
                          <a:effectLst/>
                          <a:latin typeface="Calibri" panose="020F0502020204030204" pitchFamily="34" charset="0"/>
                        </a:rPr>
                        <a:t> Verme </a:t>
                      </a:r>
                      <a:r>
                        <a:rPr lang="en-US" sz="1000" b="0" i="0" u="none" strike="noStrike" dirty="0" err="1">
                          <a:solidFill>
                            <a:srgbClr val="000000"/>
                          </a:solidFill>
                          <a:effectLst/>
                          <a:latin typeface="Calibri" panose="020F0502020204030204" pitchFamily="34" charset="0"/>
                        </a:rPr>
                        <a:t>Sorumluluğu</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en-US" sz="1000" b="0" i="0" u="none" strike="noStrike">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İdari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Hizmet</a:t>
                      </a:r>
                      <a:r>
                        <a:rPr lang="en-US" sz="1000" b="0" i="0" u="none" strike="noStrike" dirty="0">
                          <a:solidFill>
                            <a:srgbClr val="000000"/>
                          </a:solidFill>
                          <a:effectLst/>
                          <a:latin typeface="Calibri" panose="020F0502020204030204" pitchFamily="34" charset="0"/>
                        </a:rPr>
                        <a:t> Verme </a:t>
                      </a:r>
                      <a:r>
                        <a:rPr lang="en-US" sz="1000" b="0" i="0" u="none" strike="noStrike" dirty="0" err="1">
                          <a:solidFill>
                            <a:srgbClr val="000000"/>
                          </a:solidFill>
                          <a:effectLst/>
                          <a:latin typeface="Calibri" panose="020F0502020204030204" pitchFamily="34" charset="0"/>
                        </a:rPr>
                        <a:t>Sorumluluğu</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en-US"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Mevzuat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Yaratıcı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Üst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Kurum</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66726">
                <a:tc>
                  <a:txBody>
                    <a:bodyPr/>
                    <a:lstStyle/>
                    <a:p>
                      <a:pPr algn="ctr" fontAlgn="ctr"/>
                      <a:r>
                        <a:rPr lang="en-US" sz="1000" b="0" i="0" u="none" strike="noStrike">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Hizmeti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kullanan</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Eğitim,Sosyal İmkanlar,Kariyer Planlama,Güçlü İletişim ve Empati,Kurumsal Yapı, Akademik çalışma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en-US" sz="1000" b="0" i="0" u="none" strike="noStrike">
                          <a:solidFill>
                            <a:srgbClr val="000000"/>
                          </a:solidFill>
                          <a:effectLst/>
                          <a:latin typeface="Calibri" panose="020F0502020204030204" pitchFamily="34" charset="0"/>
                        </a:rPr>
                        <a:t>Potansiyel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Tercih</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Etme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Olasılığı</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en-US" sz="1000" b="0" i="0" u="none" strike="noStrike">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Dolaylı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Müşteri</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Kaliteli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Eğitim,Sosyal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İmkanlar,Kariyer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Planlama,Güçlü</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İletişim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Empati,Kurumsal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Yapı</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en-US" sz="1000" b="0" i="0" u="none" strike="noStrike">
                          <a:solidFill>
                            <a:srgbClr val="000000"/>
                          </a:solidFill>
                          <a:effectLst/>
                          <a:latin typeface="Calibri" panose="020F0502020204030204" pitchFamily="34" charset="0"/>
                        </a:rPr>
                        <a:t>Fakültenin Diğer Bölümleri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Ders</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Çalışmalar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İçin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Destek-Güçlü</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İletişim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Empati-Kurumsal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Yapı</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en-US" sz="1000" b="0" i="0" u="none" strike="noStrike">
                          <a:solidFill>
                            <a:srgbClr val="000000"/>
                          </a:solidFill>
                          <a:effectLst/>
                          <a:latin typeface="Calibri" panose="020F0502020204030204" pitchFamily="34" charset="0"/>
                        </a:rPr>
                        <a:t>İş Verenler / Özel Sektör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Stajyer</a:t>
                      </a:r>
                      <a:r>
                        <a:rPr lang="en-US" sz="1000" b="0" i="0" u="none" strike="noStrike" dirty="0">
                          <a:solidFill>
                            <a:srgbClr val="000000"/>
                          </a:solidFill>
                          <a:effectLst/>
                          <a:latin typeface="Calibri" panose="020F0502020204030204" pitchFamily="34" charset="0"/>
                        </a:rPr>
                        <a:t> / </a:t>
                      </a:r>
                      <a:r>
                        <a:rPr lang="en-US" sz="1000" b="0" i="0" u="none" strike="noStrike" dirty="0" err="1">
                          <a:solidFill>
                            <a:srgbClr val="000000"/>
                          </a:solidFill>
                          <a:effectLst/>
                          <a:latin typeface="Calibri" panose="020F0502020204030204" pitchFamily="34" charset="0"/>
                        </a:rPr>
                        <a:t>Uygulama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Dersi</a:t>
                      </a:r>
                      <a:r>
                        <a:rPr lang="en-US" sz="1000" b="0" i="0" u="none" strike="noStrike" dirty="0">
                          <a:solidFill>
                            <a:srgbClr val="000000"/>
                          </a:solidFill>
                          <a:effectLst/>
                          <a:latin typeface="Calibri" panose="020F0502020204030204" pitchFamily="34" charset="0"/>
                        </a:rPr>
                        <a:t> /</a:t>
                      </a:r>
                      <a:br>
                        <a:rPr lang="en-US" sz="1000" b="0" i="0" u="none" strike="noStrike" dirty="0">
                          <a:solidFill>
                            <a:srgbClr val="000000"/>
                          </a:solidFill>
                          <a:effectLst/>
                          <a:latin typeface="Calibri" panose="020F0502020204030204" pitchFamily="34" charset="0"/>
                        </a:rPr>
                      </a:br>
                      <a:r>
                        <a:rPr lang="en-US" sz="1000" b="0" i="0" u="none" strike="noStrike" dirty="0" err="1">
                          <a:solidFill>
                            <a:srgbClr val="000000"/>
                          </a:solidFill>
                          <a:effectLst/>
                          <a:latin typeface="Calibri" panose="020F0502020204030204" pitchFamily="34" charset="0"/>
                        </a:rPr>
                        <a:t>Mezun</a:t>
                      </a:r>
                      <a:r>
                        <a:rPr lang="en-US" sz="1000" b="0" i="0" u="none" strike="noStrike" dirty="0">
                          <a:solidFill>
                            <a:srgbClr val="000000"/>
                          </a:solidFill>
                          <a:effectLst/>
                          <a:latin typeface="Calibri" panose="020F0502020204030204" pitchFamily="34" charset="0"/>
                        </a:rPr>
                        <a:t> </a:t>
                      </a:r>
                      <a:r>
                        <a:rPr lang="en-US" sz="1000" b="0" i="0" u="none" strike="noStrike" kern="1200" dirty="0" err="1">
                          <a:solidFill>
                            <a:srgbClr val="000000"/>
                          </a:solidFill>
                          <a:effectLst/>
                          <a:latin typeface="Calibri" panose="020F0502020204030204" pitchFamily="34" charset="0"/>
                          <a:ea typeface="+mn-ea"/>
                          <a:cs typeface="+mn-cs"/>
                        </a:rPr>
                        <a:t>İstihdamı</a:t>
                      </a:r>
                      <a:endParaRPr lang="en-US" sz="1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Gelişmiş</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Mesleki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Donanıma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Sahip</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İş</a:t>
                      </a:r>
                      <a:br>
                        <a:rPr lang="en-US" sz="1000" b="0" i="0" u="none" strike="noStrike" dirty="0">
                          <a:solidFill>
                            <a:srgbClr val="000000"/>
                          </a:solidFill>
                          <a:effectLst/>
                          <a:latin typeface="Calibri" panose="020F0502020204030204" pitchFamily="34" charset="0"/>
                        </a:rPr>
                      </a:br>
                      <a:r>
                        <a:rPr lang="en-US" sz="1000" b="0" i="0" u="none" strike="noStrike" dirty="0" err="1">
                          <a:solidFill>
                            <a:srgbClr val="000000"/>
                          </a:solidFill>
                          <a:effectLst/>
                          <a:latin typeface="Calibri" panose="020F0502020204030204" pitchFamily="34" charset="0"/>
                        </a:rPr>
                        <a:t>Gücü</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Temini</a:t>
                      </a:r>
                      <a:r>
                        <a:rPr lang="en-US" sz="1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en-US" sz="1000" b="0" i="0" u="none" strike="noStrike">
                          <a:solidFill>
                            <a:srgbClr val="000000"/>
                          </a:solidFill>
                          <a:effectLst/>
                          <a:latin typeface="Calibri" panose="020F0502020204030204" pitchFamily="34" charset="0"/>
                        </a:rPr>
                        <a:t>Akreditasyon Kuruluşları (MÜDEK)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Eğitim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standardları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belirleme</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Müfredat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ders</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standardlarının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oluşturulması</a:t>
                      </a:r>
                      <a:r>
                        <a:rPr lang="en-US" sz="1000" b="0" i="0" u="none" strike="noStrike" dirty="0">
                          <a:solidFill>
                            <a:srgbClr val="000000"/>
                          </a:solidFill>
                          <a:effectLst/>
                          <a:latin typeface="Calibri" panose="020F0502020204030204" pitchFamily="34" charset="0"/>
                        </a:rPr>
                        <a:t> - </a:t>
                      </a:r>
                      <a:r>
                        <a:rPr lang="en-US" sz="1000" b="0" i="0" u="none" strike="noStrike" dirty="0" err="1">
                          <a:solidFill>
                            <a:srgbClr val="000000"/>
                          </a:solidFill>
                          <a:effectLst/>
                          <a:latin typeface="Calibri" panose="020F0502020204030204" pitchFamily="34" charset="0"/>
                        </a:rPr>
                        <a:t>akreditasyon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belgelerinin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edinilmesi</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en-US" sz="1000" b="0" i="0" u="none" strike="noStrike">
                          <a:solidFill>
                            <a:srgbClr val="000000"/>
                          </a:solidFill>
                          <a:effectLst/>
                          <a:latin typeface="Calibri" panose="020F0502020204030204" pitchFamily="34" charset="0"/>
                        </a:rPr>
                        <a:t>YÖKAK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Kanunen bağlılık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Mevzuata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uygunluk</a:t>
                      </a: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000" b="0" i="0" u="none" strike="noStrike" dirty="0">
                          <a:solidFill>
                            <a:srgbClr val="000000"/>
                          </a:solidFill>
                          <a:effectLst/>
                          <a:latin typeface="Calibri" panose="020F0502020204030204" pitchFamily="34" charset="0"/>
                        </a:rPr>
                        <a:t>AOSB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kern="1200" dirty="0">
                          <a:solidFill>
                            <a:srgbClr val="000000"/>
                          </a:solidFill>
                          <a:effectLst/>
                          <a:latin typeface="Calibri" panose="020F0502020204030204" pitchFamily="34" charset="0"/>
                          <a:ea typeface="+mn-ea"/>
                          <a:cs typeface="+mn-cs"/>
                        </a:rPr>
                        <a:t>Üniversite-Sanayi İşbirliği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kern="1200" dirty="0">
                          <a:solidFill>
                            <a:srgbClr val="000000"/>
                          </a:solidFill>
                          <a:effectLst/>
                          <a:latin typeface="Calibri" panose="020F0502020204030204" pitchFamily="34" charset="0"/>
                          <a:ea typeface="+mn-ea"/>
                          <a:cs typeface="+mn-cs"/>
                        </a:rPr>
                        <a:t>Sürdürülebilir </a:t>
                      </a:r>
                      <a:r>
                        <a:rPr lang="tr-TR" sz="1000" b="0" i="0" u="none" strike="noStrike" kern="1200" dirty="0" err="1">
                          <a:solidFill>
                            <a:srgbClr val="000000"/>
                          </a:solidFill>
                          <a:effectLst/>
                          <a:latin typeface="Calibri" panose="020F0502020204030204" pitchFamily="34" charset="0"/>
                          <a:ea typeface="+mn-ea"/>
                          <a:cs typeface="+mn-cs"/>
                        </a:rPr>
                        <a:t>İşbirliği,Problemlere</a:t>
                      </a:r>
                      <a:r>
                        <a:rPr lang="tr-TR" sz="1000" b="0" i="0" u="none" strike="noStrike" kern="1200" dirty="0">
                          <a:solidFill>
                            <a:srgbClr val="000000"/>
                          </a:solidFill>
                          <a:effectLst/>
                          <a:latin typeface="Calibri" panose="020F0502020204030204" pitchFamily="34" charset="0"/>
                          <a:ea typeface="+mn-ea"/>
                          <a:cs typeface="+mn-cs"/>
                        </a:rPr>
                        <a:t> Bilimsel </a:t>
                      </a:r>
                      <a:r>
                        <a:rPr lang="tr-TR" sz="1000" b="0" i="0" u="none" strike="noStrike" kern="1200" dirty="0" err="1">
                          <a:solidFill>
                            <a:srgbClr val="000000"/>
                          </a:solidFill>
                          <a:effectLst/>
                          <a:latin typeface="Calibri" panose="020F0502020204030204" pitchFamily="34" charset="0"/>
                          <a:ea typeface="+mn-ea"/>
                          <a:cs typeface="+mn-cs"/>
                        </a:rPr>
                        <a:t>Çözüm,Nitelikli</a:t>
                      </a:r>
                      <a:r>
                        <a:rPr lang="tr-TR" sz="1000" b="0" i="0" u="none" strike="noStrike" kern="1200" dirty="0">
                          <a:solidFill>
                            <a:srgbClr val="000000"/>
                          </a:solidFill>
                          <a:effectLst/>
                          <a:latin typeface="Calibri" panose="020F0502020204030204" pitchFamily="34" charset="0"/>
                          <a:ea typeface="+mn-ea"/>
                          <a:cs typeface="+mn-cs"/>
                        </a:rPr>
                        <a:t> Mezun ve Stajyer</a:t>
                      </a: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marL="0" algn="ctr" defTabSz="457207" rtl="0" eaLnBrk="1" fontAlgn="ctr" latinLnBrk="0" hangingPunct="1"/>
                      <a:r>
                        <a:rPr lang="tr-TR" sz="1000" b="0" i="0" u="none" strike="noStrike" kern="1200" dirty="0">
                          <a:solidFill>
                            <a:srgbClr val="000000"/>
                          </a:solidFill>
                          <a:effectLst/>
                          <a:latin typeface="Calibri" panose="020F0502020204030204" pitchFamily="34" charset="0"/>
                          <a:ea typeface="+mn-ea"/>
                          <a:cs typeface="+mn-cs"/>
                        </a:rPr>
                        <a:t>TÜBİTAK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00" b="0" i="0" u="none" strike="noStrike" kern="1200" dirty="0">
                          <a:solidFill>
                            <a:srgbClr val="000000"/>
                          </a:solidFill>
                          <a:effectLst/>
                          <a:latin typeface="Calibri" panose="020F0502020204030204" pitchFamily="34" charset="0"/>
                          <a:ea typeface="+mn-ea"/>
                          <a:cs typeface="+mn-cs"/>
                        </a:rPr>
                        <a:t>Hibe Sağlayıcı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00" b="0" i="0" u="none" strike="noStrike" kern="1200" dirty="0">
                          <a:solidFill>
                            <a:srgbClr val="000000"/>
                          </a:solidFill>
                          <a:effectLst/>
                          <a:latin typeface="Calibri" panose="020F0502020204030204" pitchFamily="34" charset="0"/>
                          <a:ea typeface="+mn-ea"/>
                          <a:cs typeface="+mn-cs"/>
                        </a:rPr>
                        <a:t>Projeler Üretilerek Bilimin Geliştirilmesi ve Yaygınlaştırılması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003382515"/>
              </p:ext>
            </p:extLst>
          </p:nvPr>
        </p:nvGraphicFramePr>
        <p:xfrm>
          <a:off x="87898" y="1069486"/>
          <a:ext cx="9053689" cy="5364654"/>
        </p:xfrm>
        <a:graphic>
          <a:graphicData uri="http://schemas.openxmlformats.org/drawingml/2006/table">
            <a:tbl>
              <a:tblPr/>
              <a:tblGrid>
                <a:gridCol w="2898284">
                  <a:extLst>
                    <a:ext uri="{9D8B030D-6E8A-4147-A177-3AD203B41FA5}">
                      <a16:colId xmlns:a16="http://schemas.microsoft.com/office/drawing/2014/main" val="3918363564"/>
                    </a:ext>
                  </a:extLst>
                </a:gridCol>
                <a:gridCol w="3065645">
                  <a:extLst>
                    <a:ext uri="{9D8B030D-6E8A-4147-A177-3AD203B41FA5}">
                      <a16:colId xmlns:a16="http://schemas.microsoft.com/office/drawing/2014/main" val="1683979601"/>
                    </a:ext>
                  </a:extLst>
                </a:gridCol>
                <a:gridCol w="3089760">
                  <a:extLst>
                    <a:ext uri="{9D8B030D-6E8A-4147-A177-3AD203B41FA5}">
                      <a16:colId xmlns:a16="http://schemas.microsoft.com/office/drawing/2014/main" val="2592459544"/>
                    </a:ext>
                  </a:extLst>
                </a:gridCol>
              </a:tblGrid>
              <a:tr h="563312">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000" b="0" i="0" u="none" strike="noStrike" dirty="0">
                          <a:solidFill>
                            <a:srgbClr val="000000"/>
                          </a:solidFill>
                          <a:effectLst/>
                          <a:latin typeface="Calibri" panose="020F0502020204030204" pitchFamily="34" charset="0"/>
                        </a:rPr>
                        <a:t>Hakemli Dergiler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Akademik Çalışmalar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Hakemlik Yayınların Yapılması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000" b="0" i="0" u="none" strike="noStrike">
                          <a:solidFill>
                            <a:srgbClr val="000000"/>
                          </a:solidFill>
                          <a:effectLst/>
                          <a:latin typeface="Calibri" panose="020F0502020204030204" pitchFamily="34" charset="0"/>
                        </a:rPr>
                        <a:t>Kamu Kurum ve Kuruluşları (Proje ve Destek)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Uyum, Ortak Proje ve Destekler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000" b="0" i="0" u="none" strike="noStrike">
                          <a:solidFill>
                            <a:srgbClr val="000000"/>
                          </a:solidFill>
                          <a:effectLst/>
                          <a:latin typeface="Calibri" panose="020F0502020204030204" pitchFamily="34" charset="0"/>
                        </a:rPr>
                        <a:t>Bağımsız Akredite Kuruluşu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Uluslararası eğitim standartlarına uyum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YÖK ve Akr. Kuruluşu kriterlerinin sağlanması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000" b="0" i="0" u="none" strike="noStrike">
                          <a:solidFill>
                            <a:srgbClr val="000000"/>
                          </a:solidFill>
                          <a:effectLst/>
                          <a:latin typeface="Calibri" panose="020F0502020204030204" pitchFamily="34" charset="0"/>
                        </a:rPr>
                        <a:t>Medya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Tanıtım ve Reklam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Doğru ve Zamanında İletilen Bilgi, Güçlü İletişim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66726">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endParaRPr lang="tr-TR" sz="10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marL="0" algn="ctr"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endParaRPr lang="tr-TR" sz="1000" b="0" i="0" u="none" strike="noStrike" kern="1200" dirty="0">
                        <a:solidFill>
                          <a:srgbClr val="000000"/>
                        </a:solidFill>
                        <a:effectLst/>
                        <a:latin typeface="Calibri" panose="020F050202020403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9891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261803285"/>
              </p:ext>
            </p:extLst>
          </p:nvPr>
        </p:nvGraphicFramePr>
        <p:xfrm>
          <a:off x="400050" y="1432437"/>
          <a:ext cx="8203223" cy="23012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kern="1200" dirty="0">
                          <a:solidFill>
                            <a:srgbClr val="0C0D0D"/>
                          </a:solidFill>
                          <a:latin typeface="+mn-lt"/>
                          <a:ea typeface="+mn-ea"/>
                          <a:cs typeface="+mn-cs"/>
                        </a:rPr>
                        <a:t>DF NO 2021-0184 SWOT, Paydaş, Risk Analizi dokümanlarında değişiklik yapılmış ancak, değişiklik tarihi ve numarası güncellenmemiştir. ( 2022 İç Denetim - ISO 9001:2015/ISO 10002:2014 Madde No: 8.6.)</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dirty="0">
                          <a:solidFill>
                            <a:srgbClr val="0C0D0D"/>
                          </a:solidFill>
                          <a:latin typeface="+mn-lt"/>
                          <a:ea typeface="+mn-ea"/>
                          <a:cs typeface="+mn-cs"/>
                        </a:rPr>
                        <a:t> 01/06/2022</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dirty="0">
                          <a:solidFill>
                            <a:srgbClr val="0C0D0D"/>
                          </a:solidFill>
                          <a:latin typeface="+mn-lt"/>
                          <a:ea typeface="+mn-ea"/>
                          <a:cs typeface="+mn-cs"/>
                        </a:rPr>
                        <a:t>Makine Mühendisliği Kalite Komisyonu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dirty="0">
                          <a:solidFill>
                            <a:srgbClr val="0C0D0D"/>
                          </a:solidFill>
                          <a:latin typeface="+mn-lt"/>
                          <a:ea typeface="+mn-ea"/>
                          <a:cs typeface="+mn-cs"/>
                        </a:rPr>
                        <a:t>Değişiklik tarihleri ve numaraların güncellenmesi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 name="Tablo 1">
            <a:extLst>
              <a:ext uri="{FF2B5EF4-FFF2-40B4-BE49-F238E27FC236}">
                <a16:creationId xmlns:a16="http://schemas.microsoft.com/office/drawing/2014/main" id="{0C24E147-3F04-051A-FC80-20670978DA3B}"/>
              </a:ext>
            </a:extLst>
          </p:cNvPr>
          <p:cNvGraphicFramePr>
            <a:graphicFrameLocks noGrp="1"/>
          </p:cNvGraphicFramePr>
          <p:nvPr>
            <p:extLst>
              <p:ext uri="{D42A27DB-BD31-4B8C-83A1-F6EECF244321}">
                <p14:modId xmlns:p14="http://schemas.microsoft.com/office/powerpoint/2010/main" val="1172854407"/>
              </p:ext>
            </p:extLst>
          </p:nvPr>
        </p:nvGraphicFramePr>
        <p:xfrm>
          <a:off x="400050" y="3906725"/>
          <a:ext cx="8203223" cy="17475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a:solidFill>
                            <a:srgbClr val="0C0D0D"/>
                          </a:solidFill>
                        </a:rPr>
                        <a:t>Riskin</a:t>
                      </a:r>
                      <a:r>
                        <a:rPr lang="tr-TR" baseline="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kern="1200">
                          <a:solidFill>
                            <a:srgbClr val="0C0D0D"/>
                          </a:solidFill>
                          <a:latin typeface="+mn-lt"/>
                          <a:ea typeface="+mn-ea"/>
                          <a:cs typeface="+mn-cs"/>
                        </a:rPr>
                        <a:t>ME 321- AAP</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a:solidFill>
                            <a:srgbClr val="0C0D0D"/>
                          </a:solidFill>
                        </a:rPr>
                        <a:t>Termin Tarihi </a:t>
                      </a:r>
                      <a:r>
                        <a:rPr lang="tr-TR" baseline="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a:solidFill>
                            <a:srgbClr val="0C0D0D"/>
                          </a:solidFill>
                          <a:latin typeface="+mn-lt"/>
                          <a:ea typeface="+mn-ea"/>
                          <a:cs typeface="+mn-cs"/>
                        </a:rPr>
                        <a:t> 01/10/2023</a:t>
                      </a:r>
                      <a:endParaRPr lang="tr-TR" sz="1800" b="1"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a:solidFill>
                            <a:srgbClr val="0C0D0D"/>
                          </a:solidFill>
                        </a:rPr>
                        <a:t>Sorumlu</a:t>
                      </a:r>
                      <a:r>
                        <a:rPr lang="tr-TR" baseline="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1" kern="1200" dirty="0">
                          <a:solidFill>
                            <a:srgbClr val="0C0D0D"/>
                          </a:solidFill>
                          <a:latin typeface="+mn-lt"/>
                          <a:ea typeface="+mn-ea"/>
                          <a:cs typeface="+mn-cs"/>
                        </a:rPr>
                        <a:t>Ömer </a:t>
                      </a:r>
                      <a:r>
                        <a:rPr lang="tr-TR" sz="1800" b="1" kern="1200" dirty="0" err="1">
                          <a:solidFill>
                            <a:srgbClr val="0C0D0D"/>
                          </a:solidFill>
                          <a:latin typeface="+mn-lt"/>
                          <a:ea typeface="+mn-ea"/>
                          <a:cs typeface="+mn-cs"/>
                        </a:rPr>
                        <a:t>Etka</a:t>
                      </a:r>
                      <a:r>
                        <a:rPr lang="tr-TR" sz="1800" b="1" kern="1200" dirty="0">
                          <a:solidFill>
                            <a:srgbClr val="0C0D0D"/>
                          </a:solidFill>
                          <a:latin typeface="+mn-lt"/>
                          <a:ea typeface="+mn-ea"/>
                          <a:cs typeface="+mn-cs"/>
                        </a:rPr>
                        <a:t> HATİP</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a:solidFill>
                            <a:srgbClr val="0C0D0D"/>
                          </a:solidFill>
                        </a:rPr>
                        <a:t>Önleyici Faaliyet :</a:t>
                      </a:r>
                      <a:endParaRPr lang="tr-TR" dirty="0">
                        <a:solidFill>
                          <a:srgbClr val="0C0D0D"/>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b="1" kern="1200" dirty="0">
                          <a:solidFill>
                            <a:srgbClr val="0C0D0D"/>
                          </a:solidFill>
                          <a:latin typeface="+mn-lt"/>
                          <a:ea typeface="+mn-ea"/>
                          <a:cs typeface="+mn-cs"/>
                        </a:rPr>
                        <a:t>Eleştirilerin dikkate alınması ve hazırlanacak soruların tekrar gözden geçirilmesi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47995" y="-83704"/>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a:extLst>
              <a:ext uri="{FF2B5EF4-FFF2-40B4-BE49-F238E27FC236}">
                <a16:creationId xmlns:a16="http://schemas.microsoft.com/office/drawing/2014/main" id="{ED432126-8FB9-BE68-D6FB-AFC492DED526}"/>
              </a:ext>
            </a:extLst>
          </p:cNvPr>
          <p:cNvPicPr>
            <a:picLocks noChangeAspect="1"/>
          </p:cNvPicPr>
          <p:nvPr/>
        </p:nvPicPr>
        <p:blipFill rotWithShape="1">
          <a:blip r:embed="rId3"/>
          <a:srcRect r="14651"/>
          <a:stretch/>
        </p:blipFill>
        <p:spPr>
          <a:xfrm>
            <a:off x="121357" y="3589317"/>
            <a:ext cx="5624688" cy="2196747"/>
          </a:xfrm>
          <a:prstGeom prst="rect">
            <a:avLst/>
          </a:prstGeom>
        </p:spPr>
      </p:pic>
      <p:pic>
        <p:nvPicPr>
          <p:cNvPr id="7" name="Resim 6">
            <a:extLst>
              <a:ext uri="{FF2B5EF4-FFF2-40B4-BE49-F238E27FC236}">
                <a16:creationId xmlns:a16="http://schemas.microsoft.com/office/drawing/2014/main" id="{5FAF52CB-3BB4-9BA7-C356-21A012E8EB11}"/>
              </a:ext>
            </a:extLst>
          </p:cNvPr>
          <p:cNvPicPr>
            <a:picLocks noChangeAspect="1"/>
          </p:cNvPicPr>
          <p:nvPr/>
        </p:nvPicPr>
        <p:blipFill rotWithShape="1">
          <a:blip r:embed="rId4"/>
          <a:srcRect r="15443"/>
          <a:stretch/>
        </p:blipFill>
        <p:spPr>
          <a:xfrm>
            <a:off x="121357" y="1633962"/>
            <a:ext cx="5624689" cy="1781466"/>
          </a:xfrm>
          <a:prstGeom prst="rect">
            <a:avLst/>
          </a:prstGeom>
        </p:spPr>
      </p:pic>
      <p:pic>
        <p:nvPicPr>
          <p:cNvPr id="8" name="Resim 7">
            <a:extLst>
              <a:ext uri="{FF2B5EF4-FFF2-40B4-BE49-F238E27FC236}">
                <a16:creationId xmlns:a16="http://schemas.microsoft.com/office/drawing/2014/main" id="{4715D826-E5B6-67A9-E622-14FBA44DDC8F}"/>
              </a:ext>
            </a:extLst>
          </p:cNvPr>
          <p:cNvPicPr>
            <a:picLocks noChangeAspect="1"/>
          </p:cNvPicPr>
          <p:nvPr/>
        </p:nvPicPr>
        <p:blipFill rotWithShape="1">
          <a:blip r:embed="rId5"/>
          <a:srcRect r="14580"/>
          <a:stretch/>
        </p:blipFill>
        <p:spPr>
          <a:xfrm>
            <a:off x="5963355" y="2296166"/>
            <a:ext cx="3059288" cy="2391524"/>
          </a:xfrm>
          <a:prstGeom prst="rect">
            <a:avLst/>
          </a:prstGeom>
        </p:spPr>
      </p:pic>
    </p:spTree>
    <p:extLst>
      <p:ext uri="{BB962C8B-B14F-4D97-AF65-F5344CB8AC3E}">
        <p14:creationId xmlns:p14="http://schemas.microsoft.com/office/powerpoint/2010/main" val="16667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B25AA27A-8178-852E-3FFE-E4CD3C375E2B}"/>
              </a:ext>
            </a:extLst>
          </p:cNvPr>
          <p:cNvSpPr txBox="1"/>
          <p:nvPr/>
        </p:nvSpPr>
        <p:spPr>
          <a:xfrm>
            <a:off x="1651000" y="3128623"/>
            <a:ext cx="4995332" cy="369332"/>
          </a:xfrm>
          <a:prstGeom prst="rect">
            <a:avLst/>
          </a:prstGeom>
          <a:noFill/>
        </p:spPr>
        <p:txBody>
          <a:bodyPr wrap="square">
            <a:spAutoFit/>
          </a:bodyPr>
          <a:lstStyle/>
          <a:p>
            <a:r>
              <a:rPr lang="tr-TR" dirty="0">
                <a:ln w="0"/>
                <a:solidFill>
                  <a:srgbClr val="001626"/>
                </a:solidFill>
                <a:effectLst>
                  <a:outerShdw blurRad="38100" dist="25400" dir="5400000" algn="ctr" rotWithShape="0">
                    <a:srgbClr val="6E747A">
                      <a:alpha val="43000"/>
                    </a:srgbClr>
                  </a:outerShdw>
                </a:effectLst>
              </a:rPr>
              <a:t>Öneri ve Şikayet alınmamıştır.</a:t>
            </a:r>
            <a:endParaRPr lang="en-US" dirty="0"/>
          </a:p>
        </p:txBody>
      </p:sp>
    </p:spTree>
    <p:extLst>
      <p:ext uri="{BB962C8B-B14F-4D97-AF65-F5344CB8AC3E}">
        <p14:creationId xmlns:p14="http://schemas.microsoft.com/office/powerpoint/2010/main" val="380593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3500407452"/>
              </p:ext>
            </p:extLst>
          </p:nvPr>
        </p:nvGraphicFramePr>
        <p:xfrm>
          <a:off x="470388" y="1885208"/>
          <a:ext cx="8203223" cy="311912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kern="1200" dirty="0">
                          <a:solidFill>
                            <a:srgbClr val="0C0D0D"/>
                          </a:solidFill>
                          <a:latin typeface="+mn-lt"/>
                          <a:ea typeface="+mn-ea"/>
                          <a:cs typeface="+mn-cs"/>
                        </a:rPr>
                        <a:t>DF NO 2021-0184 SWOT, Paydaş, Risk Analizi dokümanlarında değişiklik yapılmış ancak, değişiklik tarihi ve numarası güncellenmemiştir. ( 2022 İç Denetim - ISO 9001:2015/ISO 10002:2014 Madde No: 8.6.)</a:t>
                      </a:r>
                    </a:p>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z="1800" b="1" kern="1200" dirty="0">
                          <a:solidFill>
                            <a:srgbClr val="0C0D0D"/>
                          </a:solidFill>
                          <a:latin typeface="+mn-lt"/>
                          <a:ea typeface="+mn-ea"/>
                          <a:cs typeface="+mn-cs"/>
                        </a:rPr>
                        <a:t>01/06/2022</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1" kern="1200" dirty="0">
                          <a:solidFill>
                            <a:srgbClr val="0C0D0D"/>
                          </a:solidFill>
                          <a:latin typeface="+mn-lt"/>
                          <a:ea typeface="+mn-ea"/>
                          <a:cs typeface="+mn-cs"/>
                        </a:rPr>
                        <a:t>Değişiklik tarihleri ve numaraların güncellenmesi</a:t>
                      </a: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1" kern="1200" dirty="0">
                          <a:solidFill>
                            <a:srgbClr val="0C0D0D"/>
                          </a:solidFill>
                          <a:latin typeface="+mn-lt"/>
                          <a:ea typeface="+mn-ea"/>
                          <a:cs typeface="+mn-cs"/>
                        </a:rPr>
                        <a:t>Değişiklik tarihleri ve numaraların güncellenip K ya yüklenmesi</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1D298C30D00A0D43B50624D89C44A8AE" ma:contentTypeVersion="12" ma:contentTypeDescription="Yeni belge oluşturun." ma:contentTypeScope="" ma:versionID="767c82fcfa21d9b7e2d1ee7cc41e48d8">
  <xsd:schema xmlns:xsd="http://www.w3.org/2001/XMLSchema" xmlns:xs="http://www.w3.org/2001/XMLSchema" xmlns:p="http://schemas.microsoft.com/office/2006/metadata/properties" xmlns:ns2="3f6b289e-ff97-4ad2-b3bb-962a6347d583" xmlns:ns3="bb2f8fa5-d0a8-48b1-ba7c-a440b5badc3a" targetNamespace="http://schemas.microsoft.com/office/2006/metadata/properties" ma:root="true" ma:fieldsID="e96a1198767b84c8df0e60a26433d58f" ns2:_="" ns3:_="">
    <xsd:import namespace="3f6b289e-ff97-4ad2-b3bb-962a6347d583"/>
    <xsd:import namespace="bb2f8fa5-d0a8-48b1-ba7c-a440b5badc3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6b289e-ff97-4ad2-b3bb-962a6347d5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Resim Etiketleri" ma:readOnly="false" ma:fieldId="{5cf76f15-5ced-4ddc-b409-7134ff3c332f}" ma:taxonomyMulti="true" ma:sspId="b82b34fb-3642-478b-982f-88abf050bb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b2f8fa5-d0a8-48b1-ba7c-a440b5badc3a" elementFormDefault="qualified">
    <xsd:import namespace="http://schemas.microsoft.com/office/2006/documentManagement/types"/>
    <xsd:import namespace="http://schemas.microsoft.com/office/infopath/2007/PartnerControls"/>
    <xsd:element name="SharedWithUsers" ma:index="15"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Ayrıntıları ile Paylaşıldı" ma:internalName="SharedWithDetails" ma:readOnly="true">
      <xsd:simpleType>
        <xsd:restriction base="dms:Note">
          <xsd:maxLength value="255"/>
        </xsd:restriction>
      </xsd:simpleType>
    </xsd:element>
    <xsd:element name="TaxCatchAll" ma:index="19" nillable="true" ma:displayName="Taxonomy Catch All Column" ma:hidden="true" ma:list="{2c82589a-dcf2-4608-b59c-6d96c6f8e5c1}" ma:internalName="TaxCatchAll" ma:showField="CatchAllData" ma:web="bb2f8fa5-d0a8-48b1-ba7c-a440b5badc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b2f8fa5-d0a8-48b1-ba7c-a440b5badc3a" xsi:nil="true"/>
    <lcf76f155ced4ddcb4097134ff3c332f xmlns="3f6b289e-ff97-4ad2-b3bb-962a6347d58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B660D59-E160-4DEB-9B06-5DF7E3334E21}">
  <ds:schemaRefs>
    <ds:schemaRef ds:uri="http://schemas.microsoft.com/sharepoint/v3/contenttype/forms"/>
  </ds:schemaRefs>
</ds:datastoreItem>
</file>

<file path=customXml/itemProps2.xml><?xml version="1.0" encoding="utf-8"?>
<ds:datastoreItem xmlns:ds="http://schemas.openxmlformats.org/officeDocument/2006/customXml" ds:itemID="{DA118200-FBF9-4676-8082-7F1387DBBF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6b289e-ff97-4ad2-b3bb-962a6347d583"/>
    <ds:schemaRef ds:uri="bb2f8fa5-d0a8-48b1-ba7c-a440b5badc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CB6934-01DB-4CA1-B72F-A04CC15AD1C5}">
  <ds:schemaRefs>
    <ds:schemaRef ds:uri="http://schemas.microsoft.com/office/2006/metadata/properties"/>
    <ds:schemaRef ds:uri="http://schemas.microsoft.com/office/infopath/2007/PartnerControls"/>
    <ds:schemaRef ds:uri="bb2f8fa5-d0a8-48b1-ba7c-a440b5badc3a"/>
    <ds:schemaRef ds:uri="3f6b289e-ff97-4ad2-b3bb-962a6347d583"/>
  </ds:schemaRefs>
</ds:datastoreItem>
</file>

<file path=docProps/app.xml><?xml version="1.0" encoding="utf-8"?>
<Properties xmlns="http://schemas.openxmlformats.org/officeDocument/2006/extended-properties" xmlns:vt="http://schemas.openxmlformats.org/officeDocument/2006/docPropsVTypes">
  <Template>{273AEAF9-4D3F-8A4E-B9C5-7FAC178F0BAD}tf16401378</Template>
  <TotalTime>543</TotalTime>
  <Words>1065</Words>
  <Application>Microsoft Macintosh PowerPoint</Application>
  <PresentationFormat>Ekran Gösterisi (4:3)</PresentationFormat>
  <Paragraphs>206</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Mustafa Said YURTYAPAN</cp:lastModifiedBy>
  <cp:revision>116</cp:revision>
  <dcterms:created xsi:type="dcterms:W3CDTF">2020-01-20T10:44:30Z</dcterms:created>
  <dcterms:modified xsi:type="dcterms:W3CDTF">2023-06-12T12:42:34Z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0x0101001D298C30D00A0D43B50624D89C44A8AE</vt:lpwstr>
  </property>
  <property fmtid="{D5CDD505-2E9C-101B-9397-08002B2CF9AE}" pid="3" name="MediaServiceImageTags">
    <vt:lpwstr/>
  </property>
</Properties>
</file>