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88" r:id="rId3"/>
    <p:sldId id="347" r:id="rId4"/>
    <p:sldId id="346" r:id="rId5"/>
    <p:sldId id="365" r:id="rId6"/>
    <p:sldId id="320" r:id="rId7"/>
    <p:sldId id="364" r:id="rId8"/>
    <p:sldId id="285" r:id="rId9"/>
    <p:sldId id="353" r:id="rId10"/>
    <p:sldId id="366" r:id="rId11"/>
    <p:sldId id="368" r:id="rId12"/>
    <p:sldId id="352" r:id="rId13"/>
    <p:sldId id="357" r:id="rId14"/>
    <p:sldId id="359" r:id="rId15"/>
    <p:sldId id="360" r:id="rId16"/>
    <p:sldId id="278"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5"/>
            <p14:sldId id="320"/>
            <p14:sldId id="364"/>
            <p14:sldId id="285"/>
            <p14:sldId id="353"/>
            <p14:sldId id="366"/>
            <p14:sldId id="368"/>
            <p14:sldId id="352"/>
            <p14:sldId id="357"/>
            <p14:sldId id="359"/>
            <p14:sldId id="360"/>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70AD47"/>
    <a:srgbClr val="0F2303"/>
    <a:srgbClr val="001626"/>
    <a:srgbClr val="7AEE32"/>
    <a:srgbClr val="E626AF"/>
    <a:srgbClr val="1F0620"/>
    <a:srgbClr val="020424"/>
    <a:srgbClr val="D9D9D9"/>
    <a:srgbClr val="122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326" autoAdjust="0"/>
  </p:normalViewPr>
  <p:slideViewPr>
    <p:cSldViewPr snapToGrid="0">
      <p:cViewPr varScale="1">
        <p:scale>
          <a:sx n="87" d="100"/>
          <a:sy n="87" d="100"/>
        </p:scale>
        <p:origin x="1358" y="2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NOVO\Desktop\Kalite\Ankets__.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ENOVO\Desktop\Kalite\Ankets__.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ENOVO\Desktop\Kalite\Ankets__.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ENOVO\Desktop\Kalite\Ankets__.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tr-TR"/>
              <a:t>2021-2022 Bahar Ders Memnuniyet Oranı </a:t>
            </a:r>
            <a:endParaRPr lang="en-US"/>
          </a:p>
        </c:rich>
      </c:tx>
      <c:overlay val="0"/>
      <c:spPr>
        <a:noFill/>
        <a:ln>
          <a:noFill/>
        </a:ln>
        <a:effectLst/>
      </c:spPr>
      <c:txPr>
        <a:bodyPr rot="0" spcFirstLastPara="1" vertOverflow="ellipsis" vert="horz" wrap="square" anchor="ctr" anchorCtr="1"/>
        <a:lstStyle/>
        <a:p>
          <a:pPr>
            <a:defRPr sz="144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rgbClr val="70AD47"/>
            </a:solidFill>
            <a:ln>
              <a:noFill/>
            </a:ln>
            <a:effectLst/>
          </c:spPr>
          <c:invertIfNegative val="0"/>
          <c:cat>
            <c:strRef>
              <c:f>Sheet2!$E$6:$E$28</c:f>
              <c:strCache>
                <c:ptCount val="23"/>
                <c:pt idx="0">
                  <c:v>EE 112</c:v>
                </c:pt>
                <c:pt idx="1">
                  <c:v>EE 212</c:v>
                </c:pt>
                <c:pt idx="2">
                  <c:v>EE 242</c:v>
                </c:pt>
                <c:pt idx="3">
                  <c:v>PHYS 101</c:v>
                </c:pt>
                <c:pt idx="4">
                  <c:v>PHYS 101L</c:v>
                </c:pt>
                <c:pt idx="5">
                  <c:v>PHYS 102L</c:v>
                </c:pt>
                <c:pt idx="6">
                  <c:v>EE 342</c:v>
                </c:pt>
                <c:pt idx="7">
                  <c:v>EE 202</c:v>
                </c:pt>
                <c:pt idx="8">
                  <c:v>EE 202L</c:v>
                </c:pt>
                <c:pt idx="9">
                  <c:v>EE 302</c:v>
                </c:pt>
                <c:pt idx="10">
                  <c:v>EE 302L</c:v>
                </c:pt>
                <c:pt idx="11">
                  <c:v>EE 201</c:v>
                </c:pt>
                <c:pt idx="12">
                  <c:v>EE 331</c:v>
                </c:pt>
                <c:pt idx="13">
                  <c:v>EE 332</c:v>
                </c:pt>
                <c:pt idx="14">
                  <c:v>EE 318</c:v>
                </c:pt>
                <c:pt idx="15">
                  <c:v>EE 352</c:v>
                </c:pt>
                <c:pt idx="16">
                  <c:v>EE 480</c:v>
                </c:pt>
                <c:pt idx="17">
                  <c:v>EE 291</c:v>
                </c:pt>
                <c:pt idx="18">
                  <c:v>EE 362</c:v>
                </c:pt>
                <c:pt idx="19">
                  <c:v>EE 391</c:v>
                </c:pt>
                <c:pt idx="20">
                  <c:v>PHYS 102</c:v>
                </c:pt>
                <c:pt idx="21">
                  <c:v>EE 491</c:v>
                </c:pt>
                <c:pt idx="22">
                  <c:v>EE 492</c:v>
                </c:pt>
              </c:strCache>
            </c:strRef>
          </c:cat>
          <c:val>
            <c:numRef>
              <c:f>Sheet2!$F$6:$F$28</c:f>
              <c:numCache>
                <c:formatCode>General</c:formatCode>
                <c:ptCount val="23"/>
                <c:pt idx="0">
                  <c:v>84.24</c:v>
                </c:pt>
                <c:pt idx="1">
                  <c:v>81.540000000000006</c:v>
                </c:pt>
                <c:pt idx="2">
                  <c:v>73.38</c:v>
                </c:pt>
                <c:pt idx="3">
                  <c:v>81.3</c:v>
                </c:pt>
                <c:pt idx="4">
                  <c:v>83.68</c:v>
                </c:pt>
                <c:pt idx="5">
                  <c:v>80.48</c:v>
                </c:pt>
                <c:pt idx="6">
                  <c:v>92.19</c:v>
                </c:pt>
                <c:pt idx="7">
                  <c:v>80.900000000000006</c:v>
                </c:pt>
                <c:pt idx="8">
                  <c:v>76.38</c:v>
                </c:pt>
                <c:pt idx="9">
                  <c:v>87.56</c:v>
                </c:pt>
                <c:pt idx="10">
                  <c:v>84.57</c:v>
                </c:pt>
                <c:pt idx="11">
                  <c:v>83.5</c:v>
                </c:pt>
                <c:pt idx="12">
                  <c:v>67.150000000000006</c:v>
                </c:pt>
                <c:pt idx="13">
                  <c:v>92.31</c:v>
                </c:pt>
                <c:pt idx="14">
                  <c:v>96.47</c:v>
                </c:pt>
                <c:pt idx="15">
                  <c:v>93.33</c:v>
                </c:pt>
                <c:pt idx="16">
                  <c:v>93.09</c:v>
                </c:pt>
                <c:pt idx="17">
                  <c:v>88.73</c:v>
                </c:pt>
                <c:pt idx="18">
                  <c:v>92.64</c:v>
                </c:pt>
                <c:pt idx="19">
                  <c:v>89.87</c:v>
                </c:pt>
                <c:pt idx="20">
                  <c:v>80.459999999999994</c:v>
                </c:pt>
                <c:pt idx="21">
                  <c:v>89.33</c:v>
                </c:pt>
                <c:pt idx="22">
                  <c:v>90.92</c:v>
                </c:pt>
              </c:numCache>
            </c:numRef>
          </c:val>
          <c:extLst>
            <c:ext xmlns:c16="http://schemas.microsoft.com/office/drawing/2014/chart" uri="{C3380CC4-5D6E-409C-BE32-E72D297353CC}">
              <c16:uniqueId val="{00000000-0904-4B9D-BC82-8F2D842AE9C9}"/>
            </c:ext>
          </c:extLst>
        </c:ser>
        <c:dLbls>
          <c:showLegendKey val="0"/>
          <c:showVal val="0"/>
          <c:showCatName val="0"/>
          <c:showSerName val="0"/>
          <c:showPercent val="0"/>
          <c:showBubbleSize val="0"/>
        </c:dLbls>
        <c:gapWidth val="219"/>
        <c:overlap val="-27"/>
        <c:axId val="1584402463"/>
        <c:axId val="1584399103"/>
      </c:barChart>
      <c:catAx>
        <c:axId val="1584402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84399103"/>
        <c:crosses val="autoZero"/>
        <c:auto val="1"/>
        <c:lblAlgn val="ctr"/>
        <c:lblOffset val="100"/>
        <c:noMultiLvlLbl val="0"/>
      </c:catAx>
      <c:valAx>
        <c:axId val="1584399103"/>
        <c:scaling>
          <c:orientation val="minMax"/>
          <c:max val="100"/>
        </c:scaling>
        <c:delete val="0"/>
        <c:axPos val="l"/>
        <c:majorGridlines>
          <c:spPr>
            <a:ln w="12700" cap="flat" cmpd="sng" algn="ctr">
              <a:solidFill>
                <a:srgbClr val="0C0D0D"/>
              </a:solidFill>
              <a:prstDash val="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844024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tr-TR"/>
              <a:t>2021-2022 Bahar Akademisyen Memnuniyet Oranı </a:t>
            </a:r>
            <a:endParaRPr lang="en-US"/>
          </a:p>
        </c:rich>
      </c:tx>
      <c:overlay val="0"/>
      <c:spPr>
        <a:noFill/>
        <a:ln>
          <a:noFill/>
        </a:ln>
        <a:effectLst/>
      </c:spPr>
      <c:txPr>
        <a:bodyPr rot="0" spcFirstLastPara="1" vertOverflow="ellipsis" vert="horz" wrap="square" anchor="ctr" anchorCtr="1"/>
        <a:lstStyle/>
        <a:p>
          <a:pPr>
            <a:defRPr sz="144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rgbClr val="70AD47"/>
            </a:solidFill>
            <a:ln>
              <a:noFill/>
            </a:ln>
            <a:effectLst/>
          </c:spPr>
          <c:invertIfNegative val="0"/>
          <c:cat>
            <c:strRef>
              <c:f>Sheet2!$B$6:$B$28</c:f>
              <c:strCache>
                <c:ptCount val="23"/>
                <c:pt idx="0">
                  <c:v>EE 112</c:v>
                </c:pt>
                <c:pt idx="1">
                  <c:v>EE 212</c:v>
                </c:pt>
                <c:pt idx="2">
                  <c:v>EE 242</c:v>
                </c:pt>
                <c:pt idx="3">
                  <c:v>PHYS 101</c:v>
                </c:pt>
                <c:pt idx="4">
                  <c:v>PHYS 101L</c:v>
                </c:pt>
                <c:pt idx="5">
                  <c:v>PHYS 102L</c:v>
                </c:pt>
                <c:pt idx="6">
                  <c:v>EE 342</c:v>
                </c:pt>
                <c:pt idx="7">
                  <c:v>EE 202</c:v>
                </c:pt>
                <c:pt idx="8">
                  <c:v>EE 202L</c:v>
                </c:pt>
                <c:pt idx="9">
                  <c:v>EE 302</c:v>
                </c:pt>
                <c:pt idx="10">
                  <c:v>EE 302L</c:v>
                </c:pt>
                <c:pt idx="11">
                  <c:v>EE 201</c:v>
                </c:pt>
                <c:pt idx="12">
                  <c:v>EE 331</c:v>
                </c:pt>
                <c:pt idx="13">
                  <c:v>EE 332</c:v>
                </c:pt>
                <c:pt idx="14">
                  <c:v>EE 318</c:v>
                </c:pt>
                <c:pt idx="15">
                  <c:v>EE 352</c:v>
                </c:pt>
                <c:pt idx="16">
                  <c:v>EE 480</c:v>
                </c:pt>
                <c:pt idx="17">
                  <c:v>EE 291</c:v>
                </c:pt>
                <c:pt idx="18">
                  <c:v>EE 362</c:v>
                </c:pt>
                <c:pt idx="19">
                  <c:v>EE 391</c:v>
                </c:pt>
                <c:pt idx="20">
                  <c:v>PHYS 102</c:v>
                </c:pt>
                <c:pt idx="21">
                  <c:v>EE 491</c:v>
                </c:pt>
                <c:pt idx="22">
                  <c:v>EE 492</c:v>
                </c:pt>
              </c:strCache>
            </c:strRef>
          </c:cat>
          <c:val>
            <c:numRef>
              <c:f>Sheet2!$C$6:$C$28</c:f>
              <c:numCache>
                <c:formatCode>General</c:formatCode>
                <c:ptCount val="23"/>
                <c:pt idx="0">
                  <c:v>84.59</c:v>
                </c:pt>
                <c:pt idx="1">
                  <c:v>83.38</c:v>
                </c:pt>
                <c:pt idx="2">
                  <c:v>74.34</c:v>
                </c:pt>
                <c:pt idx="3">
                  <c:v>81.77</c:v>
                </c:pt>
                <c:pt idx="4">
                  <c:v>84.96</c:v>
                </c:pt>
                <c:pt idx="5">
                  <c:v>80.260000000000005</c:v>
                </c:pt>
                <c:pt idx="6">
                  <c:v>91.41</c:v>
                </c:pt>
                <c:pt idx="7">
                  <c:v>82.15</c:v>
                </c:pt>
                <c:pt idx="8">
                  <c:v>79.81</c:v>
                </c:pt>
                <c:pt idx="9">
                  <c:v>85.33</c:v>
                </c:pt>
                <c:pt idx="10">
                  <c:v>84.42</c:v>
                </c:pt>
                <c:pt idx="11">
                  <c:v>80.13</c:v>
                </c:pt>
                <c:pt idx="12">
                  <c:v>72.42</c:v>
                </c:pt>
                <c:pt idx="13">
                  <c:v>91.08</c:v>
                </c:pt>
                <c:pt idx="14">
                  <c:v>94.82</c:v>
                </c:pt>
                <c:pt idx="15">
                  <c:v>94.93</c:v>
                </c:pt>
                <c:pt idx="16">
                  <c:v>93.27</c:v>
                </c:pt>
                <c:pt idx="17">
                  <c:v>87.27</c:v>
                </c:pt>
                <c:pt idx="18">
                  <c:v>92.41</c:v>
                </c:pt>
                <c:pt idx="19">
                  <c:v>88.67</c:v>
                </c:pt>
                <c:pt idx="20">
                  <c:v>79.78</c:v>
                </c:pt>
                <c:pt idx="21">
                  <c:v>81.33</c:v>
                </c:pt>
                <c:pt idx="22">
                  <c:v>89.87</c:v>
                </c:pt>
              </c:numCache>
            </c:numRef>
          </c:val>
          <c:extLst>
            <c:ext xmlns:c16="http://schemas.microsoft.com/office/drawing/2014/chart" uri="{C3380CC4-5D6E-409C-BE32-E72D297353CC}">
              <c16:uniqueId val="{00000000-357B-4B97-87DB-03B1CD0B2CA8}"/>
            </c:ext>
          </c:extLst>
        </c:ser>
        <c:dLbls>
          <c:showLegendKey val="0"/>
          <c:showVal val="0"/>
          <c:showCatName val="0"/>
          <c:showSerName val="0"/>
          <c:showPercent val="0"/>
          <c:showBubbleSize val="0"/>
        </c:dLbls>
        <c:gapWidth val="219"/>
        <c:overlap val="-27"/>
        <c:axId val="1584402463"/>
        <c:axId val="1584399103"/>
      </c:barChart>
      <c:catAx>
        <c:axId val="1584402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84399103"/>
        <c:crosses val="autoZero"/>
        <c:auto val="1"/>
        <c:lblAlgn val="ctr"/>
        <c:lblOffset val="100"/>
        <c:noMultiLvlLbl val="0"/>
      </c:catAx>
      <c:valAx>
        <c:axId val="1584399103"/>
        <c:scaling>
          <c:orientation val="minMax"/>
        </c:scaling>
        <c:delete val="0"/>
        <c:axPos val="l"/>
        <c:majorGridlines>
          <c:spPr>
            <a:ln w="12700" cap="flat" cmpd="sng" algn="ctr">
              <a:solidFill>
                <a:schemeClr val="tx1">
                  <a:lumMod val="15000"/>
                  <a:lumOff val="85000"/>
                </a:schemeClr>
              </a:solidFill>
              <a:prstDash val="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844024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tr-TR" dirty="0"/>
              <a:t>2022-2023 Güz Ders Memnuniyet Oranı </a:t>
            </a:r>
            <a:endParaRPr lang="en-US" dirty="0"/>
          </a:p>
        </c:rich>
      </c:tx>
      <c:overlay val="0"/>
      <c:spPr>
        <a:noFill/>
        <a:ln>
          <a:noFill/>
        </a:ln>
        <a:effectLst/>
      </c:spPr>
      <c:txPr>
        <a:bodyPr rot="0" spcFirstLastPara="1" vertOverflow="ellipsis" vert="horz" wrap="square" anchor="ctr" anchorCtr="1"/>
        <a:lstStyle/>
        <a:p>
          <a:pPr>
            <a:defRPr sz="144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rgbClr val="70AD47"/>
            </a:solidFill>
            <a:ln>
              <a:noFill/>
            </a:ln>
            <a:effectLst/>
          </c:spPr>
          <c:invertIfNegative val="0"/>
          <c:cat>
            <c:strRef>
              <c:f>Sheet3!$E$5:$E$27</c:f>
              <c:strCache>
                <c:ptCount val="23"/>
                <c:pt idx="0">
                  <c:v>EE 301</c:v>
                </c:pt>
                <c:pt idx="1">
                  <c:v>PHYL 101</c:v>
                </c:pt>
                <c:pt idx="2">
                  <c:v>EE 202</c:v>
                </c:pt>
                <c:pt idx="3">
                  <c:v>EE 202L</c:v>
                </c:pt>
                <c:pt idx="4">
                  <c:v>EE 401</c:v>
                </c:pt>
                <c:pt idx="5">
                  <c:v>EE 211</c:v>
                </c:pt>
                <c:pt idx="6">
                  <c:v>EE 321</c:v>
                </c:pt>
                <c:pt idx="7">
                  <c:v>EE 201</c:v>
                </c:pt>
                <c:pt idx="8">
                  <c:v>EE 201L</c:v>
                </c:pt>
                <c:pt idx="9">
                  <c:v>EE 331</c:v>
                </c:pt>
                <c:pt idx="10">
                  <c:v>CHM 101</c:v>
                </c:pt>
                <c:pt idx="11">
                  <c:v>EE 432</c:v>
                </c:pt>
                <c:pt idx="12">
                  <c:v>EE 474</c:v>
                </c:pt>
                <c:pt idx="13">
                  <c:v>EE 476</c:v>
                </c:pt>
                <c:pt idx="14">
                  <c:v>EE 221</c:v>
                </c:pt>
                <c:pt idx="15">
                  <c:v>EE 221L</c:v>
                </c:pt>
                <c:pt idx="16">
                  <c:v>EE 441</c:v>
                </c:pt>
                <c:pt idx="17">
                  <c:v>EE 291</c:v>
                </c:pt>
                <c:pt idx="18">
                  <c:v>EE 361</c:v>
                </c:pt>
                <c:pt idx="19">
                  <c:v>EE 391</c:v>
                </c:pt>
                <c:pt idx="20">
                  <c:v>PHYS 101</c:v>
                </c:pt>
                <c:pt idx="21">
                  <c:v>EE 491</c:v>
                </c:pt>
                <c:pt idx="22">
                  <c:v>EE 492</c:v>
                </c:pt>
              </c:strCache>
            </c:strRef>
          </c:cat>
          <c:val>
            <c:numRef>
              <c:f>Sheet3!$F$5:$F$27</c:f>
              <c:numCache>
                <c:formatCode>General</c:formatCode>
                <c:ptCount val="23"/>
                <c:pt idx="0">
                  <c:v>83.28</c:v>
                </c:pt>
                <c:pt idx="1">
                  <c:v>87.17</c:v>
                </c:pt>
                <c:pt idx="2">
                  <c:v>82.88</c:v>
                </c:pt>
                <c:pt idx="3">
                  <c:v>76.78</c:v>
                </c:pt>
                <c:pt idx="4">
                  <c:v>94.27</c:v>
                </c:pt>
                <c:pt idx="5">
                  <c:v>83.45</c:v>
                </c:pt>
                <c:pt idx="6">
                  <c:v>95.31</c:v>
                </c:pt>
                <c:pt idx="7" formatCode="[$-10409]#.##0.00;\-#.##0.00">
                  <c:v>87.5</c:v>
                </c:pt>
                <c:pt idx="8" formatCode="[$-10409]#.##0.00;\-#.##0.00">
                  <c:v>79.849137931034505</c:v>
                </c:pt>
                <c:pt idx="9" formatCode="[$-10409]#.##0.00;\-#.##0.00">
                  <c:v>81.034482758620697</c:v>
                </c:pt>
                <c:pt idx="10">
                  <c:v>86.27</c:v>
                </c:pt>
                <c:pt idx="11">
                  <c:v>100</c:v>
                </c:pt>
                <c:pt idx="12">
                  <c:v>93.75</c:v>
                </c:pt>
                <c:pt idx="13">
                  <c:v>90.07</c:v>
                </c:pt>
                <c:pt idx="14">
                  <c:v>81.38</c:v>
                </c:pt>
                <c:pt idx="15">
                  <c:v>85.13</c:v>
                </c:pt>
                <c:pt idx="16">
                  <c:v>88.54</c:v>
                </c:pt>
                <c:pt idx="17" formatCode="[$-10409]#.##0.00;\-#.##0.00">
                  <c:v>87.5</c:v>
                </c:pt>
                <c:pt idx="18" formatCode="[$-10409]#.##0.00;\-#.##0.00">
                  <c:v>94.7222222222222</c:v>
                </c:pt>
                <c:pt idx="19" formatCode="[$-10409]#.##0.00;\-#.##0.00">
                  <c:v>97.596153846153797</c:v>
                </c:pt>
                <c:pt idx="20">
                  <c:v>86.144999999999996</c:v>
                </c:pt>
                <c:pt idx="21" formatCode="[$-10409]#.##0.00;\-#.##0.00">
                  <c:v>94.79</c:v>
                </c:pt>
                <c:pt idx="22">
                  <c:v>89.064999999999998</c:v>
                </c:pt>
              </c:numCache>
            </c:numRef>
          </c:val>
          <c:extLst>
            <c:ext xmlns:c16="http://schemas.microsoft.com/office/drawing/2014/chart" uri="{C3380CC4-5D6E-409C-BE32-E72D297353CC}">
              <c16:uniqueId val="{00000000-C674-4E97-987E-F8A11B37DD23}"/>
            </c:ext>
          </c:extLst>
        </c:ser>
        <c:dLbls>
          <c:showLegendKey val="0"/>
          <c:showVal val="0"/>
          <c:showCatName val="0"/>
          <c:showSerName val="0"/>
          <c:showPercent val="0"/>
          <c:showBubbleSize val="0"/>
        </c:dLbls>
        <c:gapWidth val="219"/>
        <c:overlap val="-27"/>
        <c:axId val="1584402463"/>
        <c:axId val="1584399103"/>
      </c:barChart>
      <c:catAx>
        <c:axId val="1584402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84399103"/>
        <c:crosses val="autoZero"/>
        <c:auto val="1"/>
        <c:lblAlgn val="ctr"/>
        <c:lblOffset val="100"/>
        <c:noMultiLvlLbl val="0"/>
      </c:catAx>
      <c:valAx>
        <c:axId val="1584399103"/>
        <c:scaling>
          <c:orientation val="minMax"/>
          <c:max val="100"/>
        </c:scaling>
        <c:delete val="0"/>
        <c:axPos val="l"/>
        <c:majorGridlines>
          <c:spPr>
            <a:ln w="12700" cap="flat" cmpd="sng" algn="ctr">
              <a:solidFill>
                <a:srgbClr val="0C0D0D"/>
              </a:solidFill>
              <a:prstDash val="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844024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tr-TR" dirty="0"/>
              <a:t>2022-2023 Güz Akademisyen Memnuniyet Oranı </a:t>
            </a:r>
            <a:endParaRPr lang="en-US" dirty="0"/>
          </a:p>
        </c:rich>
      </c:tx>
      <c:overlay val="0"/>
      <c:spPr>
        <a:noFill/>
        <a:ln>
          <a:noFill/>
        </a:ln>
        <a:effectLst/>
      </c:spPr>
      <c:txPr>
        <a:bodyPr rot="0" spcFirstLastPara="1" vertOverflow="ellipsis" vert="horz" wrap="square" anchor="ctr" anchorCtr="1"/>
        <a:lstStyle/>
        <a:p>
          <a:pPr>
            <a:defRPr sz="144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rgbClr val="70AD47"/>
            </a:solidFill>
            <a:ln>
              <a:noFill/>
            </a:ln>
            <a:effectLst/>
          </c:spPr>
          <c:invertIfNegative val="0"/>
          <c:cat>
            <c:strRef>
              <c:f>Sheet3!$B$5:$B$27</c:f>
              <c:strCache>
                <c:ptCount val="23"/>
                <c:pt idx="0">
                  <c:v>EE 301</c:v>
                </c:pt>
                <c:pt idx="1">
                  <c:v>PHYL 101</c:v>
                </c:pt>
                <c:pt idx="2">
                  <c:v>EE 202</c:v>
                </c:pt>
                <c:pt idx="3">
                  <c:v>EE 202L</c:v>
                </c:pt>
                <c:pt idx="4">
                  <c:v>EE 401</c:v>
                </c:pt>
                <c:pt idx="5">
                  <c:v>EE 211</c:v>
                </c:pt>
                <c:pt idx="6">
                  <c:v>EE 321</c:v>
                </c:pt>
                <c:pt idx="7">
                  <c:v>EE 201</c:v>
                </c:pt>
                <c:pt idx="8">
                  <c:v>EE 201L</c:v>
                </c:pt>
                <c:pt idx="9">
                  <c:v>EE 331</c:v>
                </c:pt>
                <c:pt idx="10">
                  <c:v>CHM 101</c:v>
                </c:pt>
                <c:pt idx="11">
                  <c:v>EE 432</c:v>
                </c:pt>
                <c:pt idx="12">
                  <c:v>EE 474</c:v>
                </c:pt>
                <c:pt idx="13">
                  <c:v>EE 476</c:v>
                </c:pt>
                <c:pt idx="14">
                  <c:v>EE 221</c:v>
                </c:pt>
                <c:pt idx="15">
                  <c:v>EE 221L</c:v>
                </c:pt>
                <c:pt idx="16">
                  <c:v>EE 441</c:v>
                </c:pt>
                <c:pt idx="17">
                  <c:v>EE 291</c:v>
                </c:pt>
                <c:pt idx="18">
                  <c:v>EE 361</c:v>
                </c:pt>
                <c:pt idx="19">
                  <c:v>EE 391</c:v>
                </c:pt>
                <c:pt idx="20">
                  <c:v>PHYS 101</c:v>
                </c:pt>
                <c:pt idx="21">
                  <c:v>EE 491</c:v>
                </c:pt>
                <c:pt idx="22">
                  <c:v>EE 492</c:v>
                </c:pt>
              </c:strCache>
            </c:strRef>
          </c:cat>
          <c:val>
            <c:numRef>
              <c:f>Sheet3!$C$5:$C$27</c:f>
              <c:numCache>
                <c:formatCode>General</c:formatCode>
                <c:ptCount val="23"/>
                <c:pt idx="0">
                  <c:v>82.625</c:v>
                </c:pt>
                <c:pt idx="1">
                  <c:v>88.12</c:v>
                </c:pt>
                <c:pt idx="2">
                  <c:v>83.92</c:v>
                </c:pt>
                <c:pt idx="3">
                  <c:v>78.72</c:v>
                </c:pt>
                <c:pt idx="4">
                  <c:v>97.08</c:v>
                </c:pt>
                <c:pt idx="5">
                  <c:v>83.58</c:v>
                </c:pt>
                <c:pt idx="6">
                  <c:v>94.69</c:v>
                </c:pt>
                <c:pt idx="7" formatCode="[$-10409]#.##0.00;\-#.##0.00">
                  <c:v>86.21</c:v>
                </c:pt>
                <c:pt idx="8" formatCode="[$-10409]#.##0.00;\-#.##0.00">
                  <c:v>80</c:v>
                </c:pt>
                <c:pt idx="9" formatCode="[$-10409]#.##0.00;\-#.##0.00">
                  <c:v>80.95</c:v>
                </c:pt>
                <c:pt idx="10">
                  <c:v>85.99</c:v>
                </c:pt>
                <c:pt idx="11">
                  <c:v>100</c:v>
                </c:pt>
                <c:pt idx="12">
                  <c:v>93.75</c:v>
                </c:pt>
                <c:pt idx="13">
                  <c:v>89.56</c:v>
                </c:pt>
                <c:pt idx="14">
                  <c:v>82.08</c:v>
                </c:pt>
                <c:pt idx="15">
                  <c:v>84.76</c:v>
                </c:pt>
                <c:pt idx="16">
                  <c:v>88.89</c:v>
                </c:pt>
                <c:pt idx="17" formatCode="[$-10409]#.##0.00;\-#.##0.00">
                  <c:v>87.03</c:v>
                </c:pt>
                <c:pt idx="18" formatCode="[$-10409]#.##0.00;\-#.##0.00">
                  <c:v>94.5</c:v>
                </c:pt>
                <c:pt idx="19" formatCode="[$-10409]#.##0.00;\-#.##0.00">
                  <c:v>97.69</c:v>
                </c:pt>
                <c:pt idx="20">
                  <c:v>85.63</c:v>
                </c:pt>
                <c:pt idx="21" formatCode="[$-10409]#.##0.00;\-#.##0.00">
                  <c:v>92.26</c:v>
                </c:pt>
                <c:pt idx="22">
                  <c:v>86.25</c:v>
                </c:pt>
              </c:numCache>
            </c:numRef>
          </c:val>
          <c:extLst>
            <c:ext xmlns:c16="http://schemas.microsoft.com/office/drawing/2014/chart" uri="{C3380CC4-5D6E-409C-BE32-E72D297353CC}">
              <c16:uniqueId val="{00000000-59C2-4DD1-8644-91063866A1A6}"/>
            </c:ext>
          </c:extLst>
        </c:ser>
        <c:dLbls>
          <c:showLegendKey val="0"/>
          <c:showVal val="0"/>
          <c:showCatName val="0"/>
          <c:showSerName val="0"/>
          <c:showPercent val="0"/>
          <c:showBubbleSize val="0"/>
        </c:dLbls>
        <c:gapWidth val="219"/>
        <c:overlap val="-27"/>
        <c:axId val="1584402463"/>
        <c:axId val="1584399103"/>
      </c:barChart>
      <c:catAx>
        <c:axId val="1584402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84399103"/>
        <c:crosses val="autoZero"/>
        <c:auto val="1"/>
        <c:lblAlgn val="ctr"/>
        <c:lblOffset val="100"/>
        <c:noMultiLvlLbl val="0"/>
      </c:catAx>
      <c:valAx>
        <c:axId val="1584399103"/>
        <c:scaling>
          <c:orientation val="minMax"/>
          <c:max val="100"/>
        </c:scaling>
        <c:delete val="0"/>
        <c:axPos val="l"/>
        <c:majorGridlines>
          <c:spPr>
            <a:ln w="12700" cap="flat" cmpd="sng" algn="ctr">
              <a:solidFill>
                <a:srgbClr val="0C0D0D"/>
              </a:solidFill>
              <a:prstDash val="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844024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12.06.2023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12.06.2023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12.06.2023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12.06.2023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12.06.2023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12.06.2023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12.06.2023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12.06.2023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12.06.2023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12.06.2023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134081" y="5590401"/>
            <a:ext cx="4875838" cy="430887"/>
          </a:xfrm>
          <a:prstGeom prst="rect">
            <a:avLst/>
          </a:prstGeom>
          <a:noFill/>
        </p:spPr>
        <p:txBody>
          <a:bodyPr wrap="square" rtlCol="0">
            <a:spAutoFit/>
          </a:bodyPr>
          <a:lstStyle/>
          <a:p>
            <a:r>
              <a:rPr lang="tr-TR" sz="2200" b="1" dirty="0">
                <a:solidFill>
                  <a:schemeClr val="accent5">
                    <a:lumMod val="50000"/>
                  </a:schemeClr>
                </a:solidFill>
              </a:rPr>
              <a:t>ELEKTRİK-ELEKTRONİK MÜHENDİSLİĞİ</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2022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a:extLst>
              <a:ext uri="{FF2B5EF4-FFF2-40B4-BE49-F238E27FC236}">
                <a16:creationId xmlns:a16="http://schemas.microsoft.com/office/drawing/2014/main" id="{CE5FA6A9-FD49-41DC-9074-707E88D49F4D}"/>
              </a:ext>
            </a:extLst>
          </p:cNvPr>
          <p:cNvGraphicFramePr>
            <a:graphicFrameLocks/>
          </p:cNvGraphicFramePr>
          <p:nvPr>
            <p:extLst>
              <p:ext uri="{D42A27DB-BD31-4B8C-83A1-F6EECF244321}">
                <p14:modId xmlns:p14="http://schemas.microsoft.com/office/powerpoint/2010/main" val="2277641194"/>
              </p:ext>
            </p:extLst>
          </p:nvPr>
        </p:nvGraphicFramePr>
        <p:xfrm>
          <a:off x="1121798" y="3978000"/>
          <a:ext cx="7200000" cy="28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7A66A503-1BBD-0FB2-192D-42CACBB9E80E}"/>
              </a:ext>
            </a:extLst>
          </p:cNvPr>
          <p:cNvGraphicFramePr>
            <a:graphicFrameLocks/>
          </p:cNvGraphicFramePr>
          <p:nvPr>
            <p:extLst>
              <p:ext uri="{D42A27DB-BD31-4B8C-83A1-F6EECF244321}">
                <p14:modId xmlns:p14="http://schemas.microsoft.com/office/powerpoint/2010/main" val="2646486502"/>
              </p:ext>
            </p:extLst>
          </p:nvPr>
        </p:nvGraphicFramePr>
        <p:xfrm>
          <a:off x="1121798" y="1274927"/>
          <a:ext cx="7200000" cy="288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92565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a:extLst>
              <a:ext uri="{FF2B5EF4-FFF2-40B4-BE49-F238E27FC236}">
                <a16:creationId xmlns:a16="http://schemas.microsoft.com/office/drawing/2014/main" id="{79944589-85C5-4971-956C-7A9103727F46}"/>
              </a:ext>
            </a:extLst>
          </p:cNvPr>
          <p:cNvGraphicFramePr>
            <a:graphicFrameLocks/>
          </p:cNvGraphicFramePr>
          <p:nvPr>
            <p:extLst>
              <p:ext uri="{D42A27DB-BD31-4B8C-83A1-F6EECF244321}">
                <p14:modId xmlns:p14="http://schemas.microsoft.com/office/powerpoint/2010/main" val="1267319147"/>
              </p:ext>
            </p:extLst>
          </p:nvPr>
        </p:nvGraphicFramePr>
        <p:xfrm>
          <a:off x="1007604" y="4079631"/>
          <a:ext cx="7200000" cy="28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99596D58-ADC2-4EE4-AE6E-1C35A5146806}"/>
              </a:ext>
            </a:extLst>
          </p:cNvPr>
          <p:cNvGraphicFramePr>
            <a:graphicFrameLocks/>
          </p:cNvGraphicFramePr>
          <p:nvPr>
            <p:extLst>
              <p:ext uri="{D42A27DB-BD31-4B8C-83A1-F6EECF244321}">
                <p14:modId xmlns:p14="http://schemas.microsoft.com/office/powerpoint/2010/main" val="4020340231"/>
              </p:ext>
            </p:extLst>
          </p:nvPr>
        </p:nvGraphicFramePr>
        <p:xfrm>
          <a:off x="972000" y="1199631"/>
          <a:ext cx="7200000" cy="288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35998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495761484"/>
              </p:ext>
            </p:extLst>
          </p:nvPr>
        </p:nvGraphicFramePr>
        <p:xfrm>
          <a:off x="470388" y="1885208"/>
          <a:ext cx="8203223" cy="22961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dirty="0">
                          <a:solidFill>
                            <a:srgbClr val="0C0D0D"/>
                          </a:solidFill>
                        </a:rPr>
                        <a:t>AKTS Formlarının çıktı matrislerinin tümüyle yenilenmesi gerekmektedir. (9001:2015 Madde No:8.3.5.MİNÖR)</a:t>
                      </a: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dirty="0">
                          <a:solidFill>
                            <a:srgbClr val="0C0D0D"/>
                          </a:solidFill>
                        </a:rPr>
                        <a:t>31.12.2022</a:t>
                      </a: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a:solidFill>
                            <a:srgbClr val="0C0D0D"/>
                          </a:solidFill>
                        </a:rPr>
                        <a:t>Bölüm içi gerekli çalışmalar yapılarak AKTS Formlarının çıktı matrisleri yenilenecektir. (ÇÖZÜMLENDİ)</a:t>
                      </a: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81ADED51-D3C9-BBDE-D6C4-DD217DD8AFDE}"/>
              </a:ext>
            </a:extLst>
          </p:cNvPr>
          <p:cNvGraphicFramePr>
            <a:graphicFrameLocks noGrp="1"/>
          </p:cNvGraphicFramePr>
          <p:nvPr>
            <p:extLst>
              <p:ext uri="{D42A27DB-BD31-4B8C-83A1-F6EECF244321}">
                <p14:modId xmlns:p14="http://schemas.microsoft.com/office/powerpoint/2010/main" val="3273917455"/>
              </p:ext>
            </p:extLst>
          </p:nvPr>
        </p:nvGraphicFramePr>
        <p:xfrm>
          <a:off x="1970062" y="1457210"/>
          <a:ext cx="5203876" cy="5315444"/>
        </p:xfrm>
        <a:graphic>
          <a:graphicData uri="http://schemas.openxmlformats.org/drawingml/2006/table">
            <a:tbl>
              <a:tblPr/>
              <a:tblGrid>
                <a:gridCol w="598495">
                  <a:extLst>
                    <a:ext uri="{9D8B030D-6E8A-4147-A177-3AD203B41FA5}">
                      <a16:colId xmlns:a16="http://schemas.microsoft.com/office/drawing/2014/main" val="4030021814"/>
                    </a:ext>
                  </a:extLst>
                </a:gridCol>
                <a:gridCol w="527489">
                  <a:extLst>
                    <a:ext uri="{9D8B030D-6E8A-4147-A177-3AD203B41FA5}">
                      <a16:colId xmlns:a16="http://schemas.microsoft.com/office/drawing/2014/main" val="4168708973"/>
                    </a:ext>
                  </a:extLst>
                </a:gridCol>
                <a:gridCol w="628927">
                  <a:extLst>
                    <a:ext uri="{9D8B030D-6E8A-4147-A177-3AD203B41FA5}">
                      <a16:colId xmlns:a16="http://schemas.microsoft.com/office/drawing/2014/main" val="2796586554"/>
                    </a:ext>
                  </a:extLst>
                </a:gridCol>
                <a:gridCol w="547777">
                  <a:extLst>
                    <a:ext uri="{9D8B030D-6E8A-4147-A177-3AD203B41FA5}">
                      <a16:colId xmlns:a16="http://schemas.microsoft.com/office/drawing/2014/main" val="739042566"/>
                    </a:ext>
                  </a:extLst>
                </a:gridCol>
                <a:gridCol w="446337">
                  <a:extLst>
                    <a:ext uri="{9D8B030D-6E8A-4147-A177-3AD203B41FA5}">
                      <a16:colId xmlns:a16="http://schemas.microsoft.com/office/drawing/2014/main" val="1950281719"/>
                    </a:ext>
                  </a:extLst>
                </a:gridCol>
                <a:gridCol w="557921">
                  <a:extLst>
                    <a:ext uri="{9D8B030D-6E8A-4147-A177-3AD203B41FA5}">
                      <a16:colId xmlns:a16="http://schemas.microsoft.com/office/drawing/2014/main" val="1436538658"/>
                    </a:ext>
                  </a:extLst>
                </a:gridCol>
                <a:gridCol w="446337">
                  <a:extLst>
                    <a:ext uri="{9D8B030D-6E8A-4147-A177-3AD203B41FA5}">
                      <a16:colId xmlns:a16="http://schemas.microsoft.com/office/drawing/2014/main" val="2463453514"/>
                    </a:ext>
                  </a:extLst>
                </a:gridCol>
                <a:gridCol w="415905">
                  <a:extLst>
                    <a:ext uri="{9D8B030D-6E8A-4147-A177-3AD203B41FA5}">
                      <a16:colId xmlns:a16="http://schemas.microsoft.com/office/drawing/2014/main" val="312681718"/>
                    </a:ext>
                  </a:extLst>
                </a:gridCol>
                <a:gridCol w="202879">
                  <a:extLst>
                    <a:ext uri="{9D8B030D-6E8A-4147-A177-3AD203B41FA5}">
                      <a16:colId xmlns:a16="http://schemas.microsoft.com/office/drawing/2014/main" val="3216637694"/>
                    </a:ext>
                  </a:extLst>
                </a:gridCol>
                <a:gridCol w="446337">
                  <a:extLst>
                    <a:ext uri="{9D8B030D-6E8A-4147-A177-3AD203B41FA5}">
                      <a16:colId xmlns:a16="http://schemas.microsoft.com/office/drawing/2014/main" val="422345512"/>
                    </a:ext>
                  </a:extLst>
                </a:gridCol>
                <a:gridCol w="385472">
                  <a:extLst>
                    <a:ext uri="{9D8B030D-6E8A-4147-A177-3AD203B41FA5}">
                      <a16:colId xmlns:a16="http://schemas.microsoft.com/office/drawing/2014/main" val="3269047617"/>
                    </a:ext>
                  </a:extLst>
                </a:gridCol>
              </a:tblGrid>
              <a:tr h="140486">
                <a:tc>
                  <a:txBody>
                    <a:bodyPr/>
                    <a:lstStyle/>
                    <a:p>
                      <a:pPr algn="l" fontAlgn="ctr"/>
                      <a:endParaRPr lang="en-US" sz="400" b="0" i="0" u="none" strike="noStrike">
                        <a:solidFill>
                          <a:srgbClr val="000000"/>
                        </a:solidFill>
                        <a:effectLst/>
                        <a:latin typeface="Tahoma" panose="020B0604030504040204" pitchFamily="34" charset="0"/>
                      </a:endParaRPr>
                    </a:p>
                  </a:txBody>
                  <a:tcPr marL="2811" marR="2811" marT="2811" marB="16865" anchor="ctr">
                    <a:lnL>
                      <a:noFill/>
                    </a:lnL>
                    <a:lnR>
                      <a:noFill/>
                    </a:lnR>
                    <a:lnT>
                      <a:noFill/>
                    </a:lnT>
                    <a:lnB>
                      <a:noFill/>
                    </a:lnB>
                  </a:tcPr>
                </a:tc>
                <a:tc>
                  <a:txBody>
                    <a:bodyPr/>
                    <a:lstStyle/>
                    <a:p>
                      <a:pPr algn="l" fontAlgn="ctr"/>
                      <a:endParaRPr lang="en-US" sz="400" b="0" i="0" u="none" strike="noStrike">
                        <a:solidFill>
                          <a:srgbClr val="000000"/>
                        </a:solidFill>
                        <a:effectLst/>
                        <a:latin typeface="Tahoma" panose="020B0604030504040204" pitchFamily="34" charset="0"/>
                      </a:endParaRPr>
                    </a:p>
                  </a:txBody>
                  <a:tcPr marL="2811" marR="2811" marT="2811" marB="16865" anchor="ctr">
                    <a:lnL>
                      <a:noFill/>
                    </a:lnL>
                    <a:lnR>
                      <a:noFill/>
                    </a:lnR>
                    <a:lnT>
                      <a:noFill/>
                    </a:lnT>
                    <a:lnB>
                      <a:noFill/>
                    </a:lnB>
                  </a:tcPr>
                </a:tc>
                <a:tc>
                  <a:txBody>
                    <a:bodyPr/>
                    <a:lstStyle/>
                    <a:p>
                      <a:pPr algn="l" fontAlgn="ctr"/>
                      <a:endParaRPr lang="en-US" sz="400" b="0" i="0" u="none" strike="noStrike">
                        <a:solidFill>
                          <a:srgbClr val="000000"/>
                        </a:solidFill>
                        <a:effectLst/>
                        <a:latin typeface="Tahoma" panose="020B0604030504040204" pitchFamily="34" charset="0"/>
                      </a:endParaRPr>
                    </a:p>
                  </a:txBody>
                  <a:tcPr marL="2811" marR="2811" marT="2811" marB="16865" anchor="ctr">
                    <a:lnL>
                      <a:noFill/>
                    </a:lnL>
                    <a:lnR>
                      <a:noFill/>
                    </a:lnR>
                    <a:lnT>
                      <a:noFill/>
                    </a:lnT>
                    <a:lnB>
                      <a:noFill/>
                    </a:lnB>
                  </a:tcPr>
                </a:tc>
                <a:tc>
                  <a:txBody>
                    <a:bodyPr/>
                    <a:lstStyle/>
                    <a:p>
                      <a:pPr algn="l" fontAlgn="ctr"/>
                      <a:endParaRPr lang="en-US" sz="400" b="0" i="0" u="none" strike="noStrike">
                        <a:solidFill>
                          <a:srgbClr val="000000"/>
                        </a:solidFill>
                        <a:effectLst/>
                        <a:latin typeface="Tahoma" panose="020B0604030504040204" pitchFamily="34" charset="0"/>
                      </a:endParaRPr>
                    </a:p>
                  </a:txBody>
                  <a:tcPr marL="2811" marR="2811" marT="2811" marB="16865" anchor="ctr">
                    <a:lnL>
                      <a:noFill/>
                    </a:lnL>
                    <a:lnR>
                      <a:noFill/>
                    </a:lnR>
                    <a:lnT>
                      <a:noFill/>
                    </a:lnT>
                    <a:lnB>
                      <a:noFill/>
                    </a:lnB>
                  </a:tcPr>
                </a:tc>
                <a:tc>
                  <a:txBody>
                    <a:bodyPr/>
                    <a:lstStyle/>
                    <a:p>
                      <a:pPr algn="l" fontAlgn="ctr"/>
                      <a:endParaRPr lang="en-US" sz="400" b="0" i="0" u="none" strike="noStrike">
                        <a:solidFill>
                          <a:srgbClr val="000000"/>
                        </a:solidFill>
                        <a:effectLst/>
                        <a:latin typeface="Tahoma" panose="020B0604030504040204" pitchFamily="34" charset="0"/>
                      </a:endParaRPr>
                    </a:p>
                  </a:txBody>
                  <a:tcPr marL="2811" marR="2811" marT="2811" marB="16865" anchor="ctr">
                    <a:lnL>
                      <a:noFill/>
                    </a:lnL>
                    <a:lnR>
                      <a:noFill/>
                    </a:lnR>
                    <a:lnT>
                      <a:noFill/>
                    </a:lnT>
                    <a:lnB>
                      <a:noFill/>
                    </a:lnB>
                  </a:tcPr>
                </a:tc>
                <a:tc>
                  <a:txBody>
                    <a:bodyPr/>
                    <a:lstStyle/>
                    <a:p>
                      <a:pPr algn="l" fontAlgn="ctr"/>
                      <a:endParaRPr lang="en-US" sz="400" b="0" i="0" u="none" strike="noStrike">
                        <a:solidFill>
                          <a:srgbClr val="000000"/>
                        </a:solidFill>
                        <a:effectLst/>
                        <a:latin typeface="Tahoma" panose="020B0604030504040204" pitchFamily="34" charset="0"/>
                      </a:endParaRPr>
                    </a:p>
                  </a:txBody>
                  <a:tcPr marL="2811" marR="2811" marT="2811" marB="16865" anchor="ctr">
                    <a:lnL>
                      <a:noFill/>
                    </a:lnL>
                    <a:lnR>
                      <a:noFill/>
                    </a:lnR>
                    <a:lnT>
                      <a:noFill/>
                    </a:lnT>
                    <a:lnB>
                      <a:noFill/>
                    </a:lnB>
                  </a:tcPr>
                </a:tc>
                <a:tc>
                  <a:txBody>
                    <a:bodyPr/>
                    <a:lstStyle/>
                    <a:p>
                      <a:pPr algn="l" fontAlgn="ctr"/>
                      <a:endParaRPr lang="en-US" sz="400" b="0" i="0" u="none" strike="noStrike">
                        <a:solidFill>
                          <a:srgbClr val="000000"/>
                        </a:solidFill>
                        <a:effectLst/>
                        <a:latin typeface="Tahoma" panose="020B0604030504040204" pitchFamily="34" charset="0"/>
                      </a:endParaRPr>
                    </a:p>
                  </a:txBody>
                  <a:tcPr marL="2811" marR="2811" marT="2811" marB="16865" anchor="ctr">
                    <a:lnL>
                      <a:noFill/>
                    </a:lnL>
                    <a:lnR>
                      <a:noFill/>
                    </a:lnR>
                    <a:lnT>
                      <a:noFill/>
                    </a:lnT>
                    <a:lnB>
                      <a:noFill/>
                    </a:lnB>
                  </a:tcPr>
                </a:tc>
                <a:tc>
                  <a:txBody>
                    <a:bodyPr/>
                    <a:lstStyle/>
                    <a:p>
                      <a:pPr algn="l" fontAlgn="ctr"/>
                      <a:endParaRPr lang="en-US" sz="400" b="0" i="0" u="none" strike="noStrike">
                        <a:solidFill>
                          <a:srgbClr val="000000"/>
                        </a:solidFill>
                        <a:effectLst/>
                        <a:latin typeface="Tahoma" panose="020B0604030504040204" pitchFamily="34" charset="0"/>
                      </a:endParaRPr>
                    </a:p>
                  </a:txBody>
                  <a:tcPr marL="2811" marR="2811" marT="2811" marB="16865" anchor="ctr">
                    <a:lnL>
                      <a:noFill/>
                    </a:lnL>
                    <a:lnR>
                      <a:noFill/>
                    </a:lnR>
                    <a:lnT>
                      <a:noFill/>
                    </a:lnT>
                    <a:lnB>
                      <a:noFill/>
                    </a:lnB>
                  </a:tcPr>
                </a:tc>
                <a:tc gridSpan="2">
                  <a:txBody>
                    <a:bodyPr/>
                    <a:lstStyle/>
                    <a:p>
                      <a:pPr algn="l" fontAlgn="ctr"/>
                      <a:endParaRPr lang="en-US" sz="400" b="0" i="0" u="none" strike="noStrike">
                        <a:solidFill>
                          <a:srgbClr val="000000"/>
                        </a:solidFill>
                        <a:effectLst/>
                        <a:latin typeface="Tahoma" panose="020B0604030504040204" pitchFamily="34" charset="0"/>
                      </a:endParaRPr>
                    </a:p>
                  </a:txBody>
                  <a:tcPr marL="2811" marR="2811" marT="2811" marB="16865" anchor="ctr">
                    <a:lnL>
                      <a:noFill/>
                    </a:lnL>
                    <a:lnR>
                      <a:noFill/>
                    </a:lnR>
                    <a:lnT>
                      <a:noFill/>
                    </a:lnT>
                    <a:lnB>
                      <a:noFill/>
                    </a:lnB>
                  </a:tcPr>
                </a:tc>
                <a:tc hMerge="1">
                  <a:txBody>
                    <a:bodyPr/>
                    <a:lstStyle/>
                    <a:p>
                      <a:endParaRPr lang="en-US"/>
                    </a:p>
                  </a:txBody>
                  <a:tcPr/>
                </a:tc>
                <a:tc>
                  <a:txBody>
                    <a:bodyPr/>
                    <a:lstStyle/>
                    <a:p>
                      <a:pPr algn="l" fontAlgn="ctr"/>
                      <a:endParaRPr lang="en-US" sz="400" b="0" i="0" u="none" strike="noStrike">
                        <a:solidFill>
                          <a:srgbClr val="000000"/>
                        </a:solidFill>
                        <a:effectLst/>
                        <a:latin typeface="Tahoma" panose="020B0604030504040204" pitchFamily="34" charset="0"/>
                      </a:endParaRPr>
                    </a:p>
                  </a:txBody>
                  <a:tcPr marL="2811" marR="2811" marT="2811" marB="16865" anchor="ctr">
                    <a:lnL>
                      <a:noFill/>
                    </a:lnL>
                    <a:lnR>
                      <a:noFill/>
                    </a:lnR>
                    <a:lnT>
                      <a:noFill/>
                    </a:lnT>
                    <a:lnB>
                      <a:noFill/>
                    </a:lnB>
                  </a:tcPr>
                </a:tc>
                <a:extLst>
                  <a:ext uri="{0D108BD9-81ED-4DB2-BD59-A6C34878D82A}">
                    <a16:rowId xmlns:a16="http://schemas.microsoft.com/office/drawing/2014/main" val="3041443860"/>
                  </a:ext>
                </a:extLst>
              </a:tr>
              <a:tr h="182309">
                <a:tc gridSpan="11">
                  <a:txBody>
                    <a:bodyPr/>
                    <a:lstStyle/>
                    <a:p>
                      <a:pPr algn="ctr" fontAlgn="ctr"/>
                      <a:r>
                        <a:rPr lang="en-US" sz="900" b="1" i="0" u="none" strike="noStrike" dirty="0">
                          <a:solidFill>
                            <a:srgbClr val="000000"/>
                          </a:solidFill>
                          <a:effectLst/>
                          <a:latin typeface="Tahoma" panose="020B0604030504040204" pitchFamily="34" charset="0"/>
                        </a:rPr>
                        <a:t>           İÇ DENETİM RAPORU</a:t>
                      </a:r>
                    </a:p>
                  </a:txBody>
                  <a:tcPr marL="2811" marR="2811" marT="2811" marB="16865"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6586622"/>
                  </a:ext>
                </a:extLst>
              </a:tr>
              <a:tr h="142013">
                <a:tc gridSpan="3">
                  <a:txBody>
                    <a:bodyPr/>
                    <a:lstStyle/>
                    <a:p>
                      <a:pPr algn="ctr" fontAlgn="ctr"/>
                      <a:r>
                        <a:rPr lang="en-US" sz="400" b="1" i="0" u="none" strike="noStrike" dirty="0">
                          <a:solidFill>
                            <a:srgbClr val="000000"/>
                          </a:solidFill>
                          <a:effectLst/>
                          <a:latin typeface="Tahoma" panose="020B0604030504040204" pitchFamily="34" charset="0"/>
                        </a:rPr>
                        <a:t>TARİH</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gridSpan="8">
                  <a:txBody>
                    <a:bodyPr/>
                    <a:lstStyle/>
                    <a:p>
                      <a:pPr algn="ctr" fontAlgn="ctr"/>
                      <a:r>
                        <a:rPr lang="en-US" sz="400" b="1" i="0" u="none" strike="noStrike">
                          <a:solidFill>
                            <a:srgbClr val="000000"/>
                          </a:solidFill>
                          <a:effectLst/>
                          <a:latin typeface="Tahoma" panose="020B0604030504040204" pitchFamily="34" charset="0"/>
                        </a:rPr>
                        <a:t>DENETİMDE KARŞILAŞILAN KİŞİLER VE GÖREVLERİ</a:t>
                      </a: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711119"/>
                  </a:ext>
                </a:extLst>
              </a:tr>
              <a:tr h="434610">
                <a:tc gridSpan="3">
                  <a:txBody>
                    <a:bodyPr/>
                    <a:lstStyle/>
                    <a:p>
                      <a:pPr algn="ctr" fontAlgn="ctr"/>
                      <a:r>
                        <a:rPr lang="en-US" sz="400" b="1" i="0" u="none" strike="noStrike">
                          <a:solidFill>
                            <a:srgbClr val="000000"/>
                          </a:solidFill>
                          <a:effectLst/>
                          <a:latin typeface="Tahoma" panose="020B0604030504040204" pitchFamily="34" charset="0"/>
                        </a:rPr>
                        <a:t>05.05.23</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8">
                  <a:txBody>
                    <a:bodyPr/>
                    <a:lstStyle/>
                    <a:p>
                      <a:pPr algn="l" fontAlgn="ctr"/>
                      <a:r>
                        <a:rPr lang="en-US" sz="400" b="1" i="0" u="none" strike="noStrike">
                          <a:solidFill>
                            <a:srgbClr val="000000"/>
                          </a:solidFill>
                          <a:effectLst/>
                          <a:latin typeface="Tahoma" panose="020B0604030504040204" pitchFamily="34" charset="0"/>
                        </a:rPr>
                        <a:t>Dr. Mustafa ÖZMEN - Ar.Gör.Menduh Furkan ASLAN - Ar.Gör.Zekican ERTÜRK</a:t>
                      </a: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047946"/>
                  </a:ext>
                </a:extLst>
              </a:tr>
              <a:tr h="151809">
                <a:tc gridSpan="11">
                  <a:txBody>
                    <a:bodyPr/>
                    <a:lstStyle/>
                    <a:p>
                      <a:pPr algn="ctr" fontAlgn="ctr"/>
                      <a:r>
                        <a:rPr lang="en-US" sz="400" b="1" i="0" u="none" strike="noStrike" dirty="0">
                          <a:solidFill>
                            <a:srgbClr val="000000"/>
                          </a:solidFill>
                          <a:effectLst/>
                          <a:latin typeface="Tahoma" panose="020B0604030504040204" pitchFamily="34" charset="0"/>
                        </a:rPr>
                        <a:t>TESPİT EDİLEN UYGUNSUZLUKLAR</a:t>
                      </a:r>
                      <a:r>
                        <a:rPr lang="en-US" sz="400" b="1" i="0" u="none" strike="noStrike" dirty="0">
                          <a:solidFill>
                            <a:srgbClr val="000000"/>
                          </a:solidFill>
                          <a:effectLst/>
                          <a:latin typeface="Symbol" panose="05050102010706020507" pitchFamily="18" charset="2"/>
                        </a:rPr>
                        <a:t> </a:t>
                      </a:r>
                      <a:r>
                        <a:rPr lang="en-US" sz="400" b="1" i="0" u="none" strike="noStrike" dirty="0">
                          <a:solidFill>
                            <a:srgbClr val="FF0000"/>
                          </a:solidFill>
                          <a:effectLst/>
                          <a:latin typeface="Wingdings" panose="05000000000000000000" pitchFamily="2" charset="2"/>
                        </a:rPr>
                        <a:t>LLLL</a:t>
                      </a:r>
                      <a:endParaRPr lang="en-US" sz="400" b="1" i="0" u="none" strike="noStrike" dirty="0">
                        <a:solidFill>
                          <a:srgbClr val="000000"/>
                        </a:solidFill>
                        <a:effectLst/>
                        <a:latin typeface="Tahoma" panose="020B0604030504040204" pitchFamily="34" charset="0"/>
                      </a:endParaRP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098463"/>
                  </a:ext>
                </a:extLst>
              </a:tr>
              <a:tr h="298716">
                <a:tc>
                  <a:txBody>
                    <a:bodyPr/>
                    <a:lstStyle/>
                    <a:p>
                      <a:pPr algn="l" fontAlgn="ctr"/>
                      <a:r>
                        <a:rPr lang="en-US" sz="300" b="1" i="0" u="none" strike="noStrike">
                          <a:solidFill>
                            <a:srgbClr val="000000"/>
                          </a:solidFill>
                          <a:effectLst/>
                          <a:latin typeface="Tahoma" panose="020B0604030504040204" pitchFamily="34" charset="0"/>
                        </a:rPr>
                        <a:t>MAJOR BULGU SAYISI</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00" b="1" i="0" u="none" strike="noStrike">
                          <a:solidFill>
                            <a:srgbClr val="FF0000"/>
                          </a:solidFill>
                          <a:effectLst/>
                          <a:latin typeface="Tahoma" panose="020B0604030504040204" pitchFamily="34" charset="0"/>
                        </a:rPr>
                        <a:t>0</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400" b="1" i="0" u="none" strike="noStrike" dirty="0" err="1">
                          <a:solidFill>
                            <a:srgbClr val="000000"/>
                          </a:solidFill>
                          <a:effectLst/>
                          <a:latin typeface="Tahoma" panose="020B0604030504040204" pitchFamily="34" charset="0"/>
                        </a:rPr>
                        <a:t>Madde</a:t>
                      </a:r>
                      <a:r>
                        <a:rPr lang="en-US" sz="400" b="1" i="0" u="none" strike="noStrike" dirty="0">
                          <a:solidFill>
                            <a:srgbClr val="000000"/>
                          </a:solidFill>
                          <a:effectLst/>
                          <a:latin typeface="Tahoma" panose="020B0604030504040204" pitchFamily="34" charset="0"/>
                        </a:rPr>
                        <a:t> </a:t>
                      </a:r>
                      <a:r>
                        <a:rPr lang="en-US" sz="400" b="1" i="0" u="none" strike="noStrike" dirty="0" err="1">
                          <a:solidFill>
                            <a:srgbClr val="000000"/>
                          </a:solidFill>
                          <a:effectLst/>
                          <a:latin typeface="Tahoma" panose="020B0604030504040204" pitchFamily="34" charset="0"/>
                        </a:rPr>
                        <a:t>No'ları</a:t>
                      </a:r>
                      <a:r>
                        <a:rPr lang="en-US" sz="400" b="1" i="0" u="none" strike="noStrike" dirty="0">
                          <a:solidFill>
                            <a:srgbClr val="000000"/>
                          </a:solidFill>
                          <a:effectLst/>
                          <a:latin typeface="Tahoma" panose="020B0604030504040204" pitchFamily="34" charset="0"/>
                        </a:rPr>
                        <a:t>:</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endParaRPr lang="en-US" sz="400" b="1" i="0" u="none" strike="noStrike">
                        <a:solidFill>
                          <a:srgbClr val="000000"/>
                        </a:solidFill>
                        <a:effectLst/>
                        <a:latin typeface="Tahoma" panose="020B0604030504040204" pitchFamily="34" charset="0"/>
                      </a:endParaRP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07704312"/>
                  </a:ext>
                </a:extLst>
              </a:tr>
              <a:tr h="410123">
                <a:tc>
                  <a:txBody>
                    <a:bodyPr/>
                    <a:lstStyle/>
                    <a:p>
                      <a:pPr algn="l" fontAlgn="ctr"/>
                      <a:r>
                        <a:rPr lang="en-US" sz="300" b="1" i="0" u="none" strike="noStrike">
                          <a:solidFill>
                            <a:srgbClr val="000000"/>
                          </a:solidFill>
                          <a:effectLst/>
                          <a:latin typeface="Tahoma" panose="020B0604030504040204" pitchFamily="34" charset="0"/>
                        </a:rPr>
                        <a:t>MİNÖR  BULGU SAYISI</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00" b="1" i="0" u="none" strike="noStrike">
                          <a:solidFill>
                            <a:srgbClr val="FF0000"/>
                          </a:solidFill>
                          <a:effectLst/>
                          <a:latin typeface="Tahoma" panose="020B0604030504040204" pitchFamily="34" charset="0"/>
                        </a:rPr>
                        <a:t>0</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400" b="1" i="0" u="none" strike="noStrike">
                          <a:solidFill>
                            <a:srgbClr val="000000"/>
                          </a:solidFill>
                          <a:effectLst/>
                          <a:latin typeface="Tahoma" panose="020B0604030504040204" pitchFamily="34" charset="0"/>
                        </a:rPr>
                        <a:t>Madde No'ları:</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endParaRPr lang="en-US" sz="400" b="1" i="0" u="none" strike="noStrike" dirty="0">
                        <a:solidFill>
                          <a:srgbClr val="000000"/>
                        </a:solidFill>
                        <a:effectLst/>
                        <a:latin typeface="Tahoma" panose="020B0604030504040204" pitchFamily="34" charset="0"/>
                      </a:endParaRP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1428584"/>
                  </a:ext>
                </a:extLst>
              </a:tr>
              <a:tr h="151809">
                <a:tc gridSpan="11">
                  <a:txBody>
                    <a:bodyPr/>
                    <a:lstStyle/>
                    <a:p>
                      <a:pPr algn="ctr" fontAlgn="ctr"/>
                      <a:r>
                        <a:rPr lang="en-US" sz="400" b="1" i="0" u="none" strike="noStrike" dirty="0">
                          <a:solidFill>
                            <a:srgbClr val="000000"/>
                          </a:solidFill>
                          <a:effectLst/>
                          <a:latin typeface="Tahoma" panose="020B0604030504040204" pitchFamily="34" charset="0"/>
                        </a:rPr>
                        <a:t>İYİLEŞTİRİLMESİ GEREKEN YÖNLER-GÖZLEMLER </a:t>
                      </a:r>
                      <a:r>
                        <a:rPr lang="en-US" sz="400" b="1" i="0" u="none" strike="noStrike" dirty="0">
                          <a:solidFill>
                            <a:srgbClr val="FF0000"/>
                          </a:solidFill>
                          <a:effectLst/>
                          <a:latin typeface="Wingdings" panose="05000000000000000000" pitchFamily="2" charset="2"/>
                        </a:rPr>
                        <a:t>KKKK</a:t>
                      </a:r>
                      <a:endParaRPr lang="en-US" sz="400" b="1" i="0" u="none" strike="noStrike" dirty="0">
                        <a:solidFill>
                          <a:srgbClr val="000000"/>
                        </a:solidFill>
                        <a:effectLst/>
                        <a:latin typeface="Tahoma" panose="020B0604030504040204" pitchFamily="34" charset="0"/>
                      </a:endParaRP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4430964"/>
                  </a:ext>
                </a:extLst>
              </a:tr>
              <a:tr h="348061">
                <a:tc>
                  <a:txBody>
                    <a:bodyPr/>
                    <a:lstStyle/>
                    <a:p>
                      <a:pPr algn="ctr" fontAlgn="ctr"/>
                      <a:r>
                        <a:rPr lang="en-US" sz="500" b="1" i="0" u="none" strike="noStrike">
                          <a:solidFill>
                            <a:srgbClr val="000000"/>
                          </a:solidFill>
                          <a:effectLst/>
                          <a:latin typeface="Tahoma" panose="020B0604030504040204" pitchFamily="34" charset="0"/>
                        </a:rPr>
                        <a:t>ISO 9001/10002 Madde No</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ctr" fontAlgn="ctr"/>
                      <a:r>
                        <a:rPr lang="en-US" sz="600" b="1" i="0" u="none" strike="noStrike">
                          <a:solidFill>
                            <a:srgbClr val="000000"/>
                          </a:solidFill>
                          <a:effectLst/>
                          <a:latin typeface="Tahoma" panose="020B0604030504040204" pitchFamily="34" charset="0"/>
                        </a:rPr>
                        <a:t>Gözlem Tanımı</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95547396"/>
                  </a:ext>
                </a:extLst>
              </a:tr>
              <a:tr h="367275">
                <a:tc>
                  <a:txBody>
                    <a:bodyPr/>
                    <a:lstStyle/>
                    <a:p>
                      <a:pPr algn="ctr" fontAlgn="ctr"/>
                      <a:r>
                        <a:rPr lang="en-US" sz="600" b="1" i="0" u="none" strike="noStrike">
                          <a:solidFill>
                            <a:srgbClr val="000000"/>
                          </a:solidFill>
                          <a:effectLst/>
                          <a:latin typeface="Tahoma" panose="020B0604030504040204" pitchFamily="34" charset="0"/>
                        </a:rPr>
                        <a:t>4.4./7.5.3.2.1./8.5.1.</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en-US" sz="600" b="0" i="0" u="none" strike="noStrike" dirty="0" err="1">
                          <a:solidFill>
                            <a:srgbClr val="000000"/>
                          </a:solidFill>
                          <a:effectLst/>
                          <a:latin typeface="Tahoma" panose="020B0604030504040204" pitchFamily="34" charset="0"/>
                        </a:rPr>
                        <a:t>Lab.lardaki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cihazların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görünebilen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bir</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yerine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kullanma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talimatı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asılması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bu</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talimatların</a:t>
                      </a:r>
                      <a:r>
                        <a:rPr lang="en-US" sz="600" b="0" i="0" u="none" strike="noStrike" dirty="0">
                          <a:solidFill>
                            <a:srgbClr val="000000"/>
                          </a:solidFill>
                          <a:effectLst/>
                          <a:latin typeface="Tahoma" panose="020B0604030504040204" pitchFamily="34" charset="0"/>
                        </a:rPr>
                        <a:t> KYS </a:t>
                      </a:r>
                      <a:r>
                        <a:rPr lang="en-US" sz="600" b="0" i="0" u="none" strike="noStrike" dirty="0" err="1">
                          <a:solidFill>
                            <a:srgbClr val="000000"/>
                          </a:solidFill>
                          <a:effectLst/>
                          <a:latin typeface="Tahoma" panose="020B0604030504040204" pitchFamily="34" charset="0"/>
                        </a:rPr>
                        <a:t>kapssamında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hazırlanması</a:t>
                      </a:r>
                      <a:r>
                        <a:rPr lang="en-US" sz="600" b="0" i="0" u="none" strike="noStrike" dirty="0">
                          <a:solidFill>
                            <a:srgbClr val="000000"/>
                          </a:solidFill>
                          <a:effectLst/>
                          <a:latin typeface="Tahoma" panose="020B0604030504040204" pitchFamily="34" charset="0"/>
                        </a:rPr>
                        <a:t>.</a:t>
                      </a: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5509505"/>
                  </a:ext>
                </a:extLst>
              </a:tr>
              <a:tr h="355033">
                <a:tc>
                  <a:txBody>
                    <a:bodyPr/>
                    <a:lstStyle/>
                    <a:p>
                      <a:pPr algn="ctr" fontAlgn="ctr"/>
                      <a:r>
                        <a:rPr lang="en-US" sz="600" b="1" i="0" u="none" strike="noStrike">
                          <a:solidFill>
                            <a:srgbClr val="000000"/>
                          </a:solidFill>
                          <a:effectLst/>
                          <a:latin typeface="Tahoma" panose="020B0604030504040204" pitchFamily="34" charset="0"/>
                        </a:rPr>
                        <a:t>7.1.4.</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l" fontAlgn="ctr"/>
                      <a:r>
                        <a:rPr lang="en-US" sz="600" b="0" i="0" u="none" strike="noStrike" dirty="0" err="1">
                          <a:solidFill>
                            <a:srgbClr val="000000"/>
                          </a:solidFill>
                          <a:effectLst/>
                          <a:latin typeface="Tahoma" panose="020B0604030504040204" pitchFamily="34" charset="0"/>
                        </a:rPr>
                        <a:t>Binaya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yakın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yerlerde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açık</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alanda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sigara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içilmesi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rahatsız</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etmektedir</a:t>
                      </a:r>
                      <a:r>
                        <a:rPr lang="en-US" sz="600" b="0" i="0" u="none" strike="noStrike" dirty="0">
                          <a:solidFill>
                            <a:srgbClr val="000000"/>
                          </a:solidFill>
                          <a:effectLst/>
                          <a:latin typeface="Tahoma" panose="020B0604030504040204" pitchFamily="34" charset="0"/>
                        </a:rPr>
                        <a:t>. A2-91-92 </a:t>
                      </a:r>
                      <a:r>
                        <a:rPr lang="en-US" sz="600" b="0" i="0" u="none" strike="noStrike" dirty="0" err="1">
                          <a:solidFill>
                            <a:srgbClr val="000000"/>
                          </a:solidFill>
                          <a:effectLst/>
                          <a:latin typeface="Tahoma" panose="020B0604030504040204" pitchFamily="34" charset="0"/>
                        </a:rPr>
                        <a:t>klima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sistemi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içeriye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sigara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kokusu</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basıyor</a:t>
                      </a:r>
                      <a:r>
                        <a:rPr lang="en-US" sz="600" b="0" i="0" u="none" strike="noStrike" dirty="0">
                          <a:solidFill>
                            <a:srgbClr val="000000"/>
                          </a:solidFill>
                          <a:effectLst/>
                          <a:latin typeface="Tahoma" panose="020B0604030504040204" pitchFamily="34" charset="0"/>
                        </a:rPr>
                        <a:t>. Bu </a:t>
                      </a:r>
                      <a:r>
                        <a:rPr lang="en-US" sz="600" b="0" i="0" u="none" strike="noStrike" dirty="0" err="1">
                          <a:solidFill>
                            <a:srgbClr val="000000"/>
                          </a:solidFill>
                          <a:effectLst/>
                          <a:latin typeface="Tahoma" panose="020B0604030504040204" pitchFamily="34" charset="0"/>
                        </a:rPr>
                        <a:t>konuların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destek</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hizmetlerine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yazılı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olarak</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bildirilmesi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önerildi</a:t>
                      </a:r>
                      <a:r>
                        <a:rPr lang="en-US" sz="600" b="0" i="0" u="none" strike="noStrike" dirty="0">
                          <a:solidFill>
                            <a:srgbClr val="000000"/>
                          </a:solidFill>
                          <a:effectLst/>
                          <a:latin typeface="Tahoma" panose="020B0604030504040204" pitchFamily="34" charset="0"/>
                        </a:rPr>
                        <a:t>.  </a:t>
                      </a: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76751770"/>
                  </a:ext>
                </a:extLst>
              </a:tr>
              <a:tr h="195880">
                <a:tc>
                  <a:txBody>
                    <a:bodyPr/>
                    <a:lstStyle/>
                    <a:p>
                      <a:pPr algn="ctr" fontAlgn="ctr"/>
                      <a:r>
                        <a:rPr lang="en-US" sz="600" b="1" i="0" u="none" strike="noStrike">
                          <a:solidFill>
                            <a:srgbClr val="000000"/>
                          </a:solidFill>
                          <a:effectLst/>
                          <a:latin typeface="Tahoma" panose="020B0604030504040204" pitchFamily="34" charset="0"/>
                        </a:rPr>
                        <a:t>9.1.2. </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l" fontAlgn="ctr"/>
                      <a:r>
                        <a:rPr lang="en-US" sz="600" b="0" i="0" u="none" strike="noStrike" dirty="0" err="1">
                          <a:solidFill>
                            <a:srgbClr val="000000"/>
                          </a:solidFill>
                          <a:effectLst/>
                          <a:latin typeface="Tahoma" panose="020B0604030504040204" pitchFamily="34" charset="0"/>
                        </a:rPr>
                        <a:t>AaP</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lerde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kanıtların</a:t>
                      </a:r>
                      <a:r>
                        <a:rPr lang="en-US" sz="600" b="0" i="0" u="none" strike="noStrike" dirty="0">
                          <a:solidFill>
                            <a:srgbClr val="000000"/>
                          </a:solidFill>
                          <a:effectLst/>
                          <a:latin typeface="Tahoma" panose="020B0604030504040204" pitchFamily="34" charset="0"/>
                        </a:rPr>
                        <a:t> net </a:t>
                      </a:r>
                      <a:r>
                        <a:rPr lang="en-US" sz="600" b="0" i="0" u="none" strike="noStrike" dirty="0" err="1">
                          <a:solidFill>
                            <a:srgbClr val="000000"/>
                          </a:solidFill>
                          <a:effectLst/>
                          <a:latin typeface="Tahoma" panose="020B0604030504040204" pitchFamily="34" charset="0"/>
                        </a:rPr>
                        <a:t>şekilde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belirtilmesi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gerekmektedir</a:t>
                      </a:r>
                      <a:r>
                        <a:rPr lang="en-US" sz="600" b="0" i="0" u="none" strike="noStrike" dirty="0">
                          <a:solidFill>
                            <a:srgbClr val="000000"/>
                          </a:solidFill>
                          <a:effectLst/>
                          <a:latin typeface="Tahoma" panose="020B0604030504040204" pitchFamily="34" charset="0"/>
                        </a:rPr>
                        <a:t>. </a:t>
                      </a: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4445230"/>
                  </a:ext>
                </a:extLst>
              </a:tr>
              <a:tr h="155774">
                <a:tc gridSpan="11">
                  <a:txBody>
                    <a:bodyPr/>
                    <a:lstStyle/>
                    <a:p>
                      <a:pPr algn="ctr" fontAlgn="ctr"/>
                      <a:r>
                        <a:rPr lang="en-US" sz="600" b="1" i="0" u="none" strike="noStrike" dirty="0">
                          <a:solidFill>
                            <a:srgbClr val="000000"/>
                          </a:solidFill>
                          <a:effectLst/>
                          <a:latin typeface="Tahoma" panose="020B0604030504040204" pitchFamily="34" charset="0"/>
                        </a:rPr>
                        <a:t>KUVVETLİ YÖNLER </a:t>
                      </a:r>
                      <a:r>
                        <a:rPr lang="en-US" sz="600" b="1" i="0" u="none" strike="noStrike" dirty="0">
                          <a:solidFill>
                            <a:srgbClr val="FF0000"/>
                          </a:solidFill>
                          <a:effectLst/>
                          <a:latin typeface="Wingdings" panose="05000000000000000000" pitchFamily="2" charset="2"/>
                        </a:rPr>
                        <a:t>JJJJ</a:t>
                      </a:r>
                      <a:endParaRPr lang="en-US" sz="600" b="1" i="0" u="none" strike="noStrike" dirty="0">
                        <a:solidFill>
                          <a:srgbClr val="000000"/>
                        </a:solidFill>
                        <a:effectLst/>
                        <a:latin typeface="Tahoma" panose="020B0604030504040204" pitchFamily="34" charset="0"/>
                      </a:endParaRPr>
                    </a:p>
                  </a:txBody>
                  <a:tcPr marL="2811" marR="2811" marT="2811" marB="16865"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9774441"/>
                  </a:ext>
                </a:extLst>
              </a:tr>
              <a:tr h="155774">
                <a:tc>
                  <a:txBody>
                    <a:bodyPr/>
                    <a:lstStyle/>
                    <a:p>
                      <a:pPr algn="ctr" fontAlgn="ctr"/>
                      <a:r>
                        <a:rPr lang="en-US" sz="600" b="1" i="0" u="none" strike="noStrike">
                          <a:solidFill>
                            <a:srgbClr val="000000"/>
                          </a:solidFill>
                          <a:effectLst/>
                          <a:latin typeface="Tahoma" panose="020B0604030504040204" pitchFamily="34" charset="0"/>
                        </a:rPr>
                        <a:t>Madde No</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ctr" fontAlgn="ctr"/>
                      <a:r>
                        <a:rPr lang="en-US" sz="600" b="1" i="0" u="none" strike="noStrike" dirty="0" err="1">
                          <a:solidFill>
                            <a:srgbClr val="000000"/>
                          </a:solidFill>
                          <a:effectLst/>
                          <a:latin typeface="Tahoma" panose="020B0604030504040204" pitchFamily="34" charset="0"/>
                        </a:rPr>
                        <a:t>Gözlem</a:t>
                      </a:r>
                      <a:r>
                        <a:rPr lang="en-US" sz="600" b="1" i="0" u="none" strike="noStrike" dirty="0">
                          <a:solidFill>
                            <a:srgbClr val="000000"/>
                          </a:solidFill>
                          <a:effectLst/>
                          <a:latin typeface="Tahoma" panose="020B0604030504040204" pitchFamily="34" charset="0"/>
                        </a:rPr>
                        <a:t> </a:t>
                      </a:r>
                      <a:r>
                        <a:rPr lang="en-US" sz="600" b="1" i="0" u="none" strike="noStrike" dirty="0" err="1">
                          <a:solidFill>
                            <a:srgbClr val="000000"/>
                          </a:solidFill>
                          <a:effectLst/>
                          <a:latin typeface="Tahoma" panose="020B0604030504040204" pitchFamily="34" charset="0"/>
                        </a:rPr>
                        <a:t>Tanımı</a:t>
                      </a:r>
                      <a:endParaRPr lang="en-US" sz="600" b="1" i="0" u="none" strike="noStrike" dirty="0">
                        <a:solidFill>
                          <a:srgbClr val="000000"/>
                        </a:solidFill>
                        <a:effectLst/>
                        <a:latin typeface="Tahoma" panose="020B0604030504040204" pitchFamily="34" charset="0"/>
                      </a:endParaRP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01421144"/>
                  </a:ext>
                </a:extLst>
              </a:tr>
              <a:tr h="379519">
                <a:tc>
                  <a:txBody>
                    <a:bodyPr/>
                    <a:lstStyle/>
                    <a:p>
                      <a:pPr algn="ctr" fontAlgn="ctr"/>
                      <a:r>
                        <a:rPr lang="en-US" sz="500" b="1" i="0" u="none" strike="noStrike">
                          <a:solidFill>
                            <a:srgbClr val="000000"/>
                          </a:solidFill>
                          <a:effectLst/>
                          <a:latin typeface="Tahoma" panose="020B0604030504040204" pitchFamily="34" charset="0"/>
                        </a:rPr>
                        <a:t>7.3.</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en-US" sz="600" b="0" i="0" u="none" strike="noStrike" dirty="0" err="1">
                          <a:solidFill>
                            <a:srgbClr val="000000"/>
                          </a:solidFill>
                          <a:effectLst/>
                          <a:latin typeface="Tahoma" panose="020B0604030504040204" pitchFamily="34" charset="0"/>
                        </a:rPr>
                        <a:t>Birim</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çalışanları</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Kalite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Yönetim</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Sistemini</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oldukça</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benimsemiş</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Sisteme</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uygun</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olarak</a:t>
                      </a:r>
                      <a:r>
                        <a:rPr lang="en-US" sz="600" b="0" i="0" u="none" strike="noStrike" dirty="0">
                          <a:solidFill>
                            <a:srgbClr val="000000"/>
                          </a:solidFill>
                          <a:effectLst/>
                          <a:latin typeface="Tahoma" panose="020B0604030504040204" pitchFamily="34" charset="0"/>
                        </a:rPr>
                        <a:t> </a:t>
                      </a:r>
                      <a:r>
                        <a:rPr lang="en-US" sz="600" b="0" i="0" u="none" strike="noStrike" dirty="0" err="1">
                          <a:solidFill>
                            <a:srgbClr val="000000"/>
                          </a:solidFill>
                          <a:effectLst/>
                          <a:latin typeface="Tahoma" panose="020B0604030504040204" pitchFamily="34" charset="0"/>
                        </a:rPr>
                        <a:t>çalışmaktadırlar</a:t>
                      </a:r>
                      <a:r>
                        <a:rPr lang="en-US" sz="600" b="0" i="0" u="none" strike="noStrike" dirty="0">
                          <a:solidFill>
                            <a:srgbClr val="000000"/>
                          </a:solidFill>
                          <a:effectLst/>
                          <a:latin typeface="Tahoma" panose="020B0604030504040204" pitchFamily="34" charset="0"/>
                        </a:rPr>
                        <a:t>. </a:t>
                      </a: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22419"/>
                  </a:ext>
                </a:extLst>
              </a:tr>
              <a:tr h="151809">
                <a:tc gridSpan="3">
                  <a:txBody>
                    <a:bodyPr/>
                    <a:lstStyle/>
                    <a:p>
                      <a:pPr algn="ctr" fontAlgn="ctr"/>
                      <a:r>
                        <a:rPr lang="en-US" sz="400" b="1" i="0" u="none" strike="noStrike">
                          <a:solidFill>
                            <a:srgbClr val="000000"/>
                          </a:solidFill>
                          <a:effectLst/>
                          <a:latin typeface="Tahoma" panose="020B0604030504040204" pitchFamily="34" charset="0"/>
                        </a:rPr>
                        <a:t>ONAY</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gridSpan="3">
                  <a:txBody>
                    <a:bodyPr/>
                    <a:lstStyle/>
                    <a:p>
                      <a:pPr algn="ctr" fontAlgn="ctr"/>
                      <a:r>
                        <a:rPr lang="en-US" sz="400" b="1" i="0" u="none" strike="noStrike" dirty="0">
                          <a:solidFill>
                            <a:srgbClr val="000000"/>
                          </a:solidFill>
                          <a:effectLst/>
                          <a:latin typeface="Tahoma" panose="020B0604030504040204" pitchFamily="34" charset="0"/>
                        </a:rPr>
                        <a:t>İSİM</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gridSpan="2">
                  <a:txBody>
                    <a:bodyPr/>
                    <a:lstStyle/>
                    <a:p>
                      <a:pPr algn="ctr" fontAlgn="ctr"/>
                      <a:r>
                        <a:rPr lang="en-US" sz="400" b="1" i="0" u="none" strike="noStrike" dirty="0">
                          <a:solidFill>
                            <a:srgbClr val="000000"/>
                          </a:solidFill>
                          <a:effectLst/>
                          <a:latin typeface="Tahoma" panose="020B0604030504040204" pitchFamily="34" charset="0"/>
                        </a:rPr>
                        <a:t>TARİH</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gridSpan="3">
                  <a:txBody>
                    <a:bodyPr/>
                    <a:lstStyle/>
                    <a:p>
                      <a:pPr algn="ctr" fontAlgn="ctr"/>
                      <a:r>
                        <a:rPr lang="en-US" sz="400" b="1" i="0" u="none" strike="noStrike" dirty="0">
                          <a:solidFill>
                            <a:srgbClr val="000000"/>
                          </a:solidFill>
                          <a:effectLst/>
                          <a:latin typeface="Tahoma" panose="020B0604030504040204" pitchFamily="34" charset="0"/>
                        </a:rPr>
                        <a:t>İMZA</a:t>
                      </a: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8591569"/>
                  </a:ext>
                </a:extLst>
              </a:tr>
              <a:tr h="257094">
                <a:tc gridSpan="3">
                  <a:txBody>
                    <a:bodyPr/>
                    <a:lstStyle/>
                    <a:p>
                      <a:pPr algn="l" fontAlgn="ctr"/>
                      <a:r>
                        <a:rPr lang="en-US" sz="400" b="1" i="0" u="none" strike="noStrike" dirty="0">
                          <a:solidFill>
                            <a:srgbClr val="000000"/>
                          </a:solidFill>
                          <a:effectLst/>
                          <a:latin typeface="Tahoma" panose="020B0604030504040204" pitchFamily="34" charset="0"/>
                        </a:rPr>
                        <a:t>DENETÇİ 1</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ctr"/>
                      <a:r>
                        <a:rPr lang="en-US" sz="400" b="1" i="0" u="none" strike="noStrike">
                          <a:solidFill>
                            <a:srgbClr val="000000"/>
                          </a:solidFill>
                          <a:effectLst/>
                          <a:latin typeface="Tahoma" panose="020B0604030504040204" pitchFamily="34" charset="0"/>
                        </a:rPr>
                        <a:t>Merve SOLMAZ </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1" i="0" u="none" strike="noStrike">
                          <a:solidFill>
                            <a:srgbClr val="000000"/>
                          </a:solidFill>
                          <a:effectLst/>
                          <a:latin typeface="Tahoma" panose="020B0604030504040204" pitchFamily="34" charset="0"/>
                        </a:rPr>
                        <a:t>05.05.2023</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endParaRPr lang="en-US" sz="400" b="1" i="0" u="none" strike="noStrike">
                        <a:solidFill>
                          <a:srgbClr val="000000"/>
                        </a:solidFill>
                        <a:effectLst/>
                        <a:latin typeface="Tahoma" panose="020B0604030504040204" pitchFamily="34" charset="0"/>
                      </a:endParaRP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4275453"/>
                  </a:ext>
                </a:extLst>
              </a:tr>
              <a:tr h="202000">
                <a:tc gridSpan="3">
                  <a:txBody>
                    <a:bodyPr/>
                    <a:lstStyle/>
                    <a:p>
                      <a:pPr algn="l" fontAlgn="ctr"/>
                      <a:r>
                        <a:rPr lang="en-US" sz="400" b="1" i="0" u="none" strike="noStrike">
                          <a:solidFill>
                            <a:srgbClr val="000000"/>
                          </a:solidFill>
                          <a:effectLst/>
                          <a:latin typeface="Tahoma" panose="020B0604030504040204" pitchFamily="34" charset="0"/>
                        </a:rPr>
                        <a:t>DENETÇİ 2 </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ctr"/>
                      <a:r>
                        <a:rPr lang="en-US" sz="400" b="1" i="0" u="none" strike="noStrike">
                          <a:solidFill>
                            <a:srgbClr val="000000"/>
                          </a:solidFill>
                          <a:effectLst/>
                          <a:latin typeface="Tahoma" panose="020B0604030504040204" pitchFamily="34" charset="0"/>
                        </a:rPr>
                        <a:t>Duygu ÖZYEŞİL </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1" i="0" u="none" strike="noStrike">
                          <a:solidFill>
                            <a:srgbClr val="000000"/>
                          </a:solidFill>
                          <a:effectLst/>
                          <a:latin typeface="Tahoma" panose="020B0604030504040204" pitchFamily="34" charset="0"/>
                        </a:rPr>
                        <a:t>05.05.2023</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endParaRPr lang="en-US" sz="400" b="1" i="0" u="none" strike="noStrike">
                        <a:solidFill>
                          <a:srgbClr val="000000"/>
                        </a:solidFill>
                        <a:effectLst/>
                        <a:latin typeface="Tahoma" panose="020B0604030504040204" pitchFamily="34" charset="0"/>
                      </a:endParaRP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4003787"/>
                  </a:ext>
                </a:extLst>
              </a:tr>
              <a:tr h="202000">
                <a:tc gridSpan="3">
                  <a:txBody>
                    <a:bodyPr/>
                    <a:lstStyle/>
                    <a:p>
                      <a:pPr algn="l" fontAlgn="ctr"/>
                      <a:r>
                        <a:rPr lang="en-US" sz="400" b="1" i="0" u="none" strike="noStrike">
                          <a:solidFill>
                            <a:srgbClr val="000000"/>
                          </a:solidFill>
                          <a:effectLst/>
                          <a:latin typeface="Tahoma" panose="020B0604030504040204" pitchFamily="34" charset="0"/>
                        </a:rPr>
                        <a:t>DENETLENEN</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ctr"/>
                      <a:r>
                        <a:rPr lang="en-US" sz="400" b="1" i="0" u="none" strike="noStrike">
                          <a:solidFill>
                            <a:srgbClr val="000000"/>
                          </a:solidFill>
                          <a:effectLst/>
                          <a:latin typeface="Tahoma" panose="020B0604030504040204" pitchFamily="34" charset="0"/>
                        </a:rPr>
                        <a:t>Dr. Mustafa ÖZMEN</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1" i="0" u="none" strike="noStrike">
                          <a:solidFill>
                            <a:srgbClr val="000000"/>
                          </a:solidFill>
                          <a:effectLst/>
                          <a:latin typeface="Tahoma" panose="020B0604030504040204" pitchFamily="34" charset="0"/>
                        </a:rPr>
                        <a:t>05.05.2023</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endParaRPr lang="en-US" sz="400" b="1" i="0" u="none" strike="noStrike">
                        <a:solidFill>
                          <a:srgbClr val="000000"/>
                        </a:solidFill>
                        <a:effectLst/>
                        <a:latin typeface="Tahoma" panose="020B0604030504040204" pitchFamily="34" charset="0"/>
                      </a:endParaRP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400" b="1" i="0" u="none" strike="noStrike">
                        <a:solidFill>
                          <a:srgbClr val="000000"/>
                        </a:solidFill>
                        <a:effectLst/>
                        <a:latin typeface="Tahoma" panose="020B0604030504040204" pitchFamily="34" charset="0"/>
                      </a:endParaRPr>
                    </a:p>
                  </a:txBody>
                  <a:tcPr marL="2811" marR="2811" marT="2811" marB="16865"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400" b="1" i="0" u="none" strike="noStrike">
                        <a:solidFill>
                          <a:srgbClr val="000000"/>
                        </a:solidFill>
                        <a:effectLst/>
                        <a:latin typeface="Tahoma" panose="020B0604030504040204" pitchFamily="34" charset="0"/>
                      </a:endParaRPr>
                    </a:p>
                  </a:txBody>
                  <a:tcPr marL="2811" marR="2811" marT="2811" marB="16865"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700300"/>
                  </a:ext>
                </a:extLst>
              </a:tr>
              <a:tr h="269336">
                <a:tc gridSpan="3">
                  <a:txBody>
                    <a:bodyPr/>
                    <a:lstStyle/>
                    <a:p>
                      <a:pPr algn="l" fontAlgn="ctr"/>
                      <a:r>
                        <a:rPr lang="en-US" sz="400" b="1" i="0" u="none" strike="noStrike">
                          <a:solidFill>
                            <a:srgbClr val="000000"/>
                          </a:solidFill>
                          <a:effectLst/>
                          <a:latin typeface="Tahoma" panose="020B0604030504040204" pitchFamily="34" charset="0"/>
                        </a:rPr>
                        <a:t>DENETLENEN</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ctr"/>
                      <a:r>
                        <a:rPr lang="en-US" sz="400" b="1" i="0" u="none" strike="noStrike">
                          <a:solidFill>
                            <a:srgbClr val="000000"/>
                          </a:solidFill>
                          <a:effectLst/>
                          <a:latin typeface="Tahoma" panose="020B0604030504040204" pitchFamily="34" charset="0"/>
                        </a:rPr>
                        <a:t>Ar.Gör.Menduh Furkan ASLAN</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1" i="0" u="none" strike="noStrike">
                          <a:solidFill>
                            <a:srgbClr val="000000"/>
                          </a:solidFill>
                          <a:effectLst/>
                          <a:latin typeface="Tahoma" panose="020B0604030504040204" pitchFamily="34" charset="0"/>
                        </a:rPr>
                        <a:t>05.05.2023</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endParaRPr lang="en-US" sz="400" b="1" i="0" u="none" strike="noStrike">
                        <a:solidFill>
                          <a:srgbClr val="000000"/>
                        </a:solidFill>
                        <a:effectLst/>
                        <a:latin typeface="Tahoma" panose="020B0604030504040204" pitchFamily="34" charset="0"/>
                      </a:endParaRP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400" b="1" i="0" u="none" strike="noStrike">
                        <a:solidFill>
                          <a:srgbClr val="000000"/>
                        </a:solidFill>
                        <a:effectLst/>
                        <a:latin typeface="Tahoma" panose="020B0604030504040204" pitchFamily="34" charset="0"/>
                      </a:endParaRPr>
                    </a:p>
                  </a:txBody>
                  <a:tcPr marL="2811" marR="2811" marT="2811" marB="16865"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400" b="1" i="0" u="none" strike="noStrike" dirty="0">
                        <a:solidFill>
                          <a:srgbClr val="000000"/>
                        </a:solidFill>
                        <a:effectLst/>
                        <a:latin typeface="Tahoma" panose="020B0604030504040204" pitchFamily="34" charset="0"/>
                      </a:endParaRPr>
                    </a:p>
                  </a:txBody>
                  <a:tcPr marL="2811" marR="2811" marT="2811" marB="16865"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6843836"/>
                  </a:ext>
                </a:extLst>
              </a:tr>
              <a:tr h="250970">
                <a:tc gridSpan="3">
                  <a:txBody>
                    <a:bodyPr/>
                    <a:lstStyle/>
                    <a:p>
                      <a:pPr algn="l" fontAlgn="ctr"/>
                      <a:r>
                        <a:rPr lang="en-US" sz="400" b="1" i="0" u="none" strike="noStrike">
                          <a:solidFill>
                            <a:srgbClr val="000000"/>
                          </a:solidFill>
                          <a:effectLst/>
                          <a:latin typeface="Tahoma" panose="020B0604030504040204" pitchFamily="34" charset="0"/>
                        </a:rPr>
                        <a:t>DENETLENEN</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algn="ctr" fontAlgn="ctr"/>
                      <a:r>
                        <a:rPr lang="en-US" sz="400" b="1" i="0" u="none" strike="noStrike">
                          <a:solidFill>
                            <a:srgbClr val="000000"/>
                          </a:solidFill>
                          <a:effectLst/>
                          <a:latin typeface="Tahoma" panose="020B0604030504040204" pitchFamily="34" charset="0"/>
                        </a:rPr>
                        <a:t>Ar.Gör.Zekican ERTÜRK</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ctr"/>
                      <a:r>
                        <a:rPr lang="en-US" sz="400" b="1" i="0" u="none" strike="noStrike">
                          <a:solidFill>
                            <a:srgbClr val="000000"/>
                          </a:solidFill>
                          <a:effectLst/>
                          <a:latin typeface="Tahoma" panose="020B0604030504040204" pitchFamily="34" charset="0"/>
                        </a:rPr>
                        <a:t>05.05.2023</a:t>
                      </a:r>
                    </a:p>
                  </a:txBody>
                  <a:tcPr marL="2811" marR="2811" marT="2811" marB="1686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endParaRPr lang="en-US" sz="400" b="1" i="0" u="none" strike="noStrike" dirty="0">
                        <a:solidFill>
                          <a:srgbClr val="000000"/>
                        </a:solidFill>
                        <a:effectLst/>
                        <a:latin typeface="Tahoma" panose="020B0604030504040204" pitchFamily="34" charset="0"/>
                      </a:endParaRPr>
                    </a:p>
                  </a:txBody>
                  <a:tcPr marL="2811" marR="2811" marT="2811" marB="16865"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42682465"/>
                  </a:ext>
                </a:extLst>
              </a:tr>
              <a:tr h="113044">
                <a:tc gridSpan="9">
                  <a:txBody>
                    <a:bodyPr/>
                    <a:lstStyle/>
                    <a:p>
                      <a:pPr algn="l" fontAlgn="ctr"/>
                      <a:r>
                        <a:rPr lang="en-US" sz="300" b="1" i="0" u="none" strike="noStrike" dirty="0">
                          <a:solidFill>
                            <a:srgbClr val="000000"/>
                          </a:solidFill>
                          <a:effectLst/>
                          <a:latin typeface="Times New Roman" panose="02020603050405020304" pitchFamily="18" charset="0"/>
                        </a:rPr>
                        <a:t>Form No:KY-FR-0030 </a:t>
                      </a:r>
                      <a:r>
                        <a:rPr lang="en-US" sz="300" b="1" i="0" u="none" strike="noStrike" dirty="0" err="1">
                          <a:solidFill>
                            <a:srgbClr val="000000"/>
                          </a:solidFill>
                          <a:effectLst/>
                          <a:latin typeface="Times New Roman" panose="02020603050405020304" pitchFamily="18" charset="0"/>
                        </a:rPr>
                        <a:t>Yayın</a:t>
                      </a:r>
                      <a:r>
                        <a:rPr lang="en-US" sz="300" b="1" i="0" u="none" strike="noStrike" dirty="0">
                          <a:solidFill>
                            <a:srgbClr val="000000"/>
                          </a:solidFill>
                          <a:effectLst/>
                          <a:latin typeface="Times New Roman" panose="02020603050405020304" pitchFamily="18" charset="0"/>
                        </a:rPr>
                        <a:t> Tarihi:03.05.2018 </a:t>
                      </a:r>
                      <a:r>
                        <a:rPr lang="en-US" sz="300" b="1" i="0" u="none" strike="noStrike" dirty="0" err="1">
                          <a:solidFill>
                            <a:srgbClr val="000000"/>
                          </a:solidFill>
                          <a:effectLst/>
                          <a:latin typeface="Times New Roman" panose="02020603050405020304" pitchFamily="18" charset="0"/>
                        </a:rPr>
                        <a:t>Değ.Tarihi</a:t>
                      </a:r>
                      <a:r>
                        <a:rPr lang="en-US" sz="300" b="1" i="0" u="none" strike="noStrike" dirty="0">
                          <a:solidFill>
                            <a:srgbClr val="000000"/>
                          </a:solidFill>
                          <a:effectLst/>
                          <a:latin typeface="Times New Roman" panose="02020603050405020304" pitchFamily="18" charset="0"/>
                        </a:rPr>
                        <a:t>:-Değ.No:0</a:t>
                      </a:r>
                    </a:p>
                  </a:txBody>
                  <a:tcPr marL="2811" marR="2811" marT="2811" marB="16865"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400" b="0" i="0" u="none" strike="noStrike">
                        <a:solidFill>
                          <a:srgbClr val="000000"/>
                        </a:solidFill>
                        <a:effectLst/>
                        <a:latin typeface="Tahoma" panose="020B0604030504040204" pitchFamily="34" charset="0"/>
                      </a:endParaRPr>
                    </a:p>
                  </a:txBody>
                  <a:tcPr marL="2811" marR="2811" marT="2811" marB="16865"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400" b="0" i="0" u="none" strike="noStrike" dirty="0">
                        <a:solidFill>
                          <a:srgbClr val="000000"/>
                        </a:solidFill>
                        <a:effectLst/>
                        <a:latin typeface="Tahoma" panose="020B0604030504040204" pitchFamily="34" charset="0"/>
                      </a:endParaRPr>
                    </a:p>
                  </a:txBody>
                  <a:tcPr marL="2811" marR="2811" marT="2811" marB="16865"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58719590"/>
                  </a:ext>
                </a:extLst>
              </a:tr>
            </a:tbl>
          </a:graphicData>
        </a:graphic>
      </p:graphicFrame>
    </p:spTree>
    <p:extLst>
      <p:ext uri="{BB962C8B-B14F-4D97-AF65-F5344CB8AC3E}">
        <p14:creationId xmlns:p14="http://schemas.microsoft.com/office/powerpoint/2010/main" val="1346354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1">
            <a:extLst>
              <a:ext uri="{FF2B5EF4-FFF2-40B4-BE49-F238E27FC236}">
                <a16:creationId xmlns:a16="http://schemas.microsoft.com/office/drawing/2014/main" id="{E3644EF0-C7AD-F570-ED20-F756A151A8DC}"/>
              </a:ext>
            </a:extLst>
          </p:cNvPr>
          <p:cNvGraphicFramePr>
            <a:graphicFrameLocks noGrp="1"/>
          </p:cNvGraphicFramePr>
          <p:nvPr>
            <p:extLst>
              <p:ext uri="{D42A27DB-BD31-4B8C-83A1-F6EECF244321}">
                <p14:modId xmlns:p14="http://schemas.microsoft.com/office/powerpoint/2010/main" val="3408378158"/>
              </p:ext>
            </p:extLst>
          </p:nvPr>
        </p:nvGraphicFramePr>
        <p:xfrm>
          <a:off x="548639" y="2078056"/>
          <a:ext cx="8046721" cy="3282524"/>
        </p:xfrm>
        <a:graphic>
          <a:graphicData uri="http://schemas.openxmlformats.org/drawingml/2006/table">
            <a:tbl>
              <a:tblPr/>
              <a:tblGrid>
                <a:gridCol w="1079549">
                  <a:extLst>
                    <a:ext uri="{9D8B030D-6E8A-4147-A177-3AD203B41FA5}">
                      <a16:colId xmlns:a16="http://schemas.microsoft.com/office/drawing/2014/main" val="1366381233"/>
                    </a:ext>
                  </a:extLst>
                </a:gridCol>
                <a:gridCol w="2748767">
                  <a:extLst>
                    <a:ext uri="{9D8B030D-6E8A-4147-A177-3AD203B41FA5}">
                      <a16:colId xmlns:a16="http://schemas.microsoft.com/office/drawing/2014/main" val="1814862986"/>
                    </a:ext>
                  </a:extLst>
                </a:gridCol>
                <a:gridCol w="1651074">
                  <a:extLst>
                    <a:ext uri="{9D8B030D-6E8A-4147-A177-3AD203B41FA5}">
                      <a16:colId xmlns:a16="http://schemas.microsoft.com/office/drawing/2014/main" val="4041108122"/>
                    </a:ext>
                  </a:extLst>
                </a:gridCol>
                <a:gridCol w="2567331">
                  <a:extLst>
                    <a:ext uri="{9D8B030D-6E8A-4147-A177-3AD203B41FA5}">
                      <a16:colId xmlns:a16="http://schemas.microsoft.com/office/drawing/2014/main" val="2333257915"/>
                    </a:ext>
                  </a:extLst>
                </a:gridCol>
              </a:tblGrid>
              <a:tr h="820631">
                <a:tc>
                  <a:txBody>
                    <a:bodyPr/>
                    <a:lstStyle/>
                    <a:p>
                      <a:pPr algn="ctr" fontAlgn="ctr"/>
                      <a:r>
                        <a:rPr lang="en-US" sz="1000" b="0" i="0" u="none" strike="noStrike" dirty="0" err="1">
                          <a:solidFill>
                            <a:sysClr val="windowText" lastClr="000000"/>
                          </a:solidFill>
                          <a:effectLst/>
                          <a:latin typeface="Times New Roman" panose="02020603050405020304" pitchFamily="18" charset="0"/>
                        </a:rPr>
                        <a:t>Elektrik-Elektronik</a:t>
                      </a:r>
                      <a:r>
                        <a:rPr lang="en-US" sz="1000" b="0" i="0" u="none" strike="noStrike" dirty="0">
                          <a:solidFill>
                            <a:sysClr val="windowText" lastClr="000000"/>
                          </a:solidFill>
                          <a:effectLst/>
                          <a:latin typeface="Times New Roman" panose="02020603050405020304" pitchFamily="18" charset="0"/>
                        </a:rPr>
                        <a:t> </a:t>
                      </a:r>
                      <a:r>
                        <a:rPr lang="en-US" sz="1000" b="0" i="0" u="none" strike="noStrike" dirty="0" err="1">
                          <a:solidFill>
                            <a:sysClr val="windowText" lastClr="000000"/>
                          </a:solidFill>
                          <a:effectLst/>
                          <a:latin typeface="Times New Roman" panose="02020603050405020304" pitchFamily="18" charset="0"/>
                        </a:rPr>
                        <a:t>Mühendisliği</a:t>
                      </a:r>
                      <a:endParaRPr lang="en-US" sz="1000" dirty="0">
                        <a:solidFill>
                          <a:sysClr val="windowText" lastClr="000000"/>
                        </a:solidFill>
                        <a:effectLst/>
                      </a:endParaRP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a:solidFill>
                            <a:sysClr val="windowText" lastClr="000000"/>
                          </a:solidFill>
                          <a:effectLst/>
                          <a:latin typeface="Times New Roman" panose="02020603050405020304" pitchFamily="18" charset="0"/>
                          <a:ea typeface="+mn-ea"/>
                          <a:cs typeface="+mn-cs"/>
                        </a:rPr>
                        <a:t>Lidar-Lite V3 </a:t>
                      </a:r>
                      <a:r>
                        <a:rPr lang="en-US" sz="1000" b="0" i="0" u="none" strike="noStrike" kern="1200" dirty="0" err="1">
                          <a:solidFill>
                            <a:sysClr val="windowText" lastClr="000000"/>
                          </a:solidFill>
                          <a:effectLst/>
                          <a:latin typeface="Times New Roman" panose="02020603050405020304" pitchFamily="18" charset="0"/>
                          <a:ea typeface="+mn-ea"/>
                          <a:cs typeface="+mn-cs"/>
                        </a:rPr>
                        <a:t>Kullanarak</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Mekan</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Haritalanması</a:t>
                      </a:r>
                      <a:endParaRPr lang="en-US" sz="1000" b="0" i="0" u="none" strike="noStrike" kern="1200" dirty="0">
                        <a:solidFill>
                          <a:sysClr val="windowText" lastClr="000000"/>
                        </a:solidFill>
                        <a:effectLst/>
                        <a:latin typeface="Times New Roman" panose="02020603050405020304" pitchFamily="18" charset="0"/>
                        <a:ea typeface="+mn-ea"/>
                        <a:cs typeface="+mn-cs"/>
                      </a:endParaRP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a:solidFill>
                            <a:sysClr val="windowText" lastClr="000000"/>
                          </a:solidFill>
                          <a:effectLst/>
                          <a:latin typeface="Times New Roman" panose="02020603050405020304" pitchFamily="18" charset="0"/>
                          <a:ea typeface="+mn-ea"/>
                          <a:cs typeface="+mn-cs"/>
                        </a:rPr>
                        <a:t> </a:t>
                      </a:r>
                    </a:p>
                    <a:p>
                      <a:pPr algn="ctr" fontAlgn="ctr"/>
                      <a:r>
                        <a:rPr lang="en-US" sz="1000" b="0" i="0" u="none" strike="noStrike" kern="1200" dirty="0">
                          <a:solidFill>
                            <a:sysClr val="windowText" lastClr="000000"/>
                          </a:solidFill>
                          <a:effectLst/>
                          <a:latin typeface="Times New Roman" panose="02020603050405020304" pitchFamily="18" charset="0"/>
                          <a:ea typeface="+mn-ea"/>
                          <a:cs typeface="+mn-cs"/>
                        </a:rPr>
                        <a:t>Dr. </a:t>
                      </a:r>
                      <a:r>
                        <a:rPr lang="en-US" sz="1000" b="0" i="0" u="none" strike="noStrike" kern="1200" dirty="0" err="1">
                          <a:solidFill>
                            <a:sysClr val="windowText" lastClr="000000"/>
                          </a:solidFill>
                          <a:effectLst/>
                          <a:latin typeface="Times New Roman" panose="02020603050405020304" pitchFamily="18" charset="0"/>
                          <a:ea typeface="+mn-ea"/>
                          <a:cs typeface="+mn-cs"/>
                        </a:rPr>
                        <a:t>Öğr</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Üyesi</a:t>
                      </a:r>
                      <a:r>
                        <a:rPr lang="en-US" sz="1000" b="0" i="0" u="none" strike="noStrike" kern="1200" dirty="0">
                          <a:solidFill>
                            <a:sysClr val="windowText" lastClr="000000"/>
                          </a:solidFill>
                          <a:effectLst/>
                          <a:latin typeface="Times New Roman" panose="02020603050405020304" pitchFamily="18" charset="0"/>
                          <a:ea typeface="+mn-ea"/>
                          <a:cs typeface="+mn-cs"/>
                        </a:rPr>
                        <a:t> Yusuf ÖZTÜRK</a:t>
                      </a: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a:solidFill>
                            <a:sysClr val="windowText" lastClr="000000"/>
                          </a:solidFill>
                          <a:effectLst/>
                          <a:latin typeface="Times New Roman" panose="02020603050405020304" pitchFamily="18" charset="0"/>
                          <a:ea typeface="+mn-ea"/>
                          <a:cs typeface="+mn-cs"/>
                        </a:rPr>
                        <a:t>Yusuf ONARAN,</a:t>
                      </a:r>
                    </a:p>
                    <a:p>
                      <a:pPr algn="ctr" fontAlgn="ctr"/>
                      <a:r>
                        <a:rPr lang="en-US" sz="1000" b="0" i="0" u="none" strike="noStrike" kern="1200" dirty="0" err="1">
                          <a:solidFill>
                            <a:sysClr val="windowText" lastClr="000000"/>
                          </a:solidFill>
                          <a:effectLst/>
                          <a:latin typeface="Times New Roman" panose="02020603050405020304" pitchFamily="18" charset="0"/>
                          <a:ea typeface="+mn-ea"/>
                          <a:cs typeface="+mn-cs"/>
                        </a:rPr>
                        <a:t>Ömer</a:t>
                      </a:r>
                      <a:r>
                        <a:rPr lang="en-US" sz="1000" b="0" i="0" u="none" strike="noStrike" kern="1200" dirty="0">
                          <a:solidFill>
                            <a:sysClr val="windowText" lastClr="000000"/>
                          </a:solidFill>
                          <a:effectLst/>
                          <a:latin typeface="Times New Roman" panose="02020603050405020304" pitchFamily="18" charset="0"/>
                          <a:ea typeface="+mn-ea"/>
                          <a:cs typeface="+mn-cs"/>
                        </a:rPr>
                        <a:t> Faruk ÖNCEL</a:t>
                      </a: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extLst>
                  <a:ext uri="{0D108BD9-81ED-4DB2-BD59-A6C34878D82A}">
                    <a16:rowId xmlns:a16="http://schemas.microsoft.com/office/drawing/2014/main" val="2337072172"/>
                  </a:ext>
                </a:extLst>
              </a:tr>
              <a:tr h="820631">
                <a:tc>
                  <a:txBody>
                    <a:bodyPr/>
                    <a:lstStyle/>
                    <a:p>
                      <a:pPr algn="ctr" fontAlgn="ctr"/>
                      <a:r>
                        <a:rPr lang="en-US" sz="1000" b="0" i="0" u="none" strike="noStrike" dirty="0" err="1">
                          <a:solidFill>
                            <a:sysClr val="windowText" lastClr="000000"/>
                          </a:solidFill>
                          <a:effectLst/>
                          <a:latin typeface="Times New Roman" panose="02020603050405020304" pitchFamily="18" charset="0"/>
                        </a:rPr>
                        <a:t>Elektrik-Elektronik</a:t>
                      </a:r>
                      <a:r>
                        <a:rPr lang="en-US" sz="1000" b="0" i="0" u="none" strike="noStrike" dirty="0">
                          <a:solidFill>
                            <a:sysClr val="windowText" lastClr="000000"/>
                          </a:solidFill>
                          <a:effectLst/>
                          <a:latin typeface="Times New Roman" panose="02020603050405020304" pitchFamily="18" charset="0"/>
                        </a:rPr>
                        <a:t> </a:t>
                      </a:r>
                      <a:r>
                        <a:rPr lang="en-US" sz="1000" b="0" i="0" u="none" strike="noStrike" dirty="0" err="1">
                          <a:solidFill>
                            <a:sysClr val="windowText" lastClr="000000"/>
                          </a:solidFill>
                          <a:effectLst/>
                          <a:latin typeface="Times New Roman" panose="02020603050405020304" pitchFamily="18" charset="0"/>
                        </a:rPr>
                        <a:t>Mühendisliği</a:t>
                      </a:r>
                      <a:endParaRPr lang="en-US" sz="1000" dirty="0">
                        <a:solidFill>
                          <a:sysClr val="windowText" lastClr="000000"/>
                        </a:solidFill>
                        <a:effectLst/>
                      </a:endParaRP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err="1">
                          <a:solidFill>
                            <a:sysClr val="windowText" lastClr="000000"/>
                          </a:solidFill>
                          <a:effectLst/>
                          <a:latin typeface="Times New Roman" panose="02020603050405020304" pitchFamily="18" charset="0"/>
                          <a:ea typeface="+mn-ea"/>
                          <a:cs typeface="+mn-cs"/>
                        </a:rPr>
                        <a:t>Üretim</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Tesislerinde</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Kestirimci</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Bakım</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Gerçek</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Zamanlı</a:t>
                      </a:r>
                      <a:r>
                        <a:rPr lang="en-US" sz="1000" b="0" i="0" u="none" strike="noStrike" kern="1200" dirty="0">
                          <a:solidFill>
                            <a:sysClr val="windowText" lastClr="000000"/>
                          </a:solidFill>
                          <a:effectLst/>
                          <a:latin typeface="Times New Roman" panose="02020603050405020304" pitchFamily="18" charset="0"/>
                          <a:ea typeface="+mn-ea"/>
                          <a:cs typeface="+mn-cs"/>
                        </a:rPr>
                        <a:t> Veri </a:t>
                      </a:r>
                      <a:r>
                        <a:rPr lang="en-US" sz="1000" b="0" i="0" u="none" strike="noStrike" kern="1200" dirty="0" err="1">
                          <a:solidFill>
                            <a:sysClr val="windowText" lastClr="000000"/>
                          </a:solidFill>
                          <a:effectLst/>
                          <a:latin typeface="Times New Roman" panose="02020603050405020304" pitchFamily="18" charset="0"/>
                          <a:ea typeface="+mn-ea"/>
                          <a:cs typeface="+mn-cs"/>
                        </a:rPr>
                        <a:t>İşleme</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ve</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İzleme</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Sistemi</a:t>
                      </a:r>
                      <a:endParaRPr lang="en-US" sz="1000" b="0" i="0" u="none" strike="noStrike" kern="1200" dirty="0">
                        <a:solidFill>
                          <a:sysClr val="windowText" lastClr="000000"/>
                        </a:solidFill>
                        <a:effectLst/>
                        <a:latin typeface="Times New Roman" panose="02020603050405020304" pitchFamily="18" charset="0"/>
                        <a:ea typeface="+mn-ea"/>
                        <a:cs typeface="+mn-cs"/>
                      </a:endParaRP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a:solidFill>
                            <a:sysClr val="windowText" lastClr="000000"/>
                          </a:solidFill>
                          <a:effectLst/>
                          <a:latin typeface="Times New Roman" panose="02020603050405020304" pitchFamily="18" charset="0"/>
                          <a:ea typeface="+mn-ea"/>
                          <a:cs typeface="+mn-cs"/>
                        </a:rPr>
                        <a:t>Dr. </a:t>
                      </a:r>
                      <a:r>
                        <a:rPr lang="en-US" sz="1000" b="0" i="0" u="none" strike="noStrike" kern="1200" dirty="0" err="1">
                          <a:solidFill>
                            <a:sysClr val="windowText" lastClr="000000"/>
                          </a:solidFill>
                          <a:effectLst/>
                          <a:latin typeface="Times New Roman" panose="02020603050405020304" pitchFamily="18" charset="0"/>
                          <a:ea typeface="+mn-ea"/>
                          <a:cs typeface="+mn-cs"/>
                        </a:rPr>
                        <a:t>Öğr</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Üyesi</a:t>
                      </a:r>
                      <a:r>
                        <a:rPr lang="en-US" sz="1000" b="0" i="0" u="none" strike="noStrike" kern="1200" dirty="0">
                          <a:solidFill>
                            <a:sysClr val="windowText" lastClr="000000"/>
                          </a:solidFill>
                          <a:effectLst/>
                          <a:latin typeface="Times New Roman" panose="02020603050405020304" pitchFamily="18" charset="0"/>
                          <a:ea typeface="+mn-ea"/>
                          <a:cs typeface="+mn-cs"/>
                        </a:rPr>
                        <a:t> Yusuf ÖZTÜRK</a:t>
                      </a: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err="1">
                          <a:solidFill>
                            <a:sysClr val="windowText" lastClr="000000"/>
                          </a:solidFill>
                          <a:effectLst/>
                          <a:latin typeface="Times New Roman" panose="02020603050405020304" pitchFamily="18" charset="0"/>
                          <a:ea typeface="+mn-ea"/>
                          <a:cs typeface="+mn-cs"/>
                        </a:rPr>
                        <a:t>Asrın</a:t>
                      </a:r>
                      <a:r>
                        <a:rPr lang="en-US" sz="1000" b="0" i="0" u="none" strike="noStrike" kern="1200" dirty="0">
                          <a:solidFill>
                            <a:sysClr val="windowText" lastClr="000000"/>
                          </a:solidFill>
                          <a:effectLst/>
                          <a:latin typeface="Times New Roman" panose="02020603050405020304" pitchFamily="18" charset="0"/>
                          <a:ea typeface="+mn-ea"/>
                          <a:cs typeface="+mn-cs"/>
                        </a:rPr>
                        <a:t> SARGIN,</a:t>
                      </a:r>
                    </a:p>
                    <a:p>
                      <a:pPr algn="ctr" fontAlgn="ctr"/>
                      <a:r>
                        <a:rPr lang="en-US" sz="1000" b="0" i="0" u="none" strike="noStrike" kern="1200" dirty="0" err="1">
                          <a:solidFill>
                            <a:sysClr val="windowText" lastClr="000000"/>
                          </a:solidFill>
                          <a:effectLst/>
                          <a:latin typeface="Times New Roman" panose="02020603050405020304" pitchFamily="18" charset="0"/>
                          <a:ea typeface="+mn-ea"/>
                          <a:cs typeface="+mn-cs"/>
                        </a:rPr>
                        <a:t>Betül</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Sena</a:t>
                      </a:r>
                      <a:r>
                        <a:rPr lang="en-US" sz="1000" b="0" i="0" u="none" strike="noStrike" kern="1200" dirty="0">
                          <a:solidFill>
                            <a:sysClr val="windowText" lastClr="000000"/>
                          </a:solidFill>
                          <a:effectLst/>
                          <a:latin typeface="Times New Roman" panose="02020603050405020304" pitchFamily="18" charset="0"/>
                          <a:ea typeface="+mn-ea"/>
                          <a:cs typeface="+mn-cs"/>
                        </a:rPr>
                        <a:t> PEKMEZCİ</a:t>
                      </a: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extLst>
                  <a:ext uri="{0D108BD9-81ED-4DB2-BD59-A6C34878D82A}">
                    <a16:rowId xmlns:a16="http://schemas.microsoft.com/office/drawing/2014/main" val="1115742142"/>
                  </a:ext>
                </a:extLst>
              </a:tr>
              <a:tr h="820631">
                <a:tc>
                  <a:txBody>
                    <a:bodyPr/>
                    <a:lstStyle/>
                    <a:p>
                      <a:pPr algn="ctr" fontAlgn="ctr"/>
                      <a:r>
                        <a:rPr lang="en-US" sz="1000" b="0" i="0" u="none" strike="noStrike">
                          <a:solidFill>
                            <a:sysClr val="windowText" lastClr="000000"/>
                          </a:solidFill>
                          <a:effectLst/>
                          <a:latin typeface="Times New Roman" panose="02020603050405020304" pitchFamily="18" charset="0"/>
                        </a:rPr>
                        <a:t>Elektrik-Elektronik Mühendisliği</a:t>
                      </a:r>
                      <a:endParaRPr lang="en-US" sz="1000">
                        <a:solidFill>
                          <a:sysClr val="windowText" lastClr="000000"/>
                        </a:solidFill>
                        <a:effectLst/>
                      </a:endParaRP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a:solidFill>
                            <a:sysClr val="windowText" lastClr="000000"/>
                          </a:solidFill>
                          <a:effectLst/>
                          <a:latin typeface="Times New Roman" panose="02020603050405020304" pitchFamily="18" charset="0"/>
                          <a:ea typeface="+mn-ea"/>
                          <a:cs typeface="+mn-cs"/>
                        </a:rPr>
                        <a:t>Doku </a:t>
                      </a:r>
                      <a:r>
                        <a:rPr lang="en-US" sz="1000" b="0" i="0" u="none" strike="noStrike" kern="1200" dirty="0" err="1">
                          <a:solidFill>
                            <a:sysClr val="windowText" lastClr="000000"/>
                          </a:solidFill>
                          <a:effectLst/>
                          <a:latin typeface="Times New Roman" panose="02020603050405020304" pitchFamily="18" charset="0"/>
                          <a:ea typeface="+mn-ea"/>
                          <a:cs typeface="+mn-cs"/>
                        </a:rPr>
                        <a:t>Yaralanmalarında</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Kullanılmak</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Üzere</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Fotodinamik</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Terapi</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Uygulayabilen</a:t>
                      </a:r>
                      <a:r>
                        <a:rPr lang="en-US" sz="1000" b="0" i="0" u="none" strike="noStrike" kern="1200" dirty="0">
                          <a:solidFill>
                            <a:sysClr val="windowText" lastClr="000000"/>
                          </a:solidFill>
                          <a:effectLst/>
                          <a:latin typeface="Times New Roman" panose="02020603050405020304" pitchFamily="18" charset="0"/>
                          <a:ea typeface="+mn-ea"/>
                          <a:cs typeface="+mn-cs"/>
                        </a:rPr>
                        <a:t> LED- </a:t>
                      </a:r>
                      <a:r>
                        <a:rPr lang="en-US" sz="1000" b="0" i="0" u="none" strike="noStrike" kern="1200" dirty="0" err="1">
                          <a:solidFill>
                            <a:sysClr val="windowText" lastClr="000000"/>
                          </a:solidFill>
                          <a:effectLst/>
                          <a:latin typeface="Times New Roman" panose="02020603050405020304" pitchFamily="18" charset="0"/>
                          <a:ea typeface="+mn-ea"/>
                          <a:cs typeface="+mn-cs"/>
                        </a:rPr>
                        <a:t>Entegre</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Pille</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Çalışan</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ve</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Taşınabilir</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Elektrospinning</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Aparatının</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Geliştirilmesi</a:t>
                      </a:r>
                      <a:endParaRPr lang="en-US" sz="1000" b="0" i="0" u="none" strike="noStrike" kern="1200" dirty="0">
                        <a:solidFill>
                          <a:sysClr val="windowText" lastClr="000000"/>
                        </a:solidFill>
                        <a:effectLst/>
                        <a:latin typeface="Times New Roman" panose="02020603050405020304" pitchFamily="18" charset="0"/>
                        <a:ea typeface="+mn-ea"/>
                        <a:cs typeface="+mn-cs"/>
                      </a:endParaRP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a:solidFill>
                            <a:sysClr val="windowText" lastClr="000000"/>
                          </a:solidFill>
                          <a:effectLst/>
                          <a:latin typeface="Times New Roman" panose="02020603050405020304" pitchFamily="18" charset="0"/>
                          <a:ea typeface="+mn-ea"/>
                          <a:cs typeface="+mn-cs"/>
                        </a:rPr>
                        <a:t>Dr. </a:t>
                      </a:r>
                      <a:r>
                        <a:rPr lang="en-US" sz="1000" b="0" i="0" u="none" strike="noStrike" kern="1200" dirty="0" err="1">
                          <a:solidFill>
                            <a:sysClr val="windowText" lastClr="000000"/>
                          </a:solidFill>
                          <a:effectLst/>
                          <a:latin typeface="Times New Roman" panose="02020603050405020304" pitchFamily="18" charset="0"/>
                          <a:ea typeface="+mn-ea"/>
                          <a:cs typeface="+mn-cs"/>
                        </a:rPr>
                        <a:t>Öğr</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Üyesi</a:t>
                      </a:r>
                      <a:r>
                        <a:rPr lang="en-US" sz="1000" b="0" i="0" u="none" strike="noStrike" kern="1200" dirty="0">
                          <a:solidFill>
                            <a:sysClr val="windowText" lastClr="000000"/>
                          </a:solidFill>
                          <a:effectLst/>
                          <a:latin typeface="Times New Roman" panose="02020603050405020304" pitchFamily="18" charset="0"/>
                          <a:ea typeface="+mn-ea"/>
                          <a:cs typeface="+mn-cs"/>
                        </a:rPr>
                        <a:t> Seda DEMİREL TOPEL</a:t>
                      </a: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a:solidFill>
                            <a:sysClr val="windowText" lastClr="000000"/>
                          </a:solidFill>
                          <a:effectLst/>
                          <a:latin typeface="Times New Roman" panose="02020603050405020304" pitchFamily="18" charset="0"/>
                          <a:ea typeface="+mn-ea"/>
                          <a:cs typeface="+mn-cs"/>
                        </a:rPr>
                        <a:t>Batuhan GÖNEN</a:t>
                      </a: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extLst>
                  <a:ext uri="{0D108BD9-81ED-4DB2-BD59-A6C34878D82A}">
                    <a16:rowId xmlns:a16="http://schemas.microsoft.com/office/drawing/2014/main" val="3255151510"/>
                  </a:ext>
                </a:extLst>
              </a:tr>
              <a:tr h="820631">
                <a:tc>
                  <a:txBody>
                    <a:bodyPr/>
                    <a:lstStyle/>
                    <a:p>
                      <a:pPr algn="ctr" fontAlgn="ctr"/>
                      <a:r>
                        <a:rPr lang="en-US" sz="1000" b="0" i="0" u="none" strike="noStrike">
                          <a:solidFill>
                            <a:sysClr val="windowText" lastClr="000000"/>
                          </a:solidFill>
                          <a:effectLst/>
                          <a:latin typeface="Times New Roman" panose="02020603050405020304" pitchFamily="18" charset="0"/>
                        </a:rPr>
                        <a:t>Elektrik-Elektronik Mühendisliği</a:t>
                      </a:r>
                      <a:endParaRPr lang="en-US" sz="1000">
                        <a:solidFill>
                          <a:sysClr val="windowText" lastClr="000000"/>
                        </a:solidFill>
                        <a:effectLst/>
                      </a:endParaRP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err="1">
                          <a:solidFill>
                            <a:sysClr val="windowText" lastClr="000000"/>
                          </a:solidFill>
                          <a:effectLst/>
                          <a:latin typeface="Times New Roman" panose="02020603050405020304" pitchFamily="18" charset="0"/>
                          <a:ea typeface="+mn-ea"/>
                          <a:cs typeface="+mn-cs"/>
                        </a:rPr>
                        <a:t>Otonom</a:t>
                      </a:r>
                      <a:r>
                        <a:rPr lang="en-US" sz="1000" b="0" i="0" u="none" strike="noStrike" kern="1200" dirty="0">
                          <a:solidFill>
                            <a:sysClr val="windowText" lastClr="000000"/>
                          </a:solidFill>
                          <a:effectLst/>
                          <a:latin typeface="Times New Roman" panose="02020603050405020304" pitchFamily="18" charset="0"/>
                          <a:ea typeface="+mn-ea"/>
                          <a:cs typeface="+mn-cs"/>
                        </a:rPr>
                        <a:t> Deniz </a:t>
                      </a:r>
                      <a:r>
                        <a:rPr lang="en-US" sz="1000" b="0" i="0" u="none" strike="noStrike" kern="1200" dirty="0" err="1">
                          <a:solidFill>
                            <a:sysClr val="windowText" lastClr="000000"/>
                          </a:solidFill>
                          <a:effectLst/>
                          <a:latin typeface="Times New Roman" panose="02020603050405020304" pitchFamily="18" charset="0"/>
                          <a:ea typeface="+mn-ea"/>
                          <a:cs typeface="+mn-cs"/>
                        </a:rPr>
                        <a:t>Yüzeyi</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Araçlarının</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Derin</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Pekiştirmeli</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Öğrenme</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Yöntemiyle</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Davranış</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Kontrolü</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Yaklaşımı</a:t>
                      </a:r>
                      <a:endParaRPr lang="en-US" sz="1000" b="0" i="0" u="none" strike="noStrike" kern="1200" dirty="0">
                        <a:solidFill>
                          <a:sysClr val="windowText" lastClr="000000"/>
                        </a:solidFill>
                        <a:effectLst/>
                        <a:latin typeface="Times New Roman" panose="02020603050405020304" pitchFamily="18" charset="0"/>
                        <a:ea typeface="+mn-ea"/>
                        <a:cs typeface="+mn-cs"/>
                      </a:endParaRP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a:solidFill>
                            <a:sysClr val="windowText" lastClr="000000"/>
                          </a:solidFill>
                          <a:effectLst/>
                          <a:latin typeface="Times New Roman" panose="02020603050405020304" pitchFamily="18" charset="0"/>
                          <a:ea typeface="+mn-ea"/>
                          <a:cs typeface="+mn-cs"/>
                        </a:rPr>
                        <a:t>Dr. </a:t>
                      </a:r>
                      <a:r>
                        <a:rPr lang="en-US" sz="1000" b="0" i="0" u="none" strike="noStrike" kern="1200" dirty="0" err="1">
                          <a:solidFill>
                            <a:sysClr val="windowText" lastClr="000000"/>
                          </a:solidFill>
                          <a:effectLst/>
                          <a:latin typeface="Times New Roman" panose="02020603050405020304" pitchFamily="18" charset="0"/>
                          <a:ea typeface="+mn-ea"/>
                          <a:cs typeface="+mn-cs"/>
                        </a:rPr>
                        <a:t>Öğr</a:t>
                      </a:r>
                      <a:r>
                        <a:rPr lang="en-US" sz="1000" b="0" i="0" u="none" strike="noStrike" kern="1200" dirty="0">
                          <a:solidFill>
                            <a:sysClr val="windowText" lastClr="000000"/>
                          </a:solidFill>
                          <a:effectLst/>
                          <a:latin typeface="Times New Roman" panose="02020603050405020304" pitchFamily="18" charset="0"/>
                          <a:ea typeface="+mn-ea"/>
                          <a:cs typeface="+mn-cs"/>
                        </a:rPr>
                        <a:t>. </a:t>
                      </a:r>
                      <a:r>
                        <a:rPr lang="en-US" sz="1000" b="0" i="0" u="none" strike="noStrike" kern="1200" dirty="0" err="1">
                          <a:solidFill>
                            <a:sysClr val="windowText" lastClr="000000"/>
                          </a:solidFill>
                          <a:effectLst/>
                          <a:latin typeface="Times New Roman" panose="02020603050405020304" pitchFamily="18" charset="0"/>
                          <a:ea typeface="+mn-ea"/>
                          <a:cs typeface="+mn-cs"/>
                        </a:rPr>
                        <a:t>Üyesi</a:t>
                      </a:r>
                      <a:r>
                        <a:rPr lang="en-US" sz="1000" b="0" i="0" u="none" strike="noStrike" kern="1200" dirty="0">
                          <a:solidFill>
                            <a:sysClr val="windowText" lastClr="000000"/>
                          </a:solidFill>
                          <a:effectLst/>
                          <a:latin typeface="Times New Roman" panose="02020603050405020304" pitchFamily="18" charset="0"/>
                          <a:ea typeface="+mn-ea"/>
                          <a:cs typeface="+mn-cs"/>
                        </a:rPr>
                        <a:t> Deniz GENÇAĞA </a:t>
                      </a: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tc>
                  <a:txBody>
                    <a:bodyPr/>
                    <a:lstStyle/>
                    <a:p>
                      <a:pPr algn="ctr" fontAlgn="ctr"/>
                      <a:r>
                        <a:rPr lang="en-US" sz="1000" b="0" i="0" u="none" strike="noStrike" kern="1200" dirty="0" err="1">
                          <a:solidFill>
                            <a:sysClr val="windowText" lastClr="000000"/>
                          </a:solidFill>
                          <a:effectLst/>
                          <a:latin typeface="Times New Roman" panose="02020603050405020304" pitchFamily="18" charset="0"/>
                          <a:ea typeface="+mn-ea"/>
                          <a:cs typeface="+mn-cs"/>
                        </a:rPr>
                        <a:t>Çağla</a:t>
                      </a:r>
                      <a:r>
                        <a:rPr lang="en-US" sz="1000" b="0" i="0" u="none" strike="noStrike" kern="1200" dirty="0">
                          <a:solidFill>
                            <a:sysClr val="windowText" lastClr="000000"/>
                          </a:solidFill>
                          <a:effectLst/>
                          <a:latin typeface="Times New Roman" panose="02020603050405020304" pitchFamily="18" charset="0"/>
                          <a:ea typeface="+mn-ea"/>
                          <a:cs typeface="+mn-cs"/>
                        </a:rPr>
                        <a:t> DÜNDAR,</a:t>
                      </a:r>
                    </a:p>
                    <a:p>
                      <a:pPr algn="ctr" fontAlgn="ctr"/>
                      <a:r>
                        <a:rPr lang="en-US" sz="1000" b="0" i="0" u="none" strike="noStrike" kern="1200" dirty="0" err="1">
                          <a:solidFill>
                            <a:sysClr val="windowText" lastClr="000000"/>
                          </a:solidFill>
                          <a:effectLst/>
                          <a:latin typeface="Times New Roman" panose="02020603050405020304" pitchFamily="18" charset="0"/>
                          <a:ea typeface="+mn-ea"/>
                          <a:cs typeface="+mn-cs"/>
                        </a:rPr>
                        <a:t>Yağmur</a:t>
                      </a:r>
                      <a:r>
                        <a:rPr lang="en-US" sz="1000" b="0" i="0" u="none" strike="noStrike" kern="1200" dirty="0">
                          <a:solidFill>
                            <a:sysClr val="windowText" lastClr="000000"/>
                          </a:solidFill>
                          <a:effectLst/>
                          <a:latin typeface="Times New Roman" panose="02020603050405020304" pitchFamily="18" charset="0"/>
                          <a:ea typeface="+mn-ea"/>
                          <a:cs typeface="+mn-cs"/>
                        </a:rPr>
                        <a:t> AKYOL</a:t>
                      </a:r>
                    </a:p>
                  </a:txBody>
                  <a:tcPr marL="4540" marR="4540" marT="4540" marB="45402" anchor="ctr">
                    <a:lnL w="12700" cap="flat" cmpd="sng" algn="ctr">
                      <a:solidFill>
                        <a:srgbClr val="001626"/>
                      </a:solidFill>
                      <a:prstDash val="solid"/>
                      <a:round/>
                      <a:headEnd type="none" w="med" len="med"/>
                      <a:tailEnd type="none" w="med" len="med"/>
                    </a:lnL>
                    <a:lnR w="12700" cap="flat" cmpd="sng" algn="ctr">
                      <a:solidFill>
                        <a:srgbClr val="001626"/>
                      </a:solidFill>
                      <a:prstDash val="solid"/>
                      <a:round/>
                      <a:headEnd type="none" w="med" len="med"/>
                      <a:tailEnd type="none" w="med" len="med"/>
                    </a:lnR>
                    <a:lnT w="12700" cap="flat" cmpd="sng" algn="ctr">
                      <a:solidFill>
                        <a:srgbClr val="001626"/>
                      </a:solidFill>
                      <a:prstDash val="solid"/>
                      <a:round/>
                      <a:headEnd type="none" w="med" len="med"/>
                      <a:tailEnd type="none" w="med" len="med"/>
                    </a:lnT>
                    <a:lnB w="12700" cap="flat" cmpd="sng" algn="ctr">
                      <a:solidFill>
                        <a:srgbClr val="001626"/>
                      </a:solidFill>
                      <a:prstDash val="solid"/>
                      <a:round/>
                      <a:headEnd type="none" w="med" len="med"/>
                      <a:tailEnd type="none" w="med" len="med"/>
                    </a:lnB>
                    <a:solidFill>
                      <a:srgbClr val="FFFFFF"/>
                    </a:solidFill>
                  </a:tcPr>
                </a:tc>
                <a:extLst>
                  <a:ext uri="{0D108BD9-81ED-4DB2-BD59-A6C34878D82A}">
                    <a16:rowId xmlns:a16="http://schemas.microsoft.com/office/drawing/2014/main" val="316990981"/>
                  </a:ext>
                </a:extLst>
              </a:tr>
            </a:tbl>
          </a:graphicData>
        </a:graphic>
      </p:graphicFrame>
    </p:spTree>
    <p:extLst>
      <p:ext uri="{BB962C8B-B14F-4D97-AF65-F5344CB8AC3E}">
        <p14:creationId xmlns:p14="http://schemas.microsoft.com/office/powerpoint/2010/main" val="2179233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53E7D05B-3EA2-D4C3-75F0-E40DF0EA04F6}"/>
              </a:ext>
            </a:extLst>
          </p:cNvPr>
          <p:cNvPicPr>
            <a:picLocks noChangeAspect="1"/>
          </p:cNvPicPr>
          <p:nvPr/>
        </p:nvPicPr>
        <p:blipFill rotWithShape="1">
          <a:blip r:embed="rId3">
            <a:extLst>
              <a:ext uri="{28A0092B-C50C-407E-A947-70E740481C1C}">
                <a14:useLocalDpi xmlns:a14="http://schemas.microsoft.com/office/drawing/2010/main" val="0"/>
              </a:ext>
            </a:extLst>
          </a:blip>
          <a:srcRect t="7241"/>
          <a:stretch/>
        </p:blipFill>
        <p:spPr>
          <a:xfrm>
            <a:off x="1279456" y="1932006"/>
            <a:ext cx="6585087" cy="2974514"/>
          </a:xfrm>
          <a:prstGeom prst="rect">
            <a:avLst/>
          </a:prstGeom>
        </p:spPr>
      </p:pic>
    </p:spTree>
    <p:extLst>
      <p:ext uri="{BB962C8B-B14F-4D97-AF65-F5344CB8AC3E}">
        <p14:creationId xmlns:p14="http://schemas.microsoft.com/office/powerpoint/2010/main" val="2926320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64">
            <a:extLst>
              <a:ext uri="{FF2B5EF4-FFF2-40B4-BE49-F238E27FC236}">
                <a16:creationId xmlns:a16="http://schemas.microsoft.com/office/drawing/2014/main" id="{9FC3621F-482C-3794-6479-1DC6D04ABEAF}"/>
              </a:ext>
            </a:extLst>
          </p:cNvPr>
          <p:cNvSpPr txBox="1"/>
          <p:nvPr/>
        </p:nvSpPr>
        <p:spPr>
          <a:xfrm>
            <a:off x="0" y="1834513"/>
            <a:ext cx="9144000" cy="2308324"/>
          </a:xfrm>
          <a:prstGeom prst="rect">
            <a:avLst/>
          </a:prstGeom>
          <a:noFill/>
        </p:spPr>
        <p:txBody>
          <a:bodyPr wrap="square" rtlCol="0">
            <a:spAutoFit/>
          </a:bodyPr>
          <a:lstStyle/>
          <a:p>
            <a:pPr marL="342900" indent="-342900" algn="just">
              <a:buAutoNum type="arabicPeriod"/>
            </a:pPr>
            <a:r>
              <a:rPr lang="tr-TR" b="1" dirty="0">
                <a:solidFill>
                  <a:srgbClr val="0F2303"/>
                </a:solidFill>
              </a:rPr>
              <a:t>Öğrenci memnuniyet (ders içeriği değerlendirme, öğretim elemanı değerlendirme) anketlerinin okul bazlı hazırlanması yerine bölüm yada ders bazlı hazırlanması memnuniyet oranlarının daha gerçekçi hesaplanmasını sağlayacaktır. Anket sonuçlarının zamanında kalite temsilcileriyle uygun formatta paylaşılması süreç içerisinde yaşanan vakit kayıplarının önüne geçecektir.</a:t>
            </a:r>
          </a:p>
          <a:p>
            <a:pPr marL="342900" indent="-342900" algn="just">
              <a:buAutoNum type="arabicPeriod"/>
            </a:pPr>
            <a:r>
              <a:rPr lang="tr-TR" b="1" dirty="0">
                <a:solidFill>
                  <a:srgbClr val="0F2303"/>
                </a:solidFill>
              </a:rPr>
              <a:t>Akademik Veri Yönetim Sistemi: Akademik verilerin akademisyenlerden kolay bir şekilde elde edilmesi açısından yararlı olacaktır. </a:t>
            </a:r>
          </a:p>
          <a:p>
            <a:pPr marL="342900" indent="-342900" algn="just">
              <a:buAutoNum type="arabicPeriod"/>
            </a:pPr>
            <a:endParaRPr lang="tr-TR" b="1" dirty="0"/>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490637" y="3886397"/>
            <a:ext cx="8352928" cy="1375954"/>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pPr>
            <a:r>
              <a:rPr lang="en-US" sz="1300" b="1" dirty="0" err="1">
                <a:solidFill>
                  <a:srgbClr val="001626"/>
                </a:solidFill>
              </a:rPr>
              <a:t>Bilimsel</a:t>
            </a:r>
            <a:r>
              <a:rPr lang="en-US" sz="1300" b="1" dirty="0">
                <a:solidFill>
                  <a:srgbClr val="001626"/>
                </a:solidFill>
              </a:rPr>
              <a:t> </a:t>
            </a:r>
            <a:r>
              <a:rPr lang="en-US" sz="1300" b="1" dirty="0" err="1">
                <a:solidFill>
                  <a:srgbClr val="001626"/>
                </a:solidFill>
              </a:rPr>
              <a:t>araştırma</a:t>
            </a:r>
            <a:r>
              <a:rPr lang="en-US" sz="1300" b="1" dirty="0">
                <a:solidFill>
                  <a:srgbClr val="001626"/>
                </a:solidFill>
              </a:rPr>
              <a:t> </a:t>
            </a:r>
            <a:r>
              <a:rPr lang="en-US" sz="1300" b="1" dirty="0" err="1">
                <a:solidFill>
                  <a:srgbClr val="001626"/>
                </a:solidFill>
              </a:rPr>
              <a:t>faaliyetleri</a:t>
            </a:r>
            <a:r>
              <a:rPr lang="en-US" sz="1300" b="1" dirty="0">
                <a:solidFill>
                  <a:srgbClr val="001626"/>
                </a:solidFill>
              </a:rPr>
              <a:t> </a:t>
            </a:r>
            <a:r>
              <a:rPr lang="en-US" sz="1300" b="1" dirty="0" err="1">
                <a:solidFill>
                  <a:srgbClr val="001626"/>
                </a:solidFill>
              </a:rPr>
              <a:t>ile</a:t>
            </a:r>
            <a:r>
              <a:rPr lang="en-US" sz="1300" b="1" dirty="0">
                <a:solidFill>
                  <a:srgbClr val="001626"/>
                </a:solidFill>
              </a:rPr>
              <a:t> </a:t>
            </a:r>
            <a:r>
              <a:rPr lang="en-US" sz="1300" b="1" dirty="0" err="1">
                <a:solidFill>
                  <a:srgbClr val="001626"/>
                </a:solidFill>
              </a:rPr>
              <a:t>Elektrik</a:t>
            </a:r>
            <a:r>
              <a:rPr lang="en-US" sz="1300" b="1" dirty="0">
                <a:solidFill>
                  <a:srgbClr val="001626"/>
                </a:solidFill>
              </a:rPr>
              <a:t> - </a:t>
            </a:r>
            <a:r>
              <a:rPr lang="en-US" sz="1300" b="1" dirty="0" err="1">
                <a:solidFill>
                  <a:srgbClr val="001626"/>
                </a:solidFill>
              </a:rPr>
              <a:t>Elektronik</a:t>
            </a:r>
            <a:r>
              <a:rPr lang="en-US" sz="1300" b="1" dirty="0">
                <a:solidFill>
                  <a:srgbClr val="001626"/>
                </a:solidFill>
              </a:rPr>
              <a:t> </a:t>
            </a:r>
            <a:r>
              <a:rPr lang="en-US" sz="1300" b="1" dirty="0" err="1">
                <a:solidFill>
                  <a:srgbClr val="001626"/>
                </a:solidFill>
              </a:rPr>
              <a:t>Mühendisliği</a:t>
            </a:r>
            <a:r>
              <a:rPr lang="en-US" sz="1300" b="1" dirty="0">
                <a:solidFill>
                  <a:srgbClr val="001626"/>
                </a:solidFill>
              </a:rPr>
              <a:t> </a:t>
            </a:r>
            <a:r>
              <a:rPr lang="en-US" sz="1300" b="1" dirty="0" err="1">
                <a:solidFill>
                  <a:srgbClr val="001626"/>
                </a:solidFill>
              </a:rPr>
              <a:t>ve</a:t>
            </a:r>
            <a:r>
              <a:rPr lang="en-US" sz="1300" b="1" dirty="0">
                <a:solidFill>
                  <a:srgbClr val="001626"/>
                </a:solidFill>
              </a:rPr>
              <a:t> </a:t>
            </a:r>
            <a:r>
              <a:rPr lang="en-US" sz="1300" b="1" dirty="0" err="1">
                <a:solidFill>
                  <a:srgbClr val="001626"/>
                </a:solidFill>
              </a:rPr>
              <a:t>uygulama</a:t>
            </a:r>
            <a:r>
              <a:rPr lang="en-US" sz="1300" b="1" dirty="0">
                <a:solidFill>
                  <a:srgbClr val="001626"/>
                </a:solidFill>
              </a:rPr>
              <a:t> </a:t>
            </a:r>
            <a:r>
              <a:rPr lang="en-US" sz="1300" b="1" dirty="0" err="1">
                <a:solidFill>
                  <a:srgbClr val="001626"/>
                </a:solidFill>
              </a:rPr>
              <a:t>alanlarında</a:t>
            </a:r>
            <a:r>
              <a:rPr lang="en-US" sz="1300" b="1" dirty="0">
                <a:solidFill>
                  <a:srgbClr val="001626"/>
                </a:solidFill>
              </a:rPr>
              <a:t> </a:t>
            </a:r>
            <a:r>
              <a:rPr lang="en-US" sz="1300" b="1" dirty="0" err="1">
                <a:solidFill>
                  <a:srgbClr val="001626"/>
                </a:solidFill>
              </a:rPr>
              <a:t>toplum</a:t>
            </a:r>
            <a:r>
              <a:rPr lang="en-US" sz="1300" b="1" dirty="0">
                <a:solidFill>
                  <a:srgbClr val="001626"/>
                </a:solidFill>
              </a:rPr>
              <a:t> </a:t>
            </a:r>
            <a:r>
              <a:rPr lang="en-US" sz="1300" b="1" dirty="0" err="1">
                <a:solidFill>
                  <a:srgbClr val="001626"/>
                </a:solidFill>
              </a:rPr>
              <a:t>yararına</a:t>
            </a:r>
            <a:r>
              <a:rPr lang="en-US" sz="1300" b="1" dirty="0">
                <a:solidFill>
                  <a:srgbClr val="001626"/>
                </a:solidFill>
              </a:rPr>
              <a:t> yeni </a:t>
            </a:r>
            <a:r>
              <a:rPr lang="en-US" sz="1300" b="1" dirty="0" err="1">
                <a:solidFill>
                  <a:srgbClr val="001626"/>
                </a:solidFill>
              </a:rPr>
              <a:t>teknolojiler</a:t>
            </a:r>
            <a:r>
              <a:rPr lang="en-US" sz="1300" b="1" dirty="0">
                <a:solidFill>
                  <a:srgbClr val="001626"/>
                </a:solidFill>
              </a:rPr>
              <a:t> </a:t>
            </a:r>
            <a:r>
              <a:rPr lang="en-US" sz="1300" b="1" dirty="0" err="1">
                <a:solidFill>
                  <a:srgbClr val="001626"/>
                </a:solidFill>
              </a:rPr>
              <a:t>üreten</a:t>
            </a:r>
            <a:r>
              <a:rPr lang="en-US" sz="1300" b="1" dirty="0">
                <a:solidFill>
                  <a:srgbClr val="001626"/>
                </a:solidFill>
              </a:rPr>
              <a:t>, </a:t>
            </a:r>
            <a:r>
              <a:rPr lang="en-US" sz="1300" b="1" dirty="0" err="1">
                <a:solidFill>
                  <a:srgbClr val="001626"/>
                </a:solidFill>
              </a:rPr>
              <a:t>bugünün</a:t>
            </a:r>
            <a:r>
              <a:rPr lang="en-US" sz="1300" b="1" dirty="0">
                <a:solidFill>
                  <a:srgbClr val="001626"/>
                </a:solidFill>
              </a:rPr>
              <a:t> </a:t>
            </a:r>
            <a:r>
              <a:rPr lang="en-US" sz="1300" b="1" dirty="0" err="1">
                <a:solidFill>
                  <a:srgbClr val="001626"/>
                </a:solidFill>
              </a:rPr>
              <a:t>ve</a:t>
            </a:r>
            <a:r>
              <a:rPr lang="en-US" sz="1300" b="1" dirty="0">
                <a:solidFill>
                  <a:srgbClr val="001626"/>
                </a:solidFill>
              </a:rPr>
              <a:t> </a:t>
            </a:r>
            <a:r>
              <a:rPr lang="en-US" sz="1300" b="1" dirty="0" err="1">
                <a:solidFill>
                  <a:srgbClr val="001626"/>
                </a:solidFill>
              </a:rPr>
              <a:t>yarının</a:t>
            </a:r>
            <a:r>
              <a:rPr lang="en-US" sz="1300" b="1" dirty="0">
                <a:solidFill>
                  <a:srgbClr val="001626"/>
                </a:solidFill>
              </a:rPr>
              <a:t> </a:t>
            </a:r>
            <a:r>
              <a:rPr lang="en-US" sz="1300" b="1" dirty="0" err="1">
                <a:solidFill>
                  <a:srgbClr val="001626"/>
                </a:solidFill>
              </a:rPr>
              <a:t>yenilikçi</a:t>
            </a:r>
            <a:r>
              <a:rPr lang="en-US" sz="1300" b="1" dirty="0">
                <a:solidFill>
                  <a:srgbClr val="001626"/>
                </a:solidFill>
              </a:rPr>
              <a:t> </a:t>
            </a:r>
            <a:r>
              <a:rPr lang="en-US" sz="1300" b="1" dirty="0" err="1">
                <a:solidFill>
                  <a:srgbClr val="001626"/>
                </a:solidFill>
              </a:rPr>
              <a:t>eğitim</a:t>
            </a:r>
            <a:r>
              <a:rPr lang="en-US" sz="1300" b="1" dirty="0">
                <a:solidFill>
                  <a:srgbClr val="001626"/>
                </a:solidFill>
              </a:rPr>
              <a:t> </a:t>
            </a:r>
            <a:r>
              <a:rPr lang="en-US" sz="1300" b="1" dirty="0" err="1">
                <a:solidFill>
                  <a:srgbClr val="001626"/>
                </a:solidFill>
              </a:rPr>
              <a:t>anlayışını</a:t>
            </a:r>
            <a:r>
              <a:rPr lang="en-US" sz="1300" b="1" dirty="0">
                <a:solidFill>
                  <a:srgbClr val="001626"/>
                </a:solidFill>
              </a:rPr>
              <a:t> </a:t>
            </a:r>
            <a:r>
              <a:rPr lang="en-US" sz="1300" b="1" dirty="0" err="1">
                <a:solidFill>
                  <a:srgbClr val="001626"/>
                </a:solidFill>
              </a:rPr>
              <a:t>benimseyen</a:t>
            </a:r>
            <a:r>
              <a:rPr lang="en-US" sz="1300" b="1" dirty="0">
                <a:solidFill>
                  <a:srgbClr val="001626"/>
                </a:solidFill>
              </a:rPr>
              <a:t>, </a:t>
            </a:r>
            <a:r>
              <a:rPr lang="en-US" sz="1300" b="1" dirty="0" err="1">
                <a:solidFill>
                  <a:srgbClr val="001626"/>
                </a:solidFill>
              </a:rPr>
              <a:t>kendisini</a:t>
            </a:r>
            <a:r>
              <a:rPr lang="en-US" sz="1300" b="1" dirty="0">
                <a:solidFill>
                  <a:srgbClr val="001626"/>
                </a:solidFill>
              </a:rPr>
              <a:t> </a:t>
            </a:r>
            <a:r>
              <a:rPr lang="en-US" sz="1300" b="1" dirty="0" err="1">
                <a:solidFill>
                  <a:srgbClr val="001626"/>
                </a:solidFill>
              </a:rPr>
              <a:t>sürekli</a:t>
            </a:r>
            <a:r>
              <a:rPr lang="en-US" sz="1300" b="1" dirty="0">
                <a:solidFill>
                  <a:srgbClr val="001626"/>
                </a:solidFill>
              </a:rPr>
              <a:t> </a:t>
            </a:r>
            <a:r>
              <a:rPr lang="en-US" sz="1300" b="1" dirty="0" err="1">
                <a:solidFill>
                  <a:srgbClr val="001626"/>
                </a:solidFill>
              </a:rPr>
              <a:t>yenileyen</a:t>
            </a:r>
            <a:r>
              <a:rPr lang="en-US" sz="1300" b="1" dirty="0">
                <a:solidFill>
                  <a:srgbClr val="001626"/>
                </a:solidFill>
              </a:rPr>
              <a:t>, </a:t>
            </a:r>
            <a:r>
              <a:rPr lang="en-US" sz="1300" b="1" dirty="0" err="1">
                <a:solidFill>
                  <a:srgbClr val="001626"/>
                </a:solidFill>
              </a:rPr>
              <a:t>ulusal</a:t>
            </a:r>
            <a:r>
              <a:rPr lang="en-US" sz="1300" b="1" dirty="0">
                <a:solidFill>
                  <a:srgbClr val="001626"/>
                </a:solidFill>
              </a:rPr>
              <a:t> </a:t>
            </a:r>
            <a:r>
              <a:rPr lang="en-US" sz="1300" b="1" dirty="0" err="1">
                <a:solidFill>
                  <a:srgbClr val="001626"/>
                </a:solidFill>
              </a:rPr>
              <a:t>ve</a:t>
            </a:r>
            <a:r>
              <a:rPr lang="en-US" sz="1300" b="1" dirty="0">
                <a:solidFill>
                  <a:srgbClr val="001626"/>
                </a:solidFill>
              </a:rPr>
              <a:t> </a:t>
            </a:r>
            <a:r>
              <a:rPr lang="en-US" sz="1300" b="1" dirty="0" err="1">
                <a:solidFill>
                  <a:srgbClr val="001626"/>
                </a:solidFill>
              </a:rPr>
              <a:t>uluslararası</a:t>
            </a:r>
            <a:r>
              <a:rPr lang="en-US" sz="1300" b="1" dirty="0">
                <a:solidFill>
                  <a:srgbClr val="001626"/>
                </a:solidFill>
              </a:rPr>
              <a:t> </a:t>
            </a:r>
            <a:r>
              <a:rPr lang="en-US" sz="1300" b="1" dirty="0" err="1">
                <a:solidFill>
                  <a:srgbClr val="001626"/>
                </a:solidFill>
              </a:rPr>
              <a:t>bilimsel</a:t>
            </a:r>
            <a:r>
              <a:rPr lang="en-US" sz="1300" b="1" dirty="0">
                <a:solidFill>
                  <a:srgbClr val="001626"/>
                </a:solidFill>
              </a:rPr>
              <a:t> </a:t>
            </a:r>
            <a:r>
              <a:rPr lang="en-US" sz="1300" b="1" dirty="0" err="1">
                <a:solidFill>
                  <a:srgbClr val="001626"/>
                </a:solidFill>
              </a:rPr>
              <a:t>platformlarda</a:t>
            </a:r>
            <a:r>
              <a:rPr lang="en-US" sz="1300" b="1" dirty="0">
                <a:solidFill>
                  <a:srgbClr val="001626"/>
                </a:solidFill>
              </a:rPr>
              <a:t> </a:t>
            </a:r>
            <a:r>
              <a:rPr lang="en-US" sz="1300" b="1" dirty="0" err="1">
                <a:solidFill>
                  <a:srgbClr val="001626"/>
                </a:solidFill>
              </a:rPr>
              <a:t>başarı</a:t>
            </a:r>
            <a:r>
              <a:rPr lang="en-US" sz="1300" b="1" dirty="0">
                <a:solidFill>
                  <a:srgbClr val="001626"/>
                </a:solidFill>
              </a:rPr>
              <a:t> </a:t>
            </a:r>
            <a:r>
              <a:rPr lang="en-US" sz="1300" b="1" dirty="0" err="1">
                <a:solidFill>
                  <a:srgbClr val="001626"/>
                </a:solidFill>
              </a:rPr>
              <a:t>ile</a:t>
            </a:r>
            <a:r>
              <a:rPr lang="en-US" sz="1300" b="1" dirty="0">
                <a:solidFill>
                  <a:srgbClr val="001626"/>
                </a:solidFill>
              </a:rPr>
              <a:t> </a:t>
            </a:r>
            <a:r>
              <a:rPr lang="en-US" sz="1300" b="1" dirty="0" err="1">
                <a:solidFill>
                  <a:srgbClr val="001626"/>
                </a:solidFill>
              </a:rPr>
              <a:t>rekabet</a:t>
            </a:r>
            <a:r>
              <a:rPr lang="en-US" sz="1300" b="1" dirty="0">
                <a:solidFill>
                  <a:srgbClr val="001626"/>
                </a:solidFill>
              </a:rPr>
              <a:t> </a:t>
            </a:r>
            <a:r>
              <a:rPr lang="en-US" sz="1300" b="1" dirty="0" err="1">
                <a:solidFill>
                  <a:srgbClr val="001626"/>
                </a:solidFill>
              </a:rPr>
              <a:t>eden</a:t>
            </a:r>
            <a:r>
              <a:rPr lang="en-US" sz="1300" b="1" dirty="0">
                <a:solidFill>
                  <a:srgbClr val="001626"/>
                </a:solidFill>
              </a:rPr>
              <a:t> </a:t>
            </a:r>
            <a:r>
              <a:rPr lang="en-US" sz="1300" b="1" dirty="0" err="1">
                <a:solidFill>
                  <a:srgbClr val="001626"/>
                </a:solidFill>
              </a:rPr>
              <a:t>bir</a:t>
            </a:r>
            <a:r>
              <a:rPr lang="en-US" sz="1300" b="1" dirty="0">
                <a:solidFill>
                  <a:srgbClr val="001626"/>
                </a:solidFill>
              </a:rPr>
              <a:t> </a:t>
            </a:r>
            <a:r>
              <a:rPr lang="en-US" sz="1300" b="1" dirty="0" err="1">
                <a:solidFill>
                  <a:srgbClr val="001626"/>
                </a:solidFill>
              </a:rPr>
              <a:t>bölüm</a:t>
            </a:r>
            <a:r>
              <a:rPr lang="en-US" sz="1300" b="1" dirty="0">
                <a:solidFill>
                  <a:srgbClr val="001626"/>
                </a:solidFill>
              </a:rPr>
              <a:t> </a:t>
            </a:r>
            <a:r>
              <a:rPr lang="en-US" sz="1300" b="1" dirty="0" err="1">
                <a:solidFill>
                  <a:srgbClr val="001626"/>
                </a:solidFill>
              </a:rPr>
              <a:t>olmak</a:t>
            </a:r>
            <a:r>
              <a:rPr lang="tr-TR" sz="1300" b="1" dirty="0">
                <a:solidFill>
                  <a:srgbClr val="001626"/>
                </a:solidFill>
              </a:rPr>
              <a:t>.</a:t>
            </a:r>
            <a:endParaRPr lang="tr-TR" sz="1300" b="1" dirty="0">
              <a:solidFill>
                <a:srgbClr val="001626"/>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490637" y="2027129"/>
            <a:ext cx="8352928" cy="2380780"/>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fontAlgn="base">
              <a:lnSpc>
                <a:spcPct val="150000"/>
              </a:lnSpc>
            </a:pPr>
            <a:r>
              <a:rPr lang="en-US" sz="1300" b="1" dirty="0">
                <a:solidFill>
                  <a:srgbClr val="001626"/>
                </a:solidFill>
              </a:rPr>
              <a:t>ABÜ </a:t>
            </a:r>
            <a:r>
              <a:rPr lang="en-US" sz="1300" b="1" dirty="0" err="1">
                <a:solidFill>
                  <a:srgbClr val="001626"/>
                </a:solidFill>
              </a:rPr>
              <a:t>Elektrik</a:t>
            </a:r>
            <a:r>
              <a:rPr lang="en-US" sz="1300" b="1" dirty="0">
                <a:solidFill>
                  <a:srgbClr val="001626"/>
                </a:solidFill>
              </a:rPr>
              <a:t> - </a:t>
            </a:r>
            <a:r>
              <a:rPr lang="en-US" sz="1300" b="1" dirty="0" err="1">
                <a:solidFill>
                  <a:srgbClr val="001626"/>
                </a:solidFill>
              </a:rPr>
              <a:t>Elektronik</a:t>
            </a:r>
            <a:r>
              <a:rPr lang="en-US" sz="1300" b="1" dirty="0">
                <a:solidFill>
                  <a:srgbClr val="001626"/>
                </a:solidFill>
              </a:rPr>
              <a:t> </a:t>
            </a:r>
            <a:r>
              <a:rPr lang="en-US" sz="1300" b="1" dirty="0" err="1">
                <a:solidFill>
                  <a:srgbClr val="001626"/>
                </a:solidFill>
              </a:rPr>
              <a:t>Mühendisliği’nin</a:t>
            </a:r>
            <a:r>
              <a:rPr lang="en-US" sz="1300" b="1" dirty="0">
                <a:solidFill>
                  <a:srgbClr val="001626"/>
                </a:solidFill>
              </a:rPr>
              <a:t> </a:t>
            </a:r>
            <a:r>
              <a:rPr lang="en-US" sz="1300" b="1" dirty="0" err="1">
                <a:solidFill>
                  <a:srgbClr val="001626"/>
                </a:solidFill>
              </a:rPr>
              <a:t>temel</a:t>
            </a:r>
            <a:r>
              <a:rPr lang="en-US" sz="1300" b="1" dirty="0">
                <a:solidFill>
                  <a:srgbClr val="001626"/>
                </a:solidFill>
              </a:rPr>
              <a:t> </a:t>
            </a:r>
            <a:r>
              <a:rPr lang="en-US" sz="1300" b="1" dirty="0" err="1">
                <a:solidFill>
                  <a:srgbClr val="001626"/>
                </a:solidFill>
              </a:rPr>
              <a:t>misyonu</a:t>
            </a:r>
            <a:r>
              <a:rPr lang="en-US" sz="1300" b="1" dirty="0">
                <a:solidFill>
                  <a:srgbClr val="001626"/>
                </a:solidFill>
              </a:rPr>
              <a:t>, (</a:t>
            </a:r>
            <a:r>
              <a:rPr lang="en-US" sz="1300" b="1" dirty="0" err="1">
                <a:solidFill>
                  <a:srgbClr val="001626"/>
                </a:solidFill>
              </a:rPr>
              <a:t>i</a:t>
            </a:r>
            <a:r>
              <a:rPr lang="en-US" sz="1300" b="1" dirty="0">
                <a:solidFill>
                  <a:srgbClr val="001626"/>
                </a:solidFill>
              </a:rPr>
              <a:t>) </a:t>
            </a:r>
            <a:r>
              <a:rPr lang="en-US" sz="1300" b="1" dirty="0" err="1">
                <a:solidFill>
                  <a:srgbClr val="001626"/>
                </a:solidFill>
              </a:rPr>
              <a:t>güncel</a:t>
            </a:r>
            <a:r>
              <a:rPr lang="en-US" sz="1300" b="1" dirty="0">
                <a:solidFill>
                  <a:srgbClr val="001626"/>
                </a:solidFill>
              </a:rPr>
              <a:t> </a:t>
            </a:r>
            <a:r>
              <a:rPr lang="en-US" sz="1300" b="1" dirty="0" err="1">
                <a:solidFill>
                  <a:srgbClr val="001626"/>
                </a:solidFill>
              </a:rPr>
              <a:t>teknolojik</a:t>
            </a:r>
            <a:r>
              <a:rPr lang="en-US" sz="1300" b="1" dirty="0">
                <a:solidFill>
                  <a:srgbClr val="001626"/>
                </a:solidFill>
              </a:rPr>
              <a:t> </a:t>
            </a:r>
            <a:r>
              <a:rPr lang="en-US" sz="1300" b="1" dirty="0" err="1">
                <a:solidFill>
                  <a:srgbClr val="001626"/>
                </a:solidFill>
              </a:rPr>
              <a:t>problemlerin</a:t>
            </a:r>
            <a:r>
              <a:rPr lang="en-US" sz="1300" b="1" dirty="0">
                <a:solidFill>
                  <a:srgbClr val="001626"/>
                </a:solidFill>
              </a:rPr>
              <a:t> </a:t>
            </a:r>
            <a:r>
              <a:rPr lang="en-US" sz="1300" b="1" dirty="0" err="1">
                <a:solidFill>
                  <a:srgbClr val="001626"/>
                </a:solidFill>
              </a:rPr>
              <a:t>çözümüne</a:t>
            </a:r>
            <a:r>
              <a:rPr lang="en-US" sz="1300" b="1" dirty="0">
                <a:solidFill>
                  <a:srgbClr val="001626"/>
                </a:solidFill>
              </a:rPr>
              <a:t> </a:t>
            </a:r>
            <a:r>
              <a:rPr lang="en-US" sz="1300" b="1" dirty="0" err="1">
                <a:solidFill>
                  <a:srgbClr val="001626"/>
                </a:solidFill>
              </a:rPr>
              <a:t>odaklı</a:t>
            </a:r>
            <a:r>
              <a:rPr lang="en-US" sz="1300" b="1" dirty="0">
                <a:solidFill>
                  <a:srgbClr val="001626"/>
                </a:solidFill>
              </a:rPr>
              <a:t> </a:t>
            </a:r>
            <a:r>
              <a:rPr lang="en-US" sz="1300" b="1" dirty="0" err="1">
                <a:solidFill>
                  <a:srgbClr val="001626"/>
                </a:solidFill>
              </a:rPr>
              <a:t>bilimsel</a:t>
            </a:r>
            <a:r>
              <a:rPr lang="en-US" sz="1300" b="1" dirty="0">
                <a:solidFill>
                  <a:srgbClr val="001626"/>
                </a:solidFill>
              </a:rPr>
              <a:t> </a:t>
            </a:r>
            <a:r>
              <a:rPr lang="en-US" sz="1300" b="1" dirty="0" err="1">
                <a:solidFill>
                  <a:srgbClr val="001626"/>
                </a:solidFill>
              </a:rPr>
              <a:t>çalışmalar</a:t>
            </a:r>
            <a:r>
              <a:rPr lang="en-US" sz="1300" b="1" dirty="0">
                <a:solidFill>
                  <a:srgbClr val="001626"/>
                </a:solidFill>
              </a:rPr>
              <a:t> </a:t>
            </a:r>
            <a:r>
              <a:rPr lang="en-US" sz="1300" b="1" dirty="0" err="1">
                <a:solidFill>
                  <a:srgbClr val="001626"/>
                </a:solidFill>
              </a:rPr>
              <a:t>yürütmek</a:t>
            </a:r>
            <a:r>
              <a:rPr lang="en-US" sz="1300" b="1" dirty="0">
                <a:solidFill>
                  <a:srgbClr val="001626"/>
                </a:solidFill>
              </a:rPr>
              <a:t>, (ii) </a:t>
            </a:r>
            <a:r>
              <a:rPr lang="en-US" sz="1300" b="1" dirty="0" err="1">
                <a:solidFill>
                  <a:srgbClr val="001626"/>
                </a:solidFill>
              </a:rPr>
              <a:t>toplumun</a:t>
            </a:r>
            <a:r>
              <a:rPr lang="en-US" sz="1300" b="1" dirty="0">
                <a:solidFill>
                  <a:srgbClr val="001626"/>
                </a:solidFill>
              </a:rPr>
              <a:t> </a:t>
            </a:r>
            <a:r>
              <a:rPr lang="en-US" sz="1300" b="1" dirty="0" err="1">
                <a:solidFill>
                  <a:srgbClr val="001626"/>
                </a:solidFill>
              </a:rPr>
              <a:t>ve</a:t>
            </a:r>
            <a:r>
              <a:rPr lang="en-US" sz="1300" b="1" dirty="0">
                <a:solidFill>
                  <a:srgbClr val="001626"/>
                </a:solidFill>
              </a:rPr>
              <a:t> </a:t>
            </a:r>
            <a:r>
              <a:rPr lang="en-US" sz="1300" b="1" dirty="0" err="1">
                <a:solidFill>
                  <a:srgbClr val="001626"/>
                </a:solidFill>
              </a:rPr>
              <a:t>bilimin</a:t>
            </a:r>
            <a:r>
              <a:rPr lang="en-US" sz="1300" b="1" dirty="0">
                <a:solidFill>
                  <a:srgbClr val="001626"/>
                </a:solidFill>
              </a:rPr>
              <a:t> </a:t>
            </a:r>
            <a:r>
              <a:rPr lang="en-US" sz="1300" b="1" dirty="0" err="1">
                <a:solidFill>
                  <a:srgbClr val="001626"/>
                </a:solidFill>
              </a:rPr>
              <a:t>etik</a:t>
            </a:r>
            <a:r>
              <a:rPr lang="en-US" sz="1300" b="1" dirty="0">
                <a:solidFill>
                  <a:srgbClr val="001626"/>
                </a:solidFill>
              </a:rPr>
              <a:t> </a:t>
            </a:r>
            <a:r>
              <a:rPr lang="en-US" sz="1300" b="1" dirty="0" err="1">
                <a:solidFill>
                  <a:srgbClr val="001626"/>
                </a:solidFill>
              </a:rPr>
              <a:t>değerlerini</a:t>
            </a:r>
            <a:r>
              <a:rPr lang="en-US" sz="1300" b="1" dirty="0">
                <a:solidFill>
                  <a:srgbClr val="001626"/>
                </a:solidFill>
              </a:rPr>
              <a:t> </a:t>
            </a:r>
            <a:r>
              <a:rPr lang="en-US" sz="1300" b="1" dirty="0" err="1">
                <a:solidFill>
                  <a:srgbClr val="001626"/>
                </a:solidFill>
              </a:rPr>
              <a:t>özümsemiş</a:t>
            </a:r>
            <a:r>
              <a:rPr lang="en-US" sz="1300" b="1" dirty="0">
                <a:solidFill>
                  <a:srgbClr val="001626"/>
                </a:solidFill>
              </a:rPr>
              <a:t>, </a:t>
            </a:r>
            <a:r>
              <a:rPr lang="en-US" sz="1300" b="1" dirty="0" err="1">
                <a:solidFill>
                  <a:srgbClr val="001626"/>
                </a:solidFill>
              </a:rPr>
              <a:t>sahip</a:t>
            </a:r>
            <a:r>
              <a:rPr lang="en-US" sz="1300" b="1" dirty="0">
                <a:solidFill>
                  <a:srgbClr val="001626"/>
                </a:solidFill>
              </a:rPr>
              <a:t> </a:t>
            </a:r>
            <a:r>
              <a:rPr lang="en-US" sz="1300" b="1" dirty="0" err="1">
                <a:solidFill>
                  <a:srgbClr val="001626"/>
                </a:solidFill>
              </a:rPr>
              <a:t>olduğu</a:t>
            </a:r>
            <a:r>
              <a:rPr lang="en-US" sz="1300" b="1" dirty="0">
                <a:solidFill>
                  <a:srgbClr val="001626"/>
                </a:solidFill>
              </a:rPr>
              <a:t> </a:t>
            </a:r>
            <a:r>
              <a:rPr lang="en-US" sz="1300" b="1" dirty="0" err="1">
                <a:solidFill>
                  <a:srgbClr val="001626"/>
                </a:solidFill>
              </a:rPr>
              <a:t>analitik</a:t>
            </a:r>
            <a:r>
              <a:rPr lang="en-US" sz="1300" b="1" dirty="0">
                <a:solidFill>
                  <a:srgbClr val="001626"/>
                </a:solidFill>
              </a:rPr>
              <a:t> </a:t>
            </a:r>
            <a:r>
              <a:rPr lang="en-US" sz="1300" b="1" dirty="0" err="1">
                <a:solidFill>
                  <a:srgbClr val="001626"/>
                </a:solidFill>
              </a:rPr>
              <a:t>ve</a:t>
            </a:r>
            <a:r>
              <a:rPr lang="en-US" sz="1300" b="1" dirty="0">
                <a:solidFill>
                  <a:srgbClr val="001626"/>
                </a:solidFill>
              </a:rPr>
              <a:t> </a:t>
            </a:r>
            <a:r>
              <a:rPr lang="en-US" sz="1300" b="1" dirty="0" err="1">
                <a:solidFill>
                  <a:srgbClr val="001626"/>
                </a:solidFill>
              </a:rPr>
              <a:t>eleştirel</a:t>
            </a:r>
            <a:r>
              <a:rPr lang="en-US" sz="1300" b="1" dirty="0">
                <a:solidFill>
                  <a:srgbClr val="001626"/>
                </a:solidFill>
              </a:rPr>
              <a:t> </a:t>
            </a:r>
            <a:r>
              <a:rPr lang="en-US" sz="1300" b="1" dirty="0" err="1">
                <a:solidFill>
                  <a:srgbClr val="001626"/>
                </a:solidFill>
              </a:rPr>
              <a:t>düşünme</a:t>
            </a:r>
            <a:r>
              <a:rPr lang="en-US" sz="1300" b="1" dirty="0">
                <a:solidFill>
                  <a:srgbClr val="001626"/>
                </a:solidFill>
              </a:rPr>
              <a:t> </a:t>
            </a:r>
            <a:r>
              <a:rPr lang="en-US" sz="1300" b="1" dirty="0" err="1">
                <a:solidFill>
                  <a:srgbClr val="001626"/>
                </a:solidFill>
              </a:rPr>
              <a:t>yetisi</a:t>
            </a:r>
            <a:r>
              <a:rPr lang="en-US" sz="1300" b="1" dirty="0">
                <a:solidFill>
                  <a:srgbClr val="001626"/>
                </a:solidFill>
              </a:rPr>
              <a:t> </a:t>
            </a:r>
            <a:r>
              <a:rPr lang="en-US" sz="1300" b="1" dirty="0" err="1">
                <a:solidFill>
                  <a:srgbClr val="001626"/>
                </a:solidFill>
              </a:rPr>
              <a:t>ile</a:t>
            </a:r>
            <a:r>
              <a:rPr lang="en-US" sz="1300" b="1" dirty="0">
                <a:solidFill>
                  <a:srgbClr val="001626"/>
                </a:solidFill>
              </a:rPr>
              <a:t> </a:t>
            </a:r>
            <a:r>
              <a:rPr lang="en-US" sz="1300" b="1" dirty="0" err="1">
                <a:solidFill>
                  <a:srgbClr val="001626"/>
                </a:solidFill>
              </a:rPr>
              <a:t>bilimsel</a:t>
            </a:r>
            <a:r>
              <a:rPr lang="en-US" sz="1300" b="1" dirty="0">
                <a:solidFill>
                  <a:srgbClr val="001626"/>
                </a:solidFill>
              </a:rPr>
              <a:t> </a:t>
            </a:r>
            <a:r>
              <a:rPr lang="en-US" sz="1300" b="1" dirty="0" err="1">
                <a:solidFill>
                  <a:srgbClr val="001626"/>
                </a:solidFill>
              </a:rPr>
              <a:t>ve</a:t>
            </a:r>
            <a:r>
              <a:rPr lang="en-US" sz="1300" b="1" dirty="0">
                <a:solidFill>
                  <a:srgbClr val="001626"/>
                </a:solidFill>
              </a:rPr>
              <a:t> </a:t>
            </a:r>
            <a:r>
              <a:rPr lang="en-US" sz="1300" b="1" dirty="0" err="1">
                <a:solidFill>
                  <a:srgbClr val="001626"/>
                </a:solidFill>
              </a:rPr>
              <a:t>teknolojik</a:t>
            </a:r>
            <a:r>
              <a:rPr lang="en-US" sz="1300" b="1" dirty="0">
                <a:solidFill>
                  <a:srgbClr val="001626"/>
                </a:solidFill>
              </a:rPr>
              <a:t> </a:t>
            </a:r>
            <a:r>
              <a:rPr lang="en-US" sz="1300" b="1" dirty="0" err="1">
                <a:solidFill>
                  <a:srgbClr val="001626"/>
                </a:solidFill>
              </a:rPr>
              <a:t>gelişmelerde</a:t>
            </a:r>
            <a:r>
              <a:rPr lang="en-US" sz="1300" b="1" dirty="0">
                <a:solidFill>
                  <a:srgbClr val="001626"/>
                </a:solidFill>
              </a:rPr>
              <a:t> </a:t>
            </a:r>
            <a:r>
              <a:rPr lang="en-US" sz="1300" b="1" dirty="0" err="1">
                <a:solidFill>
                  <a:srgbClr val="001626"/>
                </a:solidFill>
              </a:rPr>
              <a:t>öncülük</a:t>
            </a:r>
            <a:r>
              <a:rPr lang="en-US" sz="1300" b="1" dirty="0">
                <a:solidFill>
                  <a:srgbClr val="001626"/>
                </a:solidFill>
              </a:rPr>
              <a:t> </a:t>
            </a:r>
            <a:r>
              <a:rPr lang="en-US" sz="1300" b="1" dirty="0" err="1">
                <a:solidFill>
                  <a:srgbClr val="001626"/>
                </a:solidFill>
              </a:rPr>
              <a:t>yapabilecek</a:t>
            </a:r>
            <a:r>
              <a:rPr lang="en-US" sz="1300" b="1" dirty="0">
                <a:solidFill>
                  <a:srgbClr val="001626"/>
                </a:solidFill>
              </a:rPr>
              <a:t>, </a:t>
            </a:r>
            <a:r>
              <a:rPr lang="en-US" sz="1300" b="1" dirty="0" err="1">
                <a:solidFill>
                  <a:srgbClr val="001626"/>
                </a:solidFill>
              </a:rPr>
              <a:t>takım</a:t>
            </a:r>
            <a:r>
              <a:rPr lang="en-US" sz="1300" b="1" dirty="0">
                <a:solidFill>
                  <a:srgbClr val="001626"/>
                </a:solidFill>
              </a:rPr>
              <a:t> </a:t>
            </a:r>
            <a:r>
              <a:rPr lang="en-US" sz="1300" b="1" dirty="0" err="1">
                <a:solidFill>
                  <a:srgbClr val="001626"/>
                </a:solidFill>
              </a:rPr>
              <a:t>çalışmasına</a:t>
            </a:r>
            <a:r>
              <a:rPr lang="en-US" sz="1300" b="1" dirty="0">
                <a:solidFill>
                  <a:srgbClr val="001626"/>
                </a:solidFill>
              </a:rPr>
              <a:t> </a:t>
            </a:r>
            <a:r>
              <a:rPr lang="en-US" sz="1300" b="1" dirty="0" err="1">
                <a:solidFill>
                  <a:srgbClr val="001626"/>
                </a:solidFill>
              </a:rPr>
              <a:t>yatkın</a:t>
            </a:r>
            <a:r>
              <a:rPr lang="en-US" sz="1300" b="1" dirty="0">
                <a:solidFill>
                  <a:srgbClr val="001626"/>
                </a:solidFill>
              </a:rPr>
              <a:t>, </a:t>
            </a:r>
            <a:r>
              <a:rPr lang="en-US" sz="1300" b="1" dirty="0" err="1">
                <a:solidFill>
                  <a:srgbClr val="001626"/>
                </a:solidFill>
              </a:rPr>
              <a:t>sürekli</a:t>
            </a:r>
            <a:r>
              <a:rPr lang="en-US" sz="1300" b="1" dirty="0">
                <a:solidFill>
                  <a:srgbClr val="001626"/>
                </a:solidFill>
              </a:rPr>
              <a:t> </a:t>
            </a:r>
            <a:r>
              <a:rPr lang="en-US" sz="1300" b="1" dirty="0" err="1">
                <a:solidFill>
                  <a:srgbClr val="001626"/>
                </a:solidFill>
              </a:rPr>
              <a:t>öğrenmeye</a:t>
            </a:r>
            <a:r>
              <a:rPr lang="en-US" sz="1300" b="1" dirty="0">
                <a:solidFill>
                  <a:srgbClr val="001626"/>
                </a:solidFill>
              </a:rPr>
              <a:t> </a:t>
            </a:r>
            <a:r>
              <a:rPr lang="en-US" sz="1300" b="1" dirty="0" err="1">
                <a:solidFill>
                  <a:srgbClr val="001626"/>
                </a:solidFill>
              </a:rPr>
              <a:t>açık</a:t>
            </a:r>
            <a:r>
              <a:rPr lang="en-US" sz="1300" b="1" dirty="0">
                <a:solidFill>
                  <a:srgbClr val="001626"/>
                </a:solidFill>
              </a:rPr>
              <a:t>, </a:t>
            </a:r>
            <a:r>
              <a:rPr lang="en-US" sz="1300" b="1" dirty="0" err="1">
                <a:solidFill>
                  <a:srgbClr val="001626"/>
                </a:solidFill>
              </a:rPr>
              <a:t>üst</a:t>
            </a:r>
            <a:r>
              <a:rPr lang="en-US" sz="1300" b="1" dirty="0">
                <a:solidFill>
                  <a:srgbClr val="001626"/>
                </a:solidFill>
              </a:rPr>
              <a:t> </a:t>
            </a:r>
            <a:r>
              <a:rPr lang="en-US" sz="1300" b="1" dirty="0" err="1">
                <a:solidFill>
                  <a:srgbClr val="001626"/>
                </a:solidFill>
              </a:rPr>
              <a:t>düzey</a:t>
            </a:r>
            <a:r>
              <a:rPr lang="en-US" sz="1300" b="1" dirty="0">
                <a:solidFill>
                  <a:srgbClr val="001626"/>
                </a:solidFill>
              </a:rPr>
              <a:t> </a:t>
            </a:r>
            <a:r>
              <a:rPr lang="en-US" sz="1300" b="1" dirty="0" err="1">
                <a:solidFill>
                  <a:srgbClr val="001626"/>
                </a:solidFill>
              </a:rPr>
              <a:t>bilgi</a:t>
            </a:r>
            <a:r>
              <a:rPr lang="en-US" sz="1300" b="1" dirty="0">
                <a:solidFill>
                  <a:srgbClr val="001626"/>
                </a:solidFill>
              </a:rPr>
              <a:t> </a:t>
            </a:r>
            <a:r>
              <a:rPr lang="en-US" sz="1300" b="1" dirty="0" err="1">
                <a:solidFill>
                  <a:srgbClr val="001626"/>
                </a:solidFill>
              </a:rPr>
              <a:t>ve</a:t>
            </a:r>
            <a:r>
              <a:rPr lang="en-US" sz="1300" b="1" dirty="0">
                <a:solidFill>
                  <a:srgbClr val="001626"/>
                </a:solidFill>
              </a:rPr>
              <a:t> </a:t>
            </a:r>
            <a:r>
              <a:rPr lang="en-US" sz="1300" b="1" dirty="0" err="1">
                <a:solidFill>
                  <a:srgbClr val="001626"/>
                </a:solidFill>
              </a:rPr>
              <a:t>birikimle</a:t>
            </a:r>
            <a:r>
              <a:rPr lang="en-US" sz="1300" b="1" dirty="0">
                <a:solidFill>
                  <a:srgbClr val="001626"/>
                </a:solidFill>
              </a:rPr>
              <a:t> </a:t>
            </a:r>
            <a:r>
              <a:rPr lang="en-US" sz="1300" b="1" dirty="0" err="1">
                <a:solidFill>
                  <a:srgbClr val="001626"/>
                </a:solidFill>
              </a:rPr>
              <a:t>donatılmış</a:t>
            </a:r>
            <a:r>
              <a:rPr lang="en-US" sz="1300" b="1" dirty="0">
                <a:solidFill>
                  <a:srgbClr val="001626"/>
                </a:solidFill>
              </a:rPr>
              <a:t> </a:t>
            </a:r>
            <a:r>
              <a:rPr lang="en-US" sz="1300" b="1" dirty="0" err="1">
                <a:solidFill>
                  <a:srgbClr val="001626"/>
                </a:solidFill>
              </a:rPr>
              <a:t>lider</a:t>
            </a:r>
            <a:r>
              <a:rPr lang="en-US" sz="1300" b="1" dirty="0">
                <a:solidFill>
                  <a:srgbClr val="001626"/>
                </a:solidFill>
              </a:rPr>
              <a:t> </a:t>
            </a:r>
            <a:r>
              <a:rPr lang="en-US" sz="1300" b="1" dirty="0" err="1">
                <a:solidFill>
                  <a:srgbClr val="001626"/>
                </a:solidFill>
              </a:rPr>
              <a:t>mühendisler</a:t>
            </a:r>
            <a:r>
              <a:rPr lang="en-US" sz="1300" b="1" dirty="0">
                <a:solidFill>
                  <a:srgbClr val="001626"/>
                </a:solidFill>
              </a:rPr>
              <a:t> </a:t>
            </a:r>
            <a:r>
              <a:rPr lang="en-US" sz="1300" b="1" dirty="0" err="1">
                <a:solidFill>
                  <a:srgbClr val="001626"/>
                </a:solidFill>
              </a:rPr>
              <a:t>yetiştirmek</a:t>
            </a:r>
            <a:r>
              <a:rPr lang="en-US" sz="1300" b="1" dirty="0">
                <a:solidFill>
                  <a:srgbClr val="001626"/>
                </a:solidFill>
              </a:rPr>
              <a:t>, (iii) </a:t>
            </a:r>
            <a:r>
              <a:rPr lang="en-US" sz="1300" b="1" dirty="0" err="1">
                <a:solidFill>
                  <a:srgbClr val="001626"/>
                </a:solidFill>
              </a:rPr>
              <a:t>bilimsel</a:t>
            </a:r>
            <a:r>
              <a:rPr lang="en-US" sz="1300" b="1" dirty="0">
                <a:solidFill>
                  <a:srgbClr val="001626"/>
                </a:solidFill>
              </a:rPr>
              <a:t> </a:t>
            </a:r>
            <a:r>
              <a:rPr lang="en-US" sz="1300" b="1" dirty="0" err="1">
                <a:solidFill>
                  <a:srgbClr val="001626"/>
                </a:solidFill>
              </a:rPr>
              <a:t>ve</a:t>
            </a:r>
            <a:r>
              <a:rPr lang="en-US" sz="1300" b="1" dirty="0">
                <a:solidFill>
                  <a:srgbClr val="001626"/>
                </a:solidFill>
              </a:rPr>
              <a:t> </a:t>
            </a:r>
            <a:r>
              <a:rPr lang="en-US" sz="1300" b="1" dirty="0" err="1">
                <a:solidFill>
                  <a:srgbClr val="001626"/>
                </a:solidFill>
              </a:rPr>
              <a:t>teknolojik</a:t>
            </a:r>
            <a:r>
              <a:rPr lang="en-US" sz="1300" b="1" dirty="0">
                <a:solidFill>
                  <a:srgbClr val="001626"/>
                </a:solidFill>
              </a:rPr>
              <a:t> </a:t>
            </a:r>
            <a:r>
              <a:rPr lang="en-US" sz="1300" b="1" dirty="0" err="1">
                <a:solidFill>
                  <a:srgbClr val="001626"/>
                </a:solidFill>
              </a:rPr>
              <a:t>gelişmelere</a:t>
            </a:r>
            <a:r>
              <a:rPr lang="en-US" sz="1300" b="1" dirty="0">
                <a:solidFill>
                  <a:srgbClr val="001626"/>
                </a:solidFill>
              </a:rPr>
              <a:t> </a:t>
            </a:r>
            <a:r>
              <a:rPr lang="en-US" sz="1300" b="1" dirty="0" err="1">
                <a:solidFill>
                  <a:srgbClr val="001626"/>
                </a:solidFill>
              </a:rPr>
              <a:t>karşı</a:t>
            </a:r>
            <a:r>
              <a:rPr lang="en-US" sz="1300" b="1" dirty="0">
                <a:solidFill>
                  <a:srgbClr val="001626"/>
                </a:solidFill>
              </a:rPr>
              <a:t> </a:t>
            </a:r>
            <a:r>
              <a:rPr lang="en-US" sz="1300" b="1" dirty="0" err="1">
                <a:solidFill>
                  <a:srgbClr val="001626"/>
                </a:solidFill>
              </a:rPr>
              <a:t>toplumun</a:t>
            </a:r>
            <a:r>
              <a:rPr lang="en-US" sz="1300" b="1" dirty="0">
                <a:solidFill>
                  <a:srgbClr val="001626"/>
                </a:solidFill>
              </a:rPr>
              <a:t> </a:t>
            </a:r>
            <a:r>
              <a:rPr lang="en-US" sz="1300" b="1" dirty="0" err="1">
                <a:solidFill>
                  <a:srgbClr val="001626"/>
                </a:solidFill>
              </a:rPr>
              <a:t>tüm</a:t>
            </a:r>
            <a:r>
              <a:rPr lang="en-US" sz="1300" b="1" dirty="0">
                <a:solidFill>
                  <a:srgbClr val="001626"/>
                </a:solidFill>
              </a:rPr>
              <a:t> </a:t>
            </a:r>
            <a:r>
              <a:rPr lang="en-US" sz="1300" b="1" dirty="0" err="1">
                <a:solidFill>
                  <a:srgbClr val="001626"/>
                </a:solidFill>
              </a:rPr>
              <a:t>kesiminin</a:t>
            </a:r>
            <a:r>
              <a:rPr lang="en-US" sz="1300" b="1" dirty="0">
                <a:solidFill>
                  <a:srgbClr val="001626"/>
                </a:solidFill>
              </a:rPr>
              <a:t> </a:t>
            </a:r>
            <a:r>
              <a:rPr lang="en-US" sz="1300" b="1" dirty="0" err="1">
                <a:solidFill>
                  <a:srgbClr val="001626"/>
                </a:solidFill>
              </a:rPr>
              <a:t>ilgisini</a:t>
            </a:r>
            <a:r>
              <a:rPr lang="en-US" sz="1300" b="1" dirty="0">
                <a:solidFill>
                  <a:srgbClr val="001626"/>
                </a:solidFill>
              </a:rPr>
              <a:t> </a:t>
            </a:r>
            <a:r>
              <a:rPr lang="en-US" sz="1300" b="1" dirty="0" err="1">
                <a:solidFill>
                  <a:srgbClr val="001626"/>
                </a:solidFill>
              </a:rPr>
              <a:t>artırmaya</a:t>
            </a:r>
            <a:r>
              <a:rPr lang="en-US" sz="1300" b="1" dirty="0">
                <a:solidFill>
                  <a:srgbClr val="001626"/>
                </a:solidFill>
              </a:rPr>
              <a:t> </a:t>
            </a:r>
            <a:r>
              <a:rPr lang="en-US" sz="1300" b="1" dirty="0" err="1">
                <a:solidFill>
                  <a:srgbClr val="001626"/>
                </a:solidFill>
              </a:rPr>
              <a:t>yönelik</a:t>
            </a:r>
            <a:r>
              <a:rPr lang="en-US" sz="1300" b="1" dirty="0">
                <a:solidFill>
                  <a:srgbClr val="001626"/>
                </a:solidFill>
              </a:rPr>
              <a:t> </a:t>
            </a:r>
            <a:r>
              <a:rPr lang="en-US" sz="1300" b="1" dirty="0" err="1">
                <a:solidFill>
                  <a:srgbClr val="001626"/>
                </a:solidFill>
              </a:rPr>
              <a:t>gerekli</a:t>
            </a:r>
            <a:r>
              <a:rPr lang="en-US" sz="1300" b="1" dirty="0">
                <a:solidFill>
                  <a:srgbClr val="001626"/>
                </a:solidFill>
              </a:rPr>
              <a:t> </a:t>
            </a:r>
            <a:r>
              <a:rPr lang="en-US" sz="1300" b="1" dirty="0" err="1">
                <a:solidFill>
                  <a:srgbClr val="001626"/>
                </a:solidFill>
              </a:rPr>
              <a:t>faaliyetlerde</a:t>
            </a:r>
            <a:r>
              <a:rPr lang="tr-TR" sz="1300" b="1" dirty="0">
                <a:solidFill>
                  <a:srgbClr val="001626"/>
                </a:solidFill>
              </a:rPr>
              <a:t> bulunmaktır.</a:t>
            </a:r>
            <a:endParaRPr lang="en-US" sz="1300" b="1" dirty="0">
              <a:solidFill>
                <a:srgbClr val="001626"/>
              </a:solidFill>
            </a:endParaRPr>
          </a:p>
          <a:p>
            <a:pPr fontAlgn="base">
              <a:lnSpc>
                <a:spcPct val="150000"/>
              </a:lnSpc>
              <a:spcAft>
                <a:spcPts val="0"/>
              </a:spcAft>
            </a:pPr>
            <a:endParaRPr lang="tr-TR" b="1" dirty="0">
              <a:solidFill>
                <a:srgbClr val="FF0000"/>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776496509"/>
              </p:ext>
            </p:extLst>
          </p:nvPr>
        </p:nvGraphicFramePr>
        <p:xfrm>
          <a:off x="179514" y="1288031"/>
          <a:ext cx="8783999" cy="5292002"/>
        </p:xfrm>
        <a:graphic>
          <a:graphicData uri="http://schemas.openxmlformats.org/drawingml/2006/table">
            <a:tbl>
              <a:tblPr/>
              <a:tblGrid>
                <a:gridCol w="2096481">
                  <a:extLst>
                    <a:ext uri="{9D8B030D-6E8A-4147-A177-3AD203B41FA5}">
                      <a16:colId xmlns:a16="http://schemas.microsoft.com/office/drawing/2014/main" val="3918363564"/>
                    </a:ext>
                  </a:extLst>
                </a:gridCol>
                <a:gridCol w="2217544">
                  <a:extLst>
                    <a:ext uri="{9D8B030D-6E8A-4147-A177-3AD203B41FA5}">
                      <a16:colId xmlns:a16="http://schemas.microsoft.com/office/drawing/2014/main" val="1683979601"/>
                    </a:ext>
                  </a:extLst>
                </a:gridCol>
                <a:gridCol w="2234987">
                  <a:extLst>
                    <a:ext uri="{9D8B030D-6E8A-4147-A177-3AD203B41FA5}">
                      <a16:colId xmlns:a16="http://schemas.microsoft.com/office/drawing/2014/main" val="2592459544"/>
                    </a:ext>
                  </a:extLst>
                </a:gridCol>
                <a:gridCol w="2234987">
                  <a:extLst>
                    <a:ext uri="{9D8B030D-6E8A-4147-A177-3AD203B41FA5}">
                      <a16:colId xmlns:a16="http://schemas.microsoft.com/office/drawing/2014/main" val="588152821"/>
                    </a:ext>
                  </a:extLst>
                </a:gridCol>
              </a:tblGrid>
              <a:tr h="287177">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95036">
                <a:tc>
                  <a:txBody>
                    <a:bodyPr/>
                    <a:lstStyle/>
                    <a:p>
                      <a:pPr algn="ctr" fontAlgn="t"/>
                      <a:r>
                        <a:rPr lang="en-US" sz="900" b="0" i="0" u="none" strike="noStrike" dirty="0">
                          <a:solidFill>
                            <a:srgbClr val="0F2303"/>
                          </a:solidFill>
                          <a:effectLst/>
                          <a:latin typeface="Calibri" panose="020F0502020204030204" pitchFamily="34" charset="0"/>
                        </a:rPr>
                        <a:t>G1 </a:t>
                      </a:r>
                      <a:r>
                        <a:rPr lang="en-US" sz="900" b="0" i="0" u="none" strike="noStrike" dirty="0" err="1">
                          <a:solidFill>
                            <a:srgbClr val="0F2303"/>
                          </a:solidFill>
                          <a:effectLst/>
                          <a:latin typeface="Calibri" panose="020F0502020204030204" pitchFamily="34" charset="0"/>
                        </a:rPr>
                        <a:t>Eğitim</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dilinin</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İngilizce</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olması</a:t>
                      </a:r>
                      <a:endParaRPr lang="en-US" sz="900" b="0" i="0" u="none" strike="noStrike" dirty="0">
                        <a:solidFill>
                          <a:srgbClr val="0F2303"/>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dirty="0">
                          <a:solidFill>
                            <a:srgbClr val="0F2303"/>
                          </a:solidFill>
                          <a:effectLst/>
                          <a:latin typeface="Calibri" panose="020F0502020204030204" pitchFamily="34" charset="0"/>
                          <a:ea typeface="+mn-ea"/>
                          <a:cs typeface="+mn-cs"/>
                        </a:rPr>
                        <a:t>Z1- </a:t>
                      </a:r>
                      <a:r>
                        <a:rPr lang="en-US" sz="900" b="0" i="0" u="none" strike="noStrike" kern="1200" dirty="0" err="1">
                          <a:solidFill>
                            <a:srgbClr val="0F2303"/>
                          </a:solidFill>
                          <a:effectLst/>
                          <a:latin typeface="Calibri" panose="020F0502020204030204" pitchFamily="34" charset="0"/>
                          <a:ea typeface="+mn-ea"/>
                          <a:cs typeface="+mn-cs"/>
                        </a:rPr>
                        <a:t>Derslik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ve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öğrenci</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laboratuvar</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sayısındaki</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yetersizlik</a:t>
                      </a:r>
                      <a:endParaRPr lang="en-US" sz="900" b="0" i="0" u="none" strike="noStrike" kern="1200" dirty="0">
                        <a:solidFill>
                          <a:srgbClr val="0F2303"/>
                        </a:solidFill>
                        <a:effectLst/>
                        <a:latin typeface="Calibri" panose="020F0502020204030204" pitchFamily="34" charset="0"/>
                        <a:ea typeface="+mn-ea"/>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dirty="0">
                          <a:solidFill>
                            <a:srgbClr val="0F2303"/>
                          </a:solidFill>
                          <a:effectLst/>
                          <a:latin typeface="Calibri" panose="020F0502020204030204" pitchFamily="34" charset="0"/>
                          <a:ea typeface="+mn-ea"/>
                          <a:cs typeface="+mn-cs"/>
                        </a:rPr>
                        <a:t>F1- Antalya </a:t>
                      </a:r>
                      <a:r>
                        <a:rPr lang="en-US" sz="900" b="0" i="0" u="none" strike="noStrike" kern="1200" dirty="0" err="1">
                          <a:solidFill>
                            <a:srgbClr val="0F2303"/>
                          </a:solidFill>
                          <a:effectLst/>
                          <a:latin typeface="Calibri" panose="020F0502020204030204" pitchFamily="34" charset="0"/>
                          <a:ea typeface="+mn-ea"/>
                          <a:cs typeface="+mn-cs"/>
                        </a:rPr>
                        <a:t>OSB'ye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yakın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olması</a:t>
                      </a:r>
                      <a:endParaRPr lang="en-US" sz="900" b="0" i="0" u="none" strike="noStrike" kern="1200" dirty="0">
                        <a:solidFill>
                          <a:srgbClr val="0F2303"/>
                        </a:solidFill>
                        <a:effectLst/>
                        <a:latin typeface="Calibri" panose="020F0502020204030204" pitchFamily="34" charset="0"/>
                        <a:ea typeface="+mn-ea"/>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dirty="0">
                          <a:solidFill>
                            <a:srgbClr val="0F2303"/>
                          </a:solidFill>
                          <a:effectLst/>
                          <a:latin typeface="Calibri" panose="020F0502020204030204" pitchFamily="34" charset="0"/>
                          <a:ea typeface="+mn-ea"/>
                          <a:cs typeface="+mn-cs"/>
                        </a:rPr>
                        <a:t>T1- </a:t>
                      </a:r>
                      <a:r>
                        <a:rPr lang="en-US" sz="900" b="0" i="0" u="none" strike="noStrike" kern="1200" dirty="0" err="1">
                          <a:solidFill>
                            <a:srgbClr val="0F2303"/>
                          </a:solidFill>
                          <a:effectLst/>
                          <a:latin typeface="Calibri" panose="020F0502020204030204" pitchFamily="34" charset="0"/>
                          <a:ea typeface="+mn-ea"/>
                          <a:cs typeface="+mn-cs"/>
                        </a:rPr>
                        <a:t>Ülke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genelinde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çok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fazla</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Elektrik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ve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Elektronik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Mühendisliği</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bölümü</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olması</a:t>
                      </a:r>
                      <a:endParaRPr lang="en-US" sz="900" b="0" i="0" u="none" strike="noStrike" kern="1200" dirty="0">
                        <a:solidFill>
                          <a:srgbClr val="0F2303"/>
                        </a:solidFill>
                        <a:effectLst/>
                        <a:latin typeface="Calibri" panose="020F0502020204030204" pitchFamily="34" charset="0"/>
                        <a:ea typeface="+mn-ea"/>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67066">
                <a:tc>
                  <a:txBody>
                    <a:bodyPr/>
                    <a:lstStyle/>
                    <a:p>
                      <a:pPr algn="ctr" fontAlgn="t"/>
                      <a:r>
                        <a:rPr lang="en-US" sz="900" b="0" i="0" u="none" strike="noStrike" dirty="0">
                          <a:solidFill>
                            <a:srgbClr val="0F2303"/>
                          </a:solidFill>
                          <a:effectLst/>
                          <a:latin typeface="Calibri" panose="020F0502020204030204" pitchFamily="34" charset="0"/>
                        </a:rPr>
                        <a:t>G2- </a:t>
                      </a:r>
                      <a:r>
                        <a:rPr lang="en-US" sz="900" b="0" i="0" u="none" strike="noStrike" dirty="0" err="1">
                          <a:solidFill>
                            <a:srgbClr val="0F2303"/>
                          </a:solidFill>
                          <a:effectLst/>
                          <a:latin typeface="Calibri" panose="020F0502020204030204" pitchFamily="34" charset="0"/>
                        </a:rPr>
                        <a:t>Akademisyen</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kadrosunun</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farklı</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eğitim</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ve</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araştırma</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kültürüne</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sahip</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üniversitelerden</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gelmiş</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olması</a:t>
                      </a:r>
                      <a:endParaRPr lang="en-US" sz="900" b="0" i="0" u="none" strike="noStrike" dirty="0">
                        <a:solidFill>
                          <a:srgbClr val="0F2303"/>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dirty="0">
                          <a:solidFill>
                            <a:srgbClr val="0F2303"/>
                          </a:solidFill>
                          <a:effectLst/>
                          <a:latin typeface="Calibri" panose="020F0502020204030204" pitchFamily="34" charset="0"/>
                          <a:ea typeface="+mn-ea"/>
                          <a:cs typeface="+mn-cs"/>
                        </a:rPr>
                        <a:t>Z2- </a:t>
                      </a:r>
                      <a:r>
                        <a:rPr lang="en-US" sz="900" b="0" i="0" u="none" strike="noStrike" kern="1200" dirty="0" err="1">
                          <a:solidFill>
                            <a:srgbClr val="0F2303"/>
                          </a:solidFill>
                          <a:effectLst/>
                          <a:latin typeface="Calibri" panose="020F0502020204030204" pitchFamily="34" charset="0"/>
                          <a:ea typeface="+mn-ea"/>
                          <a:cs typeface="+mn-cs"/>
                        </a:rPr>
                        <a:t>Bölümde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bulunan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ileri</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araştırma</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laboratuvarlarının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istenilen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araştırmaları</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yapma</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olanaklarını</a:t>
                      </a:r>
                      <a:r>
                        <a:rPr lang="en-US" sz="900" b="0" i="0" u="none" strike="noStrike" kern="1200" dirty="0">
                          <a:solidFill>
                            <a:srgbClr val="0F2303"/>
                          </a:solidFill>
                          <a:effectLst/>
                          <a:latin typeface="Calibri" panose="020F0502020204030204" pitchFamily="34" charset="0"/>
                          <a:ea typeface="+mn-ea"/>
                          <a:cs typeface="+mn-cs"/>
                        </a:rPr>
                        <a:t> tam </a:t>
                      </a:r>
                      <a:r>
                        <a:rPr lang="en-US" sz="900" b="0" i="0" u="none" strike="noStrike" kern="1200" dirty="0" err="1">
                          <a:solidFill>
                            <a:srgbClr val="0F2303"/>
                          </a:solidFill>
                          <a:effectLst/>
                          <a:latin typeface="Calibri" panose="020F0502020204030204" pitchFamily="34" charset="0"/>
                          <a:ea typeface="+mn-ea"/>
                          <a:cs typeface="+mn-cs"/>
                        </a:rPr>
                        <a:t>olarak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sağlamaması</a:t>
                      </a:r>
                      <a:endParaRPr lang="en-US" sz="900" b="0" i="0" u="none" strike="noStrike" kern="1200" dirty="0">
                        <a:solidFill>
                          <a:srgbClr val="0F2303"/>
                        </a:solidFill>
                        <a:effectLst/>
                        <a:latin typeface="Calibri" panose="020F0502020204030204" pitchFamily="34" charset="0"/>
                        <a:ea typeface="+mn-ea"/>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a:solidFill>
                            <a:srgbClr val="0F2303"/>
                          </a:solidFill>
                          <a:effectLst/>
                          <a:latin typeface="Calibri" panose="020F0502020204030204" pitchFamily="34" charset="0"/>
                          <a:ea typeface="+mn-ea"/>
                          <a:cs typeface="+mn-cs"/>
                        </a:rPr>
                        <a:t>F2- Özel sektörün ingilizce eğitime olan talebi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a:solidFill>
                            <a:srgbClr val="0F2303"/>
                          </a:solidFill>
                          <a:effectLst/>
                          <a:latin typeface="Calibri" panose="020F0502020204030204" pitchFamily="34" charset="0"/>
                          <a:ea typeface="+mn-ea"/>
                          <a:cs typeface="+mn-cs"/>
                        </a:rPr>
                        <a:t>T2- Öğrencilerin mühendislik eğitimi için yeterli birikime sahip olmadan üniversiteye gelmesi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82390">
                <a:tc>
                  <a:txBody>
                    <a:bodyPr/>
                    <a:lstStyle/>
                    <a:p>
                      <a:pPr algn="ctr" fontAlgn="t"/>
                      <a:r>
                        <a:rPr lang="en-US" sz="900" b="0" i="0" u="none" strike="noStrike" dirty="0">
                          <a:solidFill>
                            <a:srgbClr val="0F2303"/>
                          </a:solidFill>
                          <a:effectLst/>
                          <a:latin typeface="Calibri" panose="020F0502020204030204" pitchFamily="34" charset="0"/>
                        </a:rPr>
                        <a:t>G3- </a:t>
                      </a:r>
                      <a:r>
                        <a:rPr lang="en-US" sz="900" b="0" i="0" u="none" strike="noStrike" dirty="0" err="1">
                          <a:solidFill>
                            <a:srgbClr val="0F2303"/>
                          </a:solidFill>
                          <a:effectLst/>
                          <a:latin typeface="Calibri" panose="020F0502020204030204" pitchFamily="34" charset="0"/>
                        </a:rPr>
                        <a:t>Tezli</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yüksek</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lisans</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eğitimi</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yapan</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programın</a:t>
                      </a:r>
                      <a:r>
                        <a:rPr lang="en-US" sz="900" b="0" i="0" u="none" strike="noStrike" dirty="0">
                          <a:solidFill>
                            <a:srgbClr val="0F2303"/>
                          </a:solidFill>
                          <a:effectLst/>
                          <a:latin typeface="Calibri" panose="020F0502020204030204" pitchFamily="34" charset="0"/>
                        </a:rPr>
                        <a:t> (ECE) </a:t>
                      </a:r>
                      <a:r>
                        <a:rPr lang="en-US" sz="900" b="0" i="0" u="none" strike="noStrike" dirty="0" err="1">
                          <a:solidFill>
                            <a:srgbClr val="0F2303"/>
                          </a:solidFill>
                          <a:effectLst/>
                          <a:latin typeface="Calibri" panose="020F0502020204030204" pitchFamily="34" charset="0"/>
                        </a:rPr>
                        <a:t>bulunması</a:t>
                      </a:r>
                      <a:r>
                        <a:rPr lang="en-US" sz="900" b="0" i="0" u="none" strike="noStrike" dirty="0">
                          <a:solidFill>
                            <a:srgbClr val="0F2303"/>
                          </a:solidFill>
                          <a:effectLst/>
                          <a:latin typeface="Calibri" panose="020F0502020204030204" pitchFamily="34" charset="0"/>
                        </a:rPr>
                        <a:t> </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dirty="0">
                          <a:solidFill>
                            <a:srgbClr val="0F2303"/>
                          </a:solidFill>
                          <a:effectLst/>
                          <a:latin typeface="Calibri" panose="020F0502020204030204" pitchFamily="34" charset="0"/>
                          <a:ea typeface="+mn-ea"/>
                          <a:cs typeface="+mn-cs"/>
                        </a:rPr>
                        <a:t>Z3-Bölüm </a:t>
                      </a:r>
                      <a:r>
                        <a:rPr lang="en-US" sz="900" b="0" i="0" u="none" strike="noStrike" kern="1200" dirty="0" err="1">
                          <a:solidFill>
                            <a:srgbClr val="0F2303"/>
                          </a:solidFill>
                          <a:effectLst/>
                          <a:latin typeface="Calibri" panose="020F0502020204030204" pitchFamily="34" charset="0"/>
                          <a:ea typeface="+mn-ea"/>
                          <a:cs typeface="+mn-cs"/>
                        </a:rPr>
                        <a:t>uzmanlık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alanlarında</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yeterli</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sayıda</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öğretim</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üyesi</a:t>
                      </a:r>
                      <a:r>
                        <a:rPr lang="en-US" sz="900" b="0" i="0" u="none" strike="noStrike" kern="1200" dirty="0">
                          <a:solidFill>
                            <a:srgbClr val="0F2303"/>
                          </a:solidFill>
                          <a:effectLst/>
                          <a:latin typeface="Calibri" panose="020F0502020204030204" pitchFamily="34" charset="0"/>
                          <a:ea typeface="+mn-ea"/>
                          <a:cs typeface="+mn-cs"/>
                        </a:rPr>
                        <a:t>/</a:t>
                      </a:r>
                      <a:r>
                        <a:rPr lang="en-US" sz="900" b="0" i="0" u="none" strike="noStrike" kern="1200" dirty="0" err="1">
                          <a:solidFill>
                            <a:srgbClr val="0F2303"/>
                          </a:solidFill>
                          <a:effectLst/>
                          <a:latin typeface="Calibri" panose="020F0502020204030204" pitchFamily="34" charset="0"/>
                          <a:ea typeface="+mn-ea"/>
                          <a:cs typeface="+mn-cs"/>
                        </a:rPr>
                        <a:t>elemanlarının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olmaması</a:t>
                      </a:r>
                      <a:r>
                        <a:rPr lang="en-US" sz="900" b="0" i="0" u="none" strike="noStrike" kern="1200" dirty="0">
                          <a:solidFill>
                            <a:srgbClr val="0F2303"/>
                          </a:solidFill>
                          <a:effectLst/>
                          <a:latin typeface="Calibri" panose="020F0502020204030204" pitchFamily="34" charset="0"/>
                          <a:ea typeface="+mn-ea"/>
                          <a:cs typeface="+mn-cs"/>
                        </a:rPr>
                        <a:t> (YÖK Asgari </a:t>
                      </a:r>
                      <a:r>
                        <a:rPr lang="en-US" sz="900" b="0" i="0" u="none" strike="noStrike" kern="1200" dirty="0" err="1">
                          <a:solidFill>
                            <a:srgbClr val="0F2303"/>
                          </a:solidFill>
                          <a:effectLst/>
                          <a:latin typeface="Calibri" panose="020F0502020204030204" pitchFamily="34" charset="0"/>
                          <a:ea typeface="+mn-ea"/>
                          <a:cs typeface="+mn-cs"/>
                        </a:rPr>
                        <a:t>Kriteri</a:t>
                      </a:r>
                      <a:r>
                        <a:rPr lang="en-US" sz="900" b="0" i="0" u="none" strike="noStrike" kern="1200" dirty="0">
                          <a:solidFill>
                            <a:srgbClr val="0F2303"/>
                          </a:solidFill>
                          <a:effectLst/>
                          <a:latin typeface="Calibri" panose="020F0502020204030204" pitchFamily="34" charset="0"/>
                          <a:ea typeface="+mn-ea"/>
                          <a:cs typeface="+mn-cs"/>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dirty="0">
                          <a:solidFill>
                            <a:srgbClr val="0F2303"/>
                          </a:solidFill>
                          <a:effectLst/>
                          <a:latin typeface="Calibri" panose="020F0502020204030204" pitchFamily="34" charset="0"/>
                          <a:ea typeface="+mn-ea"/>
                          <a:cs typeface="+mn-cs"/>
                        </a:rPr>
                        <a:t>F3-TÜBİTAK, ASELSAN vb. </a:t>
                      </a:r>
                      <a:r>
                        <a:rPr lang="en-US" sz="900" b="0" i="0" u="none" strike="noStrike" kern="1200" dirty="0" err="1">
                          <a:solidFill>
                            <a:srgbClr val="0F2303"/>
                          </a:solidFill>
                          <a:effectLst/>
                          <a:latin typeface="Calibri" panose="020F0502020204030204" pitchFamily="34" charset="0"/>
                          <a:ea typeface="+mn-ea"/>
                          <a:cs typeface="+mn-cs"/>
                        </a:rPr>
                        <a:t>kuruluşlar</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tarafından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desteklenen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proje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programlarının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artması</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ve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bu</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kuruluşlar</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ile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üniversitemiz</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arasında</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işbirliği</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imkanlarının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olması</a:t>
                      </a:r>
                      <a:endParaRPr lang="en-US" sz="900" b="0" i="0" u="none" strike="noStrike" kern="1200" dirty="0">
                        <a:solidFill>
                          <a:srgbClr val="0F2303"/>
                        </a:solidFill>
                        <a:effectLst/>
                        <a:latin typeface="Calibri" panose="020F0502020204030204" pitchFamily="34" charset="0"/>
                        <a:ea typeface="+mn-ea"/>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a:solidFill>
                            <a:srgbClr val="0F2303"/>
                          </a:solidFill>
                          <a:effectLst/>
                          <a:latin typeface="Calibri" panose="020F0502020204030204" pitchFamily="34" charset="0"/>
                          <a:ea typeface="+mn-ea"/>
                          <a:cs typeface="+mn-cs"/>
                        </a:rPr>
                        <a:t>T3- Üniversite giriş sınav sıralamasında üst sıralarda olan öğrencilerin bölümü tercih etmemesi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38567">
                <a:tc>
                  <a:txBody>
                    <a:bodyPr/>
                    <a:lstStyle/>
                    <a:p>
                      <a:pPr algn="ctr" fontAlgn="t"/>
                      <a:r>
                        <a:rPr lang="en-US" sz="900" b="0" i="0" u="none" strike="noStrike">
                          <a:solidFill>
                            <a:srgbClr val="0F2303"/>
                          </a:solidFill>
                          <a:effectLst/>
                          <a:latin typeface="Calibri" panose="020F0502020204030204" pitchFamily="34" charset="0"/>
                        </a:rPr>
                        <a:t>G4- Farklı ülke ve kültürlerden gelen öğrencilerin çokluğu ve bu durumun yarattığı küresel etkileşimler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tr-TR" sz="900" b="0" i="0" u="none" strike="noStrike" kern="1200" dirty="0">
                          <a:solidFill>
                            <a:srgbClr val="0F2303"/>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dirty="0">
                          <a:solidFill>
                            <a:srgbClr val="0F2303"/>
                          </a:solidFill>
                          <a:effectLst/>
                          <a:latin typeface="Calibri" panose="020F0502020204030204" pitchFamily="34" charset="0"/>
                          <a:ea typeface="+mn-ea"/>
                          <a:cs typeface="+mn-cs"/>
                        </a:rPr>
                        <a:t>F4-Günümüz </a:t>
                      </a:r>
                      <a:r>
                        <a:rPr lang="en-US" sz="900" b="0" i="0" u="none" strike="noStrike" kern="1200" dirty="0" err="1">
                          <a:solidFill>
                            <a:srgbClr val="0F2303"/>
                          </a:solidFill>
                          <a:effectLst/>
                          <a:latin typeface="Calibri" panose="020F0502020204030204" pitchFamily="34" charset="0"/>
                          <a:ea typeface="+mn-ea"/>
                          <a:cs typeface="+mn-cs"/>
                        </a:rPr>
                        <a:t>teknolojik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gelişiminde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Elektrik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ve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Elektronik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Mühendisliğinin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öncü</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mühendislik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olarak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yer</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alması</a:t>
                      </a:r>
                      <a:endParaRPr lang="en-US" sz="900" b="0" i="0" u="none" strike="noStrike" kern="1200" dirty="0">
                        <a:solidFill>
                          <a:srgbClr val="0F2303"/>
                        </a:solidFill>
                        <a:effectLst/>
                        <a:latin typeface="Calibri" panose="020F0502020204030204" pitchFamily="34" charset="0"/>
                        <a:ea typeface="+mn-ea"/>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dirty="0">
                          <a:solidFill>
                            <a:srgbClr val="0F2303"/>
                          </a:solidFill>
                          <a:effectLst/>
                          <a:latin typeface="Calibri" panose="020F0502020204030204" pitchFamily="34" charset="0"/>
                          <a:ea typeface="+mn-ea"/>
                          <a:cs typeface="+mn-cs"/>
                        </a:rPr>
                        <a:t>T4- </a:t>
                      </a:r>
                      <a:r>
                        <a:rPr lang="en-US" sz="900" b="0" i="0" u="none" strike="noStrike" kern="1200" dirty="0" err="1">
                          <a:solidFill>
                            <a:srgbClr val="0F2303"/>
                          </a:solidFill>
                          <a:effectLst/>
                          <a:latin typeface="Calibri" panose="020F0502020204030204" pitchFamily="34" charset="0"/>
                          <a:ea typeface="+mn-ea"/>
                          <a:cs typeface="+mn-cs"/>
                        </a:rPr>
                        <a:t>Yurtdışından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gelecek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öğrencilerin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ülkenin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ekonomik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belirsizliklerinden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dolayı</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kararsızlıklar</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yaşamaları</a:t>
                      </a:r>
                      <a:endParaRPr lang="en-US" sz="900" b="0" i="0" u="none" strike="noStrike" kern="1200" dirty="0">
                        <a:solidFill>
                          <a:srgbClr val="0F2303"/>
                        </a:solidFill>
                        <a:effectLst/>
                        <a:latin typeface="Calibri" panose="020F0502020204030204" pitchFamily="34" charset="0"/>
                        <a:ea typeface="+mn-ea"/>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438567">
                <a:tc>
                  <a:txBody>
                    <a:bodyPr/>
                    <a:lstStyle/>
                    <a:p>
                      <a:pPr algn="ctr" fontAlgn="t"/>
                      <a:r>
                        <a:rPr lang="en-US" sz="900" b="0" i="0" u="none" strike="noStrike">
                          <a:solidFill>
                            <a:srgbClr val="0F2303"/>
                          </a:solidFill>
                          <a:effectLst/>
                          <a:latin typeface="Calibri" panose="020F0502020204030204" pitchFamily="34" charset="0"/>
                        </a:rPr>
                        <a:t>G5- Bölümde başvurulan veya yürütülen TÜBİTAK, ASELSAN ve benzeri destekli projelerin varlığı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tr-TR" sz="900" b="0" i="0" u="none" strike="noStrike" kern="1200" dirty="0">
                          <a:solidFill>
                            <a:srgbClr val="0F2303"/>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tr-TR" sz="900" b="0" i="0" u="none" strike="noStrike" kern="1200" dirty="0">
                          <a:solidFill>
                            <a:srgbClr val="0F2303"/>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dirty="0">
                          <a:solidFill>
                            <a:srgbClr val="0F2303"/>
                          </a:solidFill>
                          <a:effectLst/>
                          <a:latin typeface="Calibri" panose="020F0502020204030204" pitchFamily="34" charset="0"/>
                          <a:ea typeface="+mn-ea"/>
                          <a:cs typeface="+mn-cs"/>
                        </a:rPr>
                        <a:t>T5-Yatay </a:t>
                      </a:r>
                      <a:r>
                        <a:rPr lang="en-US" sz="900" b="0" i="0" u="none" strike="noStrike" kern="1200" dirty="0" err="1">
                          <a:solidFill>
                            <a:srgbClr val="0F2303"/>
                          </a:solidFill>
                          <a:effectLst/>
                          <a:latin typeface="Calibri" panose="020F0502020204030204" pitchFamily="34" charset="0"/>
                          <a:ea typeface="+mn-ea"/>
                          <a:cs typeface="+mn-cs"/>
                        </a:rPr>
                        <a:t>geçişle</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başka</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üniversiteleri</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tercih</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ederek</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giden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öğrenciler</a:t>
                      </a:r>
                      <a:endParaRPr lang="en-US" sz="900" b="0" i="0" u="none" strike="noStrike" kern="1200" dirty="0">
                        <a:solidFill>
                          <a:srgbClr val="0F2303"/>
                        </a:solidFill>
                        <a:effectLst/>
                        <a:latin typeface="Calibri" panose="020F0502020204030204" pitchFamily="34" charset="0"/>
                        <a:ea typeface="+mn-ea"/>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295036">
                <a:tc>
                  <a:txBody>
                    <a:bodyPr/>
                    <a:lstStyle/>
                    <a:p>
                      <a:pPr algn="ctr" fontAlgn="t"/>
                      <a:r>
                        <a:rPr lang="en-US" sz="900" b="0" i="0" u="none" strike="noStrike">
                          <a:solidFill>
                            <a:srgbClr val="0F2303"/>
                          </a:solidFill>
                          <a:effectLst/>
                          <a:latin typeface="Calibri" panose="020F0502020204030204" pitchFamily="34" charset="0"/>
                        </a:rPr>
                        <a:t>G6- Müfredatın ihtiyaçlara göre güncellenmesi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tr-TR" sz="900" b="0" i="0" u="none" strike="noStrike" kern="1200" dirty="0">
                          <a:solidFill>
                            <a:srgbClr val="0F2303"/>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tr-TR" sz="900" b="0" i="0" u="none" strike="noStrike" kern="1200" dirty="0">
                          <a:solidFill>
                            <a:srgbClr val="0F2303"/>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dirty="0">
                          <a:solidFill>
                            <a:srgbClr val="0F2303"/>
                          </a:solidFill>
                          <a:effectLst/>
                          <a:latin typeface="Calibri" panose="020F0502020204030204" pitchFamily="34" charset="0"/>
                          <a:ea typeface="+mn-ea"/>
                          <a:cs typeface="+mn-cs"/>
                        </a:rPr>
                        <a:t>T6-Ekonomik </a:t>
                      </a:r>
                      <a:r>
                        <a:rPr lang="en-US" sz="900" b="0" i="0" u="none" strike="noStrike" kern="1200" dirty="0" err="1">
                          <a:solidFill>
                            <a:srgbClr val="0F2303"/>
                          </a:solidFill>
                          <a:effectLst/>
                          <a:latin typeface="Calibri" panose="020F0502020204030204" pitchFamily="34" charset="0"/>
                          <a:ea typeface="+mn-ea"/>
                          <a:cs typeface="+mn-cs"/>
                        </a:rPr>
                        <a:t>krizin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iş</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alanlarını</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daraltması</a:t>
                      </a:r>
                      <a:endParaRPr lang="en-US" sz="900" b="0" i="0" u="none" strike="noStrike" kern="1200" dirty="0">
                        <a:solidFill>
                          <a:srgbClr val="0F2303"/>
                        </a:solidFill>
                        <a:effectLst/>
                        <a:latin typeface="Calibri" panose="020F0502020204030204" pitchFamily="34" charset="0"/>
                        <a:ea typeface="+mn-ea"/>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38567">
                <a:tc>
                  <a:txBody>
                    <a:bodyPr/>
                    <a:lstStyle/>
                    <a:p>
                      <a:pPr algn="ctr" fontAlgn="t"/>
                      <a:r>
                        <a:rPr lang="en-US" sz="900" b="0" i="0" u="none" strike="noStrike">
                          <a:solidFill>
                            <a:srgbClr val="0F2303"/>
                          </a:solidFill>
                          <a:effectLst/>
                          <a:latin typeface="Calibri" panose="020F0502020204030204" pitchFamily="34" charset="0"/>
                        </a:rPr>
                        <a:t>G7- Öğrencilerin ders hocalarına veya akademik çalışanlara kolaylıkla ulaşabilmeleri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tr-TR" sz="900" b="0" i="0" u="none" strike="noStrike" kern="1200">
                          <a:solidFill>
                            <a:srgbClr val="0F2303"/>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tr-TR" sz="900" b="0" i="0" u="none" strike="noStrike" kern="1200" dirty="0">
                          <a:solidFill>
                            <a:srgbClr val="0F2303"/>
                          </a:solidFill>
                          <a:effectLst/>
                          <a:latin typeface="Calibri" panose="020F0502020204030204" pitchFamily="34" charset="0"/>
                          <a:ea typeface="+mn-ea"/>
                          <a:cs typeface="+mn-cs"/>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t" latinLnBrk="0" hangingPunct="1"/>
                      <a:r>
                        <a:rPr lang="en-US" sz="900" b="0" i="0" u="none" strike="noStrike" kern="1200" dirty="0">
                          <a:solidFill>
                            <a:srgbClr val="0F2303"/>
                          </a:solidFill>
                          <a:effectLst/>
                          <a:latin typeface="Calibri" panose="020F0502020204030204" pitchFamily="34" charset="0"/>
                          <a:ea typeface="+mn-ea"/>
                          <a:cs typeface="+mn-cs"/>
                        </a:rPr>
                        <a:t>T7-Yüzyüze </a:t>
                      </a:r>
                      <a:r>
                        <a:rPr lang="en-US" sz="900" b="0" i="0" u="none" strike="noStrike" kern="1200" dirty="0" err="1">
                          <a:solidFill>
                            <a:srgbClr val="0F2303"/>
                          </a:solidFill>
                          <a:effectLst/>
                          <a:latin typeface="Calibri" panose="020F0502020204030204" pitchFamily="34" charset="0"/>
                          <a:ea typeface="+mn-ea"/>
                          <a:cs typeface="+mn-cs"/>
                        </a:rPr>
                        <a:t>eğitimin</a:t>
                      </a:r>
                      <a:r>
                        <a:rPr lang="en-US" sz="900" b="0" i="0" u="none" strike="noStrike" kern="1200" dirty="0">
                          <a:solidFill>
                            <a:srgbClr val="0F2303"/>
                          </a:solidFill>
                          <a:effectLst/>
                          <a:latin typeface="Calibri" panose="020F0502020204030204" pitchFamily="34" charset="0"/>
                          <a:ea typeface="+mn-ea"/>
                          <a:cs typeface="+mn-cs"/>
                        </a:rPr>
                        <a:t> </a:t>
                      </a:r>
                      <a:r>
                        <a:rPr lang="en-US" sz="900" b="0" i="0" u="none" strike="noStrike" kern="1200" dirty="0" err="1">
                          <a:solidFill>
                            <a:srgbClr val="0F2303"/>
                          </a:solidFill>
                          <a:effectLst/>
                          <a:latin typeface="Calibri" panose="020F0502020204030204" pitchFamily="34" charset="0"/>
                          <a:ea typeface="+mn-ea"/>
                          <a:cs typeface="+mn-cs"/>
                        </a:rPr>
                        <a:t>aksaması</a:t>
                      </a:r>
                      <a:endParaRPr lang="en-US" sz="900" b="0" i="0" u="none" strike="noStrike" kern="1200" dirty="0">
                        <a:solidFill>
                          <a:srgbClr val="0F2303"/>
                        </a:solidFill>
                        <a:effectLst/>
                        <a:latin typeface="Calibri" panose="020F0502020204030204" pitchFamily="34" charset="0"/>
                        <a:ea typeface="+mn-ea"/>
                        <a:cs typeface="+mn-cs"/>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582390">
                <a:tc>
                  <a:txBody>
                    <a:bodyPr/>
                    <a:lstStyle/>
                    <a:p>
                      <a:pPr algn="ctr" fontAlgn="t"/>
                      <a:r>
                        <a:rPr lang="en-US" sz="900" b="0" i="0" u="none" strike="noStrike">
                          <a:solidFill>
                            <a:srgbClr val="0F2303"/>
                          </a:solidFill>
                          <a:effectLst/>
                          <a:latin typeface="Calibri" panose="020F0502020204030204" pitchFamily="34" charset="0"/>
                        </a:rPr>
                        <a:t>G8- Bölümde çalışan akademisyenlerin ileri araştırma çalışmaları için diğer üniversiteler veya araştırma merkezleri laboratuvarlarına erişim imkanına sahip olmaları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9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38567">
                <a:tc>
                  <a:txBody>
                    <a:bodyPr/>
                    <a:lstStyle/>
                    <a:p>
                      <a:pPr algn="ctr" fontAlgn="t"/>
                      <a:r>
                        <a:rPr lang="en-US" sz="900" b="0" i="0" u="none" strike="noStrike">
                          <a:solidFill>
                            <a:srgbClr val="0F2303"/>
                          </a:solidFill>
                          <a:effectLst/>
                          <a:latin typeface="Calibri" panose="020F0502020204030204" pitchFamily="34" charset="0"/>
                        </a:rPr>
                        <a:t>G9- Mezunların yurtdışı ve yurtiçi iyi üniversitelerde lisansüstü eğitimlere kabul edilmesi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9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95036">
                <a:tc>
                  <a:txBody>
                    <a:bodyPr/>
                    <a:lstStyle/>
                    <a:p>
                      <a:pPr algn="ctr" fontAlgn="t"/>
                      <a:r>
                        <a:rPr lang="en-US" sz="900" b="0" i="0" u="none" strike="noStrike">
                          <a:solidFill>
                            <a:srgbClr val="0F2303"/>
                          </a:solidFill>
                          <a:effectLst/>
                          <a:latin typeface="Calibri" panose="020F0502020204030204" pitchFamily="34" charset="0"/>
                        </a:rPr>
                        <a:t>G10-Bölümde LAZER, MEMS gibi ileri araştırma labaratuvarlarının var olması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9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438567">
                <a:tc>
                  <a:txBody>
                    <a:bodyPr/>
                    <a:lstStyle/>
                    <a:p>
                      <a:pPr algn="ctr" fontAlgn="t"/>
                      <a:r>
                        <a:rPr lang="en-US" sz="900" b="0" i="0" u="none" strike="noStrike">
                          <a:solidFill>
                            <a:srgbClr val="0F2303"/>
                          </a:solidFill>
                          <a:effectLst/>
                          <a:latin typeface="Calibri" panose="020F0502020204030204" pitchFamily="34" charset="0"/>
                        </a:rPr>
                        <a:t>G11-Akademisyenlerin yürüttüğü ileri araştırma projelerinde öğrencilerin araştırmacı olarak dahil edilmesi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9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295036">
                <a:tc>
                  <a:txBody>
                    <a:bodyPr/>
                    <a:lstStyle/>
                    <a:p>
                      <a:pPr algn="ctr" fontAlgn="t"/>
                      <a:r>
                        <a:rPr lang="en-US" sz="900" b="0" i="0" u="none" strike="noStrike" dirty="0">
                          <a:solidFill>
                            <a:srgbClr val="0F2303"/>
                          </a:solidFill>
                          <a:effectLst/>
                          <a:latin typeface="Calibri" panose="020F0502020204030204" pitchFamily="34" charset="0"/>
                        </a:rPr>
                        <a:t>G12-Bölümde patent </a:t>
                      </a:r>
                      <a:r>
                        <a:rPr lang="en-US" sz="900" b="0" i="0" u="none" strike="noStrike" dirty="0" err="1">
                          <a:solidFill>
                            <a:srgbClr val="0F2303"/>
                          </a:solidFill>
                          <a:effectLst/>
                          <a:latin typeface="Calibri" panose="020F0502020204030204" pitchFamily="34" charset="0"/>
                        </a:rPr>
                        <a:t>çalışmaları</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yapan</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akademisyenlerin</a:t>
                      </a:r>
                      <a:r>
                        <a:rPr lang="en-US" sz="900" b="0" i="0" u="none" strike="noStrike" dirty="0">
                          <a:solidFill>
                            <a:srgbClr val="0F2303"/>
                          </a:solidFill>
                          <a:effectLst/>
                          <a:latin typeface="Calibri" panose="020F0502020204030204" pitchFamily="34" charset="0"/>
                        </a:rPr>
                        <a:t> </a:t>
                      </a:r>
                      <a:r>
                        <a:rPr lang="en-US" sz="900" b="0" i="0" u="none" strike="noStrike" dirty="0" err="1">
                          <a:solidFill>
                            <a:srgbClr val="0F2303"/>
                          </a:solidFill>
                          <a:effectLst/>
                          <a:latin typeface="Calibri" panose="020F0502020204030204" pitchFamily="34" charset="0"/>
                        </a:rPr>
                        <a:t>olması</a:t>
                      </a:r>
                      <a:r>
                        <a:rPr lang="en-US" sz="900" b="0" i="0" u="none" strike="noStrike" dirty="0">
                          <a:solidFill>
                            <a:srgbClr val="0F2303"/>
                          </a:solidFill>
                          <a:effectLst/>
                          <a:latin typeface="Calibri" panose="020F0502020204030204" pitchFamily="34" charset="0"/>
                        </a:rPr>
                        <a:t> </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9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604070084"/>
              </p:ext>
            </p:extLst>
          </p:nvPr>
        </p:nvGraphicFramePr>
        <p:xfrm>
          <a:off x="792000" y="1380394"/>
          <a:ext cx="7560000" cy="5291996"/>
        </p:xfrm>
        <a:graphic>
          <a:graphicData uri="http://schemas.openxmlformats.org/drawingml/2006/table">
            <a:tbl>
              <a:tblPr/>
              <a:tblGrid>
                <a:gridCol w="2420121">
                  <a:extLst>
                    <a:ext uri="{9D8B030D-6E8A-4147-A177-3AD203B41FA5}">
                      <a16:colId xmlns:a16="http://schemas.microsoft.com/office/drawing/2014/main" val="3918363564"/>
                    </a:ext>
                  </a:extLst>
                </a:gridCol>
                <a:gridCol w="2559871">
                  <a:extLst>
                    <a:ext uri="{9D8B030D-6E8A-4147-A177-3AD203B41FA5}">
                      <a16:colId xmlns:a16="http://schemas.microsoft.com/office/drawing/2014/main" val="1683979601"/>
                    </a:ext>
                  </a:extLst>
                </a:gridCol>
                <a:gridCol w="2580008">
                  <a:extLst>
                    <a:ext uri="{9D8B030D-6E8A-4147-A177-3AD203B41FA5}">
                      <a16:colId xmlns:a16="http://schemas.microsoft.com/office/drawing/2014/main" val="2592459544"/>
                    </a:ext>
                  </a:extLst>
                </a:gridCol>
              </a:tblGrid>
              <a:tr h="68334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04479">
                <a:tc>
                  <a:txBody>
                    <a:bodyPr/>
                    <a:lstStyle/>
                    <a:p>
                      <a:pPr algn="ctr" fontAlgn="ctr"/>
                      <a:r>
                        <a:rPr lang="en-US" sz="1000" b="0" i="0" u="none" strike="noStrike" dirty="0" err="1">
                          <a:solidFill>
                            <a:srgbClr val="000000"/>
                          </a:solidFill>
                          <a:effectLst/>
                          <a:latin typeface="Calibri" panose="020F0502020204030204" pitchFamily="34" charset="0"/>
                        </a:rPr>
                        <a:t>Rektörlük</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Kurumu Yönetme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Politika ve Mevzuata Uygunluk, Akademik Başarı, İç ve Dış Paydaş Memnuniyeti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04479">
                <a:tc>
                  <a:txBody>
                    <a:bodyPr/>
                    <a:lstStyle/>
                    <a:p>
                      <a:pPr algn="ctr" fontAlgn="ctr"/>
                      <a:r>
                        <a:rPr lang="en-US" sz="1000" b="0" i="0" u="none" strike="noStrike" dirty="0" err="1">
                          <a:solidFill>
                            <a:srgbClr val="000000"/>
                          </a:solidFill>
                          <a:effectLst/>
                          <a:latin typeface="Calibri" panose="020F0502020204030204" pitchFamily="34" charset="0"/>
                        </a:rPr>
                        <a:t>Dekanlık</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Fakülte Yönetme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 Akademik Başarı-Öğrenci Memnuniyeti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4572314"/>
                  </a:ext>
                </a:extLst>
              </a:tr>
              <a:tr h="404479">
                <a:tc>
                  <a:txBody>
                    <a:bodyPr/>
                    <a:lstStyle/>
                    <a:p>
                      <a:pPr algn="ctr" fontAlgn="ctr"/>
                      <a:r>
                        <a:rPr lang="en-US" sz="1000" b="0" i="0" u="none" strike="noStrike" dirty="0" err="1">
                          <a:solidFill>
                            <a:srgbClr val="000000"/>
                          </a:solidFill>
                          <a:effectLst/>
                          <a:latin typeface="Calibri" panose="020F0502020204030204" pitchFamily="34" charset="0"/>
                        </a:rPr>
                        <a:t>Bölüm</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Akademik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Personeli</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Akademik Hizmet Verme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Öğrenci İlgisi ve Başarısı-Akademik Çalışmalar İçin Kaynak-Güçlü İletişim ve Empati-Kurumsal Yapı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7845438"/>
                  </a:ext>
                </a:extLst>
              </a:tr>
              <a:tr h="404479">
                <a:tc>
                  <a:txBody>
                    <a:bodyPr/>
                    <a:lstStyle/>
                    <a:p>
                      <a:pPr algn="ctr" fontAlgn="ctr"/>
                      <a:r>
                        <a:rPr lang="en-US" sz="1000" b="0" i="0" u="none" strike="noStrike" dirty="0" err="1">
                          <a:solidFill>
                            <a:srgbClr val="000000"/>
                          </a:solidFill>
                          <a:effectLst/>
                          <a:latin typeface="Calibri" panose="020F0502020204030204" pitchFamily="34" charset="0"/>
                        </a:rPr>
                        <a:t>İdari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Personel</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İdari Hizmet Verme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Güçlü İletişim ve Kurumsal Yapı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81119139"/>
                  </a:ext>
                </a:extLst>
              </a:tr>
              <a:tr h="404479">
                <a:tc>
                  <a:txBody>
                    <a:bodyPr/>
                    <a:lstStyle/>
                    <a:p>
                      <a:pPr algn="ctr" fontAlgn="ctr"/>
                      <a:r>
                        <a:rPr lang="en-US" sz="1000" b="0" i="0" u="none" strike="noStrike" dirty="0">
                          <a:solidFill>
                            <a:srgbClr val="000000"/>
                          </a:solidFill>
                          <a:effectLst/>
                          <a:latin typeface="Calibri" panose="020F0502020204030204" pitchFamily="34" charset="0"/>
                        </a:rPr>
                        <a:t>YÖK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 Yaratıcı Üst Kurum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 eğitim ve araştırma alanlarında Başarı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9068375"/>
                  </a:ext>
                </a:extLst>
              </a:tr>
              <a:tr h="563865">
                <a:tc>
                  <a:txBody>
                    <a:bodyPr/>
                    <a:lstStyle/>
                    <a:p>
                      <a:pPr algn="ctr" fontAlgn="ctr"/>
                      <a:r>
                        <a:rPr lang="en-US" sz="1000" b="0" i="0" u="none" strike="noStrike" dirty="0" err="1">
                          <a:solidFill>
                            <a:srgbClr val="000000"/>
                          </a:solidFill>
                          <a:effectLst/>
                          <a:latin typeface="Calibri" panose="020F0502020204030204" pitchFamily="34" charset="0"/>
                        </a:rPr>
                        <a:t>Devam</a:t>
                      </a:r>
                      <a:r>
                        <a:rPr lang="en-US" sz="1000" b="0" i="0" u="none" strike="noStrike" dirty="0">
                          <a:solidFill>
                            <a:srgbClr val="000000"/>
                          </a:solidFill>
                          <a:effectLst/>
                          <a:latin typeface="Calibri" panose="020F0502020204030204" pitchFamily="34" charset="0"/>
                        </a:rPr>
                        <a:t> Eden </a:t>
                      </a:r>
                      <a:r>
                        <a:rPr lang="en-US" sz="1000" b="0" i="0" u="none" strike="noStrike" dirty="0" err="1">
                          <a:solidFill>
                            <a:srgbClr val="000000"/>
                          </a:solidFill>
                          <a:effectLst/>
                          <a:latin typeface="Calibri" panose="020F0502020204030204" pitchFamily="34" charset="0"/>
                        </a:rPr>
                        <a:t>Öğrenci</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Hizmeti kullanan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Kaliteli Eğitim, Sosyal İmkanlar, Kariyer Planlama, Güçlü İletişim , Kurumsal Yapı, Akademik çalışma ortaklığı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0957021"/>
                  </a:ext>
                </a:extLst>
              </a:tr>
              <a:tr h="404479">
                <a:tc>
                  <a:txBody>
                    <a:bodyPr/>
                    <a:lstStyle/>
                    <a:p>
                      <a:pPr algn="ctr" fontAlgn="ctr"/>
                      <a:r>
                        <a:rPr lang="en-US" sz="1000" b="0" i="0" u="none" strike="noStrike" dirty="0" err="1">
                          <a:solidFill>
                            <a:srgbClr val="000000"/>
                          </a:solidFill>
                          <a:effectLst/>
                          <a:latin typeface="Calibri" panose="020F0502020204030204" pitchFamily="34" charset="0"/>
                        </a:rPr>
                        <a:t>Mezun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Öğrenci</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Hizmetten Faydalanmış Olması, Kurumun Dış Yüzü</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Etkin İletişim, Kariyer Planlaması, Marka Değeri Artışı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55073383"/>
                  </a:ext>
                </a:extLst>
              </a:tr>
              <a:tr h="404479">
                <a:tc>
                  <a:txBody>
                    <a:bodyPr/>
                    <a:lstStyle/>
                    <a:p>
                      <a:pPr algn="ctr" fontAlgn="ctr"/>
                      <a:r>
                        <a:rPr lang="en-US" sz="1000" b="0" i="0" u="none" strike="noStrike" dirty="0" err="1">
                          <a:solidFill>
                            <a:srgbClr val="000000"/>
                          </a:solidFill>
                          <a:effectLst/>
                          <a:latin typeface="Calibri" panose="020F0502020204030204" pitchFamily="34" charset="0"/>
                        </a:rPr>
                        <a:t>Potansiyel</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Öğrenci</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Tercih Etme Olasılığı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Etkin İletişim, Eğitim, Araştırma olanakları, kültürel ve sosyal olanaklar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43396731"/>
                  </a:ext>
                </a:extLst>
              </a:tr>
              <a:tr h="404479">
                <a:tc>
                  <a:txBody>
                    <a:bodyPr/>
                    <a:lstStyle/>
                    <a:p>
                      <a:pPr algn="ctr" fontAlgn="ctr"/>
                      <a:r>
                        <a:rPr lang="en-US" sz="1000" b="0" i="0" u="none" strike="noStrike" dirty="0" err="1">
                          <a:solidFill>
                            <a:srgbClr val="000000"/>
                          </a:solidFill>
                          <a:effectLst/>
                          <a:latin typeface="Calibri" panose="020F0502020204030204" pitchFamily="34" charset="0"/>
                        </a:rPr>
                        <a:t>Diğer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Üniversiteler</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Ortak Pazarda Rekabet,Bilgi Paylaşımı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Ortak araştırma geliştirme faaliyetleri, Sürdürülebilir Bilgi Paylaşımı, Etkili İletişim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5949165"/>
                  </a:ext>
                </a:extLst>
              </a:tr>
              <a:tr h="404479">
                <a:tc>
                  <a:txBody>
                    <a:bodyPr/>
                    <a:lstStyle/>
                    <a:p>
                      <a:pPr algn="ctr" fontAlgn="ctr"/>
                      <a:r>
                        <a:rPr lang="en-US" sz="1000" b="0" i="0" u="none" strike="noStrike" dirty="0">
                          <a:solidFill>
                            <a:srgbClr val="000000"/>
                          </a:solidFill>
                          <a:effectLst/>
                          <a:latin typeface="Calibri" panose="020F0502020204030204" pitchFamily="34" charset="0"/>
                        </a:rPr>
                        <a:t>TÜBİTAK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Hibe Sağlayıcı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 Projeler Üretilerek Bilimin Geliştirilmesi ve Yaygınlaştırılması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6626538"/>
                  </a:ext>
                </a:extLst>
              </a:tr>
              <a:tr h="404479">
                <a:tc>
                  <a:txBody>
                    <a:bodyPr/>
                    <a:lstStyle/>
                    <a:p>
                      <a:pPr algn="ctr" fontAlgn="ctr"/>
                      <a:r>
                        <a:rPr lang="en-US" sz="1000" b="0" i="0" u="none" strike="noStrike" dirty="0" err="1">
                          <a:solidFill>
                            <a:srgbClr val="000000"/>
                          </a:solidFill>
                          <a:effectLst/>
                          <a:latin typeface="Calibri" panose="020F0502020204030204" pitchFamily="34" charset="0"/>
                        </a:rPr>
                        <a:t>Öğrenci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Velileri</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Dolaylı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Müşteri</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Kaliteli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Eğitim</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Sosyal</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Kültürel</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İmkanlar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Kariyer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Planlama</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Güçlü</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İletişim</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Kurumsal</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Yapı</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3961588484"/>
              </p:ext>
            </p:extLst>
          </p:nvPr>
        </p:nvGraphicFramePr>
        <p:xfrm>
          <a:off x="792000" y="1380395"/>
          <a:ext cx="7560000" cy="5291995"/>
        </p:xfrm>
        <a:graphic>
          <a:graphicData uri="http://schemas.openxmlformats.org/drawingml/2006/table">
            <a:tbl>
              <a:tblPr/>
              <a:tblGrid>
                <a:gridCol w="2420127">
                  <a:extLst>
                    <a:ext uri="{9D8B030D-6E8A-4147-A177-3AD203B41FA5}">
                      <a16:colId xmlns:a16="http://schemas.microsoft.com/office/drawing/2014/main" val="3918363564"/>
                    </a:ext>
                  </a:extLst>
                </a:gridCol>
                <a:gridCol w="2559868">
                  <a:extLst>
                    <a:ext uri="{9D8B030D-6E8A-4147-A177-3AD203B41FA5}">
                      <a16:colId xmlns:a16="http://schemas.microsoft.com/office/drawing/2014/main" val="1683979601"/>
                    </a:ext>
                  </a:extLst>
                </a:gridCol>
                <a:gridCol w="2580005">
                  <a:extLst>
                    <a:ext uri="{9D8B030D-6E8A-4147-A177-3AD203B41FA5}">
                      <a16:colId xmlns:a16="http://schemas.microsoft.com/office/drawing/2014/main" val="2592459544"/>
                    </a:ext>
                  </a:extLst>
                </a:gridCol>
              </a:tblGrid>
              <a:tr h="634835">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5757">
                <a:tc>
                  <a:txBody>
                    <a:bodyPr/>
                    <a:lstStyle/>
                    <a:p>
                      <a:pPr algn="ctr" fontAlgn="ctr"/>
                      <a:r>
                        <a:rPr lang="en-US" sz="1000" b="0" i="0" u="none" strike="noStrike" dirty="0">
                          <a:solidFill>
                            <a:srgbClr val="000000"/>
                          </a:solidFill>
                          <a:effectLst/>
                          <a:latin typeface="Calibri" panose="020F0502020204030204" pitchFamily="34" charset="0"/>
                        </a:rPr>
                        <a:t>AOSB</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Üniversite-Sanayi İşbirliğinin Kurulması Zorunluluğu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Sürdürülebilir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İşbirliği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Endüstriyel</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Problemlere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Bilimsel</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Çözümler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Nitelikli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Mezun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Stajyer</a:t>
                      </a:r>
                      <a:r>
                        <a:rPr lang="en-US" sz="10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75757">
                <a:tc>
                  <a:txBody>
                    <a:bodyPr/>
                    <a:lstStyle/>
                    <a:p>
                      <a:pPr algn="ctr" fontAlgn="ctr"/>
                      <a:r>
                        <a:rPr lang="en-US" sz="1000" b="0" i="0" u="none" strike="noStrike" dirty="0" err="1">
                          <a:solidFill>
                            <a:srgbClr val="000000"/>
                          </a:solidFill>
                          <a:effectLst/>
                          <a:latin typeface="Calibri" panose="020F0502020204030204" pitchFamily="34" charset="0"/>
                        </a:rPr>
                        <a:t>Medya</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Tanıtım ve Reklam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Doğru ve Zamanında İletilen Bilgi, Güçlü İletişim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75757">
                <a:tc>
                  <a:txBody>
                    <a:bodyPr/>
                    <a:lstStyle/>
                    <a:p>
                      <a:pPr algn="ctr" fontAlgn="ctr"/>
                      <a:r>
                        <a:rPr lang="en-US" sz="1000" b="0" i="0" u="none" strike="noStrike" dirty="0" err="1">
                          <a:solidFill>
                            <a:srgbClr val="000000"/>
                          </a:solidFill>
                          <a:effectLst/>
                          <a:latin typeface="Calibri" panose="020F0502020204030204" pitchFamily="34" charset="0"/>
                        </a:rPr>
                        <a:t>Ulusal</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Uluslararası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Destek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Kuruluşları</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Hibe  Sağlayıcı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Katma Değer Yaratan Projeler Üretilerek Bilimin Yaygınlaştırılması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75757">
                <a:tc>
                  <a:txBody>
                    <a:bodyPr/>
                    <a:lstStyle/>
                    <a:p>
                      <a:pPr algn="ctr" fontAlgn="ctr"/>
                      <a:r>
                        <a:rPr lang="en-US" sz="1000" b="0" i="0" u="none" strike="noStrike">
                          <a:solidFill>
                            <a:srgbClr val="000000"/>
                          </a:solidFill>
                          <a:effectLst/>
                          <a:latin typeface="Calibri" panose="020F0502020204030204" pitchFamily="34" charset="0"/>
                        </a:rPr>
                        <a:t>Akdeniz Üniversitesi Teknokenti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İşbirliği</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Staj imkanlarının verilmesi,  Firmaların konferans desteği, başlangıç firmaları için mekan sağlanması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23833">
                <a:tc>
                  <a:txBody>
                    <a:bodyPr/>
                    <a:lstStyle/>
                    <a:p>
                      <a:pPr algn="ctr" fontAlgn="ctr"/>
                      <a:r>
                        <a:rPr lang="en-US" sz="1000" b="0" i="0" u="none" strike="noStrike">
                          <a:solidFill>
                            <a:srgbClr val="000000"/>
                          </a:solidFill>
                          <a:effectLst/>
                          <a:latin typeface="Calibri" panose="020F0502020204030204" pitchFamily="34" charset="0"/>
                        </a:rPr>
                        <a:t>Fakültenin Diğer Bölümleri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İşbirliği</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Ortak Araştırma ve Geliştirme Faaliyetleri, Ders ve Akademik Çalışmalar İçin Destek-Güçlü İletişim ve Empati-Kurumsal Yapı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75757">
                <a:tc>
                  <a:txBody>
                    <a:bodyPr/>
                    <a:lstStyle/>
                    <a:p>
                      <a:pPr algn="ctr" fontAlgn="ctr"/>
                      <a:r>
                        <a:rPr lang="en-US" sz="1000" b="0" i="0" u="none" strike="noStrike">
                          <a:solidFill>
                            <a:srgbClr val="000000"/>
                          </a:solidFill>
                          <a:effectLst/>
                          <a:latin typeface="Calibri" panose="020F0502020204030204" pitchFamily="34" charset="0"/>
                        </a:rPr>
                        <a:t>Hakemli Dergiler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Akademik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Çalışmalar</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 Yayınların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75757">
                <a:tc>
                  <a:txBody>
                    <a:bodyPr/>
                    <a:lstStyle/>
                    <a:p>
                      <a:pPr algn="ctr" fontAlgn="ctr"/>
                      <a:r>
                        <a:rPr lang="en-US" sz="1000" b="0" i="0" u="none" strike="noStrike">
                          <a:solidFill>
                            <a:srgbClr val="000000"/>
                          </a:solidFill>
                          <a:effectLst/>
                          <a:latin typeface="Calibri" panose="020F0502020204030204" pitchFamily="34" charset="0"/>
                        </a:rPr>
                        <a:t>MÜDEK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Eğitim</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standardları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belirleme</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Müfredat</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ders</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standardlarının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oluşturulması</a:t>
                      </a:r>
                      <a:r>
                        <a:rPr lang="en-US" sz="1000" b="0" i="0" u="none" strike="noStrike" dirty="0">
                          <a:solidFill>
                            <a:srgbClr val="000000"/>
                          </a:solidFill>
                          <a:effectLst/>
                          <a:latin typeface="Calibri" panose="020F0502020204030204" pitchFamily="34" charset="0"/>
                        </a:rPr>
                        <a:t> - </a:t>
                      </a:r>
                      <a:r>
                        <a:rPr lang="en-US" sz="1000" b="0" i="0" u="none" strike="noStrike" dirty="0" err="1">
                          <a:solidFill>
                            <a:srgbClr val="000000"/>
                          </a:solidFill>
                          <a:effectLst/>
                          <a:latin typeface="Calibri" panose="020F0502020204030204" pitchFamily="34" charset="0"/>
                        </a:rPr>
                        <a:t>akreditasyon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belgelerinin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edinilmesi</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75757">
                <a:tc>
                  <a:txBody>
                    <a:bodyPr/>
                    <a:lstStyle/>
                    <a:p>
                      <a:pPr algn="ctr" fontAlgn="ctr"/>
                      <a:r>
                        <a:rPr lang="en-US" sz="1000" b="0" i="0" u="none" strike="noStrike">
                          <a:solidFill>
                            <a:srgbClr val="000000"/>
                          </a:solidFill>
                          <a:effectLst/>
                          <a:latin typeface="Calibri" panose="020F0502020204030204" pitchFamily="34" charset="0"/>
                        </a:rPr>
                        <a:t>IEEE</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Akademik Çalışmalar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Akademik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çalışmalar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konferanslar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seminerler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düzenlenmesi</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75757">
                <a:tc>
                  <a:txBody>
                    <a:bodyPr/>
                    <a:lstStyle/>
                    <a:p>
                      <a:pPr algn="ctr" fontAlgn="ctr"/>
                      <a:r>
                        <a:rPr lang="en-US" sz="1000" b="0" i="0" u="none" strike="noStrike">
                          <a:solidFill>
                            <a:srgbClr val="000000"/>
                          </a:solidFill>
                          <a:effectLst/>
                          <a:latin typeface="Calibri" panose="020F0502020204030204" pitchFamily="34" charset="0"/>
                        </a:rPr>
                        <a:t>Fakülte dışı akademisyenler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Akademik Hizmet Verme Sorumluluğu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Calibri" panose="020F0502020204030204" pitchFamily="34" charset="0"/>
                        </a:rPr>
                        <a:t>Uygun </a:t>
                      </a:r>
                      <a:r>
                        <a:rPr lang="en-US" sz="1000" b="0" i="0" u="none" strike="noStrike" dirty="0" err="1">
                          <a:solidFill>
                            <a:srgbClr val="000000"/>
                          </a:solidFill>
                          <a:effectLst/>
                          <a:latin typeface="Calibri" panose="020F0502020204030204" pitchFamily="34" charset="0"/>
                        </a:rPr>
                        <a:t>eğitim</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ortamının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sağlanması</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75757">
                <a:tc>
                  <a:txBody>
                    <a:bodyPr/>
                    <a:lstStyle/>
                    <a:p>
                      <a:pPr algn="ctr" fontAlgn="ctr"/>
                      <a:r>
                        <a:rPr lang="en-US" sz="1000" b="0" i="0" u="none" strike="noStrike">
                          <a:solidFill>
                            <a:srgbClr val="000000"/>
                          </a:solidFill>
                          <a:effectLst/>
                          <a:latin typeface="Calibri" panose="020F0502020204030204" pitchFamily="34" charset="0"/>
                        </a:rPr>
                        <a:t>YÖKAK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Kanunen bağlılık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Mevzuata</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uygunluk</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75757">
                <a:tc>
                  <a:txBody>
                    <a:bodyPr/>
                    <a:lstStyle/>
                    <a:p>
                      <a:pPr algn="ctr" fontAlgn="ctr"/>
                      <a:r>
                        <a:rPr lang="en-US" sz="1000" b="0" i="0" u="none" strike="noStrike">
                          <a:solidFill>
                            <a:srgbClr val="000000"/>
                          </a:solidFill>
                          <a:effectLst/>
                          <a:latin typeface="Calibri" panose="020F0502020204030204" pitchFamily="34" charset="0"/>
                        </a:rPr>
                        <a:t>Bağımsız Akredite Kuruluşu (ISO Denetim Kuruluşu)</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Uluslararası eğitim standartlarına uyum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Calibri" panose="020F0502020204030204" pitchFamily="34" charset="0"/>
                        </a:rPr>
                        <a:t>YÖK </a:t>
                      </a:r>
                      <a:r>
                        <a:rPr lang="en-US" sz="1000" b="0" i="0" u="none" strike="noStrike" dirty="0" err="1">
                          <a:solidFill>
                            <a:srgbClr val="000000"/>
                          </a:solidFill>
                          <a:effectLst/>
                          <a:latin typeface="Calibri" panose="020F0502020204030204" pitchFamily="34" charset="0"/>
                        </a:rPr>
                        <a:t>ve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Akr</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Kuruluşu</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kriterlerinin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sağlanması</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75757">
                <a:tc>
                  <a:txBody>
                    <a:bodyPr/>
                    <a:lstStyle/>
                    <a:p>
                      <a:pPr algn="ctr" fontAlgn="ctr"/>
                      <a:r>
                        <a:rPr lang="en-US" sz="1000" b="0" i="0" u="none" strike="noStrike" dirty="0" err="1">
                          <a:solidFill>
                            <a:srgbClr val="000000"/>
                          </a:solidFill>
                          <a:effectLst/>
                          <a:latin typeface="Calibri" panose="020F0502020204030204" pitchFamily="34" charset="0"/>
                        </a:rPr>
                        <a:t>Elektrik</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Mühendisleri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Odası</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Tanıtım, bilgi paylaşımı, diğer meslektaşlarla etkileşim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solidFill>
                            <a:srgbClr val="000000"/>
                          </a:solidFill>
                          <a:effectLst/>
                          <a:latin typeface="Calibri" panose="020F0502020204030204" pitchFamily="34" charset="0"/>
                        </a:rPr>
                        <a:t>Mesleki</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faliyetlerde</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çalışma</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imkanlarının</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tartışılması</a:t>
                      </a:r>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işbirliği</a:t>
                      </a:r>
                      <a:endParaRPr lang="en-US"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3661463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1850850647"/>
              </p:ext>
            </p:extLst>
          </p:nvPr>
        </p:nvGraphicFramePr>
        <p:xfrm>
          <a:off x="1186961" y="1589356"/>
          <a:ext cx="6770076" cy="3679287"/>
        </p:xfrm>
        <a:graphic>
          <a:graphicData uri="http://schemas.openxmlformats.org/drawingml/2006/table">
            <a:tbl>
              <a:tblPr/>
              <a:tblGrid>
                <a:gridCol w="1288081">
                  <a:extLst>
                    <a:ext uri="{9D8B030D-6E8A-4147-A177-3AD203B41FA5}">
                      <a16:colId xmlns:a16="http://schemas.microsoft.com/office/drawing/2014/main" val="3918363564"/>
                    </a:ext>
                  </a:extLst>
                </a:gridCol>
                <a:gridCol w="1362461">
                  <a:extLst>
                    <a:ext uri="{9D8B030D-6E8A-4147-A177-3AD203B41FA5}">
                      <a16:colId xmlns:a16="http://schemas.microsoft.com/office/drawing/2014/main" val="1683979601"/>
                    </a:ext>
                  </a:extLst>
                </a:gridCol>
                <a:gridCol w="1373178">
                  <a:extLst>
                    <a:ext uri="{9D8B030D-6E8A-4147-A177-3AD203B41FA5}">
                      <a16:colId xmlns:a16="http://schemas.microsoft.com/office/drawing/2014/main" val="2592459544"/>
                    </a:ext>
                  </a:extLst>
                </a:gridCol>
                <a:gridCol w="1373178">
                  <a:extLst>
                    <a:ext uri="{9D8B030D-6E8A-4147-A177-3AD203B41FA5}">
                      <a16:colId xmlns:a16="http://schemas.microsoft.com/office/drawing/2014/main" val="3383282758"/>
                    </a:ext>
                  </a:extLst>
                </a:gridCol>
                <a:gridCol w="1373178">
                  <a:extLst>
                    <a:ext uri="{9D8B030D-6E8A-4147-A177-3AD203B41FA5}">
                      <a16:colId xmlns:a16="http://schemas.microsoft.com/office/drawing/2014/main" val="494559924"/>
                    </a:ext>
                  </a:extLst>
                </a:gridCol>
              </a:tblGrid>
              <a:tr h="623515">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07621">
                <a:tc>
                  <a:txBody>
                    <a:bodyPr/>
                    <a:lstStyle/>
                    <a:p>
                      <a:pPr algn="ctr" fontAlgn="ctr"/>
                      <a:r>
                        <a:rPr lang="en-US" sz="1200" dirty="0" err="1">
                          <a:solidFill>
                            <a:srgbClr val="001626"/>
                          </a:solidFill>
                          <a:latin typeface="+mn-lt"/>
                        </a:rPr>
                        <a:t>Fizik</a:t>
                      </a:r>
                      <a:r>
                        <a:rPr lang="en-US" sz="1200" dirty="0">
                          <a:solidFill>
                            <a:srgbClr val="001626"/>
                          </a:solidFill>
                          <a:latin typeface="+mn-lt"/>
                        </a:rPr>
                        <a:t>, </a:t>
                      </a:r>
                      <a:r>
                        <a:rPr lang="en-US" sz="1200" dirty="0" err="1">
                          <a:solidFill>
                            <a:srgbClr val="001626"/>
                          </a:solidFill>
                          <a:latin typeface="+mn-lt"/>
                        </a:rPr>
                        <a:t>Kimya</a:t>
                      </a:r>
                      <a:r>
                        <a:rPr lang="en-US" sz="1200" dirty="0">
                          <a:solidFill>
                            <a:srgbClr val="001626"/>
                          </a:solidFill>
                          <a:latin typeface="+mn-lt"/>
                        </a:rPr>
                        <a:t> </a:t>
                      </a:r>
                      <a:r>
                        <a:rPr lang="en-US" sz="1200" dirty="0" err="1">
                          <a:solidFill>
                            <a:srgbClr val="001626"/>
                          </a:solidFill>
                          <a:latin typeface="+mn-lt"/>
                        </a:rPr>
                        <a:t>Temel</a:t>
                      </a:r>
                      <a:r>
                        <a:rPr lang="en-US" sz="1200" dirty="0">
                          <a:solidFill>
                            <a:srgbClr val="001626"/>
                          </a:solidFill>
                          <a:latin typeface="+mn-lt"/>
                        </a:rPr>
                        <a:t> </a:t>
                      </a:r>
                      <a:r>
                        <a:rPr lang="en-US" sz="1200" dirty="0" err="1">
                          <a:solidFill>
                            <a:srgbClr val="001626"/>
                          </a:solidFill>
                          <a:latin typeface="+mn-lt"/>
                        </a:rPr>
                        <a:t>Bilim</a:t>
                      </a:r>
                      <a:r>
                        <a:rPr lang="en-US" sz="1200" dirty="0">
                          <a:solidFill>
                            <a:srgbClr val="001626"/>
                          </a:solidFill>
                          <a:latin typeface="+mn-lt"/>
                        </a:rPr>
                        <a:t> </a:t>
                      </a:r>
                      <a:r>
                        <a:rPr lang="en-US" sz="1200" dirty="0" err="1">
                          <a:solidFill>
                            <a:srgbClr val="001626"/>
                          </a:solidFill>
                          <a:latin typeface="+mn-lt"/>
                        </a:rPr>
                        <a:t>Laboratuvarı</a:t>
                      </a:r>
                      <a:endParaRPr lang="tr-TR" sz="1200" b="0" i="0" u="none" strike="noStrike" dirty="0">
                        <a:solidFill>
                          <a:srgbClr val="001626"/>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Elektrik-Elektronik</a:t>
                      </a:r>
                      <a:r>
                        <a:rPr lang="tr-TR" sz="1200" b="0" i="0" u="none" strike="noStrike" baseline="0" dirty="0">
                          <a:solidFill>
                            <a:srgbClr val="001626"/>
                          </a:solidFill>
                          <a:effectLst/>
                          <a:latin typeface="+mn-lt"/>
                        </a:rPr>
                        <a:t> Mühendisliği</a:t>
                      </a:r>
                      <a:endParaRPr lang="tr-TR" sz="12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err="1">
                          <a:solidFill>
                            <a:srgbClr val="001626"/>
                          </a:solidFill>
                          <a:effectLst/>
                          <a:latin typeface="+mn-lt"/>
                        </a:rPr>
                        <a:t>Yök</a:t>
                      </a:r>
                      <a:r>
                        <a:rPr lang="tr-TR" sz="1200" b="0" i="0" u="none" strike="noStrike" dirty="0">
                          <a:solidFill>
                            <a:srgbClr val="001626"/>
                          </a:solidFill>
                          <a:effectLst/>
                          <a:latin typeface="+mn-lt"/>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07621">
                <a:tc>
                  <a:txBody>
                    <a:bodyPr/>
                    <a:lstStyle/>
                    <a:p>
                      <a:pPr algn="ctr" fontAlgn="ctr"/>
                      <a:r>
                        <a:rPr lang="tr-TR" sz="1200" b="0" i="0" u="none" strike="noStrike" dirty="0">
                          <a:solidFill>
                            <a:srgbClr val="001626"/>
                          </a:solidFill>
                          <a:effectLst/>
                          <a:latin typeface="+mn-lt"/>
                        </a:rPr>
                        <a:t> </a:t>
                      </a:r>
                      <a:r>
                        <a:rPr lang="en-US" sz="1200" dirty="0" err="1">
                          <a:solidFill>
                            <a:srgbClr val="001626"/>
                          </a:solidFill>
                          <a:latin typeface="+mn-lt"/>
                        </a:rPr>
                        <a:t>Temel</a:t>
                      </a:r>
                      <a:r>
                        <a:rPr lang="en-US" sz="1200" dirty="0">
                          <a:solidFill>
                            <a:srgbClr val="001626"/>
                          </a:solidFill>
                          <a:latin typeface="+mn-lt"/>
                        </a:rPr>
                        <a:t> </a:t>
                      </a:r>
                      <a:r>
                        <a:rPr lang="en-US" sz="1200" dirty="0" err="1">
                          <a:solidFill>
                            <a:srgbClr val="001626"/>
                          </a:solidFill>
                          <a:latin typeface="+mn-lt"/>
                        </a:rPr>
                        <a:t>Elektronik</a:t>
                      </a:r>
                      <a:r>
                        <a:rPr lang="en-US" sz="1200" dirty="0">
                          <a:solidFill>
                            <a:srgbClr val="001626"/>
                          </a:solidFill>
                          <a:latin typeface="+mn-lt"/>
                        </a:rPr>
                        <a:t> </a:t>
                      </a:r>
                      <a:r>
                        <a:rPr lang="en-US" sz="1200" dirty="0" err="1">
                          <a:solidFill>
                            <a:srgbClr val="001626"/>
                          </a:solidFill>
                          <a:latin typeface="+mn-lt"/>
                        </a:rPr>
                        <a:t>Laboratuvarı</a:t>
                      </a:r>
                      <a:endParaRPr lang="tr-TR" sz="1200" b="0" i="0" u="none" strike="noStrike" dirty="0">
                        <a:solidFill>
                          <a:srgbClr val="001626"/>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a:solidFill>
                            <a:srgbClr val="001626"/>
                          </a:solidFill>
                          <a:effectLst/>
                          <a:latin typeface="+mn-lt"/>
                        </a:rPr>
                        <a:t> Elektrik-Elektronik</a:t>
                      </a:r>
                      <a:r>
                        <a:rPr lang="tr-TR" sz="1200" b="0" i="0" u="none" strike="noStrike" baseline="0" dirty="0">
                          <a:solidFill>
                            <a:srgbClr val="001626"/>
                          </a:solidFill>
                          <a:effectLst/>
                          <a:latin typeface="+mn-lt"/>
                        </a:rPr>
                        <a:t> Mühendisliği</a:t>
                      </a:r>
                      <a:endParaRPr lang="tr-TR" sz="12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err="1">
                          <a:solidFill>
                            <a:srgbClr val="001626"/>
                          </a:solidFill>
                          <a:effectLst/>
                          <a:latin typeface="+mn-lt"/>
                        </a:rPr>
                        <a:t>Yök</a:t>
                      </a:r>
                      <a:r>
                        <a:rPr lang="tr-TR" sz="1200" b="0" i="0" u="none" strike="noStrike" dirty="0">
                          <a:solidFill>
                            <a:srgbClr val="001626"/>
                          </a:solidFill>
                          <a:effectLst/>
                          <a:latin typeface="+mn-lt"/>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10046">
                <a:tc>
                  <a:txBody>
                    <a:bodyPr/>
                    <a:lstStyle/>
                    <a:p>
                      <a:pPr algn="ctr" fontAlgn="ctr"/>
                      <a:r>
                        <a:rPr lang="tr-TR" sz="1200" b="0" i="0" u="none" strike="noStrike" baseline="0" dirty="0">
                          <a:solidFill>
                            <a:srgbClr val="001626"/>
                          </a:solidFill>
                          <a:effectLst/>
                          <a:latin typeface="+mn-lt"/>
                        </a:rPr>
                        <a:t>  </a:t>
                      </a:r>
                      <a:r>
                        <a:rPr lang="en-US" sz="1200" dirty="0" err="1">
                          <a:solidFill>
                            <a:srgbClr val="001626"/>
                          </a:solidFill>
                          <a:latin typeface="+mn-lt"/>
                        </a:rPr>
                        <a:t>Sayısal</a:t>
                      </a:r>
                      <a:r>
                        <a:rPr lang="en-US" sz="1200" dirty="0">
                          <a:solidFill>
                            <a:srgbClr val="001626"/>
                          </a:solidFill>
                          <a:latin typeface="+mn-lt"/>
                        </a:rPr>
                        <a:t> </a:t>
                      </a:r>
                      <a:r>
                        <a:rPr lang="en-US" sz="1200" dirty="0" err="1">
                          <a:solidFill>
                            <a:srgbClr val="001626"/>
                          </a:solidFill>
                          <a:latin typeface="+mn-lt"/>
                        </a:rPr>
                        <a:t>Mantık</a:t>
                      </a:r>
                      <a:r>
                        <a:rPr lang="en-US" sz="1200" dirty="0">
                          <a:solidFill>
                            <a:srgbClr val="001626"/>
                          </a:solidFill>
                          <a:latin typeface="+mn-lt"/>
                        </a:rPr>
                        <a:t> </a:t>
                      </a:r>
                      <a:r>
                        <a:rPr lang="en-US" sz="1200" dirty="0" err="1">
                          <a:solidFill>
                            <a:srgbClr val="001626"/>
                          </a:solidFill>
                          <a:latin typeface="+mn-lt"/>
                        </a:rPr>
                        <a:t>Devreleri</a:t>
                      </a:r>
                      <a:r>
                        <a:rPr lang="en-US" sz="1200" dirty="0">
                          <a:solidFill>
                            <a:srgbClr val="001626"/>
                          </a:solidFill>
                          <a:latin typeface="+mn-lt"/>
                        </a:rPr>
                        <a:t> </a:t>
                      </a:r>
                      <a:r>
                        <a:rPr lang="en-US" sz="1200" dirty="0" err="1">
                          <a:solidFill>
                            <a:srgbClr val="001626"/>
                          </a:solidFill>
                          <a:latin typeface="+mn-lt"/>
                        </a:rPr>
                        <a:t>Tasarım</a:t>
                      </a:r>
                      <a:r>
                        <a:rPr lang="en-US" sz="1200" dirty="0">
                          <a:solidFill>
                            <a:srgbClr val="001626"/>
                          </a:solidFill>
                          <a:latin typeface="+mn-lt"/>
                        </a:rPr>
                        <a:t> </a:t>
                      </a:r>
                      <a:r>
                        <a:rPr lang="en-US" sz="1200" dirty="0" err="1">
                          <a:solidFill>
                            <a:srgbClr val="001626"/>
                          </a:solidFill>
                          <a:latin typeface="+mn-lt"/>
                        </a:rPr>
                        <a:t>Laboratuvarı</a:t>
                      </a:r>
                      <a:endParaRPr lang="tr-TR" sz="1200" b="0" i="0" u="none" strike="noStrike" dirty="0">
                        <a:solidFill>
                          <a:srgbClr val="001626"/>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a:solidFill>
                            <a:srgbClr val="001626"/>
                          </a:solidFill>
                          <a:effectLst/>
                          <a:latin typeface="+mn-lt"/>
                        </a:rPr>
                        <a:t> Elektrik-Elektronik</a:t>
                      </a:r>
                      <a:r>
                        <a:rPr lang="tr-TR" sz="1200" b="0" i="0" u="none" strike="noStrike" baseline="0" dirty="0">
                          <a:solidFill>
                            <a:srgbClr val="001626"/>
                          </a:solidFill>
                          <a:effectLst/>
                          <a:latin typeface="+mn-lt"/>
                        </a:rPr>
                        <a:t> Mühendisliği</a:t>
                      </a:r>
                      <a:endParaRPr lang="tr-TR" sz="12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 1 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err="1">
                          <a:solidFill>
                            <a:srgbClr val="001626"/>
                          </a:solidFill>
                          <a:effectLst/>
                          <a:latin typeface="+mn-lt"/>
                        </a:rPr>
                        <a:t>Yök</a:t>
                      </a:r>
                      <a:r>
                        <a:rPr lang="tr-TR" sz="1200" b="0" i="0" u="none" strike="noStrike" dirty="0">
                          <a:solidFill>
                            <a:srgbClr val="001626"/>
                          </a:solidFill>
                          <a:effectLst/>
                          <a:latin typeface="+mn-lt"/>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07621">
                <a:tc>
                  <a:txBody>
                    <a:bodyPr/>
                    <a:lstStyle/>
                    <a:p>
                      <a:pPr algn="ctr" fontAlgn="ctr"/>
                      <a:r>
                        <a:rPr lang="en-US" sz="1200" dirty="0" err="1">
                          <a:solidFill>
                            <a:srgbClr val="001626"/>
                          </a:solidFill>
                          <a:latin typeface="+mn-lt"/>
                        </a:rPr>
                        <a:t>Mikro</a:t>
                      </a:r>
                      <a:r>
                        <a:rPr lang="en-US" sz="1200" dirty="0">
                          <a:solidFill>
                            <a:srgbClr val="001626"/>
                          </a:solidFill>
                          <a:latin typeface="+mn-lt"/>
                        </a:rPr>
                        <a:t> </a:t>
                      </a:r>
                      <a:r>
                        <a:rPr lang="en-US" sz="1200" dirty="0" err="1">
                          <a:solidFill>
                            <a:srgbClr val="001626"/>
                          </a:solidFill>
                          <a:latin typeface="+mn-lt"/>
                        </a:rPr>
                        <a:t>İşlemci</a:t>
                      </a:r>
                      <a:r>
                        <a:rPr lang="en-US" sz="1200" dirty="0">
                          <a:solidFill>
                            <a:srgbClr val="001626"/>
                          </a:solidFill>
                          <a:latin typeface="+mn-lt"/>
                        </a:rPr>
                        <a:t> </a:t>
                      </a:r>
                      <a:r>
                        <a:rPr lang="en-US" sz="1200" dirty="0" err="1">
                          <a:solidFill>
                            <a:srgbClr val="001626"/>
                          </a:solidFill>
                          <a:latin typeface="+mn-lt"/>
                        </a:rPr>
                        <a:t>Laboratuvarı</a:t>
                      </a:r>
                      <a:r>
                        <a:rPr lang="tr-TR" sz="1200" b="0" i="0" u="none" strike="noStrike" dirty="0">
                          <a:solidFill>
                            <a:srgbClr val="001626"/>
                          </a:solidFill>
                          <a:effectLst/>
                          <a:latin typeface="+mn-lt"/>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a:solidFill>
                            <a:srgbClr val="001626"/>
                          </a:solidFill>
                          <a:effectLst/>
                          <a:latin typeface="+mn-lt"/>
                        </a:rPr>
                        <a:t> Elektrik-Elektronik</a:t>
                      </a:r>
                      <a:r>
                        <a:rPr lang="tr-TR" sz="1200" b="0" i="0" u="none" strike="noStrike" baseline="0" dirty="0">
                          <a:solidFill>
                            <a:srgbClr val="001626"/>
                          </a:solidFill>
                          <a:effectLst/>
                          <a:latin typeface="+mn-lt"/>
                        </a:rPr>
                        <a:t> Mühendisliği</a:t>
                      </a:r>
                      <a:endParaRPr lang="tr-TR" sz="12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 1 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err="1">
                          <a:solidFill>
                            <a:srgbClr val="001626"/>
                          </a:solidFill>
                          <a:effectLst/>
                          <a:latin typeface="+mn-lt"/>
                        </a:rPr>
                        <a:t>Yök</a:t>
                      </a:r>
                      <a:r>
                        <a:rPr lang="tr-TR" sz="1200" b="0" i="0" u="none" strike="noStrike" dirty="0">
                          <a:solidFill>
                            <a:srgbClr val="001626"/>
                          </a:solidFill>
                          <a:effectLst/>
                          <a:latin typeface="+mn-lt"/>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407621">
                <a:tc>
                  <a:txBody>
                    <a:bodyPr/>
                    <a:lstStyle/>
                    <a:p>
                      <a:pPr algn="ctr" fontAlgn="ctr"/>
                      <a:r>
                        <a:rPr lang="tr-TR" sz="1200" b="0" i="0" u="none" strike="noStrike" dirty="0">
                          <a:solidFill>
                            <a:srgbClr val="001626"/>
                          </a:solidFill>
                          <a:effectLst/>
                          <a:latin typeface="+mn-lt"/>
                        </a:rPr>
                        <a:t> </a:t>
                      </a:r>
                      <a:r>
                        <a:rPr lang="en-US" sz="1200" dirty="0" err="1">
                          <a:solidFill>
                            <a:srgbClr val="001626"/>
                          </a:solidFill>
                          <a:latin typeface="+mn-lt"/>
                        </a:rPr>
                        <a:t>Kontrol</a:t>
                      </a:r>
                      <a:r>
                        <a:rPr lang="en-US" sz="1200" dirty="0">
                          <a:solidFill>
                            <a:srgbClr val="001626"/>
                          </a:solidFill>
                          <a:latin typeface="+mn-lt"/>
                        </a:rPr>
                        <a:t> </a:t>
                      </a:r>
                      <a:r>
                        <a:rPr lang="en-US" sz="1200" dirty="0" err="1">
                          <a:solidFill>
                            <a:srgbClr val="001626"/>
                          </a:solidFill>
                          <a:latin typeface="+mn-lt"/>
                        </a:rPr>
                        <a:t>Laboratuvarı</a:t>
                      </a:r>
                      <a:endParaRPr lang="tr-TR" sz="1200" b="0" i="0" u="none" strike="noStrike" dirty="0">
                        <a:solidFill>
                          <a:srgbClr val="001626"/>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a:solidFill>
                            <a:srgbClr val="001626"/>
                          </a:solidFill>
                          <a:effectLst/>
                          <a:latin typeface="+mn-lt"/>
                        </a:rPr>
                        <a:t> Elektrik-Elektronik</a:t>
                      </a:r>
                      <a:r>
                        <a:rPr lang="tr-TR" sz="1200" b="0" i="0" u="none" strike="noStrike" baseline="0" dirty="0">
                          <a:solidFill>
                            <a:srgbClr val="001626"/>
                          </a:solidFill>
                          <a:effectLst/>
                          <a:latin typeface="+mn-lt"/>
                        </a:rPr>
                        <a:t> Mühendisliği</a:t>
                      </a:r>
                      <a:endParaRPr lang="tr-TR" sz="12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 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err="1">
                          <a:solidFill>
                            <a:srgbClr val="001626"/>
                          </a:solidFill>
                          <a:effectLst/>
                          <a:latin typeface="+mn-lt"/>
                        </a:rPr>
                        <a:t>Yök</a:t>
                      </a:r>
                      <a:r>
                        <a:rPr lang="tr-TR" sz="1200" b="0" i="0" u="none" strike="noStrike" dirty="0">
                          <a:solidFill>
                            <a:srgbClr val="001626"/>
                          </a:solidFill>
                          <a:effectLst/>
                          <a:latin typeface="+mn-lt"/>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07621">
                <a:tc>
                  <a:txBody>
                    <a:bodyPr/>
                    <a:lstStyle/>
                    <a:p>
                      <a:pPr algn="ctr" fontAlgn="ctr"/>
                      <a:r>
                        <a:rPr lang="tr-TR" sz="1200" b="0" i="0" u="none" strike="noStrike" dirty="0">
                          <a:solidFill>
                            <a:srgbClr val="001626"/>
                          </a:solidFill>
                          <a:effectLst/>
                          <a:latin typeface="+mn-lt"/>
                        </a:rPr>
                        <a:t> </a:t>
                      </a:r>
                      <a:r>
                        <a:rPr lang="en-US" sz="1200" dirty="0" err="1">
                          <a:solidFill>
                            <a:srgbClr val="001626"/>
                          </a:solidFill>
                          <a:latin typeface="+mn-lt"/>
                        </a:rPr>
                        <a:t>Haberleşme</a:t>
                      </a:r>
                      <a:r>
                        <a:rPr lang="en-US" sz="1200" dirty="0">
                          <a:solidFill>
                            <a:srgbClr val="001626"/>
                          </a:solidFill>
                          <a:latin typeface="+mn-lt"/>
                        </a:rPr>
                        <a:t> </a:t>
                      </a:r>
                      <a:r>
                        <a:rPr lang="en-US" sz="1200" dirty="0" err="1">
                          <a:solidFill>
                            <a:srgbClr val="001626"/>
                          </a:solidFill>
                          <a:latin typeface="+mn-lt"/>
                        </a:rPr>
                        <a:t>Laboratuvarı</a:t>
                      </a:r>
                      <a:endParaRPr lang="tr-TR" sz="1200" b="0" i="0" u="none" strike="noStrike" dirty="0">
                        <a:solidFill>
                          <a:srgbClr val="001626"/>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a:solidFill>
                            <a:srgbClr val="001626"/>
                          </a:solidFill>
                          <a:effectLst/>
                          <a:latin typeface="+mn-lt"/>
                        </a:rPr>
                        <a:t> Elektrik-Elektronik</a:t>
                      </a:r>
                      <a:r>
                        <a:rPr lang="tr-TR" sz="1200" b="0" i="0" u="none" strike="noStrike" baseline="0" dirty="0">
                          <a:solidFill>
                            <a:srgbClr val="001626"/>
                          </a:solidFill>
                          <a:effectLst/>
                          <a:latin typeface="+mn-lt"/>
                        </a:rPr>
                        <a:t> Mühendisliği</a:t>
                      </a:r>
                      <a:endParaRPr lang="tr-TR" sz="12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 0</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err="1">
                          <a:solidFill>
                            <a:srgbClr val="001626"/>
                          </a:solidFill>
                          <a:effectLst/>
                          <a:latin typeface="+mn-lt"/>
                        </a:rPr>
                        <a:t>Yök</a:t>
                      </a:r>
                      <a:r>
                        <a:rPr lang="tr-TR" sz="1200" b="0" i="0" u="none" strike="noStrike" dirty="0">
                          <a:solidFill>
                            <a:srgbClr val="001626"/>
                          </a:solidFill>
                          <a:effectLst/>
                          <a:latin typeface="+mn-lt"/>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07621">
                <a:tc>
                  <a:txBody>
                    <a:bodyPr/>
                    <a:lstStyle/>
                    <a:p>
                      <a:pPr algn="ctr" fontAlgn="ctr"/>
                      <a:r>
                        <a:rPr lang="tr-TR" sz="1200" b="0" i="0" u="none" strike="noStrike" dirty="0">
                          <a:solidFill>
                            <a:srgbClr val="001626"/>
                          </a:solidFill>
                          <a:effectLst/>
                          <a:latin typeface="+mn-lt"/>
                        </a:rPr>
                        <a:t> </a:t>
                      </a:r>
                      <a:r>
                        <a:rPr lang="en-US" sz="1200" dirty="0" err="1">
                          <a:solidFill>
                            <a:srgbClr val="001626"/>
                          </a:solidFill>
                          <a:latin typeface="+mn-lt"/>
                        </a:rPr>
                        <a:t>Elektrik</a:t>
                      </a:r>
                      <a:r>
                        <a:rPr lang="en-US" sz="1200" dirty="0">
                          <a:solidFill>
                            <a:srgbClr val="001626"/>
                          </a:solidFill>
                          <a:latin typeface="+mn-lt"/>
                        </a:rPr>
                        <a:t> </a:t>
                      </a:r>
                      <a:r>
                        <a:rPr lang="en-US" sz="1200" dirty="0" err="1">
                          <a:solidFill>
                            <a:srgbClr val="001626"/>
                          </a:solidFill>
                          <a:latin typeface="+mn-lt"/>
                        </a:rPr>
                        <a:t>Makinaları</a:t>
                      </a:r>
                      <a:r>
                        <a:rPr lang="en-US" sz="1200" dirty="0">
                          <a:solidFill>
                            <a:srgbClr val="001626"/>
                          </a:solidFill>
                          <a:latin typeface="+mn-lt"/>
                        </a:rPr>
                        <a:t> </a:t>
                      </a:r>
                      <a:r>
                        <a:rPr lang="en-US" sz="1200" dirty="0" err="1">
                          <a:solidFill>
                            <a:srgbClr val="001626"/>
                          </a:solidFill>
                          <a:latin typeface="+mn-lt"/>
                        </a:rPr>
                        <a:t>Laboratuvarı</a:t>
                      </a:r>
                      <a:endParaRPr lang="tr-TR" sz="1200" b="0" i="0" u="none" strike="noStrike" dirty="0">
                        <a:solidFill>
                          <a:srgbClr val="001626"/>
                        </a:solidFill>
                        <a:effectLst/>
                        <a:latin typeface="+mn-lt"/>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a:solidFill>
                            <a:srgbClr val="001626"/>
                          </a:solidFill>
                          <a:effectLst/>
                          <a:latin typeface="+mn-lt"/>
                        </a:rPr>
                        <a:t> Elektrik-Elektronik</a:t>
                      </a:r>
                      <a:r>
                        <a:rPr lang="tr-TR" sz="1200" b="0" i="0" u="none" strike="noStrike" baseline="0" dirty="0">
                          <a:solidFill>
                            <a:srgbClr val="001626"/>
                          </a:solidFill>
                          <a:effectLst/>
                          <a:latin typeface="+mn-lt"/>
                        </a:rPr>
                        <a:t> Mühendisliği</a:t>
                      </a:r>
                      <a:endParaRPr lang="tr-TR" sz="1200" b="0" i="0" u="none" strike="noStrike" dirty="0">
                        <a:solidFill>
                          <a:srgbClr val="001626"/>
                        </a:solidFill>
                        <a:effectLst/>
                        <a:latin typeface="+mn-l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  0 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1626"/>
                          </a:solidFill>
                          <a:effectLst/>
                          <a:latin typeface="+mn-lt"/>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200" b="0" i="0" u="none" strike="noStrike" dirty="0" err="1">
                          <a:solidFill>
                            <a:srgbClr val="001626"/>
                          </a:solidFill>
                          <a:effectLst/>
                          <a:latin typeface="+mn-lt"/>
                        </a:rPr>
                        <a:t>Yök</a:t>
                      </a:r>
                      <a:r>
                        <a:rPr lang="tr-TR" sz="1200" b="0" i="0" u="none" strike="noStrike" dirty="0">
                          <a:solidFill>
                            <a:srgbClr val="001626"/>
                          </a:solidFill>
                          <a:effectLst/>
                          <a:latin typeface="+mn-lt"/>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4223880541"/>
              </p:ext>
            </p:extLst>
          </p:nvPr>
        </p:nvGraphicFramePr>
        <p:xfrm>
          <a:off x="1039088" y="1849666"/>
          <a:ext cx="7370621" cy="992534"/>
        </p:xfrm>
        <a:graphic>
          <a:graphicData uri="http://schemas.openxmlformats.org/drawingml/2006/table">
            <a:tbl>
              <a:tblPr/>
              <a:tblGrid>
                <a:gridCol w="1402341">
                  <a:extLst>
                    <a:ext uri="{9D8B030D-6E8A-4147-A177-3AD203B41FA5}">
                      <a16:colId xmlns:a16="http://schemas.microsoft.com/office/drawing/2014/main" val="3918363564"/>
                    </a:ext>
                  </a:extLst>
                </a:gridCol>
                <a:gridCol w="1483319">
                  <a:extLst>
                    <a:ext uri="{9D8B030D-6E8A-4147-A177-3AD203B41FA5}">
                      <a16:colId xmlns:a16="http://schemas.microsoft.com/office/drawing/2014/main" val="1683979601"/>
                    </a:ext>
                  </a:extLst>
                </a:gridCol>
                <a:gridCol w="1494987">
                  <a:extLst>
                    <a:ext uri="{9D8B030D-6E8A-4147-A177-3AD203B41FA5}">
                      <a16:colId xmlns:a16="http://schemas.microsoft.com/office/drawing/2014/main" val="2592459544"/>
                    </a:ext>
                  </a:extLst>
                </a:gridCol>
                <a:gridCol w="1494987">
                  <a:extLst>
                    <a:ext uri="{9D8B030D-6E8A-4147-A177-3AD203B41FA5}">
                      <a16:colId xmlns:a16="http://schemas.microsoft.com/office/drawing/2014/main" val="3383282758"/>
                    </a:ext>
                  </a:extLst>
                </a:gridCol>
                <a:gridCol w="1494987">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a:solidFill>
                            <a:srgbClr val="000000"/>
                          </a:solidFill>
                          <a:effectLst/>
                          <a:latin typeface="Calibri" panose="020F0502020204030204" pitchFamily="34" charset="0"/>
                        </a:rPr>
                        <a:t>Öğretim Üyesi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Elektrik-Elektronik Mühendisliği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9</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 </a:t>
                      </a:r>
                    </a:p>
                    <a:p>
                      <a:pPr algn="ctr" fontAlgn="ctr"/>
                      <a:r>
                        <a:rPr lang="tr-TR" sz="1400" b="0" i="0" u="none" strike="noStrike" dirty="0">
                          <a:solidFill>
                            <a:srgbClr val="000000"/>
                          </a:solidFill>
                          <a:effectLst/>
                          <a:latin typeface="Calibri" panose="020F0502020204030204" pitchFamily="34" charset="0"/>
                        </a:rPr>
                        <a:t>(Kontrol ABD)</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err="1">
                          <a:solidFill>
                            <a:srgbClr val="000000"/>
                          </a:solidFill>
                          <a:effectLst/>
                          <a:latin typeface="Calibri" panose="020F0502020204030204" pitchFamily="34" charset="0"/>
                        </a:rPr>
                        <a:t>Yök</a:t>
                      </a:r>
                      <a:r>
                        <a:rPr lang="tr-TR" sz="1400" b="0" i="0" u="none" strike="noStrike" dirty="0">
                          <a:solidFill>
                            <a:srgbClr val="000000"/>
                          </a:solidFill>
                          <a:effectLst/>
                          <a:latin typeface="Calibri" panose="020F0502020204030204" pitchFamily="34" charset="0"/>
                        </a:rPr>
                        <a:t> Asgari Kriteri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841422138"/>
              </p:ext>
            </p:extLst>
          </p:nvPr>
        </p:nvGraphicFramePr>
        <p:xfrm>
          <a:off x="470388" y="1708821"/>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dirty="0">
                          <a:solidFill>
                            <a:srgbClr val="0F2303"/>
                          </a:solidFill>
                        </a:rPr>
                        <a:t>Bölüm uzmanlık alanlarında yeterli sayıda öğretim üyesi/elemanlarının olmaması (YÖK Asgari Kriteri)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30.09.2023</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a:solidFill>
                            <a:srgbClr val="0F2303"/>
                          </a:solidFill>
                        </a:rPr>
                        <a:t>REKTÖRLÜK</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a:solidFill>
                            <a:srgbClr val="0F2303"/>
                          </a:solidFill>
                        </a:rPr>
                        <a:t>Kadro İhtiyacının Giderilmesi</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7" name="Graphic 6">
            <a:extLst>
              <a:ext uri="{FF2B5EF4-FFF2-40B4-BE49-F238E27FC236}">
                <a16:creationId xmlns:a16="http://schemas.microsoft.com/office/drawing/2014/main" id="{62F636FF-92CC-4DA0-523E-6F9F8C659D8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0116" y="1468315"/>
            <a:ext cx="7883768" cy="4730261"/>
          </a:xfrm>
          <a:prstGeom prst="rect">
            <a:avLst/>
          </a:prstGeom>
        </p:spPr>
      </p:pic>
    </p:spTree>
    <p:extLst>
      <p:ext uri="{BB962C8B-B14F-4D97-AF65-F5344CB8AC3E}">
        <p14:creationId xmlns:p14="http://schemas.microsoft.com/office/powerpoint/2010/main" val="1666700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705</TotalTime>
  <Words>1446</Words>
  <Application>Microsoft Office PowerPoint</Application>
  <PresentationFormat>On-screen Show (4:3)</PresentationFormat>
  <Paragraphs>291</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Symbol</vt:lpstr>
      <vt:lpstr>Tahoma</vt:lpstr>
      <vt:lpstr>Times New Roman</vt:lpstr>
      <vt:lpstr>Wingdings</vt:lpstr>
      <vt:lpstr>Wingdings 3</vt:lpstr>
      <vt:lpstr>İyon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Zekican ERTÜRK</cp:lastModifiedBy>
  <cp:revision>61</cp:revision>
  <dcterms:created xsi:type="dcterms:W3CDTF">2020-01-20T10:44:30Z</dcterms:created>
  <dcterms:modified xsi:type="dcterms:W3CDTF">2023-06-12T12:34:09Z</dcterms:modified>
</cp:coreProperties>
</file>