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56" r:id="rId5"/>
    <p:sldId id="365" r:id="rId6"/>
    <p:sldId id="347" r:id="rId7"/>
    <p:sldId id="367" r:id="rId8"/>
    <p:sldId id="346" r:id="rId9"/>
    <p:sldId id="366" r:id="rId10"/>
    <p:sldId id="320" r:id="rId11"/>
    <p:sldId id="363" r:id="rId12"/>
    <p:sldId id="364" r:id="rId13"/>
    <p:sldId id="369" r:id="rId14"/>
    <p:sldId id="285" r:id="rId15"/>
    <p:sldId id="370" r:id="rId16"/>
    <p:sldId id="371" r:id="rId17"/>
    <p:sldId id="353" r:id="rId18"/>
    <p:sldId id="372" r:id="rId19"/>
    <p:sldId id="373" r:id="rId20"/>
    <p:sldId id="358" r:id="rId21"/>
    <p:sldId id="352" r:id="rId22"/>
    <p:sldId id="357" r:id="rId23"/>
    <p:sldId id="374" r:id="rId24"/>
    <p:sldId id="359" r:id="rId25"/>
    <p:sldId id="360" r:id="rId26"/>
    <p:sldId id="361" r:id="rId27"/>
    <p:sldId id="362" r:id="rId28"/>
    <p:sldId id="375" r:id="rId29"/>
    <p:sldId id="278" r:id="rId30"/>
    <p:sldId id="376"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365"/>
            <p14:sldId id="347"/>
            <p14:sldId id="367"/>
            <p14:sldId id="346"/>
            <p14:sldId id="366"/>
            <p14:sldId id="320"/>
            <p14:sldId id="363"/>
            <p14:sldId id="364"/>
            <p14:sldId id="369"/>
            <p14:sldId id="285"/>
            <p14:sldId id="370"/>
            <p14:sldId id="371"/>
            <p14:sldId id="353"/>
            <p14:sldId id="372"/>
            <p14:sldId id="373"/>
            <p14:sldId id="358"/>
            <p14:sldId id="352"/>
            <p14:sldId id="357"/>
            <p14:sldId id="374"/>
            <p14:sldId id="359"/>
            <p14:sldId id="360"/>
            <p14:sldId id="361"/>
            <p14:sldId id="362"/>
            <p14:sldId id="375"/>
            <p14:sldId id="278"/>
            <p14:sldId id="3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48" autoAdjust="0"/>
  </p:normalViewPr>
  <p:slideViewPr>
    <p:cSldViewPr snapToGrid="0">
      <p:cViewPr varScale="1">
        <p:scale>
          <a:sx n="61" d="100"/>
          <a:sy n="61" d="100"/>
        </p:scale>
        <p:origin x="1368"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12.06.2023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3</a:t>
            </a:fld>
            <a:endParaRPr lang="tr-TR"/>
          </a:p>
        </p:txBody>
      </p:sp>
    </p:spTree>
    <p:extLst>
      <p:ext uri="{BB962C8B-B14F-4D97-AF65-F5344CB8AC3E}">
        <p14:creationId xmlns:p14="http://schemas.microsoft.com/office/powerpoint/2010/main" val="41707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20</a:t>
            </a:fld>
            <a:endParaRPr lang="tr-TR"/>
          </a:p>
        </p:txBody>
      </p:sp>
    </p:spTree>
    <p:extLst>
      <p:ext uri="{BB962C8B-B14F-4D97-AF65-F5344CB8AC3E}">
        <p14:creationId xmlns:p14="http://schemas.microsoft.com/office/powerpoint/2010/main" val="343454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12.06.2023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12.06.2023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12.06.2023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12.06.2023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12.06.2023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12.06.2023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12.06.2023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45324" y="5512332"/>
            <a:ext cx="5969875" cy="769441"/>
          </a:xfrm>
          <a:prstGeom prst="rect">
            <a:avLst/>
          </a:prstGeom>
          <a:noFill/>
        </p:spPr>
        <p:txBody>
          <a:bodyPr wrap="square" rtlCol="0">
            <a:spAutoFit/>
          </a:bodyPr>
          <a:lstStyle/>
          <a:p>
            <a:pPr algn="ctr"/>
            <a:r>
              <a:rPr lang="tr-TR" sz="2200" b="1" dirty="0" smtClean="0">
                <a:solidFill>
                  <a:schemeClr val="accent5">
                    <a:lumMod val="50000"/>
                  </a:schemeClr>
                </a:solidFill>
              </a:rPr>
              <a:t>SAĞLIK HİZMETLERİ MESLEK YÜKSEKOKULU</a:t>
            </a:r>
          </a:p>
          <a:p>
            <a:pPr algn="ctr"/>
            <a:r>
              <a:rPr lang="tr-TR" sz="2200" b="1" dirty="0" smtClean="0">
                <a:solidFill>
                  <a:schemeClr val="accent5">
                    <a:lumMod val="50000"/>
                  </a:schemeClr>
                </a:solidFill>
              </a:rPr>
              <a:t>DİŞÇİLİK HİZMETLERİ BÖLÜMÜ</a:t>
            </a:r>
            <a:endParaRPr lang="tr-TR" sz="22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lgn="ctr" defTabSz="914400">
              <a:lnSpc>
                <a:spcPct val="90000"/>
              </a:lnSpc>
              <a:spcAft>
                <a:spcPts val="600"/>
              </a:spcAft>
            </a:pPr>
            <a:r>
              <a:rPr lang="tr-TR" sz="2800" b="1" dirty="0">
                <a:solidFill>
                  <a:srgbClr val="9E5E9B"/>
                </a:solidFill>
                <a:effectLst>
                  <a:outerShdw blurRad="38100" dist="38100" dir="2700000" algn="tl">
                    <a:srgbClr val="000000">
                      <a:alpha val="43137"/>
                    </a:srgbClr>
                  </a:outerShdw>
                </a:effectLst>
                <a:latin typeface="Calibri" panose="020F0502020204030204"/>
                <a:ea typeface="+mn-ea"/>
                <a:cs typeface="+mn-cs"/>
              </a:rPr>
              <a:t>SKORU YÜKSEK OLAN ve AKSİYON GEREKTİREN </a:t>
            </a:r>
            <a:r>
              <a:rPr lang="en-US" sz="2800" b="1" dirty="0">
                <a:solidFill>
                  <a:srgbClr val="9E5E9B"/>
                </a:solidFill>
                <a:effectLst>
                  <a:outerShdw blurRad="38100" dist="38100" dir="2700000" algn="tl">
                    <a:srgbClr val="000000">
                      <a:alpha val="43137"/>
                    </a:srgbClr>
                  </a:outerShdw>
                </a:effectLst>
                <a:latin typeface="Calibri" panose="020F0502020204030204"/>
                <a:ea typeface="+mn-ea"/>
                <a:cs typeface="+mn-cs"/>
              </a:rPr>
              <a:t>RİS</a:t>
            </a:r>
            <a:r>
              <a:rPr lang="tr-TR" sz="2800" b="1" dirty="0">
                <a:solidFill>
                  <a:srgbClr val="9E5E9B"/>
                </a:solidFill>
                <a:effectLst>
                  <a:outerShdw blurRad="38100" dist="38100" dir="2700000" algn="tl">
                    <a:srgbClr val="000000">
                      <a:alpha val="43137"/>
                    </a:srgbClr>
                  </a:outerShdw>
                </a:effectLst>
                <a:latin typeface="Calibri" panose="020F0502020204030204"/>
                <a:ea typeface="+mn-ea"/>
                <a:cs typeface="+mn-cs"/>
              </a:rPr>
              <a:t>KLER</a:t>
            </a:r>
            <a:r>
              <a:rPr lang="en-US" sz="2800" b="1" dirty="0">
                <a:solidFill>
                  <a:srgbClr val="9E5E9B"/>
                </a:solidFill>
                <a:effectLst>
                  <a:outerShdw blurRad="38100" dist="38100" dir="2700000" algn="tl">
                    <a:srgbClr val="000000">
                      <a:alpha val="43137"/>
                    </a:srgbClr>
                  </a:outerShdw>
                </a:effectLst>
                <a:latin typeface="Calibri" panose="020F0502020204030204"/>
                <a:ea typeface="+mn-ea"/>
                <a:cs typeface="+mn-cs"/>
              </a:rPr>
              <a:t/>
            </a:r>
            <a:br>
              <a:rPr lang="en-US" sz="2800" b="1" dirty="0">
                <a:solidFill>
                  <a:srgbClr val="9E5E9B"/>
                </a:solidFill>
                <a:effectLst>
                  <a:outerShdw blurRad="38100" dist="38100" dir="2700000" algn="tl">
                    <a:srgbClr val="000000">
                      <a:alpha val="43137"/>
                    </a:srgbClr>
                  </a:outerShdw>
                </a:effectLst>
                <a:latin typeface="Calibri" panose="020F0502020204030204"/>
                <a:ea typeface="+mn-ea"/>
                <a:cs typeface="+mn-cs"/>
              </a:rPr>
            </a:br>
            <a:endParaRPr lang="tr-TR"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439F893C-C32F-4835-A1E5-850973405C58}" type="slidenum">
              <a:rPr lang="tr-TR" smtClean="0"/>
              <a:t>10</a:t>
            </a:fld>
            <a:endParaRPr lang="tr-TR"/>
          </a:p>
        </p:txBody>
      </p:sp>
      <p:pic>
        <p:nvPicPr>
          <p:cNvPr id="6" name="Resim 5"/>
          <p:cNvPicPr>
            <a:picLocks noChangeAspect="1"/>
          </p:cNvPicPr>
          <p:nvPr/>
        </p:nvPicPr>
        <p:blipFill>
          <a:blip r:embed="rId2"/>
          <a:stretch>
            <a:fillRect/>
          </a:stretch>
        </p:blipFill>
        <p:spPr>
          <a:xfrm>
            <a:off x="172529" y="1463394"/>
            <a:ext cx="8747184" cy="5109934"/>
          </a:xfrm>
          <a:prstGeom prst="rect">
            <a:avLst/>
          </a:prstGeom>
        </p:spPr>
      </p:pic>
    </p:spTree>
    <p:extLst>
      <p:ext uri="{BB962C8B-B14F-4D97-AF65-F5344CB8AC3E}">
        <p14:creationId xmlns:p14="http://schemas.microsoft.com/office/powerpoint/2010/main" val="1980708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349059373"/>
              </p:ext>
            </p:extLst>
          </p:nvPr>
        </p:nvGraphicFramePr>
        <p:xfrm>
          <a:off x="545122" y="1801446"/>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Riskin</a:t>
                      </a:r>
                      <a:r>
                        <a:rPr lang="tr-TR" baseline="0" dirty="0">
                          <a:solidFill>
                            <a:srgbClr val="0F2303"/>
                          </a:solidFill>
                        </a:rPr>
                        <a:t> Tanımı :</a:t>
                      </a:r>
                      <a:endParaRPr lang="tr-TR" dirty="0">
                        <a:solidFill>
                          <a:srgbClr val="0F2303"/>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b="0" dirty="0" smtClean="0">
                          <a:solidFill>
                            <a:srgbClr val="0F2303"/>
                          </a:solidFill>
                        </a:rPr>
                        <a:t>Kurumsallaşma sürecinin devam ediyor olması</a:t>
                      </a:r>
                      <a:endParaRPr lang="tr-TR" b="0"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Termin Tarihi </a:t>
                      </a:r>
                      <a:r>
                        <a:rPr lang="tr-TR" baseline="0" dirty="0">
                          <a:solidFill>
                            <a:srgbClr val="0F2303"/>
                          </a:solidFill>
                        </a:rPr>
                        <a:t>:</a:t>
                      </a:r>
                      <a:endParaRPr lang="tr-TR" dirty="0">
                        <a:solidFill>
                          <a:srgbClr val="0F2303"/>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14.02.2023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Sorumlu</a:t>
                      </a:r>
                      <a:r>
                        <a:rPr lang="tr-TR" baseline="0" dirty="0">
                          <a:solidFill>
                            <a:srgbClr val="0F2303"/>
                          </a:solidFill>
                        </a:rPr>
                        <a:t> Birim :</a:t>
                      </a:r>
                      <a:endParaRPr lang="tr-TR" dirty="0">
                        <a:solidFill>
                          <a:srgbClr val="0F2303"/>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Dişçilik Hizmetleri Bölüm</a:t>
                      </a:r>
                      <a:r>
                        <a:rPr lang="tr-TR" baseline="0" dirty="0" smtClean="0">
                          <a:solidFill>
                            <a:srgbClr val="0F2303"/>
                          </a:solidFill>
                        </a:rPr>
                        <a:t> Başkanlığı</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Dişçilik Hizmetleri Bölümü  komisyon üyeleri gözden geçirilecek ve bazı komisyonlara yeni üyeler eklenecektir. Derslerin daha etkin yapılabilmesi için yeni öğretim elemanları talep edilecektir. </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983770717"/>
              </p:ext>
            </p:extLst>
          </p:nvPr>
        </p:nvGraphicFramePr>
        <p:xfrm>
          <a:off x="545122" y="1801446"/>
          <a:ext cx="8203223" cy="3119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Riskin</a:t>
                      </a:r>
                      <a:r>
                        <a:rPr lang="tr-TR" baseline="0" dirty="0">
                          <a:solidFill>
                            <a:srgbClr val="0F2303"/>
                          </a:solidFill>
                        </a:rPr>
                        <a:t> Tanımı :</a:t>
                      </a:r>
                      <a:endParaRPr lang="tr-TR" dirty="0">
                        <a:solidFill>
                          <a:srgbClr val="0F2303"/>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b="0" dirty="0" smtClean="0">
                          <a:solidFill>
                            <a:srgbClr val="0F2303"/>
                          </a:solidFill>
                        </a:rPr>
                        <a:t>Öğrencilerin ilgili mevzuatlara (duyuru/yönetmelik/yönerge) ve ihtiyacı olan ilgili birimlerce duyurulan bilgilere karşı ilgisizliği</a:t>
                      </a:r>
                      <a:endParaRPr lang="tr-TR" b="0"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Termin Tarihi </a:t>
                      </a:r>
                      <a:r>
                        <a:rPr lang="tr-TR" baseline="0" dirty="0">
                          <a:solidFill>
                            <a:srgbClr val="0F2303"/>
                          </a:solidFill>
                        </a:rPr>
                        <a:t>:</a:t>
                      </a:r>
                      <a:endParaRPr lang="tr-TR" dirty="0">
                        <a:solidFill>
                          <a:srgbClr val="0F2303"/>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14.02.2023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Sorumlu</a:t>
                      </a:r>
                      <a:r>
                        <a:rPr lang="tr-TR" baseline="0" dirty="0">
                          <a:solidFill>
                            <a:srgbClr val="0F2303"/>
                          </a:solidFill>
                        </a:rPr>
                        <a:t> Birim :</a:t>
                      </a:r>
                      <a:endParaRPr lang="tr-TR" dirty="0">
                        <a:solidFill>
                          <a:srgbClr val="0F2303"/>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SHMYO Müdürlüğü</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2022-2023 Eğitim-Öğretim Yılı Güz Yarıyılı başlangıcında tüm öğrencilere dersler bünyesinde okul düzeninin işleyişi ile ilgili bilgilendirmeler yapılacaktır.  Ayrıca e-posta yoluyla da periyodik olarak ilgili konularda bilgilendirme yapılacaktır. SHMYO WEB sitesinde </a:t>
                      </a:r>
                      <a:r>
                        <a:rPr lang="tr-TR" dirty="0" smtClean="0">
                          <a:solidFill>
                            <a:srgbClr val="0F2303"/>
                          </a:solidFill>
                        </a:rPr>
                        <a:t>okul hakkında </a:t>
                      </a:r>
                      <a:r>
                        <a:rPr lang="tr-TR" dirty="0" smtClean="0">
                          <a:solidFill>
                            <a:srgbClr val="0F2303"/>
                          </a:solidFill>
                        </a:rPr>
                        <a:t>bilgilendirmek amaçlı tanıtım kataloğu ve oryantasyon kitapçığı ile ilgili bilgilendirmeler yapılacaktır. </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571807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4042328901"/>
              </p:ext>
            </p:extLst>
          </p:nvPr>
        </p:nvGraphicFramePr>
        <p:xfrm>
          <a:off x="545122" y="1801446"/>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Riskin</a:t>
                      </a:r>
                      <a:r>
                        <a:rPr lang="tr-TR" baseline="0" dirty="0">
                          <a:solidFill>
                            <a:srgbClr val="0F2303"/>
                          </a:solidFill>
                        </a:rPr>
                        <a:t> Tanımı :</a:t>
                      </a:r>
                      <a:endParaRPr lang="tr-TR" dirty="0">
                        <a:solidFill>
                          <a:srgbClr val="0F2303"/>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b="0" dirty="0" smtClean="0">
                          <a:solidFill>
                            <a:srgbClr val="0F2303"/>
                          </a:solidFill>
                        </a:rPr>
                        <a:t>Bazı öğrencilerin yönlendirme yetersizliği ve araştırma eksikliği nedeniyle bilinçsiz yapılan program tercihleri</a:t>
                      </a:r>
                      <a:endParaRPr lang="tr-TR" b="0"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Termin Tarihi </a:t>
                      </a:r>
                      <a:r>
                        <a:rPr lang="tr-TR" baseline="0" dirty="0">
                          <a:solidFill>
                            <a:srgbClr val="0F2303"/>
                          </a:solidFill>
                        </a:rPr>
                        <a:t>:</a:t>
                      </a:r>
                      <a:endParaRPr lang="tr-TR" dirty="0">
                        <a:solidFill>
                          <a:srgbClr val="0F2303"/>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21.09.2023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Sorumlu</a:t>
                      </a:r>
                      <a:r>
                        <a:rPr lang="tr-TR" baseline="0" dirty="0">
                          <a:solidFill>
                            <a:srgbClr val="0F2303"/>
                          </a:solidFill>
                        </a:rPr>
                        <a:t> Birim :</a:t>
                      </a:r>
                      <a:endParaRPr lang="tr-TR" dirty="0">
                        <a:solidFill>
                          <a:srgbClr val="0F2303"/>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SHMYO Müdürlüğü</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F2303"/>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Öğrencilere ders başlangıcında program ile ilgili bilgilendirme yapılması ve e-posta yoluyla da periyodik olarak ilgili konularda bilgilendirme e-postaları gönderilmesi</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4226847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372290" y="1763208"/>
            <a:ext cx="8593519" cy="4068248"/>
          </a:xfrm>
          <a:prstGeom prst="rect">
            <a:avLst/>
          </a:prstGeom>
        </p:spPr>
      </p:pic>
    </p:spTree>
    <p:extLst>
      <p:ext uri="{BB962C8B-B14F-4D97-AF65-F5344CB8AC3E}">
        <p14:creationId xmlns:p14="http://schemas.microsoft.com/office/powerpoint/2010/main" val="166670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251520" y="2232120"/>
            <a:ext cx="8622891" cy="2403675"/>
          </a:xfrm>
          <a:prstGeom prst="rect">
            <a:avLst/>
          </a:prstGeom>
        </p:spPr>
      </p:pic>
    </p:spTree>
    <p:extLst>
      <p:ext uri="{BB962C8B-B14F-4D97-AF65-F5344CB8AC3E}">
        <p14:creationId xmlns:p14="http://schemas.microsoft.com/office/powerpoint/2010/main" val="124426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a:extLst>
              <a:ext uri="{FF2B5EF4-FFF2-40B4-BE49-F238E27FC236}">
                <a16:creationId xmlns:a16="http://schemas.microsoft.com/office/drawing/2014/main" id="{DF08B47D-9565-4A47-8414-25FA77068F94}"/>
              </a:ext>
            </a:extLst>
          </p:cNvPr>
          <p:cNvGraphicFramePr>
            <a:graphicFrameLocks noGrp="1"/>
          </p:cNvGraphicFramePr>
          <p:nvPr>
            <p:extLst>
              <p:ext uri="{D42A27DB-BD31-4B8C-83A1-F6EECF244321}">
                <p14:modId xmlns:p14="http://schemas.microsoft.com/office/powerpoint/2010/main" val="3745936484"/>
              </p:ext>
            </p:extLst>
          </p:nvPr>
        </p:nvGraphicFramePr>
        <p:xfrm>
          <a:off x="1128337" y="2230229"/>
          <a:ext cx="6887326" cy="2521774"/>
        </p:xfrm>
        <a:graphic>
          <a:graphicData uri="http://schemas.openxmlformats.org/drawingml/2006/table">
            <a:tbl>
              <a:tblPr/>
              <a:tblGrid>
                <a:gridCol w="5384636">
                  <a:extLst>
                    <a:ext uri="{9D8B030D-6E8A-4147-A177-3AD203B41FA5}">
                      <a16:colId xmlns:a16="http://schemas.microsoft.com/office/drawing/2014/main" val="239013604"/>
                    </a:ext>
                  </a:extLst>
                </a:gridCol>
                <a:gridCol w="1502690">
                  <a:extLst>
                    <a:ext uri="{9D8B030D-6E8A-4147-A177-3AD203B41FA5}">
                      <a16:colId xmlns:a16="http://schemas.microsoft.com/office/drawing/2014/main" val="1194934114"/>
                    </a:ext>
                  </a:extLst>
                </a:gridCol>
              </a:tblGrid>
              <a:tr h="817772">
                <a:tc>
                  <a:txBody>
                    <a:bodyPr/>
                    <a:lstStyle/>
                    <a:p>
                      <a:pPr algn="l" fontAlgn="b"/>
                      <a:r>
                        <a:rPr lang="tr-TR" sz="2400" b="0" i="0" u="none" strike="noStrike" dirty="0">
                          <a:solidFill>
                            <a:srgbClr val="122204"/>
                          </a:solidFill>
                          <a:effectLst/>
                          <a:latin typeface="Calibri" panose="020F0502020204030204" pitchFamily="34" charset="0"/>
                        </a:rPr>
                        <a:t>Derslerin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smtClean="0">
                          <a:solidFill>
                            <a:srgbClr val="122204"/>
                          </a:solidFill>
                          <a:effectLst/>
                          <a:latin typeface="Calibri" panose="020F0502020204030204" pitchFamily="34" charset="0"/>
                        </a:rPr>
                        <a:t>88.95</a:t>
                      </a:r>
                      <a:endParaRPr lang="tr-TR" sz="2400" b="0" i="0" u="none" strike="noStrike" dirty="0">
                        <a:solidFill>
                          <a:srgbClr val="122204"/>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88173"/>
                  </a:ext>
                </a:extLst>
              </a:tr>
              <a:tr h="813854">
                <a:tc>
                  <a:txBody>
                    <a:bodyPr/>
                    <a:lstStyle/>
                    <a:p>
                      <a:pPr algn="l" fontAlgn="b"/>
                      <a:r>
                        <a:rPr lang="tr-TR" sz="2400" b="0" i="0" u="none" strike="noStrike" dirty="0">
                          <a:solidFill>
                            <a:srgbClr val="122204"/>
                          </a:solidFill>
                          <a:effectLst/>
                          <a:latin typeface="Calibri" panose="020F0502020204030204" pitchFamily="34" charset="0"/>
                        </a:rPr>
                        <a:t>Hocaların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smtClean="0">
                          <a:solidFill>
                            <a:srgbClr val="122204"/>
                          </a:solidFill>
                          <a:effectLst/>
                          <a:latin typeface="Calibri" panose="020F0502020204030204" pitchFamily="34" charset="0"/>
                        </a:rPr>
                        <a:t>89.09</a:t>
                      </a:r>
                      <a:endParaRPr lang="tr-TR" sz="2400" b="0" i="0" u="none" strike="noStrike" dirty="0">
                        <a:solidFill>
                          <a:srgbClr val="122204"/>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882114"/>
                  </a:ext>
                </a:extLst>
              </a:tr>
              <a:tr h="890148">
                <a:tc>
                  <a:txBody>
                    <a:bodyPr/>
                    <a:lstStyle/>
                    <a:p>
                      <a:pPr algn="l" fontAlgn="b"/>
                      <a:r>
                        <a:rPr lang="tr-TR" sz="2400" b="0" i="0" u="none" strike="noStrike" dirty="0">
                          <a:solidFill>
                            <a:srgbClr val="122204"/>
                          </a:solidFill>
                          <a:effectLst/>
                          <a:latin typeface="Calibri" panose="020F0502020204030204" pitchFamily="34" charset="0"/>
                        </a:rPr>
                        <a:t>Danışmanlık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smtClean="0">
                          <a:solidFill>
                            <a:srgbClr val="122204"/>
                          </a:solidFill>
                          <a:effectLst/>
                          <a:latin typeface="Calibri" panose="020F0502020204030204" pitchFamily="34" charset="0"/>
                        </a:rPr>
                        <a:t>80,38</a:t>
                      </a:r>
                      <a:endParaRPr lang="tr-TR" sz="2400" b="0" i="0" u="none" strike="noStrike" dirty="0">
                        <a:solidFill>
                          <a:srgbClr val="122204"/>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944618"/>
                  </a:ext>
                </a:extLst>
              </a:tr>
            </a:tbl>
          </a:graphicData>
        </a:graphic>
      </p:graphicFrame>
      <p:sp>
        <p:nvSpPr>
          <p:cNvPr id="6" name="Metin kutusu 5">
            <a:extLst>
              <a:ext uri="{FF2B5EF4-FFF2-40B4-BE49-F238E27FC236}">
                <a16:creationId xmlns:a16="http://schemas.microsoft.com/office/drawing/2014/main" id="{ED91B4BE-03CA-40C6-94A6-960B40AB3A3F}"/>
              </a:ext>
            </a:extLst>
          </p:cNvPr>
          <p:cNvSpPr txBox="1"/>
          <p:nvPr/>
        </p:nvSpPr>
        <p:spPr>
          <a:xfrm>
            <a:off x="2336963" y="5348377"/>
            <a:ext cx="5678700" cy="369332"/>
          </a:xfrm>
          <a:prstGeom prst="rect">
            <a:avLst/>
          </a:prstGeom>
          <a:noFill/>
        </p:spPr>
        <p:txBody>
          <a:bodyPr wrap="square" rtlCol="0">
            <a:spAutoFit/>
          </a:bodyPr>
          <a:lstStyle/>
          <a:p>
            <a:r>
              <a:rPr lang="tr-TR" dirty="0" err="1">
                <a:solidFill>
                  <a:srgbClr val="020424"/>
                </a:solidFill>
              </a:rPr>
              <a:t>reports.antalya.edu.tr’den</a:t>
            </a:r>
            <a:r>
              <a:rPr lang="tr-TR" dirty="0">
                <a:solidFill>
                  <a:srgbClr val="020424"/>
                </a:solidFill>
              </a:rPr>
              <a:t> alınmıştır.</a:t>
            </a:r>
          </a:p>
        </p:txBody>
      </p:sp>
    </p:spTree>
    <p:extLst>
      <p:ext uri="{BB962C8B-B14F-4D97-AF65-F5344CB8AC3E}">
        <p14:creationId xmlns:p14="http://schemas.microsoft.com/office/powerpoint/2010/main" val="154731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260121" y="3157593"/>
            <a:ext cx="5684808" cy="369332"/>
          </a:xfrm>
          <a:prstGeom prst="rect">
            <a:avLst/>
          </a:prstGeom>
        </p:spPr>
        <p:txBody>
          <a:bodyPr wrap="square">
            <a:spAutoFit/>
          </a:bodyPr>
          <a:lstStyle/>
          <a:p>
            <a:r>
              <a:rPr lang="tr-TR" dirty="0">
                <a:solidFill>
                  <a:srgbClr val="000000"/>
                </a:solidFill>
              </a:rPr>
              <a:t>Sürecimizle ilgili  şikayet veya öneri </a:t>
            </a:r>
            <a:r>
              <a:rPr lang="tr-TR" dirty="0" smtClean="0">
                <a:solidFill>
                  <a:srgbClr val="000000"/>
                </a:solidFill>
              </a:rPr>
              <a:t>alınmamıştır.</a:t>
            </a:r>
            <a:endParaRPr lang="tr-TR" dirty="0"/>
          </a:p>
        </p:txBody>
      </p:sp>
    </p:spTree>
    <p:extLst>
      <p:ext uri="{BB962C8B-B14F-4D97-AF65-F5344CB8AC3E}">
        <p14:creationId xmlns:p14="http://schemas.microsoft.com/office/powerpoint/2010/main" val="380593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470387" y="5922787"/>
            <a:ext cx="6230560" cy="369332"/>
          </a:xfrm>
          <a:prstGeom prst="rect">
            <a:avLst/>
          </a:prstGeom>
          <a:noFill/>
        </p:spPr>
        <p:txBody>
          <a:bodyPr wrap="square" rtlCol="0">
            <a:spAutoFit/>
          </a:bodyPr>
          <a:lstStyle/>
          <a:p>
            <a:r>
              <a:rPr lang="tr-TR" dirty="0">
                <a:solidFill>
                  <a:srgbClr val="FF0000"/>
                </a:solidFill>
              </a:rPr>
              <a:t>NOT:DURUMA GÖRE ÇOĞALTILABİLİR!</a:t>
            </a:r>
          </a:p>
        </p:txBody>
      </p:sp>
    </p:spTree>
    <p:extLst>
      <p:ext uri="{BB962C8B-B14F-4D97-AF65-F5344CB8AC3E}">
        <p14:creationId xmlns:p14="http://schemas.microsoft.com/office/powerpoint/2010/main" val="1082165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1934528" y="1795665"/>
            <a:ext cx="5395307" cy="3205113"/>
          </a:xfrm>
          <a:prstGeom prst="rect">
            <a:avLst/>
          </a:prstGeom>
        </p:spPr>
      </p:pic>
      <p:sp>
        <p:nvSpPr>
          <p:cNvPr id="6" name="Metin kutusu 5">
            <a:extLst>
              <a:ext uri="{FF2B5EF4-FFF2-40B4-BE49-F238E27FC236}">
                <a16:creationId xmlns:a16="http://schemas.microsoft.com/office/drawing/2014/main" id="{ADAFC176-15BD-408F-900E-F4601B422BCC}"/>
              </a:ext>
            </a:extLst>
          </p:cNvPr>
          <p:cNvSpPr txBox="1"/>
          <p:nvPr/>
        </p:nvSpPr>
        <p:spPr>
          <a:xfrm>
            <a:off x="1476939" y="5213435"/>
            <a:ext cx="6927589" cy="1323439"/>
          </a:xfrm>
          <a:prstGeom prst="rect">
            <a:avLst/>
          </a:prstGeom>
          <a:noFill/>
        </p:spPr>
        <p:txBody>
          <a:bodyPr wrap="square" rtlCol="0">
            <a:spAutoFit/>
          </a:bodyPr>
          <a:lstStyle/>
          <a:p>
            <a:pPr algn="just"/>
            <a:r>
              <a:rPr lang="tr-TR" sz="2000" dirty="0">
                <a:solidFill>
                  <a:srgbClr val="020424"/>
                </a:solidFill>
              </a:rPr>
              <a:t>Herhangi bir uygunsuzluğumuz bulunmamaktadır. </a:t>
            </a:r>
          </a:p>
          <a:p>
            <a:pPr algn="just"/>
            <a:r>
              <a:rPr lang="tr-TR" sz="2000" dirty="0">
                <a:solidFill>
                  <a:srgbClr val="020424"/>
                </a:solidFill>
              </a:rPr>
              <a:t>1 Adet Paydaş Analizinde </a:t>
            </a:r>
            <a:r>
              <a:rPr lang="tr-TR" sz="2000" dirty="0" smtClean="0">
                <a:solidFill>
                  <a:srgbClr val="020424"/>
                </a:solidFill>
              </a:rPr>
              <a:t>«TÜBİTAK </a:t>
            </a:r>
            <a:r>
              <a:rPr lang="tr-TR" sz="2000" dirty="0">
                <a:solidFill>
                  <a:srgbClr val="020424"/>
                </a:solidFill>
              </a:rPr>
              <a:t>Temel ortak mı? </a:t>
            </a:r>
            <a:r>
              <a:rPr lang="tr-TR" sz="2000" dirty="0" smtClean="0">
                <a:solidFill>
                  <a:srgbClr val="020424"/>
                </a:solidFill>
              </a:rPr>
              <a:t>Stratejik </a:t>
            </a:r>
            <a:r>
              <a:rPr lang="tr-TR" sz="2000" dirty="0">
                <a:solidFill>
                  <a:srgbClr val="020424"/>
                </a:solidFill>
              </a:rPr>
              <a:t>Ortak mı ? irdelenmesi tavsiye </a:t>
            </a:r>
            <a:r>
              <a:rPr lang="tr-TR" sz="2000" dirty="0" smtClean="0">
                <a:solidFill>
                  <a:srgbClr val="020424"/>
                </a:solidFill>
              </a:rPr>
              <a:t>edildi» şeklinde bir gözlemimiz bulunmaktadır.</a:t>
            </a:r>
            <a:endParaRPr lang="tr-TR" sz="2000" dirty="0">
              <a:solidFill>
                <a:srgbClr val="020424"/>
              </a:solidFill>
            </a:endParaRPr>
          </a:p>
        </p:txBody>
      </p:sp>
    </p:spTree>
    <p:extLst>
      <p:ext uri="{BB962C8B-B14F-4D97-AF65-F5344CB8AC3E}">
        <p14:creationId xmlns:p14="http://schemas.microsoft.com/office/powerpoint/2010/main" val="134635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503655" y="4961847"/>
            <a:ext cx="8483498"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Kurumumuz küresel gelişmeler ve ülkemiz çıkarları doğrultusunda, akademik ve idari kadrosu ile küresel ve yerel düzeyde gelişmeleri takip eden, kendini yenileyen, gelişen, süreçleri içselleştirebilen, ulaşılabilir, şeffaf ve hesap verebilen bir süreç kapsamında ülkemizin sağlık hizmetleri alanında ihtiyaç duyduğu insan kaynağının yetiştirilmesine katkı sağlayan lider bir yüksekokul olmayı amaçlanmaktadır. </a:t>
            </a:r>
            <a:endParaRPr lang="tr-TR" sz="1400" dirty="0">
              <a:solidFill>
                <a:srgbClr val="0C0D0D"/>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90637" y="3195914"/>
            <a:ext cx="8518452"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Antalya Bilim Üniversitesi Sağlık Hizmetleri Meslek Yüksekokulu sağlık alanında ihtiyaç duyulan sağlık personellerini yetiştiren ve sağlık alanında elde edilen bilimsel ve teknolojik gelişmelerin topluma yansıtıldığı, uygulamaya yönelik eğitim-öğretim faaliyetlerinin gerçekleştirildiği, sağlık ile ilgili stratejilerin oluşturulmasında danışılan, saygın ve lider bir yüksekokul olmaktır.</a:t>
            </a:r>
            <a:endParaRPr lang="tr-TR" sz="1400"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68701" y="1429981"/>
            <a:ext cx="8518452"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Antalya Bilim Üniversitesi Sağlık Hizmetleri Meslek Yüksekokulu'nun misyonu; problem çözebilen, yaşam boyu öğrenmeyi benimseyen, eleştirel ve analitik düşünebilen, her alanda etkili iletişim kurabilen, disiplinler arası çalışabilme yetisi ile kişinin ve toplumun ihtiyaç ve sorunlarına karşı duyarlı mesleki etik değerlere sahip sağlık çalışanları yetiştirmektir.</a:t>
            </a:r>
            <a:endParaRPr lang="tr-TR" sz="1400"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1101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67" name="Resim 66"/>
          <p:cNvPicPr>
            <a:picLocks noChangeAspect="1"/>
          </p:cNvPicPr>
          <p:nvPr/>
        </p:nvPicPr>
        <p:blipFill>
          <a:blip r:embed="rId4"/>
          <a:stretch>
            <a:fillRect/>
          </a:stretch>
        </p:blipFill>
        <p:spPr>
          <a:xfrm>
            <a:off x="760929" y="2313281"/>
            <a:ext cx="7752274" cy="4346077"/>
          </a:xfrm>
          <a:prstGeom prst="rect">
            <a:avLst/>
          </a:prstGeom>
        </p:spPr>
      </p:pic>
      <p:sp>
        <p:nvSpPr>
          <p:cNvPr id="69" name="Metin kutusu 68">
            <a:extLst>
              <a:ext uri="{FF2B5EF4-FFF2-40B4-BE49-F238E27FC236}">
                <a16:creationId xmlns:a16="http://schemas.microsoft.com/office/drawing/2014/main" id="{33CA4567-E987-4B90-BFF3-72E879F2E558}"/>
              </a:ext>
            </a:extLst>
          </p:cNvPr>
          <p:cNvSpPr txBox="1"/>
          <p:nvPr/>
        </p:nvSpPr>
        <p:spPr>
          <a:xfrm>
            <a:off x="604361" y="1425775"/>
            <a:ext cx="7908842" cy="830997"/>
          </a:xfrm>
          <a:prstGeom prst="rect">
            <a:avLst/>
          </a:prstGeom>
          <a:noFill/>
        </p:spPr>
        <p:txBody>
          <a:bodyPr wrap="square" rtlCol="0">
            <a:spAutoFit/>
          </a:bodyPr>
          <a:lstStyle/>
          <a:p>
            <a:pPr algn="ctr"/>
            <a:r>
              <a:rPr lang="tr-TR" sz="2400" dirty="0">
                <a:solidFill>
                  <a:srgbClr val="000000"/>
                </a:solidFill>
              </a:rPr>
              <a:t>Uygulamalı dersler </a:t>
            </a:r>
            <a:r>
              <a:rPr lang="tr-TR" sz="2400" dirty="0" smtClean="0">
                <a:solidFill>
                  <a:srgbClr val="000000"/>
                </a:solidFill>
              </a:rPr>
              <a:t>Mark Antalya kampüsünde </a:t>
            </a:r>
            <a:r>
              <a:rPr lang="tr-TR" sz="2400" dirty="0" err="1" smtClean="0">
                <a:solidFill>
                  <a:srgbClr val="000000"/>
                </a:solidFill>
              </a:rPr>
              <a:t>BilimDent</a:t>
            </a:r>
            <a:r>
              <a:rPr lang="tr-TR" sz="2400" dirty="0" smtClean="0">
                <a:solidFill>
                  <a:srgbClr val="000000"/>
                </a:solidFill>
              </a:rPr>
              <a:t> bünyesinde yapılmaktadır.</a:t>
            </a:r>
            <a:endParaRPr lang="tr-TR" sz="2400" dirty="0">
              <a:solidFill>
                <a:srgbClr val="000000"/>
              </a:solidFill>
            </a:endParaRPr>
          </a:p>
        </p:txBody>
      </p:sp>
    </p:spTree>
    <p:extLst>
      <p:ext uri="{BB962C8B-B14F-4D97-AF65-F5344CB8AC3E}">
        <p14:creationId xmlns:p14="http://schemas.microsoft.com/office/powerpoint/2010/main" val="307126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7" name="Metin kutusu 66">
            <a:extLst>
              <a:ext uri="{FF2B5EF4-FFF2-40B4-BE49-F238E27FC236}">
                <a16:creationId xmlns:a16="http://schemas.microsoft.com/office/drawing/2014/main" id="{824F663B-AFE2-46FC-AC96-552614EA4EE3}"/>
              </a:ext>
            </a:extLst>
          </p:cNvPr>
          <p:cNvSpPr txBox="1"/>
          <p:nvPr/>
        </p:nvSpPr>
        <p:spPr>
          <a:xfrm>
            <a:off x="285991" y="2239981"/>
            <a:ext cx="8567269" cy="1938992"/>
          </a:xfrm>
          <a:prstGeom prst="rect">
            <a:avLst/>
          </a:prstGeom>
          <a:noFill/>
        </p:spPr>
        <p:txBody>
          <a:bodyPr wrap="square" rtlCol="0">
            <a:spAutoFit/>
          </a:bodyPr>
          <a:lstStyle/>
          <a:p>
            <a:pPr algn="just"/>
            <a:r>
              <a:rPr lang="tr-TR" sz="2400" dirty="0" smtClean="0">
                <a:solidFill>
                  <a:srgbClr val="020424"/>
                </a:solidFill>
              </a:rPr>
              <a:t>Dişçilik Hizmetleri bünyesindeki 1 </a:t>
            </a:r>
            <a:r>
              <a:rPr lang="tr-TR" sz="2400" dirty="0">
                <a:solidFill>
                  <a:srgbClr val="020424"/>
                </a:solidFill>
              </a:rPr>
              <a:t>tam zamanlı öğretim </a:t>
            </a:r>
            <a:r>
              <a:rPr lang="tr-TR" sz="2400" dirty="0" smtClean="0">
                <a:solidFill>
                  <a:srgbClr val="020424"/>
                </a:solidFill>
              </a:rPr>
              <a:t>üyesi </a:t>
            </a:r>
            <a:r>
              <a:rPr lang="tr-TR" sz="2400" dirty="0">
                <a:solidFill>
                  <a:srgbClr val="020424"/>
                </a:solidFill>
              </a:rPr>
              <a:t>tarafından 2022 yılında </a:t>
            </a:r>
            <a:r>
              <a:rPr lang="tr-TR" sz="2400" dirty="0" smtClean="0">
                <a:solidFill>
                  <a:srgbClr val="020424"/>
                </a:solidFill>
              </a:rPr>
              <a:t>2 adet kitap bölümü yayınlanmıştır</a:t>
            </a:r>
            <a:r>
              <a:rPr lang="tr-TR" sz="2400" dirty="0">
                <a:solidFill>
                  <a:srgbClr val="020424"/>
                </a:solidFill>
              </a:rPr>
              <a:t>.</a:t>
            </a:r>
          </a:p>
          <a:p>
            <a:pPr algn="just"/>
            <a:endParaRPr lang="tr-TR" sz="2400" dirty="0">
              <a:solidFill>
                <a:srgbClr val="020424"/>
              </a:solidFill>
            </a:endParaRPr>
          </a:p>
          <a:p>
            <a:pPr algn="just"/>
            <a:endParaRPr lang="tr-TR" sz="2400" dirty="0">
              <a:solidFill>
                <a:srgbClr val="020424"/>
              </a:solidFill>
            </a:endParaRPr>
          </a:p>
          <a:p>
            <a:pPr algn="just"/>
            <a:r>
              <a:rPr lang="tr-TR" sz="2400" dirty="0">
                <a:solidFill>
                  <a:srgbClr val="020424"/>
                </a:solidFill>
              </a:rPr>
              <a:t>Süreç için iyileştirme çalışmaları devam etmektedir. </a:t>
            </a:r>
          </a:p>
        </p:txBody>
      </p:sp>
    </p:spTree>
    <p:extLst>
      <p:ext uri="{BB962C8B-B14F-4D97-AF65-F5344CB8AC3E}">
        <p14:creationId xmlns:p14="http://schemas.microsoft.com/office/powerpoint/2010/main" val="2179233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732F52B5-F5FB-49F4-9CCD-00C3313E11B8}"/>
              </a:ext>
            </a:extLst>
          </p:cNvPr>
          <p:cNvSpPr txBox="1"/>
          <p:nvPr/>
        </p:nvSpPr>
        <p:spPr>
          <a:xfrm>
            <a:off x="855889" y="2905780"/>
            <a:ext cx="7997371" cy="523220"/>
          </a:xfrm>
          <a:prstGeom prst="rect">
            <a:avLst/>
          </a:prstGeom>
          <a:noFill/>
        </p:spPr>
        <p:txBody>
          <a:bodyPr wrap="square" rtlCol="0">
            <a:spAutoFit/>
          </a:bodyPr>
          <a:lstStyle/>
          <a:p>
            <a:r>
              <a:rPr lang="tr-TR" sz="2800" dirty="0">
                <a:solidFill>
                  <a:srgbClr val="020424"/>
                </a:solidFill>
              </a:rPr>
              <a:t>Süreç için iyileştirme çalışmaları devam etmektedir. </a:t>
            </a:r>
          </a:p>
        </p:txBody>
      </p:sp>
    </p:spTree>
    <p:extLst>
      <p:ext uri="{BB962C8B-B14F-4D97-AF65-F5344CB8AC3E}">
        <p14:creationId xmlns:p14="http://schemas.microsoft.com/office/powerpoint/2010/main" val="2926320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732F52B5-F5FB-49F4-9CCD-00C3313E11B8}"/>
              </a:ext>
            </a:extLst>
          </p:cNvPr>
          <p:cNvSpPr txBox="1"/>
          <p:nvPr/>
        </p:nvSpPr>
        <p:spPr>
          <a:xfrm>
            <a:off x="855889" y="2905780"/>
            <a:ext cx="7997371" cy="523220"/>
          </a:xfrm>
          <a:prstGeom prst="rect">
            <a:avLst/>
          </a:prstGeom>
          <a:noFill/>
        </p:spPr>
        <p:txBody>
          <a:bodyPr wrap="square" rtlCol="0">
            <a:spAutoFit/>
          </a:bodyPr>
          <a:lstStyle/>
          <a:p>
            <a:r>
              <a:rPr lang="tr-TR" sz="2800" dirty="0">
                <a:solidFill>
                  <a:srgbClr val="020424"/>
                </a:solidFill>
              </a:rPr>
              <a:t>Süreç için iyileştirme çalışmaları devam etmektedir. </a:t>
            </a:r>
          </a:p>
        </p:txBody>
      </p:sp>
    </p:spTree>
    <p:extLst>
      <p:ext uri="{BB962C8B-B14F-4D97-AF65-F5344CB8AC3E}">
        <p14:creationId xmlns:p14="http://schemas.microsoft.com/office/powerpoint/2010/main" val="2544252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409CBE42-9ABC-4F35-9040-15AE154BDD60}"/>
              </a:ext>
            </a:extLst>
          </p:cNvPr>
          <p:cNvSpPr txBox="1"/>
          <p:nvPr/>
        </p:nvSpPr>
        <p:spPr>
          <a:xfrm>
            <a:off x="711199" y="2438278"/>
            <a:ext cx="7968343" cy="1569660"/>
          </a:xfrm>
          <a:prstGeom prst="rect">
            <a:avLst/>
          </a:prstGeom>
          <a:noFill/>
        </p:spPr>
        <p:txBody>
          <a:bodyPr wrap="square" rtlCol="0">
            <a:spAutoFit/>
          </a:bodyPr>
          <a:lstStyle/>
          <a:p>
            <a:pPr algn="just"/>
            <a:r>
              <a:rPr lang="tr-TR" sz="2400" dirty="0" smtClean="0">
                <a:solidFill>
                  <a:srgbClr val="000000"/>
                </a:solidFill>
              </a:rPr>
              <a:t>Dişçilik Hizmetleri Bölümü bünyesinde Ağız ve Diş Sağlığı Programı için program koordinatörü belirlenmiştir. Bölüm için organizasyon şeması düzenlenmiş ve bölüm bünyesindeki komisyon üyeleri güncellenmiştir.  </a:t>
            </a:r>
            <a:endParaRPr lang="tr-TR" sz="2400" dirty="0">
              <a:solidFill>
                <a:srgbClr val="000000"/>
              </a:solidFill>
            </a:endParaRPr>
          </a:p>
        </p:txBody>
      </p:sp>
    </p:spTree>
    <p:extLst>
      <p:ext uri="{BB962C8B-B14F-4D97-AF65-F5344CB8AC3E}">
        <p14:creationId xmlns:p14="http://schemas.microsoft.com/office/powerpoint/2010/main" val="1784154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09CBE42-9ABC-4F35-9040-15AE154BDD60}"/>
              </a:ext>
            </a:extLst>
          </p:cNvPr>
          <p:cNvSpPr txBox="1"/>
          <p:nvPr/>
        </p:nvSpPr>
        <p:spPr>
          <a:xfrm>
            <a:off x="527839" y="1640063"/>
            <a:ext cx="3970421" cy="461665"/>
          </a:xfrm>
          <a:prstGeom prst="rect">
            <a:avLst/>
          </a:prstGeom>
          <a:noFill/>
        </p:spPr>
        <p:txBody>
          <a:bodyPr wrap="square" rtlCol="0">
            <a:spAutoFit/>
          </a:bodyPr>
          <a:lstStyle/>
          <a:p>
            <a:pPr algn="just"/>
            <a:r>
              <a:rPr lang="tr-TR" sz="2400" dirty="0">
                <a:solidFill>
                  <a:srgbClr val="000000"/>
                </a:solidFill>
              </a:rPr>
              <a:t>SHMYO Oryantasyon Kitapçığı</a:t>
            </a:r>
          </a:p>
        </p:txBody>
      </p:sp>
      <p:sp>
        <p:nvSpPr>
          <p:cNvPr id="69" name="Metin kutusu 68">
            <a:extLst>
              <a:ext uri="{FF2B5EF4-FFF2-40B4-BE49-F238E27FC236}">
                <a16:creationId xmlns:a16="http://schemas.microsoft.com/office/drawing/2014/main" id="{1A6A13B2-A3E6-4E19-BD8F-2E4C5222982F}"/>
              </a:ext>
            </a:extLst>
          </p:cNvPr>
          <p:cNvSpPr txBox="1"/>
          <p:nvPr/>
        </p:nvSpPr>
        <p:spPr>
          <a:xfrm>
            <a:off x="4953000" y="1658048"/>
            <a:ext cx="3970421" cy="461665"/>
          </a:xfrm>
          <a:prstGeom prst="rect">
            <a:avLst/>
          </a:prstGeom>
          <a:noFill/>
        </p:spPr>
        <p:txBody>
          <a:bodyPr wrap="square" rtlCol="0">
            <a:spAutoFit/>
          </a:bodyPr>
          <a:lstStyle/>
          <a:p>
            <a:pPr algn="just"/>
            <a:r>
              <a:rPr lang="tr-TR" sz="2400" dirty="0">
                <a:solidFill>
                  <a:srgbClr val="000000"/>
                </a:solidFill>
              </a:rPr>
              <a:t>SHMYO Tanıtım Kataloğu</a:t>
            </a:r>
          </a:p>
        </p:txBody>
      </p:sp>
      <p:pic>
        <p:nvPicPr>
          <p:cNvPr id="2" name="Resim 1">
            <a:extLst>
              <a:ext uri="{FF2B5EF4-FFF2-40B4-BE49-F238E27FC236}">
                <a16:creationId xmlns:a16="http://schemas.microsoft.com/office/drawing/2014/main" id="{120F5FF5-C603-9CF5-4B43-FE4FD10D10BD}"/>
              </a:ext>
            </a:extLst>
          </p:cNvPr>
          <p:cNvPicPr>
            <a:picLocks noChangeAspect="1"/>
          </p:cNvPicPr>
          <p:nvPr/>
        </p:nvPicPr>
        <p:blipFill>
          <a:blip r:embed="rId3"/>
          <a:stretch>
            <a:fillRect/>
          </a:stretch>
        </p:blipFill>
        <p:spPr>
          <a:xfrm>
            <a:off x="5051425" y="2172100"/>
            <a:ext cx="3492027" cy="4285347"/>
          </a:xfrm>
          <a:prstGeom prst="rect">
            <a:avLst/>
          </a:prstGeom>
        </p:spPr>
      </p:pic>
      <p:pic>
        <p:nvPicPr>
          <p:cNvPr id="5" name="Resim 4">
            <a:extLst>
              <a:ext uri="{FF2B5EF4-FFF2-40B4-BE49-F238E27FC236}">
                <a16:creationId xmlns:a16="http://schemas.microsoft.com/office/drawing/2014/main" id="{B7E5C98E-83C9-7C7C-AC22-3A854B6477E2}"/>
              </a:ext>
            </a:extLst>
          </p:cNvPr>
          <p:cNvPicPr>
            <a:picLocks noChangeAspect="1"/>
          </p:cNvPicPr>
          <p:nvPr/>
        </p:nvPicPr>
        <p:blipFill>
          <a:blip r:embed="rId4"/>
          <a:stretch>
            <a:fillRect/>
          </a:stretch>
        </p:blipFill>
        <p:spPr>
          <a:xfrm>
            <a:off x="882638" y="2172100"/>
            <a:ext cx="3202000" cy="4411472"/>
          </a:xfrm>
          <a:prstGeom prst="rect">
            <a:avLst/>
          </a:prstGeom>
        </p:spPr>
      </p:pic>
    </p:spTree>
    <p:extLst>
      <p:ext uri="{BB962C8B-B14F-4D97-AF65-F5344CB8AC3E}">
        <p14:creationId xmlns:p14="http://schemas.microsoft.com/office/powerpoint/2010/main" val="537981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699167" y="2368608"/>
            <a:ext cx="7968343" cy="3046988"/>
          </a:xfrm>
          <a:prstGeom prst="rect">
            <a:avLst/>
          </a:prstGeom>
          <a:noFill/>
        </p:spPr>
        <p:txBody>
          <a:bodyPr wrap="square" rtlCol="0">
            <a:spAutoFit/>
          </a:bodyPr>
          <a:lstStyle/>
          <a:p>
            <a:pPr algn="just"/>
            <a:r>
              <a:rPr lang="tr-TR" sz="2400" dirty="0">
                <a:solidFill>
                  <a:srgbClr val="000000"/>
                </a:solidFill>
              </a:rPr>
              <a:t>İç Denetim </a:t>
            </a:r>
            <a:r>
              <a:rPr lang="tr-TR" sz="2400" dirty="0" err="1">
                <a:solidFill>
                  <a:srgbClr val="000000"/>
                </a:solidFill>
              </a:rPr>
              <a:t>Check-List'de</a:t>
            </a:r>
            <a:r>
              <a:rPr lang="tr-TR" sz="2400" dirty="0">
                <a:solidFill>
                  <a:srgbClr val="000000"/>
                </a:solidFill>
              </a:rPr>
              <a:t> yer alan soruların daha anlaşılır olacak şekilde revize edilmesinin ve birimlere özgü </a:t>
            </a:r>
            <a:r>
              <a:rPr lang="tr-TR" sz="2400" dirty="0" err="1">
                <a:solidFill>
                  <a:srgbClr val="000000"/>
                </a:solidFill>
              </a:rPr>
              <a:t>Check-List</a:t>
            </a:r>
            <a:r>
              <a:rPr lang="tr-TR" sz="2400" dirty="0">
                <a:solidFill>
                  <a:srgbClr val="000000"/>
                </a:solidFill>
              </a:rPr>
              <a:t> oluşturulmasının sürece katkı sağlayacağı düşünülmektedir. </a:t>
            </a:r>
          </a:p>
          <a:p>
            <a:pPr algn="just"/>
            <a:endParaRPr lang="tr-TR" sz="2400" dirty="0">
              <a:solidFill>
                <a:srgbClr val="000000"/>
              </a:solidFill>
            </a:endParaRPr>
          </a:p>
          <a:p>
            <a:pPr algn="just"/>
            <a:r>
              <a:rPr lang="tr-TR" sz="2400" dirty="0">
                <a:solidFill>
                  <a:srgbClr val="000000"/>
                </a:solidFill>
              </a:rPr>
              <a:t>Ayrıca yapılan uygulamaların birimden birime değişmemesi bir sistematik şekilde gerçekleştirilmesinin, birim çalışanlarının Kalite Sürecine olan inançlarını arttıracağı öngörülmektedir.</a:t>
            </a:r>
          </a:p>
          <a:p>
            <a:pPr algn="just"/>
            <a:endParaRPr lang="tr-TR" sz="2400" dirty="0">
              <a:solidFill>
                <a:srgbClr val="000000"/>
              </a:solidFill>
            </a:endParaRPr>
          </a:p>
        </p:txBody>
      </p:sp>
    </p:spTree>
    <p:extLst>
      <p:ext uri="{BB962C8B-B14F-4D97-AF65-F5344CB8AC3E}">
        <p14:creationId xmlns:p14="http://schemas.microsoft.com/office/powerpoint/2010/main" val="2340244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TEŞEKKÜRLER</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870403" y="2376546"/>
            <a:ext cx="7968343" cy="1077218"/>
          </a:xfrm>
          <a:prstGeom prst="rect">
            <a:avLst/>
          </a:prstGeom>
          <a:noFill/>
        </p:spPr>
        <p:txBody>
          <a:bodyPr wrap="square" rtlCol="0">
            <a:spAutoFit/>
          </a:bodyPr>
          <a:lstStyle/>
          <a:p>
            <a:pPr algn="ctr"/>
            <a:r>
              <a:rPr lang="tr-TR" sz="4000" b="1" dirty="0">
                <a:solidFill>
                  <a:srgbClr val="FF0000"/>
                </a:solidFill>
              </a:rPr>
              <a:t>Teşekkürler…</a:t>
            </a:r>
          </a:p>
          <a:p>
            <a:pPr algn="just"/>
            <a:endParaRPr lang="tr-TR" sz="2400" dirty="0">
              <a:solidFill>
                <a:srgbClr val="000000"/>
              </a:solidFill>
            </a:endParaRPr>
          </a:p>
        </p:txBody>
      </p:sp>
    </p:spTree>
    <p:extLst>
      <p:ext uri="{BB962C8B-B14F-4D97-AF65-F5344CB8AC3E}">
        <p14:creationId xmlns:p14="http://schemas.microsoft.com/office/powerpoint/2010/main" val="2058846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135357933"/>
              </p:ext>
            </p:extLst>
          </p:nvPr>
        </p:nvGraphicFramePr>
        <p:xfrm>
          <a:off x="91439" y="1175919"/>
          <a:ext cx="8933688" cy="5312656"/>
        </p:xfrm>
        <a:graphic>
          <a:graphicData uri="http://schemas.openxmlformats.org/drawingml/2006/table">
            <a:tbl>
              <a:tblPr/>
              <a:tblGrid>
                <a:gridCol w="2132208">
                  <a:extLst>
                    <a:ext uri="{9D8B030D-6E8A-4147-A177-3AD203B41FA5}">
                      <a16:colId xmlns:a16="http://schemas.microsoft.com/office/drawing/2014/main" val="3918363564"/>
                    </a:ext>
                  </a:extLst>
                </a:gridCol>
                <a:gridCol w="2255332">
                  <a:extLst>
                    <a:ext uri="{9D8B030D-6E8A-4147-A177-3AD203B41FA5}">
                      <a16:colId xmlns:a16="http://schemas.microsoft.com/office/drawing/2014/main" val="1683979601"/>
                    </a:ext>
                  </a:extLst>
                </a:gridCol>
                <a:gridCol w="2273074">
                  <a:extLst>
                    <a:ext uri="{9D8B030D-6E8A-4147-A177-3AD203B41FA5}">
                      <a16:colId xmlns:a16="http://schemas.microsoft.com/office/drawing/2014/main" val="2592459544"/>
                    </a:ext>
                  </a:extLst>
                </a:gridCol>
                <a:gridCol w="2273074">
                  <a:extLst>
                    <a:ext uri="{9D8B030D-6E8A-4147-A177-3AD203B41FA5}">
                      <a16:colId xmlns:a16="http://schemas.microsoft.com/office/drawing/2014/main" val="588152821"/>
                    </a:ext>
                  </a:extLst>
                </a:gridCol>
              </a:tblGrid>
              <a:tr h="229697">
                <a:tc>
                  <a:txBody>
                    <a:bodyPr/>
                    <a:lstStyle/>
                    <a:p>
                      <a:pPr algn="ctr" fontAlgn="ctr"/>
                      <a:r>
                        <a:rPr lang="tr-TR" sz="9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19390">
                <a:tc>
                  <a:txBody>
                    <a:bodyPr/>
                    <a:lstStyle/>
                    <a:p>
                      <a:pPr algn="just" fontAlgn="ctr"/>
                      <a:r>
                        <a:rPr lang="tr-TR" sz="900" b="0" i="0" u="none" strike="noStrike" kern="1200" dirty="0">
                          <a:solidFill>
                            <a:srgbClr val="0F2303"/>
                          </a:solidFill>
                          <a:effectLst/>
                          <a:latin typeface="Times New Roman" panose="02020603050405020304" pitchFamily="18" charset="0"/>
                          <a:ea typeface="+mn-ea"/>
                          <a:cs typeface="+mn-cs"/>
                        </a:rPr>
                        <a:t>G-1 Öğrenci odaklı olması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ctr"/>
                      <a:r>
                        <a:rPr lang="tr-TR" sz="900" b="1" i="0" u="none" strike="noStrike" kern="1200" dirty="0" smtClean="0">
                          <a:solidFill>
                            <a:srgbClr val="0F2303"/>
                          </a:solidFill>
                          <a:effectLst/>
                          <a:latin typeface="Times New Roman" panose="02020603050405020304" pitchFamily="18" charset="0"/>
                          <a:ea typeface="+mn-ea"/>
                          <a:cs typeface="+mn-cs"/>
                        </a:rPr>
                        <a:t>Z-1 </a:t>
                      </a:r>
                      <a:r>
                        <a:rPr lang="tr-TR" sz="900" b="0" i="0" u="none" strike="noStrike" kern="1200" dirty="0" smtClean="0">
                          <a:solidFill>
                            <a:srgbClr val="0F2303"/>
                          </a:solidFill>
                          <a:effectLst/>
                          <a:latin typeface="Times New Roman" panose="02020603050405020304" pitchFamily="18" charset="0"/>
                          <a:ea typeface="+mn-ea"/>
                          <a:cs typeface="+mn-cs"/>
                        </a:rPr>
                        <a:t>Kurumsallaşma sürecinin devam ediyor olması</a:t>
                      </a:r>
                      <a:r>
                        <a:rPr lang="tr-TR" sz="900" b="0" i="0" u="none" strike="noStrike" kern="1200" dirty="0">
                          <a:solidFill>
                            <a:srgbClr val="0F2303"/>
                          </a:solidFill>
                          <a:effectLst/>
                          <a:latin typeface="Times New Roman" panose="02020603050405020304" pitchFamily="18"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F-1</a:t>
                      </a:r>
                      <a:r>
                        <a:rPr lang="tr-TR" sz="900" b="0" i="0" u="none" strike="noStrike" dirty="0">
                          <a:solidFill>
                            <a:srgbClr val="0F2303"/>
                          </a:solidFill>
                          <a:effectLst/>
                          <a:latin typeface="Times New Roman" panose="02020603050405020304" pitchFamily="18" charset="0"/>
                        </a:rPr>
                        <a:t> Sağlık alanında mesleki eğitime olan ihtiyacın giderek artması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T-1</a:t>
                      </a:r>
                      <a:r>
                        <a:rPr lang="tr-TR" sz="900" b="0" i="0" u="none" strike="noStrike" dirty="0">
                          <a:solidFill>
                            <a:srgbClr val="0F2303"/>
                          </a:solidFill>
                          <a:effectLst/>
                          <a:latin typeface="Times New Roman" panose="02020603050405020304" pitchFamily="18" charset="0"/>
                        </a:rPr>
                        <a:t> Öğrencilerin ilgili mevzuatlara (duyuru/yönetmelik/yönerge) ve ihtiyacı olan ilgili birimlerce duyurulan bilgilere karşı ilgisizliği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19390">
                <a:tc>
                  <a:txBody>
                    <a:bodyPr/>
                    <a:lstStyle/>
                    <a:p>
                      <a:pPr algn="just" fontAlgn="ctr"/>
                      <a:r>
                        <a:rPr lang="tr-TR" sz="900" b="1" i="0" u="none" strike="noStrike" dirty="0">
                          <a:solidFill>
                            <a:srgbClr val="0F2303"/>
                          </a:solidFill>
                          <a:effectLst/>
                          <a:latin typeface="Times New Roman" panose="02020603050405020304" pitchFamily="18" charset="0"/>
                        </a:rPr>
                        <a:t>G-2 </a:t>
                      </a:r>
                      <a:r>
                        <a:rPr lang="tr-TR" sz="900" b="0" i="0" u="none" strike="noStrike" dirty="0">
                          <a:solidFill>
                            <a:srgbClr val="0F2303"/>
                          </a:solidFill>
                          <a:effectLst/>
                          <a:latin typeface="Times New Roman" panose="02020603050405020304" pitchFamily="18" charset="0"/>
                        </a:rPr>
                        <a:t>Tecrübeli ve dinamik akademik kadroya sahip olunması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F-2</a:t>
                      </a:r>
                      <a:r>
                        <a:rPr lang="tr-TR" sz="900" b="0" i="0" u="none" strike="noStrike" dirty="0">
                          <a:solidFill>
                            <a:srgbClr val="0F2303"/>
                          </a:solidFill>
                          <a:effectLst/>
                          <a:latin typeface="Times New Roman" panose="02020603050405020304" pitchFamily="18" charset="0"/>
                        </a:rPr>
                        <a:t> Antalya’da ağız ve diş sağlığı merkezi, diş poliklinikleri ve diş kliniklerinin sayısının fazla oluşu ve bununla bağlı olarak staj imkanlarının çeşitliliği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T-2</a:t>
                      </a:r>
                      <a:r>
                        <a:rPr lang="tr-TR" sz="900" b="0" i="0" u="none" strike="noStrike" dirty="0">
                          <a:solidFill>
                            <a:srgbClr val="0F2303"/>
                          </a:solidFill>
                          <a:effectLst/>
                          <a:latin typeface="Times New Roman" panose="02020603050405020304" pitchFamily="18" charset="0"/>
                        </a:rPr>
                        <a:t> Ülkedeki olumsuz ekonomik koşullardan dolayı öğrenci kaybı yaşanma ihtimali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19390">
                <a:tc>
                  <a:txBody>
                    <a:bodyPr/>
                    <a:lstStyle/>
                    <a:p>
                      <a:pPr algn="just" fontAlgn="ctr"/>
                      <a:r>
                        <a:rPr lang="tr-TR" sz="900" b="1" i="0" u="none" strike="noStrike" dirty="0">
                          <a:solidFill>
                            <a:srgbClr val="0F2303"/>
                          </a:solidFill>
                          <a:effectLst/>
                          <a:latin typeface="Times New Roman" panose="02020603050405020304" pitchFamily="18" charset="0"/>
                        </a:rPr>
                        <a:t>G-3</a:t>
                      </a:r>
                      <a:r>
                        <a:rPr lang="tr-TR" sz="900" b="0" i="0" u="none" strike="noStrike" dirty="0">
                          <a:solidFill>
                            <a:srgbClr val="0F2303"/>
                          </a:solidFill>
                          <a:effectLst/>
                          <a:latin typeface="Times New Roman" panose="02020603050405020304" pitchFamily="18" charset="0"/>
                        </a:rPr>
                        <a:t> Akademisyenlerin klinik tecrübeye sahip olması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F-3</a:t>
                      </a:r>
                      <a:r>
                        <a:rPr lang="tr-TR" sz="900" b="0" i="0" u="none" strike="noStrike" dirty="0">
                          <a:solidFill>
                            <a:srgbClr val="0F2303"/>
                          </a:solidFill>
                          <a:effectLst/>
                          <a:latin typeface="Times New Roman" panose="02020603050405020304" pitchFamily="18" charset="0"/>
                        </a:rPr>
                        <a:t> Antalya’da ağız ve diş sağlığı merkezi, diş poliklinikleri ve diş kliniklerinin sayısının fazla oluşu ve bununla bağlı olarak iş imkanlarının çeşitliliği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T-3/F12</a:t>
                      </a:r>
                      <a:r>
                        <a:rPr lang="tr-TR" sz="900" b="0" i="0" u="none" strike="noStrike" dirty="0">
                          <a:solidFill>
                            <a:srgbClr val="0F2303"/>
                          </a:solidFill>
                          <a:effectLst/>
                          <a:latin typeface="Times New Roman" panose="02020603050405020304" pitchFamily="18" charset="0"/>
                        </a:rPr>
                        <a:t> Bazı öğrencilerin yönlendirme yetersizliği ve araştırma eksikliği nedeniyle bilinçsiz yapılan program tercihleri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89543">
                <a:tc>
                  <a:txBody>
                    <a:bodyPr/>
                    <a:lstStyle/>
                    <a:p>
                      <a:pPr algn="just" fontAlgn="ctr"/>
                      <a:r>
                        <a:rPr lang="tr-TR" sz="900" b="1" i="0" u="none" strike="noStrike" dirty="0">
                          <a:solidFill>
                            <a:srgbClr val="0F2303"/>
                          </a:solidFill>
                          <a:effectLst/>
                          <a:latin typeface="Times New Roman" panose="02020603050405020304" pitchFamily="18" charset="0"/>
                        </a:rPr>
                        <a:t>G-4 </a:t>
                      </a:r>
                      <a:r>
                        <a:rPr lang="tr-TR" sz="900" b="0" i="0" u="none" strike="noStrike" dirty="0">
                          <a:solidFill>
                            <a:srgbClr val="0F2303"/>
                          </a:solidFill>
                          <a:effectLst/>
                          <a:latin typeface="Times New Roman" panose="02020603050405020304" pitchFamily="18" charset="0"/>
                        </a:rPr>
                        <a:t>Yönetim ve mütevelli heyetinin eğitime bakış açısı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F-4 </a:t>
                      </a:r>
                      <a:r>
                        <a:rPr lang="tr-TR" sz="900" b="0" i="0" u="none" strike="noStrike" dirty="0">
                          <a:solidFill>
                            <a:srgbClr val="0F2303"/>
                          </a:solidFill>
                          <a:effectLst/>
                          <a:latin typeface="Times New Roman" panose="02020603050405020304" pitchFamily="18" charset="0"/>
                        </a:rPr>
                        <a:t> Bölge ve ülke bazında ara eleman ihtiyacının belirginleşmesi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T-4</a:t>
                      </a:r>
                      <a:r>
                        <a:rPr lang="tr-TR" sz="900" b="0" i="0" u="none" strike="noStrike" dirty="0">
                          <a:solidFill>
                            <a:srgbClr val="0F2303"/>
                          </a:solidFill>
                          <a:effectLst/>
                          <a:latin typeface="Times New Roman" panose="02020603050405020304" pitchFamily="18" charset="0"/>
                        </a:rPr>
                        <a:t>  Ülkemizde afet felaketi sonrasında okullarda </a:t>
                      </a:r>
                      <a:r>
                        <a:rPr lang="tr-TR" sz="900" b="0" i="0" u="none" strike="noStrike" dirty="0" err="1">
                          <a:solidFill>
                            <a:srgbClr val="0F2303"/>
                          </a:solidFill>
                          <a:effectLst/>
                          <a:latin typeface="Times New Roman" panose="02020603050405020304" pitchFamily="18" charset="0"/>
                        </a:rPr>
                        <a:t>hibrit</a:t>
                      </a:r>
                      <a:r>
                        <a:rPr lang="tr-TR" sz="900" b="0" i="0" u="none" strike="noStrike" dirty="0">
                          <a:solidFill>
                            <a:srgbClr val="0F2303"/>
                          </a:solidFill>
                          <a:effectLst/>
                          <a:latin typeface="Times New Roman" panose="02020603050405020304" pitchFamily="18" charset="0"/>
                        </a:rPr>
                        <a:t> eğitime geçilmesi sonucu öğrencilerin derslere ilgisinin azalması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59695">
                <a:tc>
                  <a:txBody>
                    <a:bodyPr/>
                    <a:lstStyle/>
                    <a:p>
                      <a:pPr algn="just" fontAlgn="ctr"/>
                      <a:r>
                        <a:rPr lang="tr-TR" sz="900" b="1" i="0" u="none" strike="noStrike" dirty="0">
                          <a:solidFill>
                            <a:srgbClr val="0F2303"/>
                          </a:solidFill>
                          <a:effectLst/>
                          <a:latin typeface="Times New Roman" panose="02020603050405020304" pitchFamily="18" charset="0"/>
                        </a:rPr>
                        <a:t>G-5</a:t>
                      </a:r>
                      <a:r>
                        <a:rPr lang="tr-TR" sz="900" b="0" i="0" u="none" strike="noStrike" dirty="0">
                          <a:solidFill>
                            <a:srgbClr val="0F2303"/>
                          </a:solidFill>
                          <a:effectLst/>
                          <a:latin typeface="Times New Roman" panose="02020603050405020304" pitchFamily="18" charset="0"/>
                        </a:rPr>
                        <a:t> Kalite süreç entegrasyon çalışmalarının başlaması </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F-5</a:t>
                      </a:r>
                      <a:r>
                        <a:rPr lang="tr-TR" sz="900" b="0" i="0" u="none" strike="noStrike" dirty="0">
                          <a:solidFill>
                            <a:srgbClr val="0F2303"/>
                          </a:solidFill>
                          <a:effectLst/>
                          <a:latin typeface="Times New Roman" panose="02020603050405020304" pitchFamily="18" charset="0"/>
                        </a:rPr>
                        <a:t> Antalya ilinin öğrenci tercihi açısından sosyal ve kültürel avantajları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59695">
                <a:tc>
                  <a:txBody>
                    <a:bodyPr/>
                    <a:lstStyle/>
                    <a:p>
                      <a:pPr algn="just" fontAlgn="ctr"/>
                      <a:r>
                        <a:rPr lang="fi-FI" sz="900" b="1" i="0" u="none" strike="noStrike" dirty="0">
                          <a:solidFill>
                            <a:srgbClr val="0F2303"/>
                          </a:solidFill>
                          <a:effectLst/>
                          <a:latin typeface="Times New Roman" panose="02020603050405020304" pitchFamily="18" charset="0"/>
                        </a:rPr>
                        <a:t>G-6</a:t>
                      </a:r>
                      <a:r>
                        <a:rPr lang="fi-FI" sz="900" b="0" i="0" u="none" strike="noStrike" dirty="0">
                          <a:solidFill>
                            <a:srgbClr val="0F2303"/>
                          </a:solidFill>
                          <a:effectLst/>
                          <a:latin typeface="Times New Roman" panose="02020603050405020304" pitchFamily="18" charset="0"/>
                        </a:rPr>
                        <a:t> Üst yönetimin etkin iletişimi</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F-6</a:t>
                      </a:r>
                      <a:r>
                        <a:rPr lang="tr-TR" sz="900" b="0" i="0" u="none" strike="noStrike" dirty="0">
                          <a:solidFill>
                            <a:srgbClr val="0F2303"/>
                          </a:solidFill>
                          <a:effectLst/>
                          <a:latin typeface="Times New Roman" panose="02020603050405020304" pitchFamily="18" charset="0"/>
                        </a:rPr>
                        <a:t> Antalya ilinde özel üniversite sayısının azlığı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649238">
                <a:tc>
                  <a:txBody>
                    <a:bodyPr/>
                    <a:lstStyle/>
                    <a:p>
                      <a:pPr algn="just" fontAlgn="ctr"/>
                      <a:r>
                        <a:rPr lang="tr-TR" sz="900" b="1" i="0" u="none" strike="noStrike" dirty="0">
                          <a:solidFill>
                            <a:srgbClr val="0F2303"/>
                          </a:solidFill>
                          <a:effectLst/>
                          <a:latin typeface="Times New Roman" panose="02020603050405020304" pitchFamily="18" charset="0"/>
                        </a:rPr>
                        <a:t>G-7</a:t>
                      </a:r>
                      <a:r>
                        <a:rPr lang="tr-TR" sz="900" b="0" i="0" u="none" strike="noStrike" dirty="0">
                          <a:solidFill>
                            <a:srgbClr val="0F2303"/>
                          </a:solidFill>
                          <a:effectLst/>
                          <a:latin typeface="Times New Roman" panose="02020603050405020304" pitchFamily="18" charset="0"/>
                        </a:rPr>
                        <a:t> Ağız ve Diş Sağlığı Teknikerliği  iş olanaklarının fazla oluşu</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F-7</a:t>
                      </a:r>
                      <a:r>
                        <a:rPr lang="tr-TR" sz="900" b="0" i="0" u="none" strike="noStrike" dirty="0">
                          <a:solidFill>
                            <a:srgbClr val="0F2303"/>
                          </a:solidFill>
                          <a:effectLst/>
                          <a:latin typeface="Times New Roman" panose="02020603050405020304" pitchFamily="18" charset="0"/>
                        </a:rPr>
                        <a:t> Mezun öğrencilerin Dikey Geçiş Sınavı ile lisans bölümlerine (Acil Yardım ve Afet Yönetimi, Hemşirelik, Sağlık Yönetimi, </a:t>
                      </a:r>
                      <a:r>
                        <a:rPr lang="tr-TR" sz="900" b="0" i="0" u="none" strike="noStrike" dirty="0" err="1">
                          <a:solidFill>
                            <a:srgbClr val="0F2303"/>
                          </a:solidFill>
                          <a:effectLst/>
                          <a:latin typeface="Times New Roman" panose="02020603050405020304" pitchFamily="18" charset="0"/>
                        </a:rPr>
                        <a:t>Sosyel</a:t>
                      </a:r>
                      <a:r>
                        <a:rPr lang="tr-TR" sz="900" b="0" i="0" u="none" strike="noStrike" dirty="0">
                          <a:solidFill>
                            <a:srgbClr val="0F2303"/>
                          </a:solidFill>
                          <a:effectLst/>
                          <a:latin typeface="Times New Roman" panose="02020603050405020304" pitchFamily="18" charset="0"/>
                        </a:rPr>
                        <a:t> Hizmet)  geçebilme fırsatı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519390">
                <a:tc>
                  <a:txBody>
                    <a:bodyPr/>
                    <a:lstStyle/>
                    <a:p>
                      <a:pPr algn="just" fontAlgn="ctr"/>
                      <a:r>
                        <a:rPr lang="tr-TR" sz="900" b="1" i="0" u="none" strike="noStrike" dirty="0">
                          <a:solidFill>
                            <a:srgbClr val="0F2303"/>
                          </a:solidFill>
                          <a:effectLst/>
                          <a:latin typeface="Times New Roman" panose="02020603050405020304" pitchFamily="18" charset="0"/>
                        </a:rPr>
                        <a:t>G-8 </a:t>
                      </a:r>
                      <a:r>
                        <a:rPr lang="tr-TR" sz="900" b="0" i="0" u="none" strike="noStrike" dirty="0">
                          <a:solidFill>
                            <a:srgbClr val="0F2303"/>
                          </a:solidFill>
                          <a:effectLst/>
                          <a:latin typeface="Times New Roman" panose="02020603050405020304" pitchFamily="18" charset="0"/>
                        </a:rPr>
                        <a:t>Öğrencilerin akademisyenlere kolay bir şekilde ulaşabilmesi ve Öğretim elemanı ile öğrenci iletişiminin güçlü oluşu</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F-8</a:t>
                      </a:r>
                      <a:r>
                        <a:rPr lang="tr-TR" sz="900" b="0" i="0" u="none" strike="noStrike" dirty="0">
                          <a:solidFill>
                            <a:srgbClr val="0F2303"/>
                          </a:solidFill>
                          <a:effectLst/>
                          <a:latin typeface="Times New Roman" panose="02020603050405020304" pitchFamily="18" charset="0"/>
                        </a:rPr>
                        <a:t> SHMYO bünyesindeki programlarda çift </a:t>
                      </a:r>
                      <a:r>
                        <a:rPr lang="tr-TR" sz="900" b="0" i="0" u="none" strike="noStrike" dirty="0" err="1">
                          <a:solidFill>
                            <a:srgbClr val="0F2303"/>
                          </a:solidFill>
                          <a:effectLst/>
                          <a:latin typeface="Times New Roman" panose="02020603050405020304" pitchFamily="18" charset="0"/>
                        </a:rPr>
                        <a:t>anadal</a:t>
                      </a:r>
                      <a:r>
                        <a:rPr lang="tr-TR" sz="900" b="0" i="0" u="none" strike="noStrike" dirty="0">
                          <a:solidFill>
                            <a:srgbClr val="0F2303"/>
                          </a:solidFill>
                          <a:effectLst/>
                          <a:latin typeface="Times New Roman" panose="02020603050405020304" pitchFamily="18" charset="0"/>
                        </a:rPr>
                        <a:t> yapma fırsatı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59695">
                <a:tc>
                  <a:txBody>
                    <a:bodyPr/>
                    <a:lstStyle/>
                    <a:p>
                      <a:pPr algn="just" fontAlgn="ctr"/>
                      <a:r>
                        <a:rPr lang="tr-TR" sz="900" b="1" i="0" u="none" strike="noStrike" dirty="0">
                          <a:solidFill>
                            <a:srgbClr val="0F2303"/>
                          </a:solidFill>
                          <a:effectLst/>
                          <a:latin typeface="Times New Roman" panose="02020603050405020304" pitchFamily="18" charset="0"/>
                        </a:rPr>
                        <a:t>G -9 </a:t>
                      </a:r>
                      <a:r>
                        <a:rPr lang="tr-TR" sz="900" b="0" i="0" u="none" strike="noStrike" dirty="0">
                          <a:solidFill>
                            <a:srgbClr val="0F2303"/>
                          </a:solidFill>
                          <a:effectLst/>
                          <a:latin typeface="Times New Roman" panose="02020603050405020304" pitchFamily="18" charset="0"/>
                        </a:rPr>
                        <a:t>Dişçilik Hizmetleri Bölümünün bölgede </a:t>
                      </a:r>
                      <a:r>
                        <a:rPr lang="tr-TR" sz="900" b="0" i="0" u="none" strike="noStrike" dirty="0" err="1">
                          <a:solidFill>
                            <a:srgbClr val="0F2303"/>
                          </a:solidFill>
                          <a:effectLst/>
                          <a:latin typeface="Times New Roman" panose="02020603050405020304" pitchFamily="18" charset="0"/>
                        </a:rPr>
                        <a:t>yanlızca</a:t>
                      </a:r>
                      <a:r>
                        <a:rPr lang="tr-TR" sz="900" b="0" i="0" u="none" strike="noStrike" dirty="0">
                          <a:solidFill>
                            <a:srgbClr val="0F2303"/>
                          </a:solidFill>
                          <a:effectLst/>
                          <a:latin typeface="Times New Roman" panose="02020603050405020304" pitchFamily="18" charset="0"/>
                        </a:rPr>
                        <a:t> 2 </a:t>
                      </a:r>
                      <a:r>
                        <a:rPr lang="tr-TR" sz="900" b="0" i="0" u="none" strike="noStrike" dirty="0" err="1">
                          <a:solidFill>
                            <a:srgbClr val="0F2303"/>
                          </a:solidFill>
                          <a:effectLst/>
                          <a:latin typeface="Times New Roman" panose="02020603050405020304" pitchFamily="18" charset="0"/>
                        </a:rPr>
                        <a:t>üniveristede</a:t>
                      </a:r>
                      <a:r>
                        <a:rPr lang="tr-TR" sz="900" b="0" i="0" u="none" strike="noStrike" dirty="0">
                          <a:solidFill>
                            <a:srgbClr val="0F2303"/>
                          </a:solidFill>
                          <a:effectLst/>
                          <a:latin typeface="Times New Roman" panose="02020603050405020304" pitchFamily="18" charset="0"/>
                        </a:rPr>
                        <a:t> olması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F-9 </a:t>
                      </a:r>
                      <a:r>
                        <a:rPr lang="tr-TR" sz="900" b="0" i="0" u="none" strike="noStrike" dirty="0">
                          <a:solidFill>
                            <a:srgbClr val="0F2303"/>
                          </a:solidFill>
                          <a:effectLst/>
                          <a:latin typeface="Times New Roman" panose="02020603050405020304" pitchFamily="18" charset="0"/>
                        </a:rPr>
                        <a:t>Üniversitenin yeniliklere açık yapısı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89543">
                <a:tc>
                  <a:txBody>
                    <a:bodyPr/>
                    <a:lstStyle/>
                    <a:p>
                      <a:pPr algn="just" fontAlgn="ctr"/>
                      <a:r>
                        <a:rPr lang="tr-TR" sz="900" b="1" i="0" u="none" strike="noStrike" dirty="0">
                          <a:solidFill>
                            <a:srgbClr val="0F2303"/>
                          </a:solidFill>
                          <a:effectLst/>
                          <a:latin typeface="Times New Roman" panose="02020603050405020304" pitchFamily="18" charset="0"/>
                        </a:rPr>
                        <a:t>G-10</a:t>
                      </a:r>
                      <a:r>
                        <a:rPr lang="tr-TR" sz="900" b="0" i="0" u="none" strike="noStrike" dirty="0">
                          <a:solidFill>
                            <a:srgbClr val="0F2303"/>
                          </a:solidFill>
                          <a:effectLst/>
                          <a:latin typeface="Times New Roman" panose="02020603050405020304" pitchFamily="18" charset="0"/>
                        </a:rPr>
                        <a:t> Programların doluluk oranının yüksek oluşu</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F-10 </a:t>
                      </a:r>
                      <a:r>
                        <a:rPr lang="tr-TR" sz="900" b="0" i="0" u="none" strike="noStrike" dirty="0">
                          <a:solidFill>
                            <a:srgbClr val="0F2303"/>
                          </a:solidFill>
                          <a:effectLst/>
                          <a:latin typeface="Times New Roman" panose="02020603050405020304" pitchFamily="18" charset="0"/>
                        </a:rPr>
                        <a:t>Fiziksel şartların ve dijital gereçlerin iyi oluşu ve zengin bir kütüphaneye sahip olunması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519390">
                <a:tc>
                  <a:txBody>
                    <a:bodyPr/>
                    <a:lstStyle/>
                    <a:p>
                      <a:pPr algn="just" fontAlgn="ctr"/>
                      <a:r>
                        <a:rPr lang="tr-TR" sz="900" b="1" i="0" u="none" strike="noStrike" dirty="0">
                          <a:solidFill>
                            <a:srgbClr val="0F2303"/>
                          </a:solidFill>
                          <a:effectLst/>
                          <a:latin typeface="Times New Roman" panose="02020603050405020304" pitchFamily="18" charset="0"/>
                        </a:rPr>
                        <a:t>G-11</a:t>
                      </a:r>
                      <a:r>
                        <a:rPr lang="tr-TR" sz="900" b="0" i="0" u="none" strike="noStrike" dirty="0">
                          <a:solidFill>
                            <a:srgbClr val="0F2303"/>
                          </a:solidFill>
                          <a:effectLst/>
                          <a:latin typeface="Times New Roman" panose="02020603050405020304" pitchFamily="18" charset="0"/>
                        </a:rPr>
                        <a:t> </a:t>
                      </a:r>
                      <a:r>
                        <a:rPr lang="tr-TR" sz="900" b="0" i="0" u="none" strike="noStrike" dirty="0" err="1">
                          <a:solidFill>
                            <a:srgbClr val="0F2303"/>
                          </a:solidFill>
                          <a:effectLst/>
                          <a:latin typeface="Times New Roman" panose="02020603050405020304" pitchFamily="18" charset="0"/>
                        </a:rPr>
                        <a:t>Universite</a:t>
                      </a:r>
                      <a:r>
                        <a:rPr lang="tr-TR" sz="900" b="0" i="0" u="none" strike="noStrike" dirty="0">
                          <a:solidFill>
                            <a:srgbClr val="0F2303"/>
                          </a:solidFill>
                          <a:effectLst/>
                          <a:latin typeface="Times New Roman" panose="02020603050405020304" pitchFamily="18" charset="0"/>
                        </a:rPr>
                        <a:t> bünyesinde </a:t>
                      </a:r>
                      <a:r>
                        <a:rPr lang="tr-TR" sz="900" b="0" i="0" u="none" strike="noStrike" dirty="0" err="1">
                          <a:solidFill>
                            <a:srgbClr val="0F2303"/>
                          </a:solidFill>
                          <a:effectLst/>
                          <a:latin typeface="Times New Roman" panose="02020603050405020304" pitchFamily="18" charset="0"/>
                        </a:rPr>
                        <a:t>BilimDent</a:t>
                      </a:r>
                      <a:r>
                        <a:rPr lang="tr-TR" sz="900" b="0" i="0" u="none" strike="noStrike" dirty="0">
                          <a:solidFill>
                            <a:srgbClr val="0F2303"/>
                          </a:solidFill>
                          <a:effectLst/>
                          <a:latin typeface="Times New Roman" panose="02020603050405020304" pitchFamily="18" charset="0"/>
                        </a:rPr>
                        <a:t> Ağız ve Diş Sağlığı Uygulama ve Araştırma Merkezi'nin bulunması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900" b="1" i="0" u="none" strike="noStrike" dirty="0">
                          <a:solidFill>
                            <a:srgbClr val="0F2303"/>
                          </a:solidFill>
                          <a:effectLst/>
                          <a:latin typeface="Times New Roman" panose="02020603050405020304" pitchFamily="18" charset="0"/>
                        </a:rPr>
                        <a:t>F-11/T3 </a:t>
                      </a:r>
                      <a:r>
                        <a:rPr lang="tr-TR" sz="900" b="0" i="0" u="none" strike="noStrike" dirty="0">
                          <a:solidFill>
                            <a:srgbClr val="0F2303"/>
                          </a:solidFill>
                          <a:effectLst/>
                          <a:latin typeface="Times New Roman" panose="02020603050405020304" pitchFamily="18" charset="0"/>
                        </a:rPr>
                        <a:t>Bazı öğrencilerin yönlendirme yetersizliği ve araştırma eksikliği nedeniyle bilinçsiz yapılan program tercihleri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135961">
                <a:tc>
                  <a:txBody>
                    <a:bodyPr/>
                    <a:lstStyle/>
                    <a:p>
                      <a:pPr algn="just" fontAlgn="ctr"/>
                      <a:r>
                        <a:rPr lang="tr-TR" sz="900" b="1" i="0" u="none" strike="noStrike" dirty="0">
                          <a:solidFill>
                            <a:srgbClr val="0F2303"/>
                          </a:solidFill>
                          <a:effectLst/>
                          <a:latin typeface="Times New Roman" panose="02020603050405020304" pitchFamily="18" charset="0"/>
                        </a:rPr>
                        <a:t>G-12</a:t>
                      </a:r>
                      <a:r>
                        <a:rPr lang="tr-TR" sz="900" b="0" i="0" u="none" strike="noStrike" dirty="0">
                          <a:solidFill>
                            <a:srgbClr val="0F2303"/>
                          </a:solidFill>
                          <a:effectLst/>
                          <a:latin typeface="Times New Roman" panose="02020603050405020304" pitchFamily="18" charset="0"/>
                        </a:rPr>
                        <a:t> Özel burs imkanlarının varlığı</a:t>
                      </a:r>
                    </a:p>
                  </a:txBody>
                  <a:tcPr marL="0" marR="0" marT="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15962766"/>
              </p:ext>
            </p:extLst>
          </p:nvPr>
        </p:nvGraphicFramePr>
        <p:xfrm>
          <a:off x="685799" y="1288031"/>
          <a:ext cx="8110728" cy="5361477"/>
        </p:xfrm>
        <a:graphic>
          <a:graphicData uri="http://schemas.openxmlformats.org/drawingml/2006/table">
            <a:tbl>
              <a:tblPr/>
              <a:tblGrid>
                <a:gridCol w="2596422">
                  <a:extLst>
                    <a:ext uri="{9D8B030D-6E8A-4147-A177-3AD203B41FA5}">
                      <a16:colId xmlns:a16="http://schemas.microsoft.com/office/drawing/2014/main" val="3918363564"/>
                    </a:ext>
                  </a:extLst>
                </a:gridCol>
                <a:gridCol w="2746351">
                  <a:extLst>
                    <a:ext uri="{9D8B030D-6E8A-4147-A177-3AD203B41FA5}">
                      <a16:colId xmlns:a16="http://schemas.microsoft.com/office/drawing/2014/main" val="1683979601"/>
                    </a:ext>
                  </a:extLst>
                </a:gridCol>
                <a:gridCol w="2767955">
                  <a:extLst>
                    <a:ext uri="{9D8B030D-6E8A-4147-A177-3AD203B41FA5}">
                      <a16:colId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000" b="0" i="0" u="none" strike="noStrike" dirty="0">
                          <a:solidFill>
                            <a:srgbClr val="000000"/>
                          </a:solidFill>
                          <a:effectLst/>
                          <a:latin typeface="Times New Roman" panose="02020603050405020304" pitchFamily="18" charset="0"/>
                        </a:rPr>
                        <a:t>Rektörlük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Üst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Verilen Görevlerin zamanında ve doğru şekilde yerine getirilmesi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000" b="0" i="0" u="none" strike="noStrike">
                          <a:solidFill>
                            <a:srgbClr val="000000"/>
                          </a:solidFill>
                          <a:effectLst/>
                          <a:latin typeface="Times New Roman" panose="02020603050405020304" pitchFamily="18" charset="0"/>
                        </a:rPr>
                        <a:t>Genel Sekreterlik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Üst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Verilen Görevlerin zamanında ve doğru şekilde yerine getirilmesi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000" b="0" i="0" u="none" strike="noStrike">
                          <a:solidFill>
                            <a:srgbClr val="000000"/>
                          </a:solidFill>
                          <a:effectLst/>
                          <a:latin typeface="Times New Roman" panose="02020603050405020304" pitchFamily="18" charset="0"/>
                        </a:rPr>
                        <a:t>YÖK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Yükseköğretim kurumlarının bağlı olduğu en üst kuruluş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Mevzuata uygun çalışılması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000" b="0" i="0" u="none" strike="noStrike">
                          <a:solidFill>
                            <a:srgbClr val="000000"/>
                          </a:solidFill>
                          <a:effectLst/>
                          <a:latin typeface="Times New Roman" panose="02020603050405020304" pitchFamily="18" charset="0"/>
                        </a:rPr>
                        <a:t>TÜBİTAK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Projeler ve kariyer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Nitelikli proje üretme, nitelikli yayın çıkarma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000" b="0" i="0" u="none" strike="noStrike">
                          <a:solidFill>
                            <a:srgbClr val="000000"/>
                          </a:solidFill>
                          <a:effectLst/>
                          <a:latin typeface="Times New Roman" panose="02020603050405020304" pitchFamily="18" charset="0"/>
                        </a:rPr>
                        <a:t>Sağlık Bakanlığı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Politika yapıcı ve yasa uygulayıcı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Yasalara uyma ve uygulama</a:t>
                      </a:r>
                      <a:br>
                        <a:rPr lang="tr-TR" sz="1000" b="0" i="0" u="none" strike="noStrike">
                          <a:solidFill>
                            <a:srgbClr val="000000"/>
                          </a:solidFill>
                          <a:effectLst/>
                          <a:latin typeface="Times New Roman" panose="02020603050405020304" pitchFamily="18" charset="0"/>
                        </a:rPr>
                      </a:br>
                      <a:r>
                        <a:rPr lang="tr-TR" sz="1000" b="0" i="0" u="none" strike="noStrike">
                          <a:solidFill>
                            <a:srgbClr val="000000"/>
                          </a:solidFill>
                          <a:effectLst/>
                          <a:latin typeface="Times New Roman" panose="02020603050405020304" pitchFamily="18" charset="0"/>
                        </a:rPr>
                        <a:t>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000" b="0" i="0" u="none" strike="noStrike">
                          <a:solidFill>
                            <a:srgbClr val="000000"/>
                          </a:solidFill>
                          <a:effectLst/>
                          <a:latin typeface="Times New Roman" panose="02020603050405020304" pitchFamily="18" charset="0"/>
                        </a:rPr>
                        <a:t>İl Sağlık Müdürlüğü</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Öğrenciler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 hizmeti alır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İyi eğitim almak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Akademisyenler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 vermek ve akademik çalışma yapmak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Eğitimin öğrenciler tarafından alınması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000" b="0" i="0" u="none" strike="noStrike">
                          <a:solidFill>
                            <a:srgbClr val="000000"/>
                          </a:solidFill>
                          <a:effectLst/>
                          <a:latin typeface="Times New Roman" panose="02020603050405020304" pitchFamily="18" charset="0"/>
                        </a:rPr>
                        <a:t>Veliler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 memnuniyeti,nitelikli eğitim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000" b="0" i="0" u="none" strike="noStrike">
                          <a:solidFill>
                            <a:srgbClr val="000000"/>
                          </a:solidFill>
                          <a:effectLst/>
                          <a:latin typeface="Times New Roman" panose="02020603050405020304" pitchFamily="18" charset="0"/>
                        </a:rPr>
                        <a:t>İnsan Kaynakları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Personel ihtiyacı,görevde yükselme, 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000" b="0" i="0" u="none" strike="noStrike">
                          <a:solidFill>
                            <a:srgbClr val="000000"/>
                          </a:solidFill>
                          <a:effectLst/>
                          <a:latin typeface="Times New Roman" panose="02020603050405020304" pitchFamily="18" charset="0"/>
                        </a:rPr>
                        <a:t>Destek Hizmetleri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Temizlik, malzeme tamini, onarım gibi ihtiyaç duyulan hizmetlerin sağlanması hususunda iş 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Öğrenci İşleri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süreçlerinin sağlıklı  işlemesi için iş 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Diğer İdari Birimler / Koordinatörlükler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süreçlerinin sağlıklı  işlemesi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000" b="0" i="0" u="none" strike="noStrike">
                          <a:solidFill>
                            <a:srgbClr val="000000"/>
                          </a:solidFill>
                          <a:effectLst/>
                          <a:latin typeface="Times New Roman" panose="02020603050405020304" pitchFamily="18" charset="0"/>
                        </a:rPr>
                        <a:t>Mezunlar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Üniversite tanıtımı/program çıktısı/potansiyel mesleki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İş olanak sunması ve mezuniyet sonrası destek/ilgi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013109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919205409"/>
              </p:ext>
            </p:extLst>
          </p:nvPr>
        </p:nvGraphicFramePr>
        <p:xfrm>
          <a:off x="228600" y="909664"/>
          <a:ext cx="8613648" cy="5898223"/>
        </p:xfrm>
        <a:graphic>
          <a:graphicData uri="http://schemas.openxmlformats.org/drawingml/2006/table">
            <a:tbl>
              <a:tblPr/>
              <a:tblGrid>
                <a:gridCol w="2757418">
                  <a:extLst>
                    <a:ext uri="{9D8B030D-6E8A-4147-A177-3AD203B41FA5}">
                      <a16:colId xmlns:a16="http://schemas.microsoft.com/office/drawing/2014/main" val="3918363564"/>
                    </a:ext>
                  </a:extLst>
                </a:gridCol>
                <a:gridCol w="2916643">
                  <a:extLst>
                    <a:ext uri="{9D8B030D-6E8A-4147-A177-3AD203B41FA5}">
                      <a16:colId xmlns:a16="http://schemas.microsoft.com/office/drawing/2014/main" val="1683979601"/>
                    </a:ext>
                  </a:extLst>
                </a:gridCol>
                <a:gridCol w="2939587">
                  <a:extLst>
                    <a:ext uri="{9D8B030D-6E8A-4147-A177-3AD203B41FA5}">
                      <a16:colId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000" b="0" i="0" u="none" strike="noStrike" dirty="0">
                          <a:solidFill>
                            <a:srgbClr val="000000"/>
                          </a:solidFill>
                          <a:effectLst/>
                          <a:latin typeface="Times New Roman" panose="02020603050405020304" pitchFamily="18" charset="0"/>
                        </a:rPr>
                        <a:t>Sağlık Bilimler Fakültesi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000" b="0" i="0" u="none" strike="noStrike">
                          <a:solidFill>
                            <a:srgbClr val="000000"/>
                          </a:solidFill>
                          <a:effectLst/>
                          <a:latin typeface="Times New Roman" panose="02020603050405020304" pitchFamily="18" charset="0"/>
                        </a:rPr>
                        <a:t>Diş Hekimliği Fakültesi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000" b="0" i="0" u="none" strike="noStrike">
                          <a:solidFill>
                            <a:srgbClr val="000000"/>
                          </a:solidFill>
                          <a:effectLst/>
                          <a:latin typeface="Times New Roman" panose="02020603050405020304" pitchFamily="18" charset="0"/>
                        </a:rPr>
                        <a:t>Mühendislik ve Doğa Bilimleri Fakültesi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000" b="0" i="0" u="none" strike="noStrike">
                          <a:solidFill>
                            <a:srgbClr val="000000"/>
                          </a:solidFill>
                          <a:effectLst/>
                          <a:latin typeface="Times New Roman" panose="02020603050405020304" pitchFamily="18" charset="0"/>
                        </a:rPr>
                        <a:t>Diğer Akademik Birimler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Verilen ortak eğitim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000" b="0" i="0" u="none" strike="noStrike">
                          <a:solidFill>
                            <a:srgbClr val="000000"/>
                          </a:solidFill>
                          <a:effectLst/>
                          <a:latin typeface="Times New Roman" panose="02020603050405020304" pitchFamily="18" charset="0"/>
                        </a:rPr>
                        <a:t>Bağımsız Akredite Kuruluşu</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Bilgi/Mevzuat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Raporlama, Kalite Bünyesinde Faaliyet Gösterme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000" b="0" i="0" u="none" strike="noStrike">
                          <a:solidFill>
                            <a:srgbClr val="000000"/>
                          </a:solidFill>
                          <a:effectLst/>
                          <a:latin typeface="Times New Roman" panose="02020603050405020304" pitchFamily="18" charset="0"/>
                        </a:rPr>
                        <a:t>Yükseköğretim Kalite Kurulu (YÖKAK)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ABÜ İç Kalite Güvence Sisteminin oluşturulması ve ABÜ iç kalite güvencesinin artırılması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Düzenli olarak KİDR, Kurumsal Dış Değerlendirme ve Kurumsal Akreditasyon süreçlerinde 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000" b="0" i="0" u="none" strike="noStrike">
                          <a:solidFill>
                            <a:srgbClr val="000000"/>
                          </a:solidFill>
                          <a:effectLst/>
                          <a:latin typeface="Times New Roman" panose="02020603050405020304" pitchFamily="18" charset="0"/>
                        </a:rPr>
                        <a:t>T.C. Cumhurbaşkanlığı Kariyer Ofisi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seferberliği ve benzeri konuların takip edilmesi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 bilgilendirmek ve staj yerleri bulmalarına yardımcı olmak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Akdeniz Üniversitesi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000" b="0" i="0" u="none" strike="noStrike" dirty="0">
                          <a:solidFill>
                            <a:srgbClr val="000000"/>
                          </a:solidFill>
                          <a:effectLst/>
                          <a:latin typeface="Times New Roman" panose="02020603050405020304" pitchFamily="18" charset="0"/>
                        </a:rPr>
                        <a:t>Alanya </a:t>
                      </a:r>
                      <a:r>
                        <a:rPr lang="tr-TR" sz="1000" b="0" i="0" u="none" strike="noStrike" dirty="0" err="1" smtClean="0">
                          <a:solidFill>
                            <a:srgbClr val="000000"/>
                          </a:solidFill>
                          <a:effectLst/>
                          <a:latin typeface="Times New Roman" panose="02020603050405020304" pitchFamily="18" charset="0"/>
                        </a:rPr>
                        <a:t>Alaaddin</a:t>
                      </a:r>
                      <a:r>
                        <a:rPr lang="tr-TR" sz="1000" b="0" i="0" u="none" strike="noStrike" dirty="0" smtClean="0">
                          <a:solidFill>
                            <a:srgbClr val="000000"/>
                          </a:solidFill>
                          <a:effectLst/>
                          <a:latin typeface="Times New Roman" panose="02020603050405020304" pitchFamily="18" charset="0"/>
                        </a:rPr>
                        <a:t> </a:t>
                      </a:r>
                      <a:r>
                        <a:rPr lang="tr-TR" sz="1000" b="0" i="0" u="none" strike="noStrike" dirty="0">
                          <a:solidFill>
                            <a:srgbClr val="000000"/>
                          </a:solidFill>
                          <a:effectLst/>
                          <a:latin typeface="Times New Roman" panose="02020603050405020304" pitchFamily="18" charset="0"/>
                        </a:rPr>
                        <a:t>Keykubat Üniversitesi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000" b="0" i="0" u="none" strike="noStrike">
                          <a:solidFill>
                            <a:srgbClr val="000000"/>
                          </a:solidFill>
                          <a:effectLst/>
                          <a:latin typeface="Times New Roman" panose="02020603050405020304" pitchFamily="18" charset="0"/>
                        </a:rPr>
                        <a:t>Diğer Üniversiteler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000" b="0" i="0" u="none" strike="noStrike">
                          <a:solidFill>
                            <a:srgbClr val="000000"/>
                          </a:solidFill>
                          <a:effectLst/>
                          <a:latin typeface="Times New Roman" panose="02020603050405020304" pitchFamily="18" charset="0"/>
                        </a:rPr>
                        <a:t>Antalya Manavgat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BilimDent Ağız ve Diş Sağlığı Uygulama ve Araştırma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Dentselay Özel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000" b="0" i="0" u="none" strike="noStrike" dirty="0" err="1">
                          <a:solidFill>
                            <a:srgbClr val="000000"/>
                          </a:solidFill>
                          <a:effectLst/>
                          <a:latin typeface="Times New Roman" panose="02020603050405020304" pitchFamily="18" charset="0"/>
                        </a:rPr>
                        <a:t>Dentgroup</a:t>
                      </a:r>
                      <a:r>
                        <a:rPr lang="tr-TR" sz="1000" b="0" i="0" u="none" strike="noStrike" dirty="0">
                          <a:solidFill>
                            <a:srgbClr val="000000"/>
                          </a:solidFill>
                          <a:effectLst/>
                          <a:latin typeface="Times New Roman" panose="02020603050405020304" pitchFamily="18" charset="0"/>
                        </a:rPr>
                        <a:t> Özel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333432">
                <a:tc>
                  <a:txBody>
                    <a:bodyPr/>
                    <a:lstStyle/>
                    <a:p>
                      <a:pPr algn="ctr" fontAlgn="ctr"/>
                      <a:r>
                        <a:rPr lang="tr-TR" sz="1000" b="0" i="0" u="none" strike="noStrike" dirty="0">
                          <a:solidFill>
                            <a:srgbClr val="000000"/>
                          </a:solidFill>
                          <a:effectLst/>
                          <a:latin typeface="Times New Roman" panose="02020603050405020304" pitchFamily="18" charset="0"/>
                        </a:rPr>
                        <a:t>Duygu </a:t>
                      </a:r>
                      <a:r>
                        <a:rPr lang="tr-TR" sz="1000" b="0" i="0" u="none" strike="noStrike" dirty="0" err="1">
                          <a:solidFill>
                            <a:srgbClr val="000000"/>
                          </a:solidFill>
                          <a:effectLst/>
                          <a:latin typeface="Times New Roman" panose="02020603050405020304" pitchFamily="18" charset="0"/>
                        </a:rPr>
                        <a:t>Gözkaya</a:t>
                      </a:r>
                      <a:r>
                        <a:rPr lang="tr-TR" sz="1000" b="0" i="0" u="none" strike="noStrike" dirty="0">
                          <a:solidFill>
                            <a:srgbClr val="000000"/>
                          </a:solidFill>
                          <a:effectLst/>
                          <a:latin typeface="Times New Roman" panose="02020603050405020304" pitchFamily="18" charset="0"/>
                        </a:rPr>
                        <a:t>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9384825"/>
                  </a:ext>
                </a:extLst>
              </a:tr>
              <a:tr h="333432">
                <a:tc>
                  <a:txBody>
                    <a:bodyPr/>
                    <a:lstStyle/>
                    <a:p>
                      <a:pPr algn="ctr" fontAlgn="ctr"/>
                      <a:r>
                        <a:rPr lang="tr-TR" sz="1000" b="0" i="0" u="none" strike="noStrike" dirty="0">
                          <a:solidFill>
                            <a:srgbClr val="000000"/>
                          </a:solidFill>
                          <a:effectLst/>
                          <a:latin typeface="Times New Roman" panose="02020603050405020304" pitchFamily="18" charset="0"/>
                        </a:rPr>
                        <a:t>IDH Süleyman Mert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5708554"/>
                  </a:ext>
                </a:extLst>
              </a:tr>
            </a:tbl>
          </a:graphicData>
        </a:graphic>
      </p:graphicFrame>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053784813"/>
              </p:ext>
            </p:extLst>
          </p:nvPr>
        </p:nvGraphicFramePr>
        <p:xfrm>
          <a:off x="411478" y="1288031"/>
          <a:ext cx="8293609" cy="5564791"/>
        </p:xfrm>
        <a:graphic>
          <a:graphicData uri="http://schemas.openxmlformats.org/drawingml/2006/table">
            <a:tbl>
              <a:tblPr/>
              <a:tblGrid>
                <a:gridCol w="2654966">
                  <a:extLst>
                    <a:ext uri="{9D8B030D-6E8A-4147-A177-3AD203B41FA5}">
                      <a16:colId xmlns:a16="http://schemas.microsoft.com/office/drawing/2014/main" val="3918363564"/>
                    </a:ext>
                  </a:extLst>
                </a:gridCol>
                <a:gridCol w="2808276">
                  <a:extLst>
                    <a:ext uri="{9D8B030D-6E8A-4147-A177-3AD203B41FA5}">
                      <a16:colId xmlns:a16="http://schemas.microsoft.com/office/drawing/2014/main" val="1683979601"/>
                    </a:ext>
                  </a:extLst>
                </a:gridCol>
                <a:gridCol w="2830367">
                  <a:extLst>
                    <a:ext uri="{9D8B030D-6E8A-4147-A177-3AD203B41FA5}">
                      <a16:colId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000" b="0" i="0" u="none" strike="noStrike" dirty="0">
                          <a:solidFill>
                            <a:srgbClr val="000000"/>
                          </a:solidFill>
                          <a:effectLst/>
                          <a:latin typeface="Times New Roman" panose="02020603050405020304" pitchFamily="18" charset="0"/>
                        </a:rPr>
                        <a:t>Özel Özdemir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Özel Adel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Özel Lara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Özel Dentin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000" b="0" i="0" u="none" strike="noStrike">
                          <a:solidFill>
                            <a:srgbClr val="000000"/>
                          </a:solidFill>
                          <a:effectLst/>
                          <a:latin typeface="Times New Roman" panose="02020603050405020304" pitchFamily="18" charset="0"/>
                        </a:rPr>
                        <a:t>İhsan Koyuncu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DCT Klinik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Özel Kerim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Özel Yeniköy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Özel Platinum Dent Clinic Ağiz Ve Diş Sağliği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İlknur Kaşıkçı Bilgi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Özel Dentanemon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000" b="0" i="0" u="none" strike="noStrike" dirty="0" err="1">
                          <a:solidFill>
                            <a:srgbClr val="000000"/>
                          </a:solidFill>
                          <a:effectLst/>
                          <a:latin typeface="Times New Roman" panose="02020603050405020304" pitchFamily="18" charset="0"/>
                        </a:rPr>
                        <a:t>Multiclinic</a:t>
                      </a:r>
                      <a:r>
                        <a:rPr lang="tr-TR" sz="1000" b="0" i="0" u="none" strike="noStrike" dirty="0">
                          <a:solidFill>
                            <a:srgbClr val="000000"/>
                          </a:solidFill>
                          <a:effectLst/>
                          <a:latin typeface="Times New Roman" panose="02020603050405020304" pitchFamily="18" charset="0"/>
                        </a:rPr>
                        <a:t>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333432">
                <a:tc>
                  <a:txBody>
                    <a:bodyPr/>
                    <a:lstStyle/>
                    <a:p>
                      <a:pPr algn="ctr" fontAlgn="ctr"/>
                      <a:r>
                        <a:rPr lang="tr-TR" sz="1000" b="0" i="0" u="none" strike="noStrike" dirty="0">
                          <a:solidFill>
                            <a:srgbClr val="000000"/>
                          </a:solidFill>
                          <a:effectLst/>
                          <a:latin typeface="Times New Roman" panose="02020603050405020304" pitchFamily="18" charset="0"/>
                        </a:rPr>
                        <a:t>Demre Devlet Hastanesi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0719971"/>
                  </a:ext>
                </a:extLst>
              </a:tr>
              <a:tr h="333432">
                <a:tc>
                  <a:txBody>
                    <a:bodyPr/>
                    <a:lstStyle/>
                    <a:p>
                      <a:pPr algn="ctr" fontAlgn="ctr"/>
                      <a:r>
                        <a:rPr lang="tr-TR" sz="1000" b="0" i="0" u="none" strike="noStrike">
                          <a:solidFill>
                            <a:srgbClr val="000000"/>
                          </a:solidFill>
                          <a:effectLst/>
                          <a:latin typeface="Times New Roman" panose="02020603050405020304" pitchFamily="18" charset="0"/>
                        </a:rPr>
                        <a:t>Antalya Kepez Belediyesi Sağlık Merkezi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0392659"/>
                  </a:ext>
                </a:extLst>
              </a:tr>
              <a:tr h="333432">
                <a:tc>
                  <a:txBody>
                    <a:bodyPr/>
                    <a:lstStyle/>
                    <a:p>
                      <a:pPr algn="ctr" fontAlgn="ctr"/>
                      <a:r>
                        <a:rPr lang="tr-TR" sz="1000" b="0" i="0" u="none" strike="noStrike">
                          <a:solidFill>
                            <a:srgbClr val="000000"/>
                          </a:solidFill>
                          <a:effectLst/>
                          <a:latin typeface="Times New Roman" panose="02020603050405020304" pitchFamily="18" charset="0"/>
                        </a:rPr>
                        <a:t>Tarsus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Öğrencilerin iyi bir staj eğitimi alması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0302309"/>
                  </a:ext>
                </a:extLst>
              </a:tr>
            </a:tbl>
          </a:graphicData>
        </a:graphic>
      </p:graphicFrame>
    </p:spTree>
    <p:extLst>
      <p:ext uri="{BB962C8B-B14F-4D97-AF65-F5344CB8AC3E}">
        <p14:creationId xmlns:p14="http://schemas.microsoft.com/office/powerpoint/2010/main" val="138067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826556170"/>
              </p:ext>
            </p:extLst>
          </p:nvPr>
        </p:nvGraphicFramePr>
        <p:xfrm>
          <a:off x="173738" y="1975302"/>
          <a:ext cx="8814814" cy="1364405"/>
        </p:xfrm>
        <a:graphic>
          <a:graphicData uri="http://schemas.openxmlformats.org/drawingml/2006/table">
            <a:tbl>
              <a:tblPr/>
              <a:tblGrid>
                <a:gridCol w="1677115">
                  <a:extLst>
                    <a:ext uri="{9D8B030D-6E8A-4147-A177-3AD203B41FA5}">
                      <a16:colId xmlns:a16="http://schemas.microsoft.com/office/drawing/2014/main" val="3918363564"/>
                    </a:ext>
                  </a:extLst>
                </a:gridCol>
                <a:gridCol w="1773960">
                  <a:extLst>
                    <a:ext uri="{9D8B030D-6E8A-4147-A177-3AD203B41FA5}">
                      <a16:colId xmlns:a16="http://schemas.microsoft.com/office/drawing/2014/main" val="1683979601"/>
                    </a:ext>
                  </a:extLst>
                </a:gridCol>
                <a:gridCol w="1787913">
                  <a:extLst>
                    <a:ext uri="{9D8B030D-6E8A-4147-A177-3AD203B41FA5}">
                      <a16:colId xmlns:a16="http://schemas.microsoft.com/office/drawing/2014/main" val="2592459544"/>
                    </a:ext>
                  </a:extLst>
                </a:gridCol>
                <a:gridCol w="1787913">
                  <a:extLst>
                    <a:ext uri="{9D8B030D-6E8A-4147-A177-3AD203B41FA5}">
                      <a16:colId xmlns:a16="http://schemas.microsoft.com/office/drawing/2014/main" val="3383282758"/>
                    </a:ext>
                  </a:extLst>
                </a:gridCol>
                <a:gridCol w="1787913">
                  <a:extLst>
                    <a:ext uri="{9D8B030D-6E8A-4147-A177-3AD203B41FA5}">
                      <a16:colId xmlns:a16="http://schemas.microsoft.com/office/drawing/2014/main" val="494559924"/>
                    </a:ext>
                  </a:extLst>
                </a:gridCol>
              </a:tblGrid>
              <a:tr h="508462">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05008">
                <a:tc>
                  <a:txBody>
                    <a:bodyPr/>
                    <a:lstStyle/>
                    <a:p>
                      <a:pPr algn="ctr" fontAlgn="ctr"/>
                      <a:r>
                        <a:rPr lang="tr-TR" sz="1400" b="0" i="0" u="none" strike="noStrike" dirty="0" smtClean="0">
                          <a:solidFill>
                            <a:srgbClr val="000000"/>
                          </a:solidFill>
                          <a:effectLst/>
                          <a:latin typeface="Calibri" panose="020F0502020204030204" pitchFamily="34" charset="0"/>
                        </a:rPr>
                        <a:t>Diş Kliniği</a:t>
                      </a:r>
                    </a:p>
                    <a:p>
                      <a:pPr algn="ctr" fontAlgn="ctr"/>
                      <a:r>
                        <a:rPr lang="tr-TR" sz="1400" b="0" i="0" u="none" strike="noStrike" dirty="0" smtClean="0">
                          <a:solidFill>
                            <a:srgbClr val="000000"/>
                          </a:solidFill>
                          <a:effectLst/>
                          <a:latin typeface="Calibri" panose="020F0502020204030204" pitchFamily="34" charset="0"/>
                        </a:rPr>
                        <a:t>Laboratuvarlar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SHMYO</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err="1" smtClean="0">
                          <a:solidFill>
                            <a:srgbClr val="000000"/>
                          </a:solidFill>
                          <a:effectLst/>
                          <a:latin typeface="Calibri" panose="020F0502020204030204" pitchFamily="34" charset="0"/>
                        </a:rPr>
                        <a:t>BilimDent</a:t>
                      </a:r>
                      <a:r>
                        <a:rPr lang="tr-TR" sz="1400" b="0" i="0" u="none" strike="noStrike" dirty="0" smtClean="0">
                          <a:solidFill>
                            <a:srgbClr val="000000"/>
                          </a:solidFill>
                          <a:effectLst/>
                          <a:latin typeface="Calibri" panose="020F0502020204030204" pitchFamily="34" charset="0"/>
                        </a:rPr>
                        <a:t> Ağız ve Diş</a:t>
                      </a:r>
                      <a:r>
                        <a:rPr lang="tr-TR" sz="1400" b="0" i="0" u="none" strike="noStrike" baseline="0" dirty="0" smtClean="0">
                          <a:solidFill>
                            <a:srgbClr val="000000"/>
                          </a:solidFill>
                          <a:effectLst/>
                          <a:latin typeface="Calibri" panose="020F0502020204030204" pitchFamily="34" charset="0"/>
                        </a:rPr>
                        <a:t> Sağlığı Uygulama ve Araştırma Merkezi</a:t>
                      </a:r>
                      <a:endParaRPr lang="tr-TR" sz="1400" b="0" i="0" u="none" strike="noStrike" dirty="0" smtClean="0">
                        <a:solidFill>
                          <a:srgbClr val="000000"/>
                        </a:solidFill>
                        <a:effectLst/>
                        <a:latin typeface="Calibri" panose="020F0502020204030204" pitchFamily="34" charset="0"/>
                      </a:endParaRP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323894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120458518"/>
              </p:ext>
            </p:extLst>
          </p:nvPr>
        </p:nvGraphicFramePr>
        <p:xfrm>
          <a:off x="1696178" y="1385082"/>
          <a:ext cx="5472441" cy="5231359"/>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1590165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409716493"/>
              </p:ext>
            </p:extLst>
          </p:nvPr>
        </p:nvGraphicFramePr>
        <p:xfrm>
          <a:off x="320040" y="1385083"/>
          <a:ext cx="8577071" cy="3542600"/>
        </p:xfrm>
        <a:graphic>
          <a:graphicData uri="http://schemas.openxmlformats.org/drawingml/2006/table">
            <a:tbl>
              <a:tblPr/>
              <a:tblGrid>
                <a:gridCol w="1631881">
                  <a:extLst>
                    <a:ext uri="{9D8B030D-6E8A-4147-A177-3AD203B41FA5}">
                      <a16:colId xmlns:a16="http://schemas.microsoft.com/office/drawing/2014/main" val="3918363564"/>
                    </a:ext>
                  </a:extLst>
                </a:gridCol>
                <a:gridCol w="1726114">
                  <a:extLst>
                    <a:ext uri="{9D8B030D-6E8A-4147-A177-3AD203B41FA5}">
                      <a16:colId xmlns:a16="http://schemas.microsoft.com/office/drawing/2014/main" val="1683979601"/>
                    </a:ext>
                  </a:extLst>
                </a:gridCol>
                <a:gridCol w="1739692">
                  <a:extLst>
                    <a:ext uri="{9D8B030D-6E8A-4147-A177-3AD203B41FA5}">
                      <a16:colId xmlns:a16="http://schemas.microsoft.com/office/drawing/2014/main" val="2592459544"/>
                    </a:ext>
                  </a:extLst>
                </a:gridCol>
                <a:gridCol w="1739692">
                  <a:extLst>
                    <a:ext uri="{9D8B030D-6E8A-4147-A177-3AD203B41FA5}">
                      <a16:colId xmlns:a16="http://schemas.microsoft.com/office/drawing/2014/main" val="3383282758"/>
                    </a:ext>
                  </a:extLst>
                </a:gridCol>
                <a:gridCol w="1739692">
                  <a:extLst>
                    <a:ext uri="{9D8B030D-6E8A-4147-A177-3AD203B41FA5}">
                      <a16:colId xmlns:a16="http://schemas.microsoft.com/office/drawing/2014/main" val="494559924"/>
                    </a:ext>
                  </a:extLst>
                </a:gridCol>
              </a:tblGrid>
              <a:tr h="543045">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21436">
                <a:tc>
                  <a:txBody>
                    <a:bodyPr/>
                    <a:lstStyle/>
                    <a:p>
                      <a:pPr algn="ctr" fontAlgn="ctr"/>
                      <a:r>
                        <a:rPr lang="tr-TR" sz="1400" b="0" i="0" u="none" strike="noStrike" dirty="0" smtClean="0">
                          <a:solidFill>
                            <a:srgbClr val="000000"/>
                          </a:solidFill>
                          <a:effectLst/>
                          <a:latin typeface="Calibri" panose="020F0502020204030204" pitchFamily="34" charset="0"/>
                        </a:rPr>
                        <a:t>Tam</a:t>
                      </a:r>
                      <a:r>
                        <a:rPr lang="tr-TR" sz="1400" b="0" i="0" u="none" strike="noStrike" baseline="0" dirty="0" smtClean="0">
                          <a:solidFill>
                            <a:srgbClr val="000000"/>
                          </a:solidFill>
                          <a:effectLst/>
                          <a:latin typeface="Calibri" panose="020F0502020204030204" pitchFamily="34" charset="0"/>
                        </a:rPr>
                        <a:t> zamanlı </a:t>
                      </a:r>
                    </a:p>
                    <a:p>
                      <a:pPr algn="ctr" fontAlgn="ctr"/>
                      <a:r>
                        <a:rPr lang="tr-TR" sz="1400" b="0" i="0" u="none" strike="noStrike" baseline="0" dirty="0" smtClean="0">
                          <a:solidFill>
                            <a:srgbClr val="000000"/>
                          </a:solidFill>
                          <a:effectLst/>
                          <a:latin typeface="Calibri" panose="020F0502020204030204" pitchFamily="34" charset="0"/>
                        </a:rPr>
                        <a:t>Dr. </a:t>
                      </a:r>
                      <a:r>
                        <a:rPr lang="tr-TR" sz="1400" b="0" i="0" u="none" strike="noStrike" baseline="0" dirty="0" err="1" smtClean="0">
                          <a:solidFill>
                            <a:srgbClr val="000000"/>
                          </a:solidFill>
                          <a:effectLst/>
                          <a:latin typeface="Calibri" panose="020F0502020204030204" pitchFamily="34" charset="0"/>
                        </a:rPr>
                        <a:t>Öğr</a:t>
                      </a:r>
                      <a:r>
                        <a:rPr lang="tr-TR" sz="1400" b="0" i="0" u="none" strike="noStrike" baseline="0" dirty="0" smtClean="0">
                          <a:solidFill>
                            <a:srgbClr val="000000"/>
                          </a:solidFill>
                          <a:effectLst/>
                          <a:latin typeface="Calibri" panose="020F0502020204030204" pitchFamily="34" charset="0"/>
                        </a:rPr>
                        <a:t>. Üyesi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Dişçilik Hizmetleri Bölümü</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21436">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Tam Zamanlı </a:t>
                      </a:r>
                    </a:p>
                    <a:p>
                      <a:pPr algn="ctr" fontAlgn="ctr"/>
                      <a:r>
                        <a:rPr lang="tr-TR" sz="1400" b="0" i="0" u="none" strike="noStrike" dirty="0" err="1" smtClean="0">
                          <a:solidFill>
                            <a:srgbClr val="000000"/>
                          </a:solidFill>
                          <a:effectLst/>
                          <a:latin typeface="Calibri" panose="020F0502020204030204" pitchFamily="34" charset="0"/>
                        </a:rPr>
                        <a:t>Öğr</a:t>
                      </a:r>
                      <a:r>
                        <a:rPr lang="tr-TR" sz="1400" b="0" i="0" u="none" strike="noStrike" dirty="0" smtClean="0">
                          <a:solidFill>
                            <a:srgbClr val="000000"/>
                          </a:solidFill>
                          <a:effectLst/>
                          <a:latin typeface="Calibri" panose="020F0502020204030204" pitchFamily="34" charset="0"/>
                        </a:rPr>
                        <a:t>. Gör.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Dişçilik Hizmetleri Bölümü</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21436">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Yarı</a:t>
                      </a:r>
                      <a:r>
                        <a:rPr lang="tr-TR" sz="1400" b="0" i="0" u="none" strike="noStrike" baseline="0" dirty="0" smtClean="0">
                          <a:solidFill>
                            <a:srgbClr val="000000"/>
                          </a:solidFill>
                          <a:effectLst/>
                          <a:latin typeface="Calibri" panose="020F0502020204030204" pitchFamily="34" charset="0"/>
                        </a:rPr>
                        <a:t> Zamanlı</a:t>
                      </a:r>
                    </a:p>
                    <a:p>
                      <a:pPr algn="ctr" fontAlgn="ctr"/>
                      <a:r>
                        <a:rPr lang="tr-TR" sz="1400" b="0" i="0" u="none" strike="noStrike" baseline="0" dirty="0" smtClean="0">
                          <a:solidFill>
                            <a:srgbClr val="000000"/>
                          </a:solidFill>
                          <a:effectLst/>
                          <a:latin typeface="Calibri" panose="020F0502020204030204" pitchFamily="34" charset="0"/>
                        </a:rPr>
                        <a:t>Profesör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Dişçilik Hizmetleri Bölümü</a:t>
                      </a:r>
                    </a:p>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21436">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Yarı Zamanlı</a:t>
                      </a:r>
                    </a:p>
                    <a:p>
                      <a:pPr algn="ctr" fontAlgn="ctr"/>
                      <a:r>
                        <a:rPr lang="tr-TR" sz="1400" b="0" i="0" u="none" strike="noStrike" dirty="0" smtClean="0">
                          <a:solidFill>
                            <a:srgbClr val="000000"/>
                          </a:solidFill>
                          <a:effectLst/>
                          <a:latin typeface="Calibri" panose="020F0502020204030204" pitchFamily="34" charset="0"/>
                        </a:rPr>
                        <a:t>Dr.</a:t>
                      </a:r>
                      <a:r>
                        <a:rPr lang="tr-TR" sz="1400" b="0" i="0" u="none" strike="noStrike" baseline="0" dirty="0" smtClean="0">
                          <a:solidFill>
                            <a:srgbClr val="000000"/>
                          </a:solidFill>
                          <a:effectLst/>
                          <a:latin typeface="Calibri" panose="020F0502020204030204" pitchFamily="34" charset="0"/>
                        </a:rPr>
                        <a:t> </a:t>
                      </a:r>
                      <a:r>
                        <a:rPr lang="tr-TR" sz="1400" b="0" i="0" u="none" strike="noStrike" baseline="0" dirty="0" err="1" smtClean="0">
                          <a:solidFill>
                            <a:srgbClr val="000000"/>
                          </a:solidFill>
                          <a:effectLst/>
                          <a:latin typeface="Calibri" panose="020F0502020204030204" pitchFamily="34" charset="0"/>
                        </a:rPr>
                        <a:t>Öğr</a:t>
                      </a:r>
                      <a:r>
                        <a:rPr lang="tr-TR" sz="1400" b="0" i="0" u="none" strike="noStrike" baseline="0" dirty="0" smtClean="0">
                          <a:solidFill>
                            <a:srgbClr val="000000"/>
                          </a:solidFill>
                          <a:effectLst/>
                          <a:latin typeface="Calibri" panose="020F0502020204030204" pitchFamily="34" charset="0"/>
                        </a:rPr>
                        <a:t>. Üyesi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Dişçilik Hizmetleri Bölümü</a:t>
                      </a:r>
                    </a:p>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21436">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Yarı</a:t>
                      </a:r>
                      <a:r>
                        <a:rPr lang="tr-TR" sz="1400" b="0" i="0" u="none" strike="noStrike" baseline="0" dirty="0" smtClean="0">
                          <a:solidFill>
                            <a:srgbClr val="000000"/>
                          </a:solidFill>
                          <a:effectLst/>
                          <a:latin typeface="Calibri" panose="020F0502020204030204" pitchFamily="34" charset="0"/>
                        </a:rPr>
                        <a:t> Zamanlı</a:t>
                      </a:r>
                    </a:p>
                    <a:p>
                      <a:pPr algn="ctr" fontAlgn="ctr"/>
                      <a:r>
                        <a:rPr lang="tr-TR" sz="1400" b="0" i="0" u="none" strike="noStrike" baseline="0" dirty="0" err="1" smtClean="0">
                          <a:solidFill>
                            <a:srgbClr val="000000"/>
                          </a:solidFill>
                          <a:effectLst/>
                          <a:latin typeface="Calibri" panose="020F0502020204030204" pitchFamily="34" charset="0"/>
                        </a:rPr>
                        <a:t>Öğr</a:t>
                      </a:r>
                      <a:r>
                        <a:rPr lang="tr-TR" sz="1400" b="0" i="0" u="none" strike="noStrike" baseline="0" dirty="0" smtClean="0">
                          <a:solidFill>
                            <a:srgbClr val="000000"/>
                          </a:solidFill>
                          <a:effectLst/>
                          <a:latin typeface="Calibri" panose="020F0502020204030204" pitchFamily="34" charset="0"/>
                        </a:rPr>
                        <a:t>. Gör.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Dişçilik Hizmetleri Bölümü</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Tree>
    <p:extLst>
      <p:ext uri="{BB962C8B-B14F-4D97-AF65-F5344CB8AC3E}">
        <p14:creationId xmlns:p14="http://schemas.microsoft.com/office/powerpoint/2010/main" val="449389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E419DFC0BD7C4B87818A89D7DCD7C0" ma:contentTypeVersion="14" ma:contentTypeDescription="Create a new document." ma:contentTypeScope="" ma:versionID="8364791c9f864092dc77d42f4aa05388">
  <xsd:schema xmlns:xsd="http://www.w3.org/2001/XMLSchema" xmlns:xs="http://www.w3.org/2001/XMLSchema" xmlns:p="http://schemas.microsoft.com/office/2006/metadata/properties" xmlns:ns3="0bdb72cd-d9a6-47e5-b26c-9a7f8aff1817" xmlns:ns4="7ea982b6-ad47-4021-bc8d-404da5b5846d" targetNamespace="http://schemas.microsoft.com/office/2006/metadata/properties" ma:root="true" ma:fieldsID="7883c0fddf96849a7187a942bdb30b09" ns3:_="" ns4:_="">
    <xsd:import namespace="0bdb72cd-d9a6-47e5-b26c-9a7f8aff1817"/>
    <xsd:import namespace="7ea982b6-ad47-4021-bc8d-404da5b5846d"/>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b72cd-d9a6-47e5-b26c-9a7f8aff1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a982b6-ad47-4021-bc8d-404da5b5846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bdb72cd-d9a6-47e5-b26c-9a7f8aff1817" xsi:nil="true"/>
  </documentManagement>
</p:properties>
</file>

<file path=customXml/itemProps1.xml><?xml version="1.0" encoding="utf-8"?>
<ds:datastoreItem xmlns:ds="http://schemas.openxmlformats.org/officeDocument/2006/customXml" ds:itemID="{D1231C6A-752B-4368-8628-F8C215839383}">
  <ds:schemaRefs>
    <ds:schemaRef ds:uri="http://schemas.microsoft.com/sharepoint/v3/contenttype/forms"/>
  </ds:schemaRefs>
</ds:datastoreItem>
</file>

<file path=customXml/itemProps2.xml><?xml version="1.0" encoding="utf-8"?>
<ds:datastoreItem xmlns:ds="http://schemas.openxmlformats.org/officeDocument/2006/customXml" ds:itemID="{A57E403E-B6DF-4CC9-AAF4-9DC9A0C63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db72cd-d9a6-47e5-b26c-9a7f8aff1817"/>
    <ds:schemaRef ds:uri="7ea982b6-ad47-4021-bc8d-404da5b584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068BC0-2051-4B5D-BC34-400235749B2B}">
  <ds:schemaRefs>
    <ds:schemaRef ds:uri="http://schemas.microsoft.com/office/infopath/2007/PartnerControls"/>
    <ds:schemaRef ds:uri="http://purl.org/dc/elements/1.1/"/>
    <ds:schemaRef ds:uri="http://schemas.openxmlformats.org/package/2006/metadata/core-properties"/>
    <ds:schemaRef ds:uri="7ea982b6-ad47-4021-bc8d-404da5b5846d"/>
    <ds:schemaRef ds:uri="0bdb72cd-d9a6-47e5-b26c-9a7f8aff1817"/>
    <ds:schemaRef ds:uri="http://schemas.microsoft.com/office/2006/metadata/properties"/>
    <ds:schemaRef ds:uri="http://schemas.microsoft.com/office/2006/documentManagement/typ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552</TotalTime>
  <Words>1899</Words>
  <Application>Microsoft Office PowerPoint</Application>
  <PresentationFormat>Ekran Gösterisi (4:3)</PresentationFormat>
  <Paragraphs>381</Paragraphs>
  <Slides>27</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SKORU YÜKSEK OLAN ve AKSİYON GEREKTİREN RİSKLER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Filiz ÖZCAN</cp:lastModifiedBy>
  <cp:revision>76</cp:revision>
  <dcterms:created xsi:type="dcterms:W3CDTF">2020-01-20T10:44:30Z</dcterms:created>
  <dcterms:modified xsi:type="dcterms:W3CDTF">2023-06-12T11:26:38Z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0x01010093E419DFC0BD7C4B87818A89D7DCD7C0</vt:lpwstr>
  </property>
</Properties>
</file>