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331" r:id="rId3"/>
    <p:sldId id="333" r:id="rId4"/>
    <p:sldId id="356" r:id="rId5"/>
    <p:sldId id="348" r:id="rId6"/>
    <p:sldId id="357" r:id="rId7"/>
    <p:sldId id="358" r:id="rId8"/>
    <p:sldId id="359" r:id="rId9"/>
    <p:sldId id="360" r:id="rId10"/>
    <p:sldId id="361" r:id="rId11"/>
    <p:sldId id="362" r:id="rId12"/>
    <p:sldId id="363" r:id="rId13"/>
    <p:sldId id="364" r:id="rId14"/>
    <p:sldId id="365" r:id="rId15"/>
    <p:sldId id="366" r:id="rId16"/>
    <p:sldId id="339" r:id="rId17"/>
    <p:sldId id="367" r:id="rId18"/>
    <p:sldId id="368" r:id="rId19"/>
    <p:sldId id="337" r:id="rId20"/>
    <p:sldId id="369" r:id="rId21"/>
    <p:sldId id="370" r:id="rId22"/>
    <p:sldId id="371" r:id="rId23"/>
    <p:sldId id="372" r:id="rId24"/>
    <p:sldId id="373" r:id="rId25"/>
    <p:sldId id="374"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EA70EB5-37B4-4FD2-923D-5284A583AEE6}">
          <p14:sldIdLst>
            <p14:sldId id="256"/>
          </p14:sldIdLst>
        </p14:section>
        <p14:section name="Başlıksız Bölüm" id="{29ED5E7A-0C58-4AF1-A401-2AB9E7D510F4}">
          <p14:sldIdLst>
            <p14:sldId id="331"/>
            <p14:sldId id="333"/>
            <p14:sldId id="356"/>
            <p14:sldId id="348"/>
            <p14:sldId id="357"/>
            <p14:sldId id="358"/>
            <p14:sldId id="359"/>
            <p14:sldId id="360"/>
            <p14:sldId id="361"/>
            <p14:sldId id="362"/>
            <p14:sldId id="363"/>
            <p14:sldId id="364"/>
            <p14:sldId id="365"/>
            <p14:sldId id="366"/>
            <p14:sldId id="339"/>
            <p14:sldId id="367"/>
            <p14:sldId id="368"/>
            <p14:sldId id="337"/>
            <p14:sldId id="369"/>
            <p14:sldId id="370"/>
            <p14:sldId id="371"/>
            <p14:sldId id="372"/>
            <p14:sldId id="373"/>
            <p14:sldId id="3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Engin DORUM" initials="AED" lastIdx="1" clrIdx="0">
    <p:extLst>
      <p:ext uri="{19B8F6BF-5375-455C-9EA6-DF929625EA0E}">
        <p15:presenceInfo xmlns:p15="http://schemas.microsoft.com/office/powerpoint/2012/main" userId="d7838842375f6d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D0D"/>
    <a:srgbClr val="0F2303"/>
    <a:srgbClr val="001626"/>
    <a:srgbClr val="7AEE32"/>
    <a:srgbClr val="E626AF"/>
    <a:srgbClr val="1F0620"/>
    <a:srgbClr val="020424"/>
    <a:srgbClr val="D9D9D9"/>
    <a:srgbClr val="122204"/>
    <a:srgbClr val="122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4A0E0-5728-3060-DBC6-73089B61B9EC}" v="19" dt="2021-12-30T11:12:01.669"/>
    <p1510:client id="{5DACE587-96EF-BCC8-9D45-661E4D919997}" v="25" dt="2021-12-30T11:23:17.420"/>
    <p1510:client id="{FBBD671A-7482-21DB-78BB-48D5101602C6}" v="422" dt="2021-12-30T11:09:03.64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320"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D638FE-D680-4400-AEE7-8160D9522DEF}"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tr-TR"/>
        </a:p>
      </dgm:t>
    </dgm:pt>
    <dgm:pt modelId="{D0AE6B46-240F-49A5-BBED-86427D33C7D9}">
      <dgm:prSet/>
      <dgm:spPr/>
      <dgm:t>
        <a:bodyPr/>
        <a:lstStyle/>
        <a:p>
          <a:pPr algn="l" rtl="0"/>
          <a:r>
            <a:rPr lang="tr-TR" b="1" i="0" dirty="0"/>
            <a:t>1-Misyon, Vizyon ve </a:t>
          </a:r>
          <a:r>
            <a:rPr lang="tr-TR" b="1" i="0" dirty="0" smtClean="0"/>
            <a:t>Politikalar</a:t>
          </a:r>
          <a:endParaRPr lang="tr-TR" b="1" dirty="0"/>
        </a:p>
      </dgm:t>
    </dgm:pt>
    <dgm:pt modelId="{D5079D92-AB9D-4926-8B50-DF5D05E8CDD6}" type="parTrans" cxnId="{6732D5C1-2B92-440C-B314-88D778B31883}">
      <dgm:prSet/>
      <dgm:spPr/>
      <dgm:t>
        <a:bodyPr/>
        <a:lstStyle/>
        <a:p>
          <a:endParaRPr lang="tr-TR"/>
        </a:p>
      </dgm:t>
    </dgm:pt>
    <dgm:pt modelId="{8255E393-7627-4CCC-8B07-4479127AA8F5}" type="sibTrans" cxnId="{6732D5C1-2B92-440C-B314-88D778B31883}">
      <dgm:prSet/>
      <dgm:spPr/>
      <dgm:t>
        <a:bodyPr/>
        <a:lstStyle/>
        <a:p>
          <a:endParaRPr lang="tr-TR"/>
        </a:p>
      </dgm:t>
    </dgm:pt>
    <dgm:pt modelId="{C312AA6E-54AC-4BA5-8040-5904F5AB1153}" type="pres">
      <dgm:prSet presAssocID="{37D638FE-D680-4400-AEE7-8160D9522DEF}" presName="linear" presStyleCnt="0">
        <dgm:presLayoutVars>
          <dgm:animLvl val="lvl"/>
          <dgm:resizeHandles val="exact"/>
        </dgm:presLayoutVars>
      </dgm:prSet>
      <dgm:spPr/>
      <dgm:t>
        <a:bodyPr/>
        <a:lstStyle/>
        <a:p>
          <a:endParaRPr lang="tr-TR"/>
        </a:p>
      </dgm:t>
    </dgm:pt>
    <dgm:pt modelId="{B4A94CF5-419D-4BCF-8448-42F9161F6F10}" type="pres">
      <dgm:prSet presAssocID="{D0AE6B46-240F-49A5-BBED-86427D33C7D9}" presName="parentText" presStyleLbl="node1" presStyleIdx="0" presStyleCnt="1" custScaleY="75909" custLinFactNeighborX="-655" custLinFactNeighborY="-27608">
        <dgm:presLayoutVars>
          <dgm:chMax val="0"/>
          <dgm:bulletEnabled val="1"/>
        </dgm:presLayoutVars>
      </dgm:prSet>
      <dgm:spPr/>
      <dgm:t>
        <a:bodyPr/>
        <a:lstStyle/>
        <a:p>
          <a:endParaRPr lang="tr-TR"/>
        </a:p>
      </dgm:t>
    </dgm:pt>
  </dgm:ptLst>
  <dgm:cxnLst>
    <dgm:cxn modelId="{5BAAD5CA-6982-4051-B383-04185C63244D}" type="presOf" srcId="{D0AE6B46-240F-49A5-BBED-86427D33C7D9}" destId="{B4A94CF5-419D-4BCF-8448-42F9161F6F10}" srcOrd="0" destOrd="0" presId="urn:microsoft.com/office/officeart/2005/8/layout/vList2"/>
    <dgm:cxn modelId="{6732D5C1-2B92-440C-B314-88D778B31883}" srcId="{37D638FE-D680-4400-AEE7-8160D9522DEF}" destId="{D0AE6B46-240F-49A5-BBED-86427D33C7D9}" srcOrd="0" destOrd="0" parTransId="{D5079D92-AB9D-4926-8B50-DF5D05E8CDD6}" sibTransId="{8255E393-7627-4CCC-8B07-4479127AA8F5}"/>
    <dgm:cxn modelId="{5CA65819-B103-45B9-A269-ABA0C2ED47A4}" type="presOf" srcId="{37D638FE-D680-4400-AEE7-8160D9522DEF}" destId="{C312AA6E-54AC-4BA5-8040-5904F5AB1153}" srcOrd="0" destOrd="0" presId="urn:microsoft.com/office/officeart/2005/8/layout/vList2"/>
    <dgm:cxn modelId="{0F2FD269-D972-42E0-A4D4-E7E11C441FC2}" type="presParOf" srcId="{C312AA6E-54AC-4BA5-8040-5904F5AB1153}" destId="{B4A94CF5-419D-4BCF-8448-42F9161F6F1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7D638FE-D680-4400-AEE7-8160D9522DEF}"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tr-TR"/>
        </a:p>
      </dgm:t>
    </dgm:pt>
    <dgm:pt modelId="{D0AE6B46-240F-49A5-BBED-86427D33C7D9}">
      <dgm:prSet custT="1"/>
      <dgm:spPr/>
      <dgm:t>
        <a:bodyPr/>
        <a:lstStyle/>
        <a:p>
          <a:pPr algn="l" rtl="0"/>
          <a:r>
            <a:rPr lang="tr-TR" sz="2800" b="1" i="0" dirty="0" smtClean="0"/>
            <a:t>8-İç Denetim Sonucuna Dayalı Öz Değerlendirme ve Görüşleriniz</a:t>
          </a:r>
          <a:endParaRPr lang="tr-TR" sz="2800" b="1" i="0" dirty="0"/>
        </a:p>
      </dgm:t>
    </dgm:pt>
    <dgm:pt modelId="{D5079D92-AB9D-4926-8B50-DF5D05E8CDD6}" type="parTrans" cxnId="{6732D5C1-2B92-440C-B314-88D778B31883}">
      <dgm:prSet/>
      <dgm:spPr/>
      <dgm:t>
        <a:bodyPr/>
        <a:lstStyle/>
        <a:p>
          <a:endParaRPr lang="tr-TR"/>
        </a:p>
      </dgm:t>
    </dgm:pt>
    <dgm:pt modelId="{8255E393-7627-4CCC-8B07-4479127AA8F5}" type="sibTrans" cxnId="{6732D5C1-2B92-440C-B314-88D778B31883}">
      <dgm:prSet/>
      <dgm:spPr/>
      <dgm:t>
        <a:bodyPr/>
        <a:lstStyle/>
        <a:p>
          <a:endParaRPr lang="tr-TR"/>
        </a:p>
      </dgm:t>
    </dgm:pt>
    <dgm:pt modelId="{C312AA6E-54AC-4BA5-8040-5904F5AB1153}" type="pres">
      <dgm:prSet presAssocID="{37D638FE-D680-4400-AEE7-8160D9522DEF}" presName="linear" presStyleCnt="0">
        <dgm:presLayoutVars>
          <dgm:animLvl val="lvl"/>
          <dgm:resizeHandles val="exact"/>
        </dgm:presLayoutVars>
      </dgm:prSet>
      <dgm:spPr/>
      <dgm:t>
        <a:bodyPr/>
        <a:lstStyle/>
        <a:p>
          <a:endParaRPr lang="tr-TR"/>
        </a:p>
      </dgm:t>
    </dgm:pt>
    <dgm:pt modelId="{B4A94CF5-419D-4BCF-8448-42F9161F6F10}" type="pres">
      <dgm:prSet presAssocID="{D0AE6B46-240F-49A5-BBED-86427D33C7D9}" presName="parentText" presStyleLbl="node1" presStyleIdx="0" presStyleCnt="1" custScaleY="296549" custLinFactNeighborY="-35115">
        <dgm:presLayoutVars>
          <dgm:chMax val="0"/>
          <dgm:bulletEnabled val="1"/>
        </dgm:presLayoutVars>
      </dgm:prSet>
      <dgm:spPr/>
      <dgm:t>
        <a:bodyPr/>
        <a:lstStyle/>
        <a:p>
          <a:endParaRPr lang="tr-TR"/>
        </a:p>
      </dgm:t>
    </dgm:pt>
  </dgm:ptLst>
  <dgm:cxnLst>
    <dgm:cxn modelId="{5BAAD5CA-6982-4051-B383-04185C63244D}" type="presOf" srcId="{D0AE6B46-240F-49A5-BBED-86427D33C7D9}" destId="{B4A94CF5-419D-4BCF-8448-42F9161F6F10}" srcOrd="0" destOrd="0" presId="urn:microsoft.com/office/officeart/2005/8/layout/vList2"/>
    <dgm:cxn modelId="{6732D5C1-2B92-440C-B314-88D778B31883}" srcId="{37D638FE-D680-4400-AEE7-8160D9522DEF}" destId="{D0AE6B46-240F-49A5-BBED-86427D33C7D9}" srcOrd="0" destOrd="0" parTransId="{D5079D92-AB9D-4926-8B50-DF5D05E8CDD6}" sibTransId="{8255E393-7627-4CCC-8B07-4479127AA8F5}"/>
    <dgm:cxn modelId="{5CA65819-B103-45B9-A269-ABA0C2ED47A4}" type="presOf" srcId="{37D638FE-D680-4400-AEE7-8160D9522DEF}" destId="{C312AA6E-54AC-4BA5-8040-5904F5AB1153}" srcOrd="0" destOrd="0" presId="urn:microsoft.com/office/officeart/2005/8/layout/vList2"/>
    <dgm:cxn modelId="{0F2FD269-D972-42E0-A4D4-E7E11C441FC2}" type="presParOf" srcId="{C312AA6E-54AC-4BA5-8040-5904F5AB1153}" destId="{B4A94CF5-419D-4BCF-8448-42F9161F6F1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7D638FE-D680-4400-AEE7-8160D9522DEF}"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tr-TR"/>
        </a:p>
      </dgm:t>
    </dgm:pt>
    <dgm:pt modelId="{D0AE6B46-240F-49A5-BBED-86427D33C7D9}">
      <dgm:prSet custT="1"/>
      <dgm:spPr/>
      <dgm:t>
        <a:bodyPr/>
        <a:lstStyle/>
        <a:p>
          <a:pPr algn="l" rtl="0"/>
          <a:r>
            <a:rPr lang="tr-TR" sz="2800" b="1" i="0" dirty="0"/>
            <a:t>9- </a:t>
          </a:r>
          <a:r>
            <a:rPr lang="tr-TR" sz="2800" b="1" i="0" dirty="0" smtClean="0"/>
            <a:t>Farklı/İyi </a:t>
          </a:r>
          <a:r>
            <a:rPr lang="tr-TR" sz="2800" b="1" i="0" dirty="0"/>
            <a:t>Uygulama Örnekleri</a:t>
          </a:r>
          <a:endParaRPr lang="tr-TR" sz="2800" b="1" dirty="0"/>
        </a:p>
      </dgm:t>
    </dgm:pt>
    <dgm:pt modelId="{D5079D92-AB9D-4926-8B50-DF5D05E8CDD6}" type="parTrans" cxnId="{6732D5C1-2B92-440C-B314-88D778B31883}">
      <dgm:prSet/>
      <dgm:spPr/>
      <dgm:t>
        <a:bodyPr/>
        <a:lstStyle/>
        <a:p>
          <a:endParaRPr lang="tr-TR"/>
        </a:p>
      </dgm:t>
    </dgm:pt>
    <dgm:pt modelId="{8255E393-7627-4CCC-8B07-4479127AA8F5}" type="sibTrans" cxnId="{6732D5C1-2B92-440C-B314-88D778B31883}">
      <dgm:prSet/>
      <dgm:spPr/>
      <dgm:t>
        <a:bodyPr/>
        <a:lstStyle/>
        <a:p>
          <a:endParaRPr lang="tr-TR"/>
        </a:p>
      </dgm:t>
    </dgm:pt>
    <dgm:pt modelId="{C312AA6E-54AC-4BA5-8040-5904F5AB1153}" type="pres">
      <dgm:prSet presAssocID="{37D638FE-D680-4400-AEE7-8160D9522DEF}" presName="linear" presStyleCnt="0">
        <dgm:presLayoutVars>
          <dgm:animLvl val="lvl"/>
          <dgm:resizeHandles val="exact"/>
        </dgm:presLayoutVars>
      </dgm:prSet>
      <dgm:spPr/>
      <dgm:t>
        <a:bodyPr/>
        <a:lstStyle/>
        <a:p>
          <a:endParaRPr lang="tr-TR"/>
        </a:p>
      </dgm:t>
    </dgm:pt>
    <dgm:pt modelId="{B4A94CF5-419D-4BCF-8448-42F9161F6F10}" type="pres">
      <dgm:prSet presAssocID="{D0AE6B46-240F-49A5-BBED-86427D33C7D9}" presName="parentText" presStyleLbl="node1" presStyleIdx="0" presStyleCnt="1" custScaleY="87211" custLinFactNeighborX="-147" custLinFactNeighborY="40826">
        <dgm:presLayoutVars>
          <dgm:chMax val="0"/>
          <dgm:bulletEnabled val="1"/>
        </dgm:presLayoutVars>
      </dgm:prSet>
      <dgm:spPr/>
      <dgm:t>
        <a:bodyPr/>
        <a:lstStyle/>
        <a:p>
          <a:endParaRPr lang="tr-TR"/>
        </a:p>
      </dgm:t>
    </dgm:pt>
  </dgm:ptLst>
  <dgm:cxnLst>
    <dgm:cxn modelId="{5BAAD5CA-6982-4051-B383-04185C63244D}" type="presOf" srcId="{D0AE6B46-240F-49A5-BBED-86427D33C7D9}" destId="{B4A94CF5-419D-4BCF-8448-42F9161F6F10}" srcOrd="0" destOrd="0" presId="urn:microsoft.com/office/officeart/2005/8/layout/vList2"/>
    <dgm:cxn modelId="{6732D5C1-2B92-440C-B314-88D778B31883}" srcId="{37D638FE-D680-4400-AEE7-8160D9522DEF}" destId="{D0AE6B46-240F-49A5-BBED-86427D33C7D9}" srcOrd="0" destOrd="0" parTransId="{D5079D92-AB9D-4926-8B50-DF5D05E8CDD6}" sibTransId="{8255E393-7627-4CCC-8B07-4479127AA8F5}"/>
    <dgm:cxn modelId="{5CA65819-B103-45B9-A269-ABA0C2ED47A4}" type="presOf" srcId="{37D638FE-D680-4400-AEE7-8160D9522DEF}" destId="{C312AA6E-54AC-4BA5-8040-5904F5AB1153}" srcOrd="0" destOrd="0" presId="urn:microsoft.com/office/officeart/2005/8/layout/vList2"/>
    <dgm:cxn modelId="{0F2FD269-D972-42E0-A4D4-E7E11C441FC2}" type="presParOf" srcId="{C312AA6E-54AC-4BA5-8040-5904F5AB1153}" destId="{B4A94CF5-419D-4BCF-8448-42F9161F6F1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D638FE-D680-4400-AEE7-8160D9522DEF}"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tr-TR"/>
        </a:p>
      </dgm:t>
    </dgm:pt>
    <dgm:pt modelId="{D0AE6B46-240F-49A5-BBED-86427D33C7D9}">
      <dgm:prSet/>
      <dgm:spPr/>
      <dgm:t>
        <a:bodyPr/>
        <a:lstStyle/>
        <a:p>
          <a:pPr algn="l" rtl="0"/>
          <a:r>
            <a:rPr lang="tr-TR" b="1" i="0" dirty="0" smtClean="0"/>
            <a:t>2- Güçlü </a:t>
          </a:r>
          <a:r>
            <a:rPr lang="tr-TR" b="1" i="0" dirty="0"/>
            <a:t>Yön, Zayıf Yön, Fırsat ve Tehditlerin </a:t>
          </a:r>
          <a:r>
            <a:rPr lang="tr-TR" b="1" i="0" dirty="0" smtClean="0"/>
            <a:t>Belirlenmesi (SWOT)</a:t>
          </a:r>
          <a:endParaRPr lang="tr-TR" b="1" i="0" dirty="0"/>
        </a:p>
      </dgm:t>
    </dgm:pt>
    <dgm:pt modelId="{D5079D92-AB9D-4926-8B50-DF5D05E8CDD6}" type="parTrans" cxnId="{6732D5C1-2B92-440C-B314-88D778B31883}">
      <dgm:prSet/>
      <dgm:spPr/>
      <dgm:t>
        <a:bodyPr/>
        <a:lstStyle/>
        <a:p>
          <a:endParaRPr lang="tr-TR"/>
        </a:p>
      </dgm:t>
    </dgm:pt>
    <dgm:pt modelId="{8255E393-7627-4CCC-8B07-4479127AA8F5}" type="sibTrans" cxnId="{6732D5C1-2B92-440C-B314-88D778B31883}">
      <dgm:prSet/>
      <dgm:spPr/>
      <dgm:t>
        <a:bodyPr/>
        <a:lstStyle/>
        <a:p>
          <a:endParaRPr lang="tr-TR"/>
        </a:p>
      </dgm:t>
    </dgm:pt>
    <dgm:pt modelId="{C312AA6E-54AC-4BA5-8040-5904F5AB1153}" type="pres">
      <dgm:prSet presAssocID="{37D638FE-D680-4400-AEE7-8160D9522DEF}" presName="linear" presStyleCnt="0">
        <dgm:presLayoutVars>
          <dgm:animLvl val="lvl"/>
          <dgm:resizeHandles val="exact"/>
        </dgm:presLayoutVars>
      </dgm:prSet>
      <dgm:spPr/>
      <dgm:t>
        <a:bodyPr/>
        <a:lstStyle/>
        <a:p>
          <a:endParaRPr lang="tr-TR"/>
        </a:p>
      </dgm:t>
    </dgm:pt>
    <dgm:pt modelId="{B4A94CF5-419D-4BCF-8448-42F9161F6F10}" type="pres">
      <dgm:prSet presAssocID="{D0AE6B46-240F-49A5-BBED-86427D33C7D9}" presName="parentText" presStyleLbl="node1" presStyleIdx="0" presStyleCnt="1" custScaleY="37024" custLinFactNeighborY="-2541">
        <dgm:presLayoutVars>
          <dgm:chMax val="0"/>
          <dgm:bulletEnabled val="1"/>
        </dgm:presLayoutVars>
      </dgm:prSet>
      <dgm:spPr/>
      <dgm:t>
        <a:bodyPr/>
        <a:lstStyle/>
        <a:p>
          <a:endParaRPr lang="tr-TR"/>
        </a:p>
      </dgm:t>
    </dgm:pt>
  </dgm:ptLst>
  <dgm:cxnLst>
    <dgm:cxn modelId="{5BAAD5CA-6982-4051-B383-04185C63244D}" type="presOf" srcId="{D0AE6B46-240F-49A5-BBED-86427D33C7D9}" destId="{B4A94CF5-419D-4BCF-8448-42F9161F6F10}" srcOrd="0" destOrd="0" presId="urn:microsoft.com/office/officeart/2005/8/layout/vList2"/>
    <dgm:cxn modelId="{6732D5C1-2B92-440C-B314-88D778B31883}" srcId="{37D638FE-D680-4400-AEE7-8160D9522DEF}" destId="{D0AE6B46-240F-49A5-BBED-86427D33C7D9}" srcOrd="0" destOrd="0" parTransId="{D5079D92-AB9D-4926-8B50-DF5D05E8CDD6}" sibTransId="{8255E393-7627-4CCC-8B07-4479127AA8F5}"/>
    <dgm:cxn modelId="{5CA65819-B103-45B9-A269-ABA0C2ED47A4}" type="presOf" srcId="{37D638FE-D680-4400-AEE7-8160D9522DEF}" destId="{C312AA6E-54AC-4BA5-8040-5904F5AB1153}" srcOrd="0" destOrd="0" presId="urn:microsoft.com/office/officeart/2005/8/layout/vList2"/>
    <dgm:cxn modelId="{0F2FD269-D972-42E0-A4D4-E7E11C441FC2}" type="presParOf" srcId="{C312AA6E-54AC-4BA5-8040-5904F5AB1153}" destId="{B4A94CF5-419D-4BCF-8448-42F9161F6F1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D638FE-D680-4400-AEE7-8160D9522DEF}"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tr-TR"/>
        </a:p>
      </dgm:t>
    </dgm:pt>
    <dgm:pt modelId="{D0AE6B46-240F-49A5-BBED-86427D33C7D9}">
      <dgm:prSet custT="1"/>
      <dgm:spPr/>
      <dgm:t>
        <a:bodyPr/>
        <a:lstStyle/>
        <a:p>
          <a:pPr algn="l" rtl="0"/>
          <a:r>
            <a:rPr lang="tr-TR" sz="2800" b="1" i="0" dirty="0"/>
            <a:t>3-Paydaşların </a:t>
          </a:r>
          <a:r>
            <a:rPr lang="tr-TR" sz="2800" b="1" i="0" dirty="0" smtClean="0"/>
            <a:t>Beklentileri</a:t>
          </a:r>
          <a:endParaRPr lang="tr-TR" sz="2800" b="1" dirty="0"/>
        </a:p>
      </dgm:t>
    </dgm:pt>
    <dgm:pt modelId="{D5079D92-AB9D-4926-8B50-DF5D05E8CDD6}" type="parTrans" cxnId="{6732D5C1-2B92-440C-B314-88D778B31883}">
      <dgm:prSet/>
      <dgm:spPr/>
      <dgm:t>
        <a:bodyPr/>
        <a:lstStyle/>
        <a:p>
          <a:endParaRPr lang="tr-TR"/>
        </a:p>
      </dgm:t>
    </dgm:pt>
    <dgm:pt modelId="{8255E393-7627-4CCC-8B07-4479127AA8F5}" type="sibTrans" cxnId="{6732D5C1-2B92-440C-B314-88D778B31883}">
      <dgm:prSet/>
      <dgm:spPr/>
      <dgm:t>
        <a:bodyPr/>
        <a:lstStyle/>
        <a:p>
          <a:endParaRPr lang="tr-TR"/>
        </a:p>
      </dgm:t>
    </dgm:pt>
    <dgm:pt modelId="{C312AA6E-54AC-4BA5-8040-5904F5AB1153}" type="pres">
      <dgm:prSet presAssocID="{37D638FE-D680-4400-AEE7-8160D9522DEF}" presName="linear" presStyleCnt="0">
        <dgm:presLayoutVars>
          <dgm:animLvl val="lvl"/>
          <dgm:resizeHandles val="exact"/>
        </dgm:presLayoutVars>
      </dgm:prSet>
      <dgm:spPr/>
      <dgm:t>
        <a:bodyPr/>
        <a:lstStyle/>
        <a:p>
          <a:endParaRPr lang="tr-TR"/>
        </a:p>
      </dgm:t>
    </dgm:pt>
    <dgm:pt modelId="{B4A94CF5-419D-4BCF-8448-42F9161F6F10}" type="pres">
      <dgm:prSet presAssocID="{D0AE6B46-240F-49A5-BBED-86427D33C7D9}" presName="parentText" presStyleLbl="node1" presStyleIdx="0" presStyleCnt="1" custScaleY="54611" custLinFactNeighborX="28" custLinFactNeighborY="691">
        <dgm:presLayoutVars>
          <dgm:chMax val="0"/>
          <dgm:bulletEnabled val="1"/>
        </dgm:presLayoutVars>
      </dgm:prSet>
      <dgm:spPr/>
      <dgm:t>
        <a:bodyPr/>
        <a:lstStyle/>
        <a:p>
          <a:endParaRPr lang="tr-TR"/>
        </a:p>
      </dgm:t>
    </dgm:pt>
  </dgm:ptLst>
  <dgm:cxnLst>
    <dgm:cxn modelId="{5BAAD5CA-6982-4051-B383-04185C63244D}" type="presOf" srcId="{D0AE6B46-240F-49A5-BBED-86427D33C7D9}" destId="{B4A94CF5-419D-4BCF-8448-42F9161F6F10}" srcOrd="0" destOrd="0" presId="urn:microsoft.com/office/officeart/2005/8/layout/vList2"/>
    <dgm:cxn modelId="{6732D5C1-2B92-440C-B314-88D778B31883}" srcId="{37D638FE-D680-4400-AEE7-8160D9522DEF}" destId="{D0AE6B46-240F-49A5-BBED-86427D33C7D9}" srcOrd="0" destOrd="0" parTransId="{D5079D92-AB9D-4926-8B50-DF5D05E8CDD6}" sibTransId="{8255E393-7627-4CCC-8B07-4479127AA8F5}"/>
    <dgm:cxn modelId="{5CA65819-B103-45B9-A269-ABA0C2ED47A4}" type="presOf" srcId="{37D638FE-D680-4400-AEE7-8160D9522DEF}" destId="{C312AA6E-54AC-4BA5-8040-5904F5AB1153}" srcOrd="0" destOrd="0" presId="urn:microsoft.com/office/officeart/2005/8/layout/vList2"/>
    <dgm:cxn modelId="{0F2FD269-D972-42E0-A4D4-E7E11C441FC2}" type="presParOf" srcId="{C312AA6E-54AC-4BA5-8040-5904F5AB1153}" destId="{B4A94CF5-419D-4BCF-8448-42F9161F6F1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D638FE-D680-4400-AEE7-8160D9522DEF}"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tr-TR"/>
        </a:p>
      </dgm:t>
    </dgm:pt>
    <dgm:pt modelId="{D0AE6B46-240F-49A5-BBED-86427D33C7D9}">
      <dgm:prSet custT="1"/>
      <dgm:spPr/>
      <dgm:t>
        <a:bodyPr/>
        <a:lstStyle/>
        <a:p>
          <a:pPr algn="l" rtl="0"/>
          <a:r>
            <a:rPr lang="tr-TR" sz="2800" b="1" i="0" dirty="0"/>
            <a:t>3-Paydaşların </a:t>
          </a:r>
          <a:r>
            <a:rPr lang="tr-TR" sz="2800" b="1" i="0" dirty="0" smtClean="0"/>
            <a:t>Beklentileri</a:t>
          </a:r>
          <a:endParaRPr lang="tr-TR" sz="2800" b="1" dirty="0"/>
        </a:p>
      </dgm:t>
    </dgm:pt>
    <dgm:pt modelId="{D5079D92-AB9D-4926-8B50-DF5D05E8CDD6}" type="parTrans" cxnId="{6732D5C1-2B92-440C-B314-88D778B31883}">
      <dgm:prSet/>
      <dgm:spPr/>
      <dgm:t>
        <a:bodyPr/>
        <a:lstStyle/>
        <a:p>
          <a:endParaRPr lang="tr-TR"/>
        </a:p>
      </dgm:t>
    </dgm:pt>
    <dgm:pt modelId="{8255E393-7627-4CCC-8B07-4479127AA8F5}" type="sibTrans" cxnId="{6732D5C1-2B92-440C-B314-88D778B31883}">
      <dgm:prSet/>
      <dgm:spPr/>
      <dgm:t>
        <a:bodyPr/>
        <a:lstStyle/>
        <a:p>
          <a:endParaRPr lang="tr-TR"/>
        </a:p>
      </dgm:t>
    </dgm:pt>
    <dgm:pt modelId="{C312AA6E-54AC-4BA5-8040-5904F5AB1153}" type="pres">
      <dgm:prSet presAssocID="{37D638FE-D680-4400-AEE7-8160D9522DEF}" presName="linear" presStyleCnt="0">
        <dgm:presLayoutVars>
          <dgm:animLvl val="lvl"/>
          <dgm:resizeHandles val="exact"/>
        </dgm:presLayoutVars>
      </dgm:prSet>
      <dgm:spPr/>
      <dgm:t>
        <a:bodyPr/>
        <a:lstStyle/>
        <a:p>
          <a:endParaRPr lang="tr-TR"/>
        </a:p>
      </dgm:t>
    </dgm:pt>
    <dgm:pt modelId="{B4A94CF5-419D-4BCF-8448-42F9161F6F10}" type="pres">
      <dgm:prSet presAssocID="{D0AE6B46-240F-49A5-BBED-86427D33C7D9}" presName="parentText" presStyleLbl="node1" presStyleIdx="0" presStyleCnt="1" custScaleY="54611" custLinFactNeighborX="28" custLinFactNeighborY="691">
        <dgm:presLayoutVars>
          <dgm:chMax val="0"/>
          <dgm:bulletEnabled val="1"/>
        </dgm:presLayoutVars>
      </dgm:prSet>
      <dgm:spPr/>
      <dgm:t>
        <a:bodyPr/>
        <a:lstStyle/>
        <a:p>
          <a:endParaRPr lang="tr-TR"/>
        </a:p>
      </dgm:t>
    </dgm:pt>
  </dgm:ptLst>
  <dgm:cxnLst>
    <dgm:cxn modelId="{5BAAD5CA-6982-4051-B383-04185C63244D}" type="presOf" srcId="{D0AE6B46-240F-49A5-BBED-86427D33C7D9}" destId="{B4A94CF5-419D-4BCF-8448-42F9161F6F10}" srcOrd="0" destOrd="0" presId="urn:microsoft.com/office/officeart/2005/8/layout/vList2"/>
    <dgm:cxn modelId="{6732D5C1-2B92-440C-B314-88D778B31883}" srcId="{37D638FE-D680-4400-AEE7-8160D9522DEF}" destId="{D0AE6B46-240F-49A5-BBED-86427D33C7D9}" srcOrd="0" destOrd="0" parTransId="{D5079D92-AB9D-4926-8B50-DF5D05E8CDD6}" sibTransId="{8255E393-7627-4CCC-8B07-4479127AA8F5}"/>
    <dgm:cxn modelId="{5CA65819-B103-45B9-A269-ABA0C2ED47A4}" type="presOf" srcId="{37D638FE-D680-4400-AEE7-8160D9522DEF}" destId="{C312AA6E-54AC-4BA5-8040-5904F5AB1153}" srcOrd="0" destOrd="0" presId="urn:microsoft.com/office/officeart/2005/8/layout/vList2"/>
    <dgm:cxn modelId="{0F2FD269-D972-42E0-A4D4-E7E11C441FC2}" type="presParOf" srcId="{C312AA6E-54AC-4BA5-8040-5904F5AB1153}" destId="{B4A94CF5-419D-4BCF-8448-42F9161F6F1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D638FE-D680-4400-AEE7-8160D9522DEF}"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tr-TR"/>
        </a:p>
      </dgm:t>
    </dgm:pt>
    <dgm:pt modelId="{D0AE6B46-240F-49A5-BBED-86427D33C7D9}">
      <dgm:prSet custT="1"/>
      <dgm:spPr/>
      <dgm:t>
        <a:bodyPr/>
        <a:lstStyle/>
        <a:p>
          <a:pPr algn="l" rtl="0"/>
          <a:r>
            <a:rPr lang="tr-TR" sz="2800" b="1" i="0" dirty="0" smtClean="0"/>
            <a:t>4-Mevcut Kaynaklar ve İhtiyaçlar</a:t>
          </a:r>
          <a:endParaRPr lang="tr-TR" sz="2800" b="1" i="0" dirty="0"/>
        </a:p>
      </dgm:t>
    </dgm:pt>
    <dgm:pt modelId="{D5079D92-AB9D-4926-8B50-DF5D05E8CDD6}" type="parTrans" cxnId="{6732D5C1-2B92-440C-B314-88D778B31883}">
      <dgm:prSet/>
      <dgm:spPr/>
      <dgm:t>
        <a:bodyPr/>
        <a:lstStyle/>
        <a:p>
          <a:endParaRPr lang="tr-TR"/>
        </a:p>
      </dgm:t>
    </dgm:pt>
    <dgm:pt modelId="{8255E393-7627-4CCC-8B07-4479127AA8F5}" type="sibTrans" cxnId="{6732D5C1-2B92-440C-B314-88D778B31883}">
      <dgm:prSet/>
      <dgm:spPr/>
      <dgm:t>
        <a:bodyPr/>
        <a:lstStyle/>
        <a:p>
          <a:endParaRPr lang="tr-TR"/>
        </a:p>
      </dgm:t>
    </dgm:pt>
    <dgm:pt modelId="{C312AA6E-54AC-4BA5-8040-5904F5AB1153}" type="pres">
      <dgm:prSet presAssocID="{37D638FE-D680-4400-AEE7-8160D9522DEF}" presName="linear" presStyleCnt="0">
        <dgm:presLayoutVars>
          <dgm:animLvl val="lvl"/>
          <dgm:resizeHandles val="exact"/>
        </dgm:presLayoutVars>
      </dgm:prSet>
      <dgm:spPr/>
      <dgm:t>
        <a:bodyPr/>
        <a:lstStyle/>
        <a:p>
          <a:endParaRPr lang="tr-TR"/>
        </a:p>
      </dgm:t>
    </dgm:pt>
    <dgm:pt modelId="{B4A94CF5-419D-4BCF-8448-42F9161F6F10}" type="pres">
      <dgm:prSet presAssocID="{D0AE6B46-240F-49A5-BBED-86427D33C7D9}" presName="parentText" presStyleLbl="node1" presStyleIdx="0" presStyleCnt="1" custScaleY="54611" custLinFactNeighborY="-4499">
        <dgm:presLayoutVars>
          <dgm:chMax val="0"/>
          <dgm:bulletEnabled val="1"/>
        </dgm:presLayoutVars>
      </dgm:prSet>
      <dgm:spPr/>
      <dgm:t>
        <a:bodyPr/>
        <a:lstStyle/>
        <a:p>
          <a:endParaRPr lang="tr-TR"/>
        </a:p>
      </dgm:t>
    </dgm:pt>
  </dgm:ptLst>
  <dgm:cxnLst>
    <dgm:cxn modelId="{5BAAD5CA-6982-4051-B383-04185C63244D}" type="presOf" srcId="{D0AE6B46-240F-49A5-BBED-86427D33C7D9}" destId="{B4A94CF5-419D-4BCF-8448-42F9161F6F10}" srcOrd="0" destOrd="0" presId="urn:microsoft.com/office/officeart/2005/8/layout/vList2"/>
    <dgm:cxn modelId="{6732D5C1-2B92-440C-B314-88D778B31883}" srcId="{37D638FE-D680-4400-AEE7-8160D9522DEF}" destId="{D0AE6B46-240F-49A5-BBED-86427D33C7D9}" srcOrd="0" destOrd="0" parTransId="{D5079D92-AB9D-4926-8B50-DF5D05E8CDD6}" sibTransId="{8255E393-7627-4CCC-8B07-4479127AA8F5}"/>
    <dgm:cxn modelId="{5CA65819-B103-45B9-A269-ABA0C2ED47A4}" type="presOf" srcId="{37D638FE-D680-4400-AEE7-8160D9522DEF}" destId="{C312AA6E-54AC-4BA5-8040-5904F5AB1153}" srcOrd="0" destOrd="0" presId="urn:microsoft.com/office/officeart/2005/8/layout/vList2"/>
    <dgm:cxn modelId="{0F2FD269-D972-42E0-A4D4-E7E11C441FC2}" type="presParOf" srcId="{C312AA6E-54AC-4BA5-8040-5904F5AB1153}" destId="{B4A94CF5-419D-4BCF-8448-42F9161F6F1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D638FE-D680-4400-AEE7-8160D9522DEF}"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tr-TR"/>
        </a:p>
      </dgm:t>
    </dgm:pt>
    <dgm:pt modelId="{D0AE6B46-240F-49A5-BBED-86427D33C7D9}">
      <dgm:prSet custT="1"/>
      <dgm:spPr/>
      <dgm:t>
        <a:bodyPr/>
        <a:lstStyle/>
        <a:p>
          <a:pPr algn="l" rtl="0"/>
          <a:r>
            <a:rPr lang="tr-TR" sz="2800" b="1" i="0" dirty="0" smtClean="0"/>
            <a:t>5- Skoru Yüksek Olan ve Aksiyon Gerektiren Riskler</a:t>
          </a:r>
          <a:endParaRPr lang="tr-TR" sz="2800" b="1" i="0" dirty="0"/>
        </a:p>
      </dgm:t>
    </dgm:pt>
    <dgm:pt modelId="{D5079D92-AB9D-4926-8B50-DF5D05E8CDD6}" type="parTrans" cxnId="{6732D5C1-2B92-440C-B314-88D778B31883}">
      <dgm:prSet/>
      <dgm:spPr/>
      <dgm:t>
        <a:bodyPr/>
        <a:lstStyle/>
        <a:p>
          <a:endParaRPr lang="tr-TR"/>
        </a:p>
      </dgm:t>
    </dgm:pt>
    <dgm:pt modelId="{8255E393-7627-4CCC-8B07-4479127AA8F5}" type="sibTrans" cxnId="{6732D5C1-2B92-440C-B314-88D778B31883}">
      <dgm:prSet/>
      <dgm:spPr/>
      <dgm:t>
        <a:bodyPr/>
        <a:lstStyle/>
        <a:p>
          <a:endParaRPr lang="tr-TR"/>
        </a:p>
      </dgm:t>
    </dgm:pt>
    <dgm:pt modelId="{C312AA6E-54AC-4BA5-8040-5904F5AB1153}" type="pres">
      <dgm:prSet presAssocID="{37D638FE-D680-4400-AEE7-8160D9522DEF}" presName="linear" presStyleCnt="0">
        <dgm:presLayoutVars>
          <dgm:animLvl val="lvl"/>
          <dgm:resizeHandles val="exact"/>
        </dgm:presLayoutVars>
      </dgm:prSet>
      <dgm:spPr/>
      <dgm:t>
        <a:bodyPr/>
        <a:lstStyle/>
        <a:p>
          <a:endParaRPr lang="tr-TR"/>
        </a:p>
      </dgm:t>
    </dgm:pt>
    <dgm:pt modelId="{B4A94CF5-419D-4BCF-8448-42F9161F6F10}" type="pres">
      <dgm:prSet presAssocID="{D0AE6B46-240F-49A5-BBED-86427D33C7D9}" presName="parentText" presStyleLbl="node1" presStyleIdx="0" presStyleCnt="1" custScaleY="54025" custLinFactNeighborY="-1496">
        <dgm:presLayoutVars>
          <dgm:chMax val="0"/>
          <dgm:bulletEnabled val="1"/>
        </dgm:presLayoutVars>
      </dgm:prSet>
      <dgm:spPr/>
      <dgm:t>
        <a:bodyPr/>
        <a:lstStyle/>
        <a:p>
          <a:endParaRPr lang="tr-TR"/>
        </a:p>
      </dgm:t>
    </dgm:pt>
  </dgm:ptLst>
  <dgm:cxnLst>
    <dgm:cxn modelId="{5BAAD5CA-6982-4051-B383-04185C63244D}" type="presOf" srcId="{D0AE6B46-240F-49A5-BBED-86427D33C7D9}" destId="{B4A94CF5-419D-4BCF-8448-42F9161F6F10}" srcOrd="0" destOrd="0" presId="urn:microsoft.com/office/officeart/2005/8/layout/vList2"/>
    <dgm:cxn modelId="{6732D5C1-2B92-440C-B314-88D778B31883}" srcId="{37D638FE-D680-4400-AEE7-8160D9522DEF}" destId="{D0AE6B46-240F-49A5-BBED-86427D33C7D9}" srcOrd="0" destOrd="0" parTransId="{D5079D92-AB9D-4926-8B50-DF5D05E8CDD6}" sibTransId="{8255E393-7627-4CCC-8B07-4479127AA8F5}"/>
    <dgm:cxn modelId="{5CA65819-B103-45B9-A269-ABA0C2ED47A4}" type="presOf" srcId="{37D638FE-D680-4400-AEE7-8160D9522DEF}" destId="{C312AA6E-54AC-4BA5-8040-5904F5AB1153}" srcOrd="0" destOrd="0" presId="urn:microsoft.com/office/officeart/2005/8/layout/vList2"/>
    <dgm:cxn modelId="{0F2FD269-D972-42E0-A4D4-E7E11C441FC2}" type="presParOf" srcId="{C312AA6E-54AC-4BA5-8040-5904F5AB1153}" destId="{B4A94CF5-419D-4BCF-8448-42F9161F6F1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7D638FE-D680-4400-AEE7-8160D9522DEF}"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tr-TR"/>
        </a:p>
      </dgm:t>
    </dgm:pt>
    <dgm:pt modelId="{D0AE6B46-240F-49A5-BBED-86427D33C7D9}">
      <dgm:prSet custT="1"/>
      <dgm:spPr/>
      <dgm:t>
        <a:bodyPr/>
        <a:lstStyle/>
        <a:p>
          <a:pPr algn="l" rtl="0"/>
          <a:r>
            <a:rPr lang="tr-TR" sz="2800" b="1" i="0" dirty="0" smtClean="0"/>
            <a:t>6-Paydaş Geri Bildirimleri (Anket Analizleri, Hayata Geçirilen Öneriler ve Aksiyon Alınan Şikayetler)</a:t>
          </a:r>
          <a:endParaRPr lang="tr-TR" sz="2800" b="1" i="0" dirty="0"/>
        </a:p>
      </dgm:t>
    </dgm:pt>
    <dgm:pt modelId="{D5079D92-AB9D-4926-8B50-DF5D05E8CDD6}" type="parTrans" cxnId="{6732D5C1-2B92-440C-B314-88D778B31883}">
      <dgm:prSet/>
      <dgm:spPr/>
      <dgm:t>
        <a:bodyPr/>
        <a:lstStyle/>
        <a:p>
          <a:endParaRPr lang="tr-TR"/>
        </a:p>
      </dgm:t>
    </dgm:pt>
    <dgm:pt modelId="{8255E393-7627-4CCC-8B07-4479127AA8F5}" type="sibTrans" cxnId="{6732D5C1-2B92-440C-B314-88D778B31883}">
      <dgm:prSet/>
      <dgm:spPr/>
      <dgm:t>
        <a:bodyPr/>
        <a:lstStyle/>
        <a:p>
          <a:endParaRPr lang="tr-TR"/>
        </a:p>
      </dgm:t>
    </dgm:pt>
    <dgm:pt modelId="{C312AA6E-54AC-4BA5-8040-5904F5AB1153}" type="pres">
      <dgm:prSet presAssocID="{37D638FE-D680-4400-AEE7-8160D9522DEF}" presName="linear" presStyleCnt="0">
        <dgm:presLayoutVars>
          <dgm:animLvl val="lvl"/>
          <dgm:resizeHandles val="exact"/>
        </dgm:presLayoutVars>
      </dgm:prSet>
      <dgm:spPr/>
      <dgm:t>
        <a:bodyPr/>
        <a:lstStyle/>
        <a:p>
          <a:endParaRPr lang="tr-TR"/>
        </a:p>
      </dgm:t>
    </dgm:pt>
    <dgm:pt modelId="{B4A94CF5-419D-4BCF-8448-42F9161F6F10}" type="pres">
      <dgm:prSet presAssocID="{D0AE6B46-240F-49A5-BBED-86427D33C7D9}" presName="parentText" presStyleLbl="node1" presStyleIdx="0" presStyleCnt="1" custScaleY="78440" custLinFactNeighborY="-14752">
        <dgm:presLayoutVars>
          <dgm:chMax val="0"/>
          <dgm:bulletEnabled val="1"/>
        </dgm:presLayoutVars>
      </dgm:prSet>
      <dgm:spPr/>
      <dgm:t>
        <a:bodyPr/>
        <a:lstStyle/>
        <a:p>
          <a:endParaRPr lang="tr-TR"/>
        </a:p>
      </dgm:t>
    </dgm:pt>
  </dgm:ptLst>
  <dgm:cxnLst>
    <dgm:cxn modelId="{5BAAD5CA-6982-4051-B383-04185C63244D}" type="presOf" srcId="{D0AE6B46-240F-49A5-BBED-86427D33C7D9}" destId="{B4A94CF5-419D-4BCF-8448-42F9161F6F10}" srcOrd="0" destOrd="0" presId="urn:microsoft.com/office/officeart/2005/8/layout/vList2"/>
    <dgm:cxn modelId="{6732D5C1-2B92-440C-B314-88D778B31883}" srcId="{37D638FE-D680-4400-AEE7-8160D9522DEF}" destId="{D0AE6B46-240F-49A5-BBED-86427D33C7D9}" srcOrd="0" destOrd="0" parTransId="{D5079D92-AB9D-4926-8B50-DF5D05E8CDD6}" sibTransId="{8255E393-7627-4CCC-8B07-4479127AA8F5}"/>
    <dgm:cxn modelId="{5CA65819-B103-45B9-A269-ABA0C2ED47A4}" type="presOf" srcId="{37D638FE-D680-4400-AEE7-8160D9522DEF}" destId="{C312AA6E-54AC-4BA5-8040-5904F5AB1153}" srcOrd="0" destOrd="0" presId="urn:microsoft.com/office/officeart/2005/8/layout/vList2"/>
    <dgm:cxn modelId="{0F2FD269-D972-42E0-A4D4-E7E11C441FC2}" type="presParOf" srcId="{C312AA6E-54AC-4BA5-8040-5904F5AB1153}" destId="{B4A94CF5-419D-4BCF-8448-42F9161F6F1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7D638FE-D680-4400-AEE7-8160D9522DEF}"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tr-TR"/>
        </a:p>
      </dgm:t>
    </dgm:pt>
    <dgm:pt modelId="{D0AE6B46-240F-49A5-BBED-86427D33C7D9}">
      <dgm:prSet custT="1"/>
      <dgm:spPr/>
      <dgm:t>
        <a:bodyPr/>
        <a:lstStyle/>
        <a:p>
          <a:pPr algn="l" rtl="0"/>
          <a:r>
            <a:rPr lang="tr-TR" sz="2800" b="1" i="0" dirty="0" smtClean="0"/>
            <a:t>6-Paydaş Geri Bildirimleri (Anket Analizleri, Hayata Geçirilen Öneriler ve Aksiyon Alınan Şikayetler)</a:t>
          </a:r>
          <a:endParaRPr lang="tr-TR" sz="2800" b="1" i="0" dirty="0"/>
        </a:p>
      </dgm:t>
    </dgm:pt>
    <dgm:pt modelId="{D5079D92-AB9D-4926-8B50-DF5D05E8CDD6}" type="parTrans" cxnId="{6732D5C1-2B92-440C-B314-88D778B31883}">
      <dgm:prSet/>
      <dgm:spPr/>
      <dgm:t>
        <a:bodyPr/>
        <a:lstStyle/>
        <a:p>
          <a:endParaRPr lang="tr-TR"/>
        </a:p>
      </dgm:t>
    </dgm:pt>
    <dgm:pt modelId="{8255E393-7627-4CCC-8B07-4479127AA8F5}" type="sibTrans" cxnId="{6732D5C1-2B92-440C-B314-88D778B31883}">
      <dgm:prSet/>
      <dgm:spPr/>
      <dgm:t>
        <a:bodyPr/>
        <a:lstStyle/>
        <a:p>
          <a:endParaRPr lang="tr-TR"/>
        </a:p>
      </dgm:t>
    </dgm:pt>
    <dgm:pt modelId="{C312AA6E-54AC-4BA5-8040-5904F5AB1153}" type="pres">
      <dgm:prSet presAssocID="{37D638FE-D680-4400-AEE7-8160D9522DEF}" presName="linear" presStyleCnt="0">
        <dgm:presLayoutVars>
          <dgm:animLvl val="lvl"/>
          <dgm:resizeHandles val="exact"/>
        </dgm:presLayoutVars>
      </dgm:prSet>
      <dgm:spPr/>
      <dgm:t>
        <a:bodyPr/>
        <a:lstStyle/>
        <a:p>
          <a:endParaRPr lang="tr-TR"/>
        </a:p>
      </dgm:t>
    </dgm:pt>
    <dgm:pt modelId="{B4A94CF5-419D-4BCF-8448-42F9161F6F10}" type="pres">
      <dgm:prSet presAssocID="{D0AE6B46-240F-49A5-BBED-86427D33C7D9}" presName="parentText" presStyleLbl="node1" presStyleIdx="0" presStyleCnt="1" custScaleY="78440" custLinFactNeighborY="-14752">
        <dgm:presLayoutVars>
          <dgm:chMax val="0"/>
          <dgm:bulletEnabled val="1"/>
        </dgm:presLayoutVars>
      </dgm:prSet>
      <dgm:spPr/>
      <dgm:t>
        <a:bodyPr/>
        <a:lstStyle/>
        <a:p>
          <a:endParaRPr lang="tr-TR"/>
        </a:p>
      </dgm:t>
    </dgm:pt>
  </dgm:ptLst>
  <dgm:cxnLst>
    <dgm:cxn modelId="{5BAAD5CA-6982-4051-B383-04185C63244D}" type="presOf" srcId="{D0AE6B46-240F-49A5-BBED-86427D33C7D9}" destId="{B4A94CF5-419D-4BCF-8448-42F9161F6F10}" srcOrd="0" destOrd="0" presId="urn:microsoft.com/office/officeart/2005/8/layout/vList2"/>
    <dgm:cxn modelId="{6732D5C1-2B92-440C-B314-88D778B31883}" srcId="{37D638FE-D680-4400-AEE7-8160D9522DEF}" destId="{D0AE6B46-240F-49A5-BBED-86427D33C7D9}" srcOrd="0" destOrd="0" parTransId="{D5079D92-AB9D-4926-8B50-DF5D05E8CDD6}" sibTransId="{8255E393-7627-4CCC-8B07-4479127AA8F5}"/>
    <dgm:cxn modelId="{5CA65819-B103-45B9-A269-ABA0C2ED47A4}" type="presOf" srcId="{37D638FE-D680-4400-AEE7-8160D9522DEF}" destId="{C312AA6E-54AC-4BA5-8040-5904F5AB1153}" srcOrd="0" destOrd="0" presId="urn:microsoft.com/office/officeart/2005/8/layout/vList2"/>
    <dgm:cxn modelId="{0F2FD269-D972-42E0-A4D4-E7E11C441FC2}" type="presParOf" srcId="{C312AA6E-54AC-4BA5-8040-5904F5AB1153}" destId="{B4A94CF5-419D-4BCF-8448-42F9161F6F1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7D638FE-D680-4400-AEE7-8160D9522DEF}"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tr-TR"/>
        </a:p>
      </dgm:t>
    </dgm:pt>
    <dgm:pt modelId="{D0AE6B46-240F-49A5-BBED-86427D33C7D9}">
      <dgm:prSet custT="1"/>
      <dgm:spPr/>
      <dgm:t>
        <a:bodyPr/>
        <a:lstStyle/>
        <a:p>
          <a:pPr algn="l" rtl="0"/>
          <a:r>
            <a:rPr lang="tr-TR" sz="2800" b="1" i="0" dirty="0"/>
            <a:t>7-Düzeltici/Önleyici </a:t>
          </a:r>
          <a:r>
            <a:rPr lang="tr-TR" sz="2800" b="1" i="0" dirty="0" smtClean="0"/>
            <a:t>Faaliyetler</a:t>
          </a:r>
          <a:endParaRPr lang="tr-TR" sz="2800" b="1" dirty="0"/>
        </a:p>
      </dgm:t>
    </dgm:pt>
    <dgm:pt modelId="{D5079D92-AB9D-4926-8B50-DF5D05E8CDD6}" type="parTrans" cxnId="{6732D5C1-2B92-440C-B314-88D778B31883}">
      <dgm:prSet/>
      <dgm:spPr/>
      <dgm:t>
        <a:bodyPr/>
        <a:lstStyle/>
        <a:p>
          <a:endParaRPr lang="tr-TR"/>
        </a:p>
      </dgm:t>
    </dgm:pt>
    <dgm:pt modelId="{8255E393-7627-4CCC-8B07-4479127AA8F5}" type="sibTrans" cxnId="{6732D5C1-2B92-440C-B314-88D778B31883}">
      <dgm:prSet/>
      <dgm:spPr/>
      <dgm:t>
        <a:bodyPr/>
        <a:lstStyle/>
        <a:p>
          <a:endParaRPr lang="tr-TR"/>
        </a:p>
      </dgm:t>
    </dgm:pt>
    <dgm:pt modelId="{C312AA6E-54AC-4BA5-8040-5904F5AB1153}" type="pres">
      <dgm:prSet presAssocID="{37D638FE-D680-4400-AEE7-8160D9522DEF}" presName="linear" presStyleCnt="0">
        <dgm:presLayoutVars>
          <dgm:animLvl val="lvl"/>
          <dgm:resizeHandles val="exact"/>
        </dgm:presLayoutVars>
      </dgm:prSet>
      <dgm:spPr/>
      <dgm:t>
        <a:bodyPr/>
        <a:lstStyle/>
        <a:p>
          <a:endParaRPr lang="tr-TR"/>
        </a:p>
      </dgm:t>
    </dgm:pt>
    <dgm:pt modelId="{B4A94CF5-419D-4BCF-8448-42F9161F6F10}" type="pres">
      <dgm:prSet presAssocID="{D0AE6B46-240F-49A5-BBED-86427D33C7D9}" presName="parentText" presStyleLbl="node1" presStyleIdx="0" presStyleCnt="1" custScaleY="71688" custLinFactNeighborX="198" custLinFactNeighborY="-234">
        <dgm:presLayoutVars>
          <dgm:chMax val="0"/>
          <dgm:bulletEnabled val="1"/>
        </dgm:presLayoutVars>
      </dgm:prSet>
      <dgm:spPr/>
      <dgm:t>
        <a:bodyPr/>
        <a:lstStyle/>
        <a:p>
          <a:endParaRPr lang="tr-TR"/>
        </a:p>
      </dgm:t>
    </dgm:pt>
  </dgm:ptLst>
  <dgm:cxnLst>
    <dgm:cxn modelId="{5BAAD5CA-6982-4051-B383-04185C63244D}" type="presOf" srcId="{D0AE6B46-240F-49A5-BBED-86427D33C7D9}" destId="{B4A94CF5-419D-4BCF-8448-42F9161F6F10}" srcOrd="0" destOrd="0" presId="urn:microsoft.com/office/officeart/2005/8/layout/vList2"/>
    <dgm:cxn modelId="{6732D5C1-2B92-440C-B314-88D778B31883}" srcId="{37D638FE-D680-4400-AEE7-8160D9522DEF}" destId="{D0AE6B46-240F-49A5-BBED-86427D33C7D9}" srcOrd="0" destOrd="0" parTransId="{D5079D92-AB9D-4926-8B50-DF5D05E8CDD6}" sibTransId="{8255E393-7627-4CCC-8B07-4479127AA8F5}"/>
    <dgm:cxn modelId="{5CA65819-B103-45B9-A269-ABA0C2ED47A4}" type="presOf" srcId="{37D638FE-D680-4400-AEE7-8160D9522DEF}" destId="{C312AA6E-54AC-4BA5-8040-5904F5AB1153}" srcOrd="0" destOrd="0" presId="urn:microsoft.com/office/officeart/2005/8/layout/vList2"/>
    <dgm:cxn modelId="{0F2FD269-D972-42E0-A4D4-E7E11C441FC2}" type="presParOf" srcId="{C312AA6E-54AC-4BA5-8040-5904F5AB1153}" destId="{B4A94CF5-419D-4BCF-8448-42F9161F6F1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94CF5-419D-4BCF-8448-42F9161F6F10}">
      <dsp:nvSpPr>
        <dsp:cNvPr id="0" name=""/>
        <dsp:cNvSpPr/>
      </dsp:nvSpPr>
      <dsp:spPr>
        <a:xfrm>
          <a:off x="0" y="0"/>
          <a:ext cx="8208912" cy="691857"/>
        </a:xfrm>
        <a:prstGeom prst="round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b="1" i="0" kern="1200" dirty="0"/>
            <a:t>1-Misyon, Vizyon ve </a:t>
          </a:r>
          <a:r>
            <a:rPr lang="tr-TR" sz="2800" b="1" i="0" kern="1200" dirty="0" smtClean="0"/>
            <a:t>Politikalar</a:t>
          </a:r>
          <a:endParaRPr lang="tr-TR" sz="2800" b="1" kern="1200" dirty="0"/>
        </a:p>
      </dsp:txBody>
      <dsp:txXfrm>
        <a:off x="33774" y="33774"/>
        <a:ext cx="8141364" cy="6243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94CF5-419D-4BCF-8448-42F9161F6F10}">
      <dsp:nvSpPr>
        <dsp:cNvPr id="0" name=""/>
        <dsp:cNvSpPr/>
      </dsp:nvSpPr>
      <dsp:spPr>
        <a:xfrm>
          <a:off x="0" y="0"/>
          <a:ext cx="8460940" cy="935883"/>
        </a:xfrm>
        <a:prstGeom prst="round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b="1" i="0" kern="1200" dirty="0" smtClean="0"/>
            <a:t>8-İç Denetim Sonucuna Dayalı Öz Değerlendirme ve Görüşleriniz</a:t>
          </a:r>
          <a:endParaRPr lang="tr-TR" sz="2800" b="1" i="0" kern="1200" dirty="0"/>
        </a:p>
      </dsp:txBody>
      <dsp:txXfrm>
        <a:off x="45686" y="45686"/>
        <a:ext cx="8369568" cy="84451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94CF5-419D-4BCF-8448-42F9161F6F10}">
      <dsp:nvSpPr>
        <dsp:cNvPr id="0" name=""/>
        <dsp:cNvSpPr/>
      </dsp:nvSpPr>
      <dsp:spPr>
        <a:xfrm>
          <a:off x="0" y="282"/>
          <a:ext cx="8288412" cy="858469"/>
        </a:xfrm>
        <a:prstGeom prst="round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b="1" i="0" kern="1200" dirty="0"/>
            <a:t>9- </a:t>
          </a:r>
          <a:r>
            <a:rPr lang="tr-TR" sz="2800" b="1" i="0" kern="1200" dirty="0" smtClean="0"/>
            <a:t>Farklı/İyi </a:t>
          </a:r>
          <a:r>
            <a:rPr lang="tr-TR" sz="2800" b="1" i="0" kern="1200" dirty="0"/>
            <a:t>Uygulama Örnekleri</a:t>
          </a:r>
          <a:endParaRPr lang="tr-TR" sz="2800" b="1" kern="1200" dirty="0"/>
        </a:p>
      </dsp:txBody>
      <dsp:txXfrm>
        <a:off x="41907" y="42189"/>
        <a:ext cx="8204598" cy="774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94CF5-419D-4BCF-8448-42F9161F6F10}">
      <dsp:nvSpPr>
        <dsp:cNvPr id="0" name=""/>
        <dsp:cNvSpPr/>
      </dsp:nvSpPr>
      <dsp:spPr>
        <a:xfrm>
          <a:off x="0" y="0"/>
          <a:ext cx="8244916" cy="1017974"/>
        </a:xfrm>
        <a:prstGeom prst="round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tr-TR" sz="2500" b="1" i="0" kern="1200" dirty="0" smtClean="0"/>
            <a:t>2- Güçlü </a:t>
          </a:r>
          <a:r>
            <a:rPr lang="tr-TR" sz="2500" b="1" i="0" kern="1200" dirty="0"/>
            <a:t>Yön, Zayıf Yön, Fırsat ve Tehditlerin </a:t>
          </a:r>
          <a:r>
            <a:rPr lang="tr-TR" sz="2500" b="1" i="0" kern="1200" dirty="0" smtClean="0"/>
            <a:t>Belirlenmesi (SWOT)</a:t>
          </a:r>
          <a:endParaRPr lang="tr-TR" sz="2500" b="1" i="0" kern="1200" dirty="0"/>
        </a:p>
      </dsp:txBody>
      <dsp:txXfrm>
        <a:off x="49693" y="49693"/>
        <a:ext cx="8145530" cy="9185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94CF5-419D-4BCF-8448-42F9161F6F10}">
      <dsp:nvSpPr>
        <dsp:cNvPr id="0" name=""/>
        <dsp:cNvSpPr/>
      </dsp:nvSpPr>
      <dsp:spPr>
        <a:xfrm>
          <a:off x="0" y="156790"/>
          <a:ext cx="8244916" cy="685272"/>
        </a:xfrm>
        <a:prstGeom prst="round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b="1" i="0" kern="1200" dirty="0"/>
            <a:t>3-Paydaşların </a:t>
          </a:r>
          <a:r>
            <a:rPr lang="tr-TR" sz="2800" b="1" i="0" kern="1200" dirty="0" smtClean="0"/>
            <a:t>Beklentileri</a:t>
          </a:r>
          <a:endParaRPr lang="tr-TR" sz="2800" b="1" kern="1200" dirty="0"/>
        </a:p>
      </dsp:txBody>
      <dsp:txXfrm>
        <a:off x="33452" y="190242"/>
        <a:ext cx="8178012" cy="6183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94CF5-419D-4BCF-8448-42F9161F6F10}">
      <dsp:nvSpPr>
        <dsp:cNvPr id="0" name=""/>
        <dsp:cNvSpPr/>
      </dsp:nvSpPr>
      <dsp:spPr>
        <a:xfrm>
          <a:off x="0" y="156790"/>
          <a:ext cx="8244916" cy="685272"/>
        </a:xfrm>
        <a:prstGeom prst="round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b="1" i="0" kern="1200" dirty="0"/>
            <a:t>3-Paydaşların </a:t>
          </a:r>
          <a:r>
            <a:rPr lang="tr-TR" sz="2800" b="1" i="0" kern="1200" dirty="0" smtClean="0"/>
            <a:t>Beklentileri</a:t>
          </a:r>
          <a:endParaRPr lang="tr-TR" sz="2800" b="1" kern="1200" dirty="0"/>
        </a:p>
      </dsp:txBody>
      <dsp:txXfrm>
        <a:off x="33452" y="190242"/>
        <a:ext cx="8178012" cy="6183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94CF5-419D-4BCF-8448-42F9161F6F10}">
      <dsp:nvSpPr>
        <dsp:cNvPr id="0" name=""/>
        <dsp:cNvSpPr/>
      </dsp:nvSpPr>
      <dsp:spPr>
        <a:xfrm>
          <a:off x="0" y="91665"/>
          <a:ext cx="8244916" cy="685272"/>
        </a:xfrm>
        <a:prstGeom prst="round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b="1" i="0" kern="1200" dirty="0" smtClean="0"/>
            <a:t>4-Mevcut Kaynaklar ve İhtiyaçlar</a:t>
          </a:r>
          <a:endParaRPr lang="tr-TR" sz="2800" b="1" i="0" kern="1200" dirty="0"/>
        </a:p>
      </dsp:txBody>
      <dsp:txXfrm>
        <a:off x="33452" y="125117"/>
        <a:ext cx="8178012" cy="6183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94CF5-419D-4BCF-8448-42F9161F6F10}">
      <dsp:nvSpPr>
        <dsp:cNvPr id="0" name=""/>
        <dsp:cNvSpPr/>
      </dsp:nvSpPr>
      <dsp:spPr>
        <a:xfrm>
          <a:off x="0" y="0"/>
          <a:ext cx="8208912" cy="677919"/>
        </a:xfrm>
        <a:prstGeom prst="round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b="1" i="0" kern="1200" dirty="0" smtClean="0"/>
            <a:t>5- Skoru Yüksek Olan ve Aksiyon Gerektiren Riskler</a:t>
          </a:r>
          <a:endParaRPr lang="tr-TR" sz="2800" b="1" i="0" kern="1200" dirty="0"/>
        </a:p>
      </dsp:txBody>
      <dsp:txXfrm>
        <a:off x="33093" y="33093"/>
        <a:ext cx="8142726" cy="6117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94CF5-419D-4BCF-8448-42F9161F6F10}">
      <dsp:nvSpPr>
        <dsp:cNvPr id="0" name=""/>
        <dsp:cNvSpPr/>
      </dsp:nvSpPr>
      <dsp:spPr>
        <a:xfrm>
          <a:off x="0" y="0"/>
          <a:ext cx="8388932" cy="935535"/>
        </a:xfrm>
        <a:prstGeom prst="round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b="1" i="0" kern="1200" dirty="0" smtClean="0"/>
            <a:t>6-Paydaş Geri Bildirimleri (Anket Analizleri, Hayata Geçirilen Öneriler ve Aksiyon Alınan Şikayetler)</a:t>
          </a:r>
          <a:endParaRPr lang="tr-TR" sz="2800" b="1" i="0" kern="1200" dirty="0"/>
        </a:p>
      </dsp:txBody>
      <dsp:txXfrm>
        <a:off x="45669" y="45669"/>
        <a:ext cx="8297594" cy="8441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94CF5-419D-4BCF-8448-42F9161F6F10}">
      <dsp:nvSpPr>
        <dsp:cNvPr id="0" name=""/>
        <dsp:cNvSpPr/>
      </dsp:nvSpPr>
      <dsp:spPr>
        <a:xfrm>
          <a:off x="0" y="0"/>
          <a:ext cx="8388932" cy="935535"/>
        </a:xfrm>
        <a:prstGeom prst="round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b="1" i="0" kern="1200" dirty="0" smtClean="0"/>
            <a:t>6-Paydaş Geri Bildirimleri (Anket Analizleri, Hayata Geçirilen Öneriler ve Aksiyon Alınan Şikayetler)</a:t>
          </a:r>
          <a:endParaRPr lang="tr-TR" sz="2800" b="1" i="0" kern="1200" dirty="0"/>
        </a:p>
      </dsp:txBody>
      <dsp:txXfrm>
        <a:off x="45669" y="45669"/>
        <a:ext cx="8297594" cy="8441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94CF5-419D-4BCF-8448-42F9161F6F10}">
      <dsp:nvSpPr>
        <dsp:cNvPr id="0" name=""/>
        <dsp:cNvSpPr/>
      </dsp:nvSpPr>
      <dsp:spPr>
        <a:xfrm>
          <a:off x="0" y="0"/>
          <a:ext cx="8280920" cy="856192"/>
        </a:xfrm>
        <a:prstGeom prst="round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b="1" i="0" kern="1200" dirty="0"/>
            <a:t>7-Düzeltici/Önleyici </a:t>
          </a:r>
          <a:r>
            <a:rPr lang="tr-TR" sz="2800" b="1" i="0" kern="1200" dirty="0" smtClean="0"/>
            <a:t>Faaliyetler</a:t>
          </a:r>
          <a:endParaRPr lang="tr-TR" sz="2800" b="1" kern="1200" dirty="0"/>
        </a:p>
      </dsp:txBody>
      <dsp:txXfrm>
        <a:off x="41796" y="41796"/>
        <a:ext cx="8197328" cy="7726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t>15.06.2023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t>‹#›</a:t>
            </a:fld>
            <a:endParaRPr lang="tr-TR"/>
          </a:p>
        </p:txBody>
      </p:sp>
    </p:spTree>
    <p:extLst>
      <p:ext uri="{BB962C8B-B14F-4D97-AF65-F5344CB8AC3E}">
        <p14:creationId xmlns:p14="http://schemas.microsoft.com/office/powerpoint/2010/main"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 için tıklatın</a:t>
            </a:r>
            <a:endParaRPr lang="en-US"/>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p>
            <a:fld id="{A7A42CFF-777B-4533-A440-4C456B6A9FEA}" type="datetime1">
              <a:rPr lang="tr-TR" smtClean="0"/>
              <a:t>15.06.2023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0984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07C83F0-FC27-43D2-9813-F060C2D9E7A0}" type="datetime1">
              <a:rPr lang="tr-TR" smtClean="0"/>
              <a:t>15.06.2023</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4434627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 için tıklatın</a:t>
            </a:r>
            <a:endParaRPr lang="en-US"/>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15.06.2023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210928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a:t>Asıl başlık stili için tıklatın</a:t>
            </a:r>
            <a:endParaRPr lang="en-US"/>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15.06.2023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4221910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15.06.2023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2557841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15.06.2023</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0530340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15.06.2023</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5594203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07C83F0-FC27-43D2-9813-F060C2D9E7A0}" type="datetime1">
              <a:rPr lang="tr-TR" smtClean="0"/>
              <a:t>15.06.2023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695333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a:t>Asıl başlık stili için tıklatın</a:t>
            </a:r>
            <a:endParaRPr lang="en-US"/>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2D2059A-8985-41A3-9F35-8DC13894A4E0}" type="datetime1">
              <a:rPr lang="tr-TR" smtClean="0"/>
              <a:t>15.06.2023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82548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p>
            <a:fld id="{DCF74D3F-D744-42F9-A266-110B14BD4158}" type="datetime1">
              <a:rPr lang="tr-TR" smtClean="0"/>
              <a:t>15.06.2023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381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EC1C8BA-DCDD-4E80-B44D-BB4BDA6BC718}" type="datetime1">
              <a:rPr lang="tr-TR" smtClean="0"/>
              <a:t>15.06.2023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3885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D6427ED0-D0FE-4A09-AE62-4103EA8D2926}" type="datetime1">
              <a:rPr lang="tr-TR" smtClean="0"/>
              <a:t>15.06.2023</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9833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0E782A1D-A539-4378-A6BA-1AA9F3084D39}" type="datetime1">
              <a:rPr lang="tr-TR" smtClean="0"/>
              <a:t>15.06.2023</a:t>
            </a:fld>
            <a:endParaRPr lang="tr-TR"/>
          </a:p>
        </p:txBody>
      </p:sp>
      <p:sp>
        <p:nvSpPr>
          <p:cNvPr id="8" name="Footer Placeholder 7"/>
          <p:cNvSpPr>
            <a:spLocks noGrp="1"/>
          </p:cNvSpPr>
          <p:nvPr>
            <p:ph type="ftr" sz="quarter" idx="11"/>
          </p:nvPr>
        </p:nvSpPr>
        <p:spPr/>
        <p:txBody>
          <a:bodyPr/>
          <a:lstStyle/>
          <a:p>
            <a:r>
              <a:rPr lang="tr-TR"/>
              <a:t>Kalite bir yaşam tarzıdır.</a:t>
            </a:r>
          </a:p>
        </p:txBody>
      </p:sp>
      <p:sp>
        <p:nvSpPr>
          <p:cNvPr id="9" name="Slide Number Placeholder 8"/>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9843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7" name="Date Placeholder 2"/>
          <p:cNvSpPr>
            <a:spLocks noGrp="1"/>
          </p:cNvSpPr>
          <p:nvPr>
            <p:ph type="dt" sz="half" idx="10"/>
          </p:nvPr>
        </p:nvSpPr>
        <p:spPr/>
        <p:txBody>
          <a:bodyPr/>
          <a:lstStyle/>
          <a:p>
            <a:fld id="{62192C6F-6FA5-45C8-ACE4-E5B3D13F24FA}" type="datetime1">
              <a:rPr lang="tr-TR" smtClean="0"/>
              <a:t>15.06.2023</a:t>
            </a:fld>
            <a:endParaRPr lang="tr-TR"/>
          </a:p>
        </p:txBody>
      </p:sp>
      <p:sp>
        <p:nvSpPr>
          <p:cNvPr id="5" name="Footer Placeholder 3"/>
          <p:cNvSpPr>
            <a:spLocks noGrp="1"/>
          </p:cNvSpPr>
          <p:nvPr>
            <p:ph type="ftr" sz="quarter" idx="11"/>
          </p:nvPr>
        </p:nvSpPr>
        <p:spPr/>
        <p:txBody>
          <a:bodyPr/>
          <a:lstStyle/>
          <a:p>
            <a:r>
              <a:rPr lang="tr-TR"/>
              <a:t>Kalite bir yaşam tarzıdır.</a:t>
            </a:r>
          </a:p>
        </p:txBody>
      </p:sp>
      <p:sp>
        <p:nvSpPr>
          <p:cNvPr id="6" name="Slide Number Placeholder 4"/>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2768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20823A-34F6-4D9A-B72C-4420CCCD8E18}" type="datetime1">
              <a:rPr lang="tr-TR" smtClean="0"/>
              <a:t>15.06.2023</a:t>
            </a:fld>
            <a:endParaRPr lang="tr-TR"/>
          </a:p>
        </p:txBody>
      </p:sp>
      <p:sp>
        <p:nvSpPr>
          <p:cNvPr id="5" name="Footer Placeholder 2"/>
          <p:cNvSpPr>
            <a:spLocks noGrp="1"/>
          </p:cNvSpPr>
          <p:nvPr>
            <p:ph type="ftr" sz="quarter" idx="11"/>
          </p:nvPr>
        </p:nvSpPr>
        <p:spPr/>
        <p:txBody>
          <a:bodyPr/>
          <a:lstStyle/>
          <a:p>
            <a:r>
              <a:rPr lang="tr-TR"/>
              <a:t>Kalite bir yaşam tarzıdır.</a:t>
            </a:r>
          </a:p>
        </p:txBody>
      </p:sp>
      <p:sp>
        <p:nvSpPr>
          <p:cNvPr id="6" name="Slide Number Placeholder 3"/>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8724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B46673C7-9167-4403-8666-44BE39765140}" type="datetime1">
              <a:rPr lang="tr-TR" smtClean="0"/>
              <a:t>15.06.2023</a:t>
            </a:fld>
            <a:endParaRPr lang="tr-TR"/>
          </a:p>
        </p:txBody>
      </p:sp>
      <p:sp>
        <p:nvSpPr>
          <p:cNvPr id="5" name="Footer Placeholder 5"/>
          <p:cNvSpPr>
            <a:spLocks noGrp="1"/>
          </p:cNvSpPr>
          <p:nvPr>
            <p:ph type="ftr" sz="quarter" idx="11"/>
          </p:nvPr>
        </p:nvSpPr>
        <p:spPr/>
        <p:txBody>
          <a:bodyPr/>
          <a:lstStyle/>
          <a:p>
            <a:r>
              <a:rPr lang="tr-TR"/>
              <a:t>Kalite bir yaşam tarzıdır.</a:t>
            </a:r>
          </a:p>
        </p:txBody>
      </p:sp>
      <p:sp>
        <p:nvSpPr>
          <p:cNvPr id="6"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6011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12AA8A1-43D8-4974-AA28-F99EFBEC3B2D}" type="datetime1">
              <a:rPr lang="tr-TR" smtClean="0"/>
              <a:t>15.06.2023</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022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 için tıklatın</a:t>
            </a:r>
            <a:endParaRPr lang="en-US"/>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7C83F0-FC27-43D2-9813-F060C2D9E7A0}" type="datetime1">
              <a:rPr lang="tr-TR" smtClean="0"/>
              <a:t>15.06.2023</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tr-TR"/>
              <a:t>Kalite bir yaşam tarzıdır.</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39F893C-C32F-4835-A1E5-850973405C58}" type="slidenum">
              <a:rPr lang="tr-TR" smtClean="0"/>
              <a:t>‹#›</a:t>
            </a:fld>
            <a:endParaRPr lang="tr-TR"/>
          </a:p>
        </p:txBody>
      </p:sp>
    </p:spTree>
    <p:extLst>
      <p:ext uri="{BB962C8B-B14F-4D97-AF65-F5344CB8AC3E}">
        <p14:creationId xmlns:p14="http://schemas.microsoft.com/office/powerpoint/2010/main" val="1522700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diagramLayout" Target="../diagrams/layout9.xml"/><Relationship Id="rId7" Type="http://schemas.openxmlformats.org/officeDocument/2006/relationships/image" Target="../media/image3.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diagramLayout" Target="../diagrams/layout10.xml"/><Relationship Id="rId7" Type="http://schemas.openxmlformats.org/officeDocument/2006/relationships/image" Target="../media/image3.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image" Target="../media/image13.emf"/></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836712"/>
            <a:ext cx="2376264" cy="504746"/>
          </a:xfrm>
          <a:prstGeom prst="rect">
            <a:avLst/>
          </a:prstGeom>
          <a:noFill/>
          <a:extLst>
            <a:ext uri="{909E8E84-426E-40DD-AFC4-6F175D3DCCD1}">
              <a14:hiddenFill xmlns:a14="http://schemas.microsoft.com/office/drawing/2010/main">
                <a:solidFill>
                  <a:srgbClr val="FFFFFF"/>
                </a:solidFill>
              </a14:hiddenFill>
            </a:ext>
          </a:extLst>
        </p:spPr>
      </p:pic>
      <p:sp>
        <p:nvSpPr>
          <p:cNvPr id="45" name="Metin kutusu 44"/>
          <p:cNvSpPr txBox="1"/>
          <p:nvPr/>
        </p:nvSpPr>
        <p:spPr>
          <a:xfrm>
            <a:off x="330546" y="2410020"/>
            <a:ext cx="8554916" cy="1569660"/>
          </a:xfrm>
          <a:prstGeom prst="rect">
            <a:avLst/>
          </a:prstGeom>
          <a:solidFill>
            <a:schemeClr val="accent6">
              <a:lumMod val="20000"/>
              <a:lumOff val="80000"/>
            </a:schemeClr>
          </a:solidFill>
        </p:spPr>
        <p:txBody>
          <a:bodyPr wrap="square" lIns="91440" tIns="45720" rIns="91440" bIns="45720" rtlCol="0" anchor="t">
            <a:spAutoFit/>
          </a:bodyPr>
          <a:lstStyle/>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 </a:t>
            </a:r>
            <a:r>
              <a:rPr lang="tr-TR" sz="3200" b="1" spc="50" dirty="0" smtClean="0">
                <a:ln w="0"/>
                <a:solidFill>
                  <a:schemeClr val="tx2">
                    <a:lumMod val="50000"/>
                  </a:schemeClr>
                </a:solidFill>
                <a:effectLst>
                  <a:innerShdw blurRad="63500" dist="50800" dir="13500000">
                    <a:srgbClr val="000000">
                      <a:alpha val="50000"/>
                    </a:srgbClr>
                  </a:innerShdw>
                </a:effectLst>
                <a:latin typeface="Calibri"/>
                <a:ea typeface="+mj-ea"/>
                <a:cs typeface="Calibri"/>
              </a:rPr>
              <a:t>2022 YILI</a:t>
            </a: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 </a:t>
            </a:r>
            <a:endParaRPr lang="en-US"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endParaRP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YÖNETİMİN GÖZDEN GEÇİRME TOPLANTISI </a:t>
            </a:r>
            <a:endParaRPr lang="tr-TR" sz="3200" b="1" spc="50" dirty="0" smtClean="0">
              <a:ln w="0"/>
              <a:solidFill>
                <a:schemeClr val="tx2">
                  <a:lumMod val="50000"/>
                </a:schemeClr>
              </a:solidFill>
              <a:effectLst>
                <a:innerShdw blurRad="63500" dist="50800" dir="13500000">
                  <a:srgbClr val="000000">
                    <a:alpha val="50000"/>
                  </a:srgbClr>
                </a:innerShdw>
              </a:effectLst>
              <a:latin typeface="Calibri"/>
              <a:ea typeface="+mj-ea"/>
              <a:cs typeface="Calibri"/>
            </a:endParaRPr>
          </a:p>
          <a:p>
            <a:pPr algn="ctr" defTabSz="457207">
              <a:spcBef>
                <a:spcPct val="0"/>
              </a:spcBef>
            </a:pPr>
            <a:r>
              <a:rPr lang="tr-TR" sz="3200" b="1" spc="50" dirty="0" smtClean="0">
                <a:ln w="0"/>
                <a:solidFill>
                  <a:schemeClr val="tx2">
                    <a:lumMod val="50000"/>
                  </a:schemeClr>
                </a:solidFill>
                <a:effectLst>
                  <a:innerShdw blurRad="63500" dist="50800" dir="13500000">
                    <a:srgbClr val="000000">
                      <a:alpha val="50000"/>
                    </a:srgbClr>
                  </a:innerShdw>
                </a:effectLst>
                <a:latin typeface="Calibri"/>
                <a:ea typeface="+mj-ea"/>
                <a:cs typeface="Calibri"/>
              </a:rPr>
              <a:t>(</a:t>
            </a: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YGG) </a:t>
            </a:r>
            <a:endParaRPr lang="en-US" sz="3200" b="1" spc="50" dirty="0">
              <a:ln w="0"/>
              <a:solidFill>
                <a:schemeClr val="tx2">
                  <a:lumMod val="50000"/>
                </a:schemeClr>
              </a:solidFill>
              <a:effectLst>
                <a:innerShdw blurRad="63500" dist="50800" dir="13500000">
                  <a:srgbClr val="000000">
                    <a:alpha val="50000"/>
                  </a:srgbClr>
                </a:innerShdw>
              </a:effectLst>
              <a:ea typeface="+mj-ea"/>
              <a:cs typeface="Calibri" panose="020F0502020204030204"/>
            </a:endParaRPr>
          </a:p>
        </p:txBody>
      </p:sp>
      <p:sp>
        <p:nvSpPr>
          <p:cNvPr id="6" name="Metin kutusu 5"/>
          <p:cNvSpPr txBox="1"/>
          <p:nvPr/>
        </p:nvSpPr>
        <p:spPr>
          <a:xfrm>
            <a:off x="2879812" y="4597932"/>
            <a:ext cx="4107598" cy="1077218"/>
          </a:xfrm>
          <a:prstGeom prst="rect">
            <a:avLst/>
          </a:prstGeom>
          <a:noFill/>
        </p:spPr>
        <p:txBody>
          <a:bodyPr wrap="square" rtlCol="0">
            <a:spAutoFit/>
          </a:bodyPr>
          <a:lstStyle/>
          <a:p>
            <a:r>
              <a:rPr lang="tr-TR" sz="2800" b="1" dirty="0" smtClean="0">
                <a:solidFill>
                  <a:schemeClr val="accent5">
                    <a:lumMod val="50000"/>
                  </a:schemeClr>
                </a:solidFill>
              </a:rPr>
              <a:t>DİŞ HEKİMLİĞİ FAKÜLTESİ</a:t>
            </a:r>
            <a:endParaRPr lang="tr-TR" sz="2800" b="1" dirty="0">
              <a:solidFill>
                <a:schemeClr val="accent5">
                  <a:lumMod val="50000"/>
                </a:schemeClr>
              </a:solidFill>
            </a:endParaRPr>
          </a:p>
          <a:p>
            <a:r>
              <a:rPr lang="tr-TR" sz="3600" b="1" dirty="0">
                <a:solidFill>
                  <a:schemeClr val="accent5">
                    <a:lumMod val="50000"/>
                  </a:schemeClr>
                </a:solidFill>
              </a:rPr>
              <a:t>       </a:t>
            </a:r>
          </a:p>
        </p:txBody>
      </p:sp>
    </p:spTree>
    <p:extLst>
      <p:ext uri="{BB962C8B-B14F-4D97-AF65-F5344CB8AC3E}">
        <p14:creationId xmlns:p14="http://schemas.microsoft.com/office/powerpoint/2010/main" val="10576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7500" lnSpcReduction="20000"/>
          </a:bodyPr>
          <a:lstStyle/>
          <a:p>
            <a:pPr>
              <a:spcAft>
                <a:spcPts val="600"/>
              </a:spcAft>
            </a:pPr>
            <a:endParaRPr lang="en-US"/>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nvPr>
        </p:nvGraphicFramePr>
        <p:xfrm>
          <a:off x="533400" y="1818359"/>
          <a:ext cx="8203223" cy="148336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smtClean="0">
                          <a:solidFill>
                            <a:srgbClr val="0C0D0D"/>
                          </a:solidFill>
                        </a:rPr>
                        <a:t>Riskin</a:t>
                      </a:r>
                      <a:r>
                        <a:rPr lang="tr-TR" baseline="0" dirty="0" smtClean="0">
                          <a:solidFill>
                            <a:srgbClr val="0C0D0D"/>
                          </a:solidFill>
                        </a:rPr>
                        <a:t> Tanımı :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u="none" strike="noStrike" dirty="0" smtClean="0">
                          <a:solidFill>
                            <a:srgbClr val="001626"/>
                          </a:solidFill>
                          <a:effectLst/>
                        </a:rPr>
                        <a:t>Z1-Yeterli sayıda akademik kadronun oluşturulamaması</a:t>
                      </a:r>
                      <a:endParaRPr lang="tr-TR" sz="1800" b="1" i="0" u="none" strike="noStrike" dirty="0" smtClean="0">
                        <a:solidFill>
                          <a:srgbClr val="001626"/>
                        </a:solidFill>
                        <a:effectLst/>
                        <a:latin typeface="Calibri Light" panose="020F03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smtClean="0"/>
                        <a:t>-</a:t>
                      </a:r>
                      <a:endParaRPr lang="tr-TR"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smtClean="0">
                          <a:solidFill>
                            <a:srgbClr val="0F2303"/>
                          </a:solidFill>
                        </a:rPr>
                        <a:t>Rektörlük</a:t>
                      </a:r>
                      <a:endParaRPr lang="tr-TR" dirty="0">
                        <a:solidFill>
                          <a:srgbClr val="0F2303"/>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b="1" i="0" u="none" strike="noStrike" dirty="0" smtClean="0">
                          <a:solidFill>
                            <a:srgbClr val="001626"/>
                          </a:solidFill>
                          <a:effectLst/>
                          <a:latin typeface="Calibri Light" panose="020F0302020204030204" pitchFamily="34" charset="0"/>
                        </a:rPr>
                        <a:t>Alanında uzman öğretim üyelerinin fakülte bünyesine dahil edilmesi</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val="3881857901"/>
              </p:ext>
            </p:extLst>
          </p:nvPr>
        </p:nvGraphicFramePr>
        <p:xfrm>
          <a:off x="533400" y="4148223"/>
          <a:ext cx="8203223" cy="175260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smtClean="0">
                          <a:solidFill>
                            <a:srgbClr val="0C0D0D"/>
                          </a:solidFill>
                        </a:rPr>
                        <a:t>Riskin</a:t>
                      </a:r>
                      <a:r>
                        <a:rPr lang="tr-TR" baseline="0" dirty="0" smtClean="0">
                          <a:solidFill>
                            <a:srgbClr val="0C0D0D"/>
                          </a:solidFill>
                        </a:rPr>
                        <a:t> Tanımı :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ctr" fontAlgn="ctr"/>
                      <a:r>
                        <a:rPr lang="tr-TR" sz="1800" u="none" strike="noStrike" dirty="0" smtClean="0">
                          <a:solidFill>
                            <a:srgbClr val="001626"/>
                          </a:solidFill>
                          <a:effectLst/>
                        </a:rPr>
                        <a:t>Bilimsel araştırmaların istenilen sayıda olmaması</a:t>
                      </a:r>
                      <a:endParaRPr lang="tr-TR" sz="1800" b="1" i="0" u="none" strike="noStrike" dirty="0">
                        <a:solidFill>
                          <a:srgbClr val="001626"/>
                        </a:solidFill>
                        <a:effectLst/>
                        <a:latin typeface="Calibri Light" panose="020F03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smtClean="0"/>
                        <a:t>-</a:t>
                      </a:r>
                      <a:endParaRPr lang="tr-TR"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smtClean="0">
                          <a:solidFill>
                            <a:srgbClr val="0F2303"/>
                          </a:solidFill>
                        </a:rPr>
                        <a:t>Rektörlük</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r>
                        <a:rPr lang="tr-TR" sz="1800" b="0" i="0" u="none" strike="noStrike" dirty="0" smtClean="0">
                          <a:solidFill>
                            <a:srgbClr val="000000"/>
                          </a:solidFill>
                          <a:effectLst/>
                          <a:latin typeface="Tahoma" panose="020B0604030504040204" pitchFamily="34" charset="0"/>
                        </a:rPr>
                        <a:t>Araştırma laboratuvarlarının </a:t>
                      </a:r>
                      <a:r>
                        <a:rPr lang="tr-TR" sz="1800" b="0" i="0" u="none" strike="noStrike" dirty="0" smtClean="0">
                          <a:solidFill>
                            <a:srgbClr val="000000"/>
                          </a:solidFill>
                          <a:effectLst/>
                          <a:latin typeface="Tahoma" panose="020B0604030504040204" pitchFamily="34" charset="0"/>
                        </a:rPr>
                        <a:t>kurulması ve </a:t>
                      </a:r>
                      <a:r>
                        <a:rPr lang="tr-TR" sz="1800" b="0" i="0" u="none" strike="noStrike" dirty="0" smtClean="0">
                          <a:solidFill>
                            <a:srgbClr val="000000"/>
                          </a:solidFill>
                          <a:effectLst/>
                          <a:latin typeface="Tahoma" panose="020B0604030504040204" pitchFamily="34" charset="0"/>
                        </a:rPr>
                        <a:t>BAP </a:t>
                      </a:r>
                      <a:r>
                        <a:rPr lang="tr-TR" sz="1800" b="0" i="0" u="none" strike="noStrike" dirty="0" err="1" smtClean="0">
                          <a:solidFill>
                            <a:srgbClr val="000000"/>
                          </a:solidFill>
                          <a:effectLst/>
                          <a:latin typeface="Tahoma" panose="020B0604030504040204" pitchFamily="34" charset="0"/>
                        </a:rPr>
                        <a:t>ın</a:t>
                      </a:r>
                      <a:r>
                        <a:rPr lang="tr-TR" sz="1800" b="0" i="0" u="none" strike="noStrike" dirty="0" smtClean="0">
                          <a:solidFill>
                            <a:srgbClr val="000000"/>
                          </a:solidFill>
                          <a:effectLst/>
                          <a:latin typeface="Tahoma" panose="020B0604030504040204" pitchFamily="34" charset="0"/>
                        </a:rPr>
                        <a:t> </a:t>
                      </a:r>
                      <a:r>
                        <a:rPr lang="tr-TR" sz="1800" b="0" i="0" u="none" strike="noStrike" dirty="0" smtClean="0">
                          <a:solidFill>
                            <a:srgbClr val="000000"/>
                          </a:solidFill>
                          <a:effectLst/>
                          <a:latin typeface="Tahoma" panose="020B0604030504040204" pitchFamily="34" charset="0"/>
                        </a:rPr>
                        <a:t>faaliyete</a:t>
                      </a:r>
                      <a:r>
                        <a:rPr lang="tr-TR" sz="1800" b="0" i="0" u="none" strike="noStrike" baseline="0" dirty="0" smtClean="0">
                          <a:solidFill>
                            <a:srgbClr val="000000"/>
                          </a:solidFill>
                          <a:effectLst/>
                          <a:latin typeface="Tahoma" panose="020B0604030504040204" pitchFamily="34" charset="0"/>
                        </a:rPr>
                        <a:t> </a:t>
                      </a:r>
                      <a:r>
                        <a:rPr lang="tr-TR" sz="1800" b="0" i="0" u="none" strike="noStrike" dirty="0" smtClean="0">
                          <a:solidFill>
                            <a:srgbClr val="000000"/>
                          </a:solidFill>
                          <a:effectLst/>
                          <a:latin typeface="Tahoma" panose="020B0604030504040204" pitchFamily="34" charset="0"/>
                        </a:rPr>
                        <a:t>geçirilmesi</a:t>
                      </a:r>
                      <a:endParaRPr lang="tr-TR" sz="1800" b="0" i="0" u="none" strike="noStrike" dirty="0">
                        <a:solidFill>
                          <a:srgbClr val="000000"/>
                        </a:solidFill>
                        <a:effectLst/>
                        <a:latin typeface="Tahoma" panose="020B060403050404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16" name="İçerik Yer Tutucusu 5"/>
          <p:cNvGraphicFramePr>
            <a:graphicFrameLocks/>
          </p:cNvGraphicFramePr>
          <p:nvPr>
            <p:extLst>
              <p:ext uri="{D42A27DB-BD31-4B8C-83A1-F6EECF244321}">
                <p14:modId xmlns:p14="http://schemas.microsoft.com/office/powerpoint/2010/main" val="3389138740"/>
              </p:ext>
            </p:extLst>
          </p:nvPr>
        </p:nvGraphicFramePr>
        <p:xfrm>
          <a:off x="400050" y="1012440"/>
          <a:ext cx="8208912" cy="683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1306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o 4"/>
          <p:cNvGraphicFramePr>
            <a:graphicFrameLocks noGrp="1"/>
          </p:cNvGraphicFramePr>
          <p:nvPr>
            <p:extLst>
              <p:ext uri="{D42A27DB-BD31-4B8C-83A1-F6EECF244321}">
                <p14:modId xmlns:p14="http://schemas.microsoft.com/office/powerpoint/2010/main" val="4034588302"/>
              </p:ext>
            </p:extLst>
          </p:nvPr>
        </p:nvGraphicFramePr>
        <p:xfrm>
          <a:off x="167148" y="1397000"/>
          <a:ext cx="8681884" cy="1483360"/>
        </p:xfrm>
        <a:graphic>
          <a:graphicData uri="http://schemas.openxmlformats.org/drawingml/2006/table">
            <a:tbl>
              <a:tblPr firstRow="1" bandRow="1">
                <a:tableStyleId>{5C22544A-7EE6-4342-B048-85BDC9FD1C3A}</a:tableStyleId>
              </a:tblPr>
              <a:tblGrid>
                <a:gridCol w="6056671">
                  <a:extLst>
                    <a:ext uri="{9D8B030D-6E8A-4147-A177-3AD203B41FA5}">
                      <a16:colId xmlns:a16="http://schemas.microsoft.com/office/drawing/2014/main" val="1287334854"/>
                    </a:ext>
                  </a:extLst>
                </a:gridCol>
                <a:gridCol w="2625213">
                  <a:extLst>
                    <a:ext uri="{9D8B030D-6E8A-4147-A177-3AD203B41FA5}">
                      <a16:colId xmlns:a16="http://schemas.microsoft.com/office/drawing/2014/main" val="1616968034"/>
                    </a:ext>
                  </a:extLst>
                </a:gridCol>
              </a:tblGrid>
              <a:tr h="370840">
                <a:tc>
                  <a:txBody>
                    <a:bodyPr/>
                    <a:lstStyle/>
                    <a:p>
                      <a:r>
                        <a:rPr lang="tr-TR" dirty="0" smtClean="0"/>
                        <a:t>YAPILAN</a:t>
                      </a:r>
                      <a:r>
                        <a:rPr lang="tr-TR" baseline="0" dirty="0" smtClean="0"/>
                        <a:t> ANKET</a:t>
                      </a:r>
                      <a:endParaRPr lang="tr-TR" dirty="0"/>
                    </a:p>
                  </a:txBody>
                  <a:tcPr/>
                </a:tc>
                <a:tc>
                  <a:txBody>
                    <a:bodyPr/>
                    <a:lstStyle/>
                    <a:p>
                      <a:r>
                        <a:rPr lang="tr-TR" smtClean="0"/>
                        <a:t>SONUÇ</a:t>
                      </a:r>
                      <a:endParaRPr lang="tr-TR"/>
                    </a:p>
                  </a:txBody>
                  <a:tcPr/>
                </a:tc>
                <a:extLst>
                  <a:ext uri="{0D108BD9-81ED-4DB2-BD59-A6C34878D82A}">
                    <a16:rowId xmlns:a16="http://schemas.microsoft.com/office/drawing/2014/main" val="4010664393"/>
                  </a:ext>
                </a:extLst>
              </a:tr>
              <a:tr h="370840">
                <a:tc>
                  <a:txBody>
                    <a:bodyPr/>
                    <a:lstStyle/>
                    <a:p>
                      <a:r>
                        <a:rPr lang="tr-TR" smtClean="0">
                          <a:solidFill>
                            <a:sysClr val="windowText" lastClr="000000"/>
                          </a:solidFill>
                        </a:rPr>
                        <a:t>DERSLERİN MEMNUNİYET SONUÇ ORTALAMALARI</a:t>
                      </a:r>
                      <a:endParaRPr lang="tr-TR">
                        <a:solidFill>
                          <a:sysClr val="windowText" lastClr="000000"/>
                        </a:solidFill>
                      </a:endParaRPr>
                    </a:p>
                  </a:txBody>
                  <a:tcPr/>
                </a:tc>
                <a:tc>
                  <a:txBody>
                    <a:bodyPr/>
                    <a:lstStyle/>
                    <a:p>
                      <a:r>
                        <a:rPr lang="tr-TR" dirty="0" smtClean="0">
                          <a:solidFill>
                            <a:sysClr val="windowText" lastClr="000000"/>
                          </a:solidFill>
                        </a:rPr>
                        <a:t>83</a:t>
                      </a:r>
                      <a:endParaRPr lang="tr-TR" dirty="0">
                        <a:solidFill>
                          <a:sysClr val="windowText" lastClr="000000"/>
                        </a:solidFill>
                      </a:endParaRPr>
                    </a:p>
                  </a:txBody>
                  <a:tcPr/>
                </a:tc>
                <a:extLst>
                  <a:ext uri="{0D108BD9-81ED-4DB2-BD59-A6C34878D82A}">
                    <a16:rowId xmlns:a16="http://schemas.microsoft.com/office/drawing/2014/main" val="2611618378"/>
                  </a:ext>
                </a:extLst>
              </a:tr>
              <a:tr h="370840">
                <a:tc>
                  <a:txBody>
                    <a:bodyPr/>
                    <a:lstStyle/>
                    <a:p>
                      <a:r>
                        <a:rPr lang="tr-TR" smtClean="0">
                          <a:solidFill>
                            <a:sysClr val="windowText" lastClr="000000"/>
                          </a:solidFill>
                        </a:rPr>
                        <a:t>HOCALARIN MEMNUNİYET SONUÇ ORTALAMALARI</a:t>
                      </a:r>
                      <a:endParaRPr lang="tr-TR">
                        <a:solidFill>
                          <a:sysClr val="windowText" lastClr="000000"/>
                        </a:solidFill>
                      </a:endParaRPr>
                    </a:p>
                  </a:txBody>
                  <a:tcPr/>
                </a:tc>
                <a:tc>
                  <a:txBody>
                    <a:bodyPr/>
                    <a:lstStyle/>
                    <a:p>
                      <a:r>
                        <a:rPr lang="tr-TR" dirty="0" smtClean="0">
                          <a:solidFill>
                            <a:sysClr val="windowText" lastClr="000000"/>
                          </a:solidFill>
                        </a:rPr>
                        <a:t>86</a:t>
                      </a:r>
                      <a:endParaRPr lang="tr-TR" dirty="0">
                        <a:solidFill>
                          <a:sysClr val="windowText" lastClr="000000"/>
                        </a:solidFill>
                      </a:endParaRPr>
                    </a:p>
                  </a:txBody>
                  <a:tcPr/>
                </a:tc>
                <a:extLst>
                  <a:ext uri="{0D108BD9-81ED-4DB2-BD59-A6C34878D82A}">
                    <a16:rowId xmlns:a16="http://schemas.microsoft.com/office/drawing/2014/main" val="1025125080"/>
                  </a:ext>
                </a:extLst>
              </a:tr>
              <a:tr h="370840">
                <a:tc>
                  <a:txBody>
                    <a:bodyPr/>
                    <a:lstStyle/>
                    <a:p>
                      <a:endParaRPr lang="tr-TR" dirty="0">
                        <a:solidFill>
                          <a:sysClr val="windowText" lastClr="000000"/>
                        </a:solidFill>
                      </a:endParaRPr>
                    </a:p>
                  </a:txBody>
                  <a:tcPr/>
                </a:tc>
                <a:tc>
                  <a:txBody>
                    <a:bodyPr/>
                    <a:lstStyle/>
                    <a:p>
                      <a:endParaRPr lang="tr-TR" dirty="0">
                        <a:solidFill>
                          <a:sysClr val="windowText" lastClr="000000"/>
                        </a:solidFill>
                      </a:endParaRPr>
                    </a:p>
                  </a:txBody>
                  <a:tcPr/>
                </a:tc>
                <a:extLst>
                  <a:ext uri="{0D108BD9-81ED-4DB2-BD59-A6C34878D82A}">
                    <a16:rowId xmlns:a16="http://schemas.microsoft.com/office/drawing/2014/main" val="1264531541"/>
                  </a:ext>
                </a:extLst>
              </a:tr>
            </a:tbl>
          </a:graphicData>
        </a:graphic>
      </p:graphicFrame>
    </p:spTree>
    <p:extLst>
      <p:ext uri="{BB962C8B-B14F-4D97-AF65-F5344CB8AC3E}">
        <p14:creationId xmlns:p14="http://schemas.microsoft.com/office/powerpoint/2010/main" val="294016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p>
        </p:txBody>
      </p:sp>
      <p:sp>
        <p:nvSpPr>
          <p:cNvPr id="4" name="Slayt Numarası Yer Tutucusu 3"/>
          <p:cNvSpPr>
            <a:spLocks noGrp="1"/>
          </p:cNvSpPr>
          <p:nvPr>
            <p:ph type="sldNum" sz="quarter" idx="12"/>
          </p:nvPr>
        </p:nvSpPr>
        <p:spPr/>
        <p:txBody>
          <a:bodyPr/>
          <a:lstStyle/>
          <a:p>
            <a:fld id="{439F893C-C32F-4835-A1E5-850973405C58}" type="slidenum">
              <a:rPr lang="tr-TR" smtClean="0"/>
              <a:t>12</a:t>
            </a:fld>
            <a:endParaRPr lang="tr-TR"/>
          </a:p>
        </p:txBody>
      </p:sp>
      <p:pic>
        <p:nvPicPr>
          <p:cNvPr id="5" name="Resim 4"/>
          <p:cNvPicPr>
            <a:picLocks noChangeAspect="1"/>
          </p:cNvPicPr>
          <p:nvPr/>
        </p:nvPicPr>
        <p:blipFill>
          <a:blip r:embed="rId2"/>
          <a:stretch>
            <a:fillRect/>
          </a:stretch>
        </p:blipFill>
        <p:spPr>
          <a:xfrm>
            <a:off x="1366683" y="1258529"/>
            <a:ext cx="5663381" cy="5437239"/>
          </a:xfrm>
          <a:prstGeom prst="rect">
            <a:avLst/>
          </a:prstGeom>
        </p:spPr>
      </p:pic>
      <p:sp>
        <p:nvSpPr>
          <p:cNvPr id="6" name="Metin kutusu 4">
            <a:extLst>
              <a:ext uri="{FF2B5EF4-FFF2-40B4-BE49-F238E27FC236}">
                <a16:creationId xmlns:a16="http://schemas.microsoft.com/office/drawing/2014/main" id="{0983FF85-6A31-41EA-A11A-D71214CBEB4E}"/>
              </a:ext>
            </a:extLst>
          </p:cNvPr>
          <p:cNvSpPr txBox="1"/>
          <p:nvPr/>
        </p:nvSpPr>
        <p:spPr>
          <a:xfrm>
            <a:off x="1917291" y="109316"/>
            <a:ext cx="5471363" cy="95410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rPr>
              <a:t>PAYDAŞ GERİBİLDİRİMLERİ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rPr>
              <a:t>(ANKET ANALİZLERİ)</a:t>
            </a:r>
            <a:endParaRPr kumimoji="0" lang="en-US" sz="2800" i="0" u="none" strike="noStrike" kern="1200" cap="none" spc="0" normalizeH="0" baseline="0" noProof="0" dirty="0">
              <a:ln>
                <a:noFill/>
              </a:ln>
              <a:solidFill>
                <a:srgbClr val="9E5E9B"/>
              </a:solidFill>
              <a:effectLst/>
              <a:uLnTx/>
              <a:uFillTx/>
              <a:latin typeface="Calibri" panose="020F0502020204030204"/>
              <a:ea typeface="+mn-ea"/>
              <a:cs typeface="Calibri" panose="020F0502020204030204"/>
            </a:endParaRPr>
          </a:p>
        </p:txBody>
      </p:sp>
      <p:sp>
        <p:nvSpPr>
          <p:cNvPr id="7" name="Metin kutusu 6">
            <a:extLst>
              <a:ext uri="{FF2B5EF4-FFF2-40B4-BE49-F238E27FC236}">
                <a16:creationId xmlns:a16="http://schemas.microsoft.com/office/drawing/2014/main" id="{B5FD65F3-C7DE-4600-8887-4B5B23190E55}"/>
              </a:ext>
            </a:extLst>
          </p:cNvPr>
          <p:cNvSpPr txBox="1"/>
          <p:nvPr/>
        </p:nvSpPr>
        <p:spPr>
          <a:xfrm>
            <a:off x="0" y="878757"/>
            <a:ext cx="5036507" cy="369332"/>
          </a:xfrm>
          <a:prstGeom prst="rect">
            <a:avLst/>
          </a:prstGeom>
          <a:noFill/>
        </p:spPr>
        <p:txBody>
          <a:bodyPr wrap="none" rtlCol="0">
            <a:spAutoFit/>
          </a:bodyPr>
          <a:lstStyle/>
          <a:p>
            <a:pPr lvl="0">
              <a:defRPr/>
            </a:pPr>
            <a:r>
              <a:rPr kumimoji="0" lang="tr-TR" sz="1800" i="0" u="none" strike="noStrike" kern="1200" cap="none" spc="0" normalizeH="0" baseline="0" noProof="0" dirty="0">
                <a:ln>
                  <a:noFill/>
                </a:ln>
                <a:solidFill>
                  <a:srgbClr val="001626"/>
                </a:solidFill>
                <a:effectLst/>
                <a:uLnTx/>
                <a:uFillTx/>
                <a:latin typeface="Calibri" panose="020F0502020204030204"/>
                <a:ea typeface="+mn-ea"/>
                <a:cs typeface="+mn-cs"/>
              </a:rPr>
              <a:t>1- </a:t>
            </a:r>
            <a:r>
              <a:rPr kumimoji="0" lang="tr-TR" sz="1800" b="1" i="0" u="none" strike="noStrike" kern="1200" cap="none" spc="0" normalizeH="0" baseline="0" noProof="0" dirty="0" smtClean="0">
                <a:ln>
                  <a:noFill/>
                </a:ln>
                <a:solidFill>
                  <a:srgbClr val="001626"/>
                </a:solidFill>
                <a:effectLst/>
                <a:uLnTx/>
                <a:uFillTx/>
                <a:latin typeface="Calibri" panose="020F0502020204030204"/>
                <a:ea typeface="+mn-ea"/>
                <a:cs typeface="+mn-cs"/>
              </a:rPr>
              <a:t>2022-2023 Güz </a:t>
            </a:r>
            <a:r>
              <a:rPr lang="tr-TR" b="1" dirty="0">
                <a:solidFill>
                  <a:srgbClr val="001626"/>
                </a:solidFill>
              </a:rPr>
              <a:t>Akademisyen Memnuniyet Oranı</a:t>
            </a:r>
            <a:endParaRPr kumimoji="0" lang="tr-TR" sz="1800" i="0" u="none" strike="noStrike" kern="1200" cap="none" spc="0" normalizeH="0" baseline="0" noProof="0" dirty="0">
              <a:ln>
                <a:noFill/>
              </a:ln>
              <a:solidFill>
                <a:srgbClr val="00162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2173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39F893C-C32F-4835-A1E5-850973405C58}" type="slidenum">
              <a:rPr lang="tr-TR" smtClean="0"/>
              <a:t>13</a:t>
            </a:fld>
            <a:endParaRPr lang="tr-TR"/>
          </a:p>
        </p:txBody>
      </p:sp>
      <p:pic>
        <p:nvPicPr>
          <p:cNvPr id="5" name="Resim 4"/>
          <p:cNvPicPr>
            <a:picLocks noChangeAspect="1"/>
          </p:cNvPicPr>
          <p:nvPr/>
        </p:nvPicPr>
        <p:blipFill>
          <a:blip r:embed="rId2"/>
          <a:stretch>
            <a:fillRect/>
          </a:stretch>
        </p:blipFill>
        <p:spPr>
          <a:xfrm>
            <a:off x="132207" y="1655535"/>
            <a:ext cx="3389445" cy="4935801"/>
          </a:xfrm>
          <a:prstGeom prst="rect">
            <a:avLst/>
          </a:prstGeom>
        </p:spPr>
      </p:pic>
      <p:sp>
        <p:nvSpPr>
          <p:cNvPr id="6" name="Unvan 5">
            <a:extLst>
              <a:ext uri="{FF2B5EF4-FFF2-40B4-BE49-F238E27FC236}">
                <a16:creationId xmlns:a16="http://schemas.microsoft.com/office/drawing/2014/main" id="{B5FD65F3-C7DE-4600-8887-4B5B23190E55}"/>
              </a:ext>
            </a:extLst>
          </p:cNvPr>
          <p:cNvSpPr txBox="1">
            <a:spLocks noGrp="1"/>
          </p:cNvSpPr>
          <p:nvPr>
            <p:ph type="title"/>
          </p:nvPr>
        </p:nvSpPr>
        <p:spPr>
          <a:xfrm>
            <a:off x="297897" y="1229466"/>
            <a:ext cx="41945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001626"/>
                </a:solidFill>
                <a:effectLst/>
                <a:uLnTx/>
                <a:uFillTx/>
                <a:latin typeface="Calibri" panose="020F0502020204030204"/>
                <a:ea typeface="+mn-ea"/>
                <a:cs typeface="+mn-cs"/>
              </a:rPr>
              <a:t>1- </a:t>
            </a:r>
            <a:r>
              <a:rPr kumimoji="0" lang="tr-TR" sz="1800" b="1" i="0" u="none" strike="noStrike" kern="1200" cap="none" spc="0" normalizeH="0" baseline="0" noProof="0" dirty="0" smtClean="0">
                <a:ln>
                  <a:noFill/>
                </a:ln>
                <a:solidFill>
                  <a:srgbClr val="001626"/>
                </a:solidFill>
                <a:effectLst/>
                <a:uLnTx/>
                <a:uFillTx/>
                <a:latin typeface="Calibri" panose="020F0502020204030204"/>
                <a:ea typeface="+mn-ea"/>
                <a:cs typeface="+mn-cs"/>
              </a:rPr>
              <a:t>2022-2023 </a:t>
            </a:r>
            <a:r>
              <a:rPr kumimoji="0" lang="tr-TR" sz="1800" b="1" i="0" u="none" strike="noStrike" kern="1200" cap="none" spc="0" normalizeH="0" baseline="0" noProof="0" dirty="0">
                <a:ln>
                  <a:noFill/>
                </a:ln>
                <a:solidFill>
                  <a:srgbClr val="001626"/>
                </a:solidFill>
                <a:effectLst/>
                <a:uLnTx/>
                <a:uFillTx/>
                <a:latin typeface="Calibri" panose="020F0502020204030204"/>
                <a:ea typeface="+mn-ea"/>
                <a:cs typeface="+mn-cs"/>
              </a:rPr>
              <a:t>Güz Ders Memnuniyet Oranı</a:t>
            </a:r>
          </a:p>
        </p:txBody>
      </p:sp>
      <p:graphicFrame>
        <p:nvGraphicFramePr>
          <p:cNvPr id="7" name="İçerik Yer Tutucusu 5"/>
          <p:cNvGraphicFramePr>
            <a:graphicFrameLocks noGrp="1"/>
          </p:cNvGraphicFramePr>
          <p:nvPr>
            <p:ph idx="1"/>
            <p:extLst>
              <p:ext uri="{D42A27DB-BD31-4B8C-83A1-F6EECF244321}">
                <p14:modId xmlns:p14="http://schemas.microsoft.com/office/powerpoint/2010/main" val="4219767375"/>
              </p:ext>
            </p:extLst>
          </p:nvPr>
        </p:nvGraphicFramePr>
        <p:xfrm>
          <a:off x="132207" y="236625"/>
          <a:ext cx="8388932" cy="936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Tablo 7"/>
          <p:cNvGraphicFramePr>
            <a:graphicFrameLocks noGrp="1"/>
          </p:cNvGraphicFramePr>
          <p:nvPr>
            <p:extLst>
              <p:ext uri="{D42A27DB-BD31-4B8C-83A1-F6EECF244321}">
                <p14:modId xmlns:p14="http://schemas.microsoft.com/office/powerpoint/2010/main" val="414657049"/>
              </p:ext>
            </p:extLst>
          </p:nvPr>
        </p:nvGraphicFramePr>
        <p:xfrm>
          <a:off x="3805084" y="1655535"/>
          <a:ext cx="3074068" cy="2777816"/>
        </p:xfrm>
        <a:graphic>
          <a:graphicData uri="http://schemas.openxmlformats.org/drawingml/2006/table">
            <a:tbl>
              <a:tblPr>
                <a:tableStyleId>{5C22544A-7EE6-4342-B048-85BDC9FD1C3A}</a:tableStyleId>
              </a:tblPr>
              <a:tblGrid>
                <a:gridCol w="768517">
                  <a:extLst>
                    <a:ext uri="{9D8B030D-6E8A-4147-A177-3AD203B41FA5}">
                      <a16:colId xmlns:a16="http://schemas.microsoft.com/office/drawing/2014/main" val="932901787"/>
                    </a:ext>
                  </a:extLst>
                </a:gridCol>
                <a:gridCol w="768517">
                  <a:extLst>
                    <a:ext uri="{9D8B030D-6E8A-4147-A177-3AD203B41FA5}">
                      <a16:colId xmlns:a16="http://schemas.microsoft.com/office/drawing/2014/main" val="2650377390"/>
                    </a:ext>
                  </a:extLst>
                </a:gridCol>
                <a:gridCol w="768517">
                  <a:extLst>
                    <a:ext uri="{9D8B030D-6E8A-4147-A177-3AD203B41FA5}">
                      <a16:colId xmlns:a16="http://schemas.microsoft.com/office/drawing/2014/main" val="3511917416"/>
                    </a:ext>
                  </a:extLst>
                </a:gridCol>
                <a:gridCol w="768517">
                  <a:extLst>
                    <a:ext uri="{9D8B030D-6E8A-4147-A177-3AD203B41FA5}">
                      <a16:colId xmlns:a16="http://schemas.microsoft.com/office/drawing/2014/main" val="2127619810"/>
                    </a:ext>
                  </a:extLst>
                </a:gridCol>
              </a:tblGrid>
              <a:tr h="553859">
                <a:tc>
                  <a:txBody>
                    <a:bodyPr/>
                    <a:lstStyle/>
                    <a:p>
                      <a:pPr algn="l" fontAlgn="ctr"/>
                      <a:r>
                        <a:rPr lang="tr-TR" sz="1000" u="none" strike="noStrike">
                          <a:solidFill>
                            <a:srgbClr val="0C0D0D"/>
                          </a:solidFill>
                          <a:effectLst/>
                        </a:rPr>
                        <a:t>DIS 303</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Yasemin</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TURGUT</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r" fontAlgn="ctr"/>
                      <a:r>
                        <a:rPr lang="tr-TR" sz="1000" u="none" strike="noStrike">
                          <a:solidFill>
                            <a:srgbClr val="0C0D0D"/>
                          </a:solidFill>
                          <a:effectLst/>
                        </a:rPr>
                        <a:t>90.25</a:t>
                      </a:r>
                      <a:endParaRPr lang="tr-TR" sz="1000" b="0" i="0" u="none" strike="noStrike">
                        <a:solidFill>
                          <a:srgbClr val="0C0D0D"/>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883952670"/>
                  </a:ext>
                </a:extLst>
              </a:tr>
              <a:tr h="553859">
                <a:tc>
                  <a:txBody>
                    <a:bodyPr/>
                    <a:lstStyle/>
                    <a:p>
                      <a:pPr algn="l" fontAlgn="ctr"/>
                      <a:r>
                        <a:rPr lang="tr-TR" sz="1000" u="none" strike="noStrike">
                          <a:solidFill>
                            <a:srgbClr val="0C0D0D"/>
                          </a:solidFill>
                          <a:effectLst/>
                        </a:rPr>
                        <a:t>DIS 310</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Deniz</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YANIK</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r" fontAlgn="ctr"/>
                      <a:r>
                        <a:rPr lang="tr-TR" sz="1000" u="none" strike="noStrike">
                          <a:solidFill>
                            <a:srgbClr val="0C0D0D"/>
                          </a:solidFill>
                          <a:effectLst/>
                        </a:rPr>
                        <a:t>95.69</a:t>
                      </a:r>
                      <a:endParaRPr lang="tr-TR" sz="1000" b="0" i="0" u="none" strike="noStrike">
                        <a:solidFill>
                          <a:srgbClr val="0C0D0D"/>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28792571"/>
                  </a:ext>
                </a:extLst>
              </a:tr>
              <a:tr h="281190">
                <a:tc>
                  <a:txBody>
                    <a:bodyPr/>
                    <a:lstStyle/>
                    <a:p>
                      <a:pPr algn="l" fontAlgn="ctr"/>
                      <a:r>
                        <a:rPr lang="tr-TR" sz="1000" u="none" strike="noStrike">
                          <a:solidFill>
                            <a:srgbClr val="0C0D0D"/>
                          </a:solidFill>
                          <a:effectLst/>
                        </a:rPr>
                        <a:t>DIS 311</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Erdem</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ÖZDEMİR</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r" fontAlgn="ctr"/>
                      <a:r>
                        <a:rPr lang="tr-TR" sz="1000" u="none" strike="noStrike">
                          <a:solidFill>
                            <a:srgbClr val="0C0D0D"/>
                          </a:solidFill>
                          <a:effectLst/>
                        </a:rPr>
                        <a:t>87.18</a:t>
                      </a:r>
                      <a:endParaRPr lang="tr-TR" sz="1000" b="0" i="0" u="none" strike="noStrike">
                        <a:solidFill>
                          <a:srgbClr val="0C0D0D"/>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392198459"/>
                  </a:ext>
                </a:extLst>
              </a:tr>
              <a:tr h="553859">
                <a:tc>
                  <a:txBody>
                    <a:bodyPr/>
                    <a:lstStyle/>
                    <a:p>
                      <a:pPr algn="l" fontAlgn="ctr"/>
                      <a:r>
                        <a:rPr lang="tr-TR" sz="1000" u="none" strike="noStrike">
                          <a:solidFill>
                            <a:srgbClr val="0C0D0D"/>
                          </a:solidFill>
                          <a:effectLst/>
                        </a:rPr>
                        <a:t>DIS 311</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İrfan</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dirty="0">
                          <a:solidFill>
                            <a:srgbClr val="0C0D0D"/>
                          </a:solidFill>
                          <a:effectLst/>
                        </a:rPr>
                        <a:t>AKPINAR</a:t>
                      </a:r>
                      <a:endParaRPr lang="tr-TR" sz="1000" b="0" i="0" u="none" strike="noStrike" dirty="0">
                        <a:solidFill>
                          <a:srgbClr val="0C0D0D"/>
                        </a:solidFill>
                        <a:effectLst/>
                        <a:latin typeface="Segoe UI" panose="020B0502040204020203" pitchFamily="34" charset="0"/>
                      </a:endParaRPr>
                    </a:p>
                  </a:txBody>
                  <a:tcPr marL="6350" marR="6350" marT="6350" marB="0" anchor="ctr"/>
                </a:tc>
                <a:tc>
                  <a:txBody>
                    <a:bodyPr/>
                    <a:lstStyle/>
                    <a:p>
                      <a:pPr algn="r" fontAlgn="ctr"/>
                      <a:r>
                        <a:rPr lang="tr-TR" sz="1000" u="none" strike="noStrike">
                          <a:solidFill>
                            <a:srgbClr val="0C0D0D"/>
                          </a:solidFill>
                          <a:effectLst/>
                        </a:rPr>
                        <a:t>81.57</a:t>
                      </a:r>
                      <a:endParaRPr lang="tr-TR" sz="1000" b="0" i="0" u="none" strike="noStrike">
                        <a:solidFill>
                          <a:srgbClr val="0C0D0D"/>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1819055895"/>
                  </a:ext>
                </a:extLst>
              </a:tr>
              <a:tr h="281190">
                <a:tc>
                  <a:txBody>
                    <a:bodyPr/>
                    <a:lstStyle/>
                    <a:p>
                      <a:pPr algn="l" fontAlgn="ctr"/>
                      <a:r>
                        <a:rPr lang="tr-TR" sz="1000" u="none" strike="noStrike">
                          <a:solidFill>
                            <a:srgbClr val="0C0D0D"/>
                          </a:solidFill>
                          <a:effectLst/>
                        </a:rPr>
                        <a:t>DIS 330</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İrfan</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AKPINAR</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r" fontAlgn="ctr"/>
                      <a:r>
                        <a:rPr lang="tr-TR" sz="1000" u="none" strike="noStrike">
                          <a:solidFill>
                            <a:srgbClr val="0C0D0D"/>
                          </a:solidFill>
                          <a:effectLst/>
                        </a:rPr>
                        <a:t>77.75</a:t>
                      </a:r>
                      <a:endParaRPr lang="tr-TR" sz="1000" b="0" i="0" u="none" strike="noStrike">
                        <a:solidFill>
                          <a:srgbClr val="0C0D0D"/>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1576244461"/>
                  </a:ext>
                </a:extLst>
              </a:tr>
              <a:tr h="553859">
                <a:tc>
                  <a:txBody>
                    <a:bodyPr/>
                    <a:lstStyle/>
                    <a:p>
                      <a:pPr algn="l" fontAlgn="ctr"/>
                      <a:r>
                        <a:rPr lang="tr-TR" sz="1000" u="none" strike="noStrike">
                          <a:solidFill>
                            <a:srgbClr val="0C0D0D"/>
                          </a:solidFill>
                          <a:effectLst/>
                        </a:rPr>
                        <a:t>DIS 330</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Kerem</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YILMAZ</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r" fontAlgn="ctr"/>
                      <a:r>
                        <a:rPr lang="tr-TR" sz="1000" u="none" strike="noStrike" dirty="0">
                          <a:solidFill>
                            <a:srgbClr val="0C0D0D"/>
                          </a:solidFill>
                          <a:effectLst/>
                        </a:rPr>
                        <a:t>71.44</a:t>
                      </a:r>
                      <a:endParaRPr lang="tr-TR" sz="1000" b="0" i="0" u="none" strike="noStrike" dirty="0">
                        <a:solidFill>
                          <a:srgbClr val="0C0D0D"/>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1715991022"/>
                  </a:ext>
                </a:extLst>
              </a:tr>
            </a:tbl>
          </a:graphicData>
        </a:graphic>
      </p:graphicFrame>
      <p:graphicFrame>
        <p:nvGraphicFramePr>
          <p:cNvPr id="10" name="Tablo 9"/>
          <p:cNvGraphicFramePr>
            <a:graphicFrameLocks noGrp="1"/>
          </p:cNvGraphicFramePr>
          <p:nvPr>
            <p:extLst>
              <p:ext uri="{D42A27DB-BD31-4B8C-83A1-F6EECF244321}">
                <p14:modId xmlns:p14="http://schemas.microsoft.com/office/powerpoint/2010/main" val="3512056258"/>
              </p:ext>
            </p:extLst>
          </p:nvPr>
        </p:nvGraphicFramePr>
        <p:xfrm>
          <a:off x="3893574" y="4625873"/>
          <a:ext cx="3510116" cy="1873252"/>
        </p:xfrm>
        <a:graphic>
          <a:graphicData uri="http://schemas.openxmlformats.org/drawingml/2006/table">
            <a:tbl>
              <a:tblPr>
                <a:tableStyleId>{5C22544A-7EE6-4342-B048-85BDC9FD1C3A}</a:tableStyleId>
              </a:tblPr>
              <a:tblGrid>
                <a:gridCol w="877529">
                  <a:extLst>
                    <a:ext uri="{9D8B030D-6E8A-4147-A177-3AD203B41FA5}">
                      <a16:colId xmlns:a16="http://schemas.microsoft.com/office/drawing/2014/main" val="4029585907"/>
                    </a:ext>
                  </a:extLst>
                </a:gridCol>
                <a:gridCol w="877529">
                  <a:extLst>
                    <a:ext uri="{9D8B030D-6E8A-4147-A177-3AD203B41FA5}">
                      <a16:colId xmlns:a16="http://schemas.microsoft.com/office/drawing/2014/main" val="151636479"/>
                    </a:ext>
                  </a:extLst>
                </a:gridCol>
                <a:gridCol w="877529">
                  <a:extLst>
                    <a:ext uri="{9D8B030D-6E8A-4147-A177-3AD203B41FA5}">
                      <a16:colId xmlns:a16="http://schemas.microsoft.com/office/drawing/2014/main" val="1210383695"/>
                    </a:ext>
                  </a:extLst>
                </a:gridCol>
                <a:gridCol w="877529">
                  <a:extLst>
                    <a:ext uri="{9D8B030D-6E8A-4147-A177-3AD203B41FA5}">
                      <a16:colId xmlns:a16="http://schemas.microsoft.com/office/drawing/2014/main" val="2996369079"/>
                    </a:ext>
                  </a:extLst>
                </a:gridCol>
              </a:tblGrid>
              <a:tr h="529397">
                <a:tc>
                  <a:txBody>
                    <a:bodyPr/>
                    <a:lstStyle/>
                    <a:p>
                      <a:pPr algn="l" fontAlgn="ctr"/>
                      <a:r>
                        <a:rPr lang="tr-TR" sz="1000" u="none" strike="noStrike">
                          <a:solidFill>
                            <a:srgbClr val="0C0D0D"/>
                          </a:solidFill>
                          <a:effectLst/>
                        </a:rPr>
                        <a:t>DIS 301</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Arda</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TAŞATARGİL</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r" fontAlgn="ctr"/>
                      <a:r>
                        <a:rPr lang="tr-TR" sz="1000" u="none" strike="noStrike">
                          <a:solidFill>
                            <a:srgbClr val="0C0D0D"/>
                          </a:solidFill>
                          <a:effectLst/>
                        </a:rPr>
                        <a:t>89.87</a:t>
                      </a:r>
                      <a:endParaRPr lang="tr-TR" sz="1000" b="0" i="0" u="none" strike="noStrike">
                        <a:solidFill>
                          <a:srgbClr val="0C0D0D"/>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1715626033"/>
                  </a:ext>
                </a:extLst>
              </a:tr>
              <a:tr h="268771">
                <a:tc>
                  <a:txBody>
                    <a:bodyPr/>
                    <a:lstStyle/>
                    <a:p>
                      <a:pPr algn="l" fontAlgn="ctr"/>
                      <a:r>
                        <a:rPr lang="tr-TR" sz="1000" u="none" strike="noStrike">
                          <a:solidFill>
                            <a:srgbClr val="0C0D0D"/>
                          </a:solidFill>
                          <a:effectLst/>
                        </a:rPr>
                        <a:t>DIS 301</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Cem</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SEZER</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r" fontAlgn="ctr"/>
                      <a:r>
                        <a:rPr lang="tr-TR" sz="1000" u="none" strike="noStrike">
                          <a:solidFill>
                            <a:srgbClr val="0C0D0D"/>
                          </a:solidFill>
                          <a:effectLst/>
                        </a:rPr>
                        <a:t>85.94</a:t>
                      </a:r>
                      <a:endParaRPr lang="tr-TR" sz="1000" b="0" i="0" u="none" strike="noStrike">
                        <a:solidFill>
                          <a:srgbClr val="0C0D0D"/>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1060740810"/>
                  </a:ext>
                </a:extLst>
              </a:tr>
              <a:tr h="268771">
                <a:tc>
                  <a:txBody>
                    <a:bodyPr/>
                    <a:lstStyle/>
                    <a:p>
                      <a:pPr algn="l" fontAlgn="ctr"/>
                      <a:r>
                        <a:rPr lang="tr-TR" sz="1000" u="none" strike="noStrike">
                          <a:solidFill>
                            <a:srgbClr val="0C0D0D"/>
                          </a:solidFill>
                          <a:effectLst/>
                        </a:rPr>
                        <a:t>DIS 301</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Nesrin</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DEMİR</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r" fontAlgn="ctr"/>
                      <a:r>
                        <a:rPr lang="tr-TR" sz="1000" u="none" strike="noStrike">
                          <a:solidFill>
                            <a:srgbClr val="0C0D0D"/>
                          </a:solidFill>
                          <a:effectLst/>
                        </a:rPr>
                        <a:t>91.81</a:t>
                      </a:r>
                      <a:endParaRPr lang="tr-TR" sz="1000" b="0" i="0" u="none" strike="noStrike">
                        <a:solidFill>
                          <a:srgbClr val="0C0D0D"/>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2008298473"/>
                  </a:ext>
                </a:extLst>
              </a:tr>
              <a:tr h="268771">
                <a:tc>
                  <a:txBody>
                    <a:bodyPr/>
                    <a:lstStyle/>
                    <a:p>
                      <a:pPr algn="l" fontAlgn="ctr"/>
                      <a:r>
                        <a:rPr lang="tr-TR" sz="1000" u="none" strike="noStrike">
                          <a:solidFill>
                            <a:srgbClr val="0C0D0D"/>
                          </a:solidFill>
                          <a:effectLst/>
                        </a:rPr>
                        <a:t>DIS 301</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Rabin</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SABA</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r" fontAlgn="ctr"/>
                      <a:r>
                        <a:rPr lang="tr-TR" sz="1000" u="none" strike="noStrike">
                          <a:solidFill>
                            <a:srgbClr val="0C0D0D"/>
                          </a:solidFill>
                          <a:effectLst/>
                        </a:rPr>
                        <a:t>90.89</a:t>
                      </a:r>
                      <a:endParaRPr lang="tr-TR" sz="1000" b="0" i="0" u="none" strike="noStrike">
                        <a:solidFill>
                          <a:srgbClr val="0C0D0D"/>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1906852492"/>
                  </a:ext>
                </a:extLst>
              </a:tr>
              <a:tr h="268771">
                <a:tc>
                  <a:txBody>
                    <a:bodyPr/>
                    <a:lstStyle/>
                    <a:p>
                      <a:pPr algn="l" fontAlgn="ctr"/>
                      <a:r>
                        <a:rPr lang="tr-TR" sz="1000" u="none" strike="noStrike">
                          <a:solidFill>
                            <a:srgbClr val="0C0D0D"/>
                          </a:solidFill>
                          <a:effectLst/>
                        </a:rPr>
                        <a:t>DIS 301</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Zerrin</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BARUT</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r" fontAlgn="ctr"/>
                      <a:r>
                        <a:rPr lang="tr-TR" sz="1000" u="none" strike="noStrike">
                          <a:solidFill>
                            <a:srgbClr val="0C0D0D"/>
                          </a:solidFill>
                          <a:effectLst/>
                        </a:rPr>
                        <a:t>91.70</a:t>
                      </a:r>
                      <a:endParaRPr lang="tr-TR" sz="1000" b="0" i="0" u="none" strike="noStrike">
                        <a:solidFill>
                          <a:srgbClr val="0C0D0D"/>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1790242044"/>
                  </a:ext>
                </a:extLst>
              </a:tr>
              <a:tr h="268771">
                <a:tc>
                  <a:txBody>
                    <a:bodyPr/>
                    <a:lstStyle/>
                    <a:p>
                      <a:pPr algn="l" fontAlgn="ctr"/>
                      <a:r>
                        <a:rPr lang="tr-TR" sz="1000" u="none" strike="noStrike">
                          <a:solidFill>
                            <a:srgbClr val="0C0D0D"/>
                          </a:solidFill>
                          <a:effectLst/>
                        </a:rPr>
                        <a:t>DIS 303</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Mine</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ORUÇ</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r" fontAlgn="ctr"/>
                      <a:r>
                        <a:rPr lang="tr-TR" sz="1000" u="none" strike="noStrike" dirty="0">
                          <a:solidFill>
                            <a:srgbClr val="0C0D0D"/>
                          </a:solidFill>
                          <a:effectLst/>
                        </a:rPr>
                        <a:t>91.43</a:t>
                      </a:r>
                      <a:endParaRPr lang="tr-TR" sz="1000" b="0" i="0" u="none" strike="noStrike" dirty="0">
                        <a:solidFill>
                          <a:srgbClr val="0C0D0D"/>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2640902436"/>
                  </a:ext>
                </a:extLst>
              </a:tr>
            </a:tbl>
          </a:graphicData>
        </a:graphic>
      </p:graphicFrame>
    </p:spTree>
    <p:extLst>
      <p:ext uri="{BB962C8B-B14F-4D97-AF65-F5344CB8AC3E}">
        <p14:creationId xmlns:p14="http://schemas.microsoft.com/office/powerpoint/2010/main" val="1278589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1356313544"/>
              </p:ext>
            </p:extLst>
          </p:nvPr>
        </p:nvGraphicFramePr>
        <p:xfrm>
          <a:off x="226142" y="4129549"/>
          <a:ext cx="3907760" cy="2526895"/>
        </p:xfrm>
        <a:graphic>
          <a:graphicData uri="http://schemas.openxmlformats.org/drawingml/2006/table">
            <a:tbl>
              <a:tblPr>
                <a:tableStyleId>{5C22544A-7EE6-4342-B048-85BDC9FD1C3A}</a:tableStyleId>
              </a:tblPr>
              <a:tblGrid>
                <a:gridCol w="976940">
                  <a:extLst>
                    <a:ext uri="{9D8B030D-6E8A-4147-A177-3AD203B41FA5}">
                      <a16:colId xmlns:a16="http://schemas.microsoft.com/office/drawing/2014/main" val="127364857"/>
                    </a:ext>
                  </a:extLst>
                </a:gridCol>
                <a:gridCol w="976940">
                  <a:extLst>
                    <a:ext uri="{9D8B030D-6E8A-4147-A177-3AD203B41FA5}">
                      <a16:colId xmlns:a16="http://schemas.microsoft.com/office/drawing/2014/main" val="2675852309"/>
                    </a:ext>
                  </a:extLst>
                </a:gridCol>
                <a:gridCol w="976940">
                  <a:extLst>
                    <a:ext uri="{9D8B030D-6E8A-4147-A177-3AD203B41FA5}">
                      <a16:colId xmlns:a16="http://schemas.microsoft.com/office/drawing/2014/main" val="3797256049"/>
                    </a:ext>
                  </a:extLst>
                </a:gridCol>
                <a:gridCol w="976940">
                  <a:extLst>
                    <a:ext uri="{9D8B030D-6E8A-4147-A177-3AD203B41FA5}">
                      <a16:colId xmlns:a16="http://schemas.microsoft.com/office/drawing/2014/main" val="588358268"/>
                    </a:ext>
                  </a:extLst>
                </a:gridCol>
              </a:tblGrid>
              <a:tr h="720387">
                <a:tc>
                  <a:txBody>
                    <a:bodyPr/>
                    <a:lstStyle/>
                    <a:p>
                      <a:pPr algn="l" fontAlgn="ctr"/>
                      <a:endParaRPr lang="tr-TR" sz="1000" b="0" i="0" u="none" strike="noStrike" dirty="0">
                        <a:solidFill>
                          <a:srgbClr val="0C0D0D"/>
                        </a:solidFill>
                        <a:effectLst/>
                        <a:latin typeface="Segoe UI" panose="020B0502040204020203" pitchFamily="34" charset="0"/>
                      </a:endParaRPr>
                    </a:p>
                  </a:txBody>
                  <a:tcPr marL="6350" marR="6350" marT="6350" marB="0" anchor="ctr"/>
                </a:tc>
                <a:tc>
                  <a:txBody>
                    <a:bodyPr/>
                    <a:lstStyle/>
                    <a:p>
                      <a:pPr algn="l" fontAlgn="ctr"/>
                      <a:endParaRPr lang="tr-TR" sz="1000" b="0" i="0" u="none" strike="noStrike" dirty="0">
                        <a:solidFill>
                          <a:srgbClr val="0C0D0D"/>
                        </a:solidFill>
                        <a:effectLst/>
                        <a:latin typeface="Segoe UI" panose="020B0502040204020203" pitchFamily="34" charset="0"/>
                      </a:endParaRPr>
                    </a:p>
                  </a:txBody>
                  <a:tcPr marL="6350" marR="6350" marT="6350" marB="0" anchor="ctr"/>
                </a:tc>
                <a:tc>
                  <a:txBody>
                    <a:bodyPr/>
                    <a:lstStyle/>
                    <a:p>
                      <a:pPr algn="l" fontAlgn="ctr"/>
                      <a:endParaRPr lang="tr-TR" sz="1000" b="0" i="0" u="none" strike="noStrike" dirty="0">
                        <a:solidFill>
                          <a:srgbClr val="0C0D0D"/>
                        </a:solidFill>
                        <a:effectLst/>
                        <a:latin typeface="Segoe UI" panose="020B0502040204020203" pitchFamily="34" charset="0"/>
                      </a:endParaRPr>
                    </a:p>
                  </a:txBody>
                  <a:tcPr marL="6350" marR="6350" marT="6350" marB="0" anchor="ctr"/>
                </a:tc>
                <a:tc>
                  <a:txBody>
                    <a:bodyPr/>
                    <a:lstStyle/>
                    <a:p>
                      <a:pPr algn="r" fontAlgn="ctr"/>
                      <a:endParaRPr lang="tr-TR" sz="1000" b="0" i="0" u="none" strike="noStrike" dirty="0">
                        <a:solidFill>
                          <a:srgbClr val="0C0D0D"/>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1017404864"/>
                  </a:ext>
                </a:extLst>
              </a:tr>
              <a:tr h="720387">
                <a:tc>
                  <a:txBody>
                    <a:bodyPr/>
                    <a:lstStyle/>
                    <a:p>
                      <a:pPr algn="l" fontAlgn="ctr"/>
                      <a:r>
                        <a:rPr lang="tr-TR" sz="1000" u="none" strike="noStrike">
                          <a:solidFill>
                            <a:srgbClr val="0C0D0D"/>
                          </a:solidFill>
                          <a:effectLst/>
                        </a:rPr>
                        <a:t>DIS 140</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Semir</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ÖZDEMİR</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r" fontAlgn="ctr"/>
                      <a:r>
                        <a:rPr lang="tr-TR" sz="1000" u="none" strike="noStrike">
                          <a:solidFill>
                            <a:srgbClr val="0C0D0D"/>
                          </a:solidFill>
                          <a:effectLst/>
                        </a:rPr>
                        <a:t>83.50</a:t>
                      </a:r>
                      <a:endParaRPr lang="tr-TR" sz="1000" b="0" i="0" u="none" strike="noStrike">
                        <a:solidFill>
                          <a:srgbClr val="0C0D0D"/>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4282131449"/>
                  </a:ext>
                </a:extLst>
              </a:tr>
              <a:tr h="365734">
                <a:tc>
                  <a:txBody>
                    <a:bodyPr/>
                    <a:lstStyle/>
                    <a:p>
                      <a:pPr algn="l" fontAlgn="ctr"/>
                      <a:r>
                        <a:rPr lang="tr-TR" sz="1000" u="none" strike="noStrike">
                          <a:solidFill>
                            <a:srgbClr val="0C0D0D"/>
                          </a:solidFill>
                          <a:effectLst/>
                        </a:rPr>
                        <a:t>DIS 140</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Seval</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TÜRK</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r" fontAlgn="ctr"/>
                      <a:r>
                        <a:rPr lang="tr-TR" sz="1000" u="none" strike="noStrike">
                          <a:solidFill>
                            <a:srgbClr val="0C0D0D"/>
                          </a:solidFill>
                          <a:effectLst/>
                        </a:rPr>
                        <a:t>89.39</a:t>
                      </a:r>
                      <a:endParaRPr lang="tr-TR" sz="1000" b="0" i="0" u="none" strike="noStrike">
                        <a:solidFill>
                          <a:srgbClr val="0C0D0D"/>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2169638614"/>
                  </a:ext>
                </a:extLst>
              </a:tr>
              <a:tr h="720387">
                <a:tc>
                  <a:txBody>
                    <a:bodyPr/>
                    <a:lstStyle/>
                    <a:p>
                      <a:pPr algn="l" fontAlgn="ctr"/>
                      <a:r>
                        <a:rPr lang="tr-TR" sz="1000" u="none" strike="noStrike" dirty="0">
                          <a:solidFill>
                            <a:srgbClr val="0C0D0D"/>
                          </a:solidFill>
                          <a:effectLst/>
                        </a:rPr>
                        <a:t>DIS 140</a:t>
                      </a:r>
                      <a:endParaRPr lang="tr-TR" sz="1000" b="0" i="0" u="none" strike="noStrike" dirty="0">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Zerrin</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dirty="0">
                          <a:solidFill>
                            <a:srgbClr val="0C0D0D"/>
                          </a:solidFill>
                          <a:effectLst/>
                        </a:rPr>
                        <a:t>BARUT</a:t>
                      </a:r>
                      <a:endParaRPr lang="tr-TR" sz="1000" b="0" i="0" u="none" strike="noStrike" dirty="0">
                        <a:solidFill>
                          <a:srgbClr val="0C0D0D"/>
                        </a:solidFill>
                        <a:effectLst/>
                        <a:latin typeface="Segoe UI" panose="020B0502040204020203" pitchFamily="34" charset="0"/>
                      </a:endParaRPr>
                    </a:p>
                  </a:txBody>
                  <a:tcPr marL="6350" marR="6350" marT="6350" marB="0" anchor="ctr"/>
                </a:tc>
                <a:tc>
                  <a:txBody>
                    <a:bodyPr/>
                    <a:lstStyle/>
                    <a:p>
                      <a:pPr algn="r" fontAlgn="ctr"/>
                      <a:r>
                        <a:rPr lang="tr-TR" sz="1000" u="none" strike="noStrike" dirty="0">
                          <a:solidFill>
                            <a:srgbClr val="0C0D0D"/>
                          </a:solidFill>
                          <a:effectLst/>
                        </a:rPr>
                        <a:t>90.84</a:t>
                      </a:r>
                      <a:endParaRPr lang="tr-TR" sz="1000" b="0" i="0" u="none" strike="noStrike" dirty="0">
                        <a:solidFill>
                          <a:srgbClr val="0C0D0D"/>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3961228086"/>
                  </a:ext>
                </a:extLst>
              </a:tr>
            </a:tbl>
          </a:graphicData>
        </a:graphic>
      </p:graphicFrame>
      <p:sp>
        <p:nvSpPr>
          <p:cNvPr id="4" name="Slayt Numarası Yer Tutucusu 3"/>
          <p:cNvSpPr>
            <a:spLocks noGrp="1"/>
          </p:cNvSpPr>
          <p:nvPr>
            <p:ph type="sldNum" sz="quarter" idx="12"/>
          </p:nvPr>
        </p:nvSpPr>
        <p:spPr/>
        <p:txBody>
          <a:bodyPr/>
          <a:lstStyle/>
          <a:p>
            <a:fld id="{439F893C-C32F-4835-A1E5-850973405C58}" type="slidenum">
              <a:rPr lang="tr-TR" smtClean="0"/>
              <a:t>14</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1074027005"/>
              </p:ext>
            </p:extLst>
          </p:nvPr>
        </p:nvGraphicFramePr>
        <p:xfrm>
          <a:off x="226142" y="1853248"/>
          <a:ext cx="3907760" cy="2876068"/>
        </p:xfrm>
        <a:graphic>
          <a:graphicData uri="http://schemas.openxmlformats.org/drawingml/2006/table">
            <a:tbl>
              <a:tblPr>
                <a:tableStyleId>{5C22544A-7EE6-4342-B048-85BDC9FD1C3A}</a:tableStyleId>
              </a:tblPr>
              <a:tblGrid>
                <a:gridCol w="976940">
                  <a:extLst>
                    <a:ext uri="{9D8B030D-6E8A-4147-A177-3AD203B41FA5}">
                      <a16:colId xmlns:a16="http://schemas.microsoft.com/office/drawing/2014/main" val="750789093"/>
                    </a:ext>
                  </a:extLst>
                </a:gridCol>
                <a:gridCol w="976940">
                  <a:extLst>
                    <a:ext uri="{9D8B030D-6E8A-4147-A177-3AD203B41FA5}">
                      <a16:colId xmlns:a16="http://schemas.microsoft.com/office/drawing/2014/main" val="1762753326"/>
                    </a:ext>
                  </a:extLst>
                </a:gridCol>
                <a:gridCol w="976940">
                  <a:extLst>
                    <a:ext uri="{9D8B030D-6E8A-4147-A177-3AD203B41FA5}">
                      <a16:colId xmlns:a16="http://schemas.microsoft.com/office/drawing/2014/main" val="2736263088"/>
                    </a:ext>
                  </a:extLst>
                </a:gridCol>
                <a:gridCol w="976940">
                  <a:extLst>
                    <a:ext uri="{9D8B030D-6E8A-4147-A177-3AD203B41FA5}">
                      <a16:colId xmlns:a16="http://schemas.microsoft.com/office/drawing/2014/main" val="1095883130"/>
                    </a:ext>
                  </a:extLst>
                </a:gridCol>
              </a:tblGrid>
              <a:tr h="362253">
                <a:tc>
                  <a:txBody>
                    <a:bodyPr/>
                    <a:lstStyle/>
                    <a:p>
                      <a:pPr algn="l" fontAlgn="ctr"/>
                      <a:r>
                        <a:rPr lang="tr-TR" sz="1000" u="none" strike="noStrike">
                          <a:solidFill>
                            <a:srgbClr val="0C0D0D"/>
                          </a:solidFill>
                          <a:effectLst/>
                        </a:rPr>
                        <a:t>DIS 203</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Seher</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KAYA</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r" fontAlgn="ctr"/>
                      <a:r>
                        <a:rPr lang="tr-TR" sz="1000" u="none" strike="noStrike">
                          <a:solidFill>
                            <a:srgbClr val="0C0D0D"/>
                          </a:solidFill>
                          <a:effectLst/>
                        </a:rPr>
                        <a:t>85.46</a:t>
                      </a:r>
                      <a:endParaRPr lang="tr-TR" sz="1000" b="0" i="0" u="none" strike="noStrike">
                        <a:solidFill>
                          <a:srgbClr val="0C0D0D"/>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3737995329"/>
                  </a:ext>
                </a:extLst>
              </a:tr>
              <a:tr h="713528">
                <a:tc>
                  <a:txBody>
                    <a:bodyPr/>
                    <a:lstStyle/>
                    <a:p>
                      <a:pPr algn="l" fontAlgn="ctr"/>
                      <a:r>
                        <a:rPr lang="tr-TR" sz="1000" u="none" strike="noStrike" dirty="0">
                          <a:solidFill>
                            <a:srgbClr val="0C0D0D"/>
                          </a:solidFill>
                          <a:effectLst/>
                        </a:rPr>
                        <a:t>DIS 205</a:t>
                      </a:r>
                      <a:endParaRPr lang="tr-TR" sz="1000" b="0" i="0" u="none" strike="noStrike" dirty="0">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Ahmet Mert</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NALBANTOĞLU</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r" fontAlgn="ctr"/>
                      <a:r>
                        <a:rPr lang="tr-TR" sz="1000" u="none" strike="noStrike">
                          <a:solidFill>
                            <a:srgbClr val="0C0D0D"/>
                          </a:solidFill>
                          <a:effectLst/>
                        </a:rPr>
                        <a:t>83.02</a:t>
                      </a:r>
                      <a:endParaRPr lang="tr-TR" sz="1000" b="0" i="0" u="none" strike="noStrike">
                        <a:solidFill>
                          <a:srgbClr val="0C0D0D"/>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1129842761"/>
                  </a:ext>
                </a:extLst>
              </a:tr>
              <a:tr h="713528">
                <a:tc>
                  <a:txBody>
                    <a:bodyPr/>
                    <a:lstStyle/>
                    <a:p>
                      <a:pPr algn="l" fontAlgn="ctr"/>
                      <a:r>
                        <a:rPr lang="tr-TR" sz="1000" u="none" strike="noStrike" dirty="0">
                          <a:solidFill>
                            <a:srgbClr val="0C0D0D"/>
                          </a:solidFill>
                          <a:effectLst/>
                        </a:rPr>
                        <a:t>DIS 205</a:t>
                      </a:r>
                      <a:endParaRPr lang="tr-TR" sz="1000" b="0" i="0" u="none" strike="noStrike" dirty="0">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Beyza</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BALLI AKGÖL</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r" fontAlgn="ctr"/>
                      <a:r>
                        <a:rPr lang="tr-TR" sz="1000" u="none" strike="noStrike">
                          <a:solidFill>
                            <a:srgbClr val="0C0D0D"/>
                          </a:solidFill>
                          <a:effectLst/>
                        </a:rPr>
                        <a:t>81.30</a:t>
                      </a:r>
                      <a:endParaRPr lang="tr-TR" sz="1000" b="0" i="0" u="none" strike="noStrike">
                        <a:solidFill>
                          <a:srgbClr val="0C0D0D"/>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4012325954"/>
                  </a:ext>
                </a:extLst>
              </a:tr>
              <a:tr h="362253">
                <a:tc>
                  <a:txBody>
                    <a:bodyPr/>
                    <a:lstStyle/>
                    <a:p>
                      <a:pPr algn="l" fontAlgn="ctr"/>
                      <a:r>
                        <a:rPr lang="tr-TR" sz="1000" u="none" strike="noStrike">
                          <a:solidFill>
                            <a:srgbClr val="0C0D0D"/>
                          </a:solidFill>
                          <a:effectLst/>
                        </a:rPr>
                        <a:t>DIS 205</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Burak</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KALE</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r" fontAlgn="ctr"/>
                      <a:r>
                        <a:rPr lang="tr-TR" sz="1000" u="none" strike="noStrike">
                          <a:solidFill>
                            <a:srgbClr val="0C0D0D"/>
                          </a:solidFill>
                          <a:effectLst/>
                        </a:rPr>
                        <a:t>86.41</a:t>
                      </a:r>
                      <a:endParaRPr lang="tr-TR" sz="1000" b="0" i="0" u="none" strike="noStrike">
                        <a:solidFill>
                          <a:srgbClr val="0C0D0D"/>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1617749725"/>
                  </a:ext>
                </a:extLst>
              </a:tr>
              <a:tr h="362253">
                <a:tc>
                  <a:txBody>
                    <a:bodyPr/>
                    <a:lstStyle/>
                    <a:p>
                      <a:pPr algn="l" fontAlgn="ctr"/>
                      <a:r>
                        <a:rPr lang="tr-TR" sz="1000" u="none" strike="noStrike">
                          <a:solidFill>
                            <a:srgbClr val="0C0D0D"/>
                          </a:solidFill>
                          <a:effectLst/>
                        </a:rPr>
                        <a:t>DIS 205</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Deniz</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YANIK</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r" fontAlgn="ctr"/>
                      <a:r>
                        <a:rPr lang="tr-TR" sz="1000" u="none" strike="noStrike">
                          <a:solidFill>
                            <a:srgbClr val="0C0D0D"/>
                          </a:solidFill>
                          <a:effectLst/>
                        </a:rPr>
                        <a:t>84.83</a:t>
                      </a:r>
                      <a:endParaRPr lang="tr-TR" sz="1000" b="0" i="0" u="none" strike="noStrike">
                        <a:solidFill>
                          <a:srgbClr val="0C0D0D"/>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3290021322"/>
                  </a:ext>
                </a:extLst>
              </a:tr>
              <a:tr h="362253">
                <a:tc>
                  <a:txBody>
                    <a:bodyPr/>
                    <a:lstStyle/>
                    <a:p>
                      <a:pPr algn="l" fontAlgn="ctr"/>
                      <a:r>
                        <a:rPr lang="tr-TR" sz="1000" u="none" strike="noStrike">
                          <a:solidFill>
                            <a:srgbClr val="0C0D0D"/>
                          </a:solidFill>
                          <a:effectLst/>
                        </a:rPr>
                        <a:t>DIS 205</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Kerem</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YILMAZ</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r" fontAlgn="ctr"/>
                      <a:r>
                        <a:rPr lang="tr-TR" sz="1000" u="none" strike="noStrike" dirty="0">
                          <a:solidFill>
                            <a:srgbClr val="0C0D0D"/>
                          </a:solidFill>
                          <a:effectLst/>
                        </a:rPr>
                        <a:t>73.64</a:t>
                      </a:r>
                      <a:endParaRPr lang="tr-TR" sz="1000" b="0" i="0" u="none" strike="noStrike" dirty="0">
                        <a:solidFill>
                          <a:srgbClr val="0C0D0D"/>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3182021135"/>
                  </a:ext>
                </a:extLst>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528938435"/>
              </p:ext>
            </p:extLst>
          </p:nvPr>
        </p:nvGraphicFramePr>
        <p:xfrm>
          <a:off x="4726192" y="1784197"/>
          <a:ext cx="4024520" cy="4872246"/>
        </p:xfrm>
        <a:graphic>
          <a:graphicData uri="http://schemas.openxmlformats.org/drawingml/2006/table">
            <a:tbl>
              <a:tblPr>
                <a:tableStyleId>{5C22544A-7EE6-4342-B048-85BDC9FD1C3A}</a:tableStyleId>
              </a:tblPr>
              <a:tblGrid>
                <a:gridCol w="1006130">
                  <a:extLst>
                    <a:ext uri="{9D8B030D-6E8A-4147-A177-3AD203B41FA5}">
                      <a16:colId xmlns:a16="http://schemas.microsoft.com/office/drawing/2014/main" val="2824710533"/>
                    </a:ext>
                  </a:extLst>
                </a:gridCol>
                <a:gridCol w="1006130">
                  <a:extLst>
                    <a:ext uri="{9D8B030D-6E8A-4147-A177-3AD203B41FA5}">
                      <a16:colId xmlns:a16="http://schemas.microsoft.com/office/drawing/2014/main" val="3583380766"/>
                    </a:ext>
                  </a:extLst>
                </a:gridCol>
                <a:gridCol w="1006130">
                  <a:extLst>
                    <a:ext uri="{9D8B030D-6E8A-4147-A177-3AD203B41FA5}">
                      <a16:colId xmlns:a16="http://schemas.microsoft.com/office/drawing/2014/main" val="1193190097"/>
                    </a:ext>
                  </a:extLst>
                </a:gridCol>
                <a:gridCol w="1006130">
                  <a:extLst>
                    <a:ext uri="{9D8B030D-6E8A-4147-A177-3AD203B41FA5}">
                      <a16:colId xmlns:a16="http://schemas.microsoft.com/office/drawing/2014/main" val="3085595029"/>
                    </a:ext>
                  </a:extLst>
                </a:gridCol>
              </a:tblGrid>
              <a:tr h="460984">
                <a:tc>
                  <a:txBody>
                    <a:bodyPr/>
                    <a:lstStyle/>
                    <a:p>
                      <a:pPr algn="l" fontAlgn="ctr"/>
                      <a:r>
                        <a:rPr lang="tr-TR" sz="1000" u="none" strike="noStrike">
                          <a:solidFill>
                            <a:srgbClr val="0C0D0D"/>
                          </a:solidFill>
                          <a:effectLst/>
                        </a:rPr>
                        <a:t>DIS 240</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Ahmet Mert</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NALBANTOĞLU</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r" fontAlgn="ctr"/>
                      <a:r>
                        <a:rPr lang="tr-TR" sz="1000" u="none" strike="noStrike">
                          <a:solidFill>
                            <a:srgbClr val="0C0D0D"/>
                          </a:solidFill>
                          <a:effectLst/>
                        </a:rPr>
                        <a:t>84.56</a:t>
                      </a:r>
                      <a:endParaRPr lang="tr-TR" sz="1000" b="0" i="0" u="none" strike="noStrike">
                        <a:solidFill>
                          <a:srgbClr val="0C0D0D"/>
                        </a:solidFill>
                        <a:effectLst/>
                        <a:latin typeface="Segoe UI" panose="020B0502040204020203" pitchFamily="34" charset="0"/>
                      </a:endParaRPr>
                    </a:p>
                  </a:txBody>
                  <a:tcPr marL="6107" marR="6107" marT="6107" marB="0" anchor="ctr"/>
                </a:tc>
                <a:extLst>
                  <a:ext uri="{0D108BD9-81ED-4DB2-BD59-A6C34878D82A}">
                    <a16:rowId xmlns:a16="http://schemas.microsoft.com/office/drawing/2014/main" val="3168514109"/>
                  </a:ext>
                </a:extLst>
              </a:tr>
              <a:tr h="460984">
                <a:tc>
                  <a:txBody>
                    <a:bodyPr/>
                    <a:lstStyle/>
                    <a:p>
                      <a:pPr algn="l" fontAlgn="ctr"/>
                      <a:r>
                        <a:rPr lang="tr-TR" sz="1000" u="none" strike="noStrike">
                          <a:solidFill>
                            <a:srgbClr val="0C0D0D"/>
                          </a:solidFill>
                          <a:effectLst/>
                        </a:rPr>
                        <a:t>DIS 240</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Beyza</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BALLI AKGÖL</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r" fontAlgn="ctr"/>
                      <a:r>
                        <a:rPr lang="tr-TR" sz="1000" u="none" strike="noStrike">
                          <a:solidFill>
                            <a:srgbClr val="0C0D0D"/>
                          </a:solidFill>
                          <a:effectLst/>
                        </a:rPr>
                        <a:t>82.67</a:t>
                      </a:r>
                      <a:endParaRPr lang="tr-TR" sz="1000" b="0" i="0" u="none" strike="noStrike">
                        <a:solidFill>
                          <a:srgbClr val="0C0D0D"/>
                        </a:solidFill>
                        <a:effectLst/>
                        <a:latin typeface="Segoe UI" panose="020B0502040204020203" pitchFamily="34" charset="0"/>
                      </a:endParaRPr>
                    </a:p>
                  </a:txBody>
                  <a:tcPr marL="6107" marR="6107" marT="6107" marB="0" anchor="ctr"/>
                </a:tc>
                <a:extLst>
                  <a:ext uri="{0D108BD9-81ED-4DB2-BD59-A6C34878D82A}">
                    <a16:rowId xmlns:a16="http://schemas.microsoft.com/office/drawing/2014/main" val="2093295795"/>
                  </a:ext>
                </a:extLst>
              </a:tr>
              <a:tr h="234038">
                <a:tc>
                  <a:txBody>
                    <a:bodyPr/>
                    <a:lstStyle/>
                    <a:p>
                      <a:pPr algn="l" fontAlgn="ctr"/>
                      <a:r>
                        <a:rPr lang="tr-TR" sz="1000" u="none" strike="noStrike">
                          <a:solidFill>
                            <a:srgbClr val="0C0D0D"/>
                          </a:solidFill>
                          <a:effectLst/>
                        </a:rPr>
                        <a:t>DIS 240</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Cem</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SEZER</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r" fontAlgn="ctr"/>
                      <a:r>
                        <a:rPr lang="tr-TR" sz="1000" u="none" strike="noStrike">
                          <a:solidFill>
                            <a:srgbClr val="0C0D0D"/>
                          </a:solidFill>
                          <a:effectLst/>
                        </a:rPr>
                        <a:t>83.54</a:t>
                      </a:r>
                      <a:endParaRPr lang="tr-TR" sz="1000" b="0" i="0" u="none" strike="noStrike">
                        <a:solidFill>
                          <a:srgbClr val="0C0D0D"/>
                        </a:solidFill>
                        <a:effectLst/>
                        <a:latin typeface="Segoe UI" panose="020B0502040204020203" pitchFamily="34" charset="0"/>
                      </a:endParaRPr>
                    </a:p>
                  </a:txBody>
                  <a:tcPr marL="6107" marR="6107" marT="6107" marB="0" anchor="ctr"/>
                </a:tc>
                <a:extLst>
                  <a:ext uri="{0D108BD9-81ED-4DB2-BD59-A6C34878D82A}">
                    <a16:rowId xmlns:a16="http://schemas.microsoft.com/office/drawing/2014/main" val="3189875308"/>
                  </a:ext>
                </a:extLst>
              </a:tr>
              <a:tr h="460984">
                <a:tc>
                  <a:txBody>
                    <a:bodyPr/>
                    <a:lstStyle/>
                    <a:p>
                      <a:pPr algn="l" fontAlgn="ctr"/>
                      <a:r>
                        <a:rPr lang="tr-TR" sz="1000" u="none" strike="noStrike">
                          <a:solidFill>
                            <a:srgbClr val="0C0D0D"/>
                          </a:solidFill>
                          <a:effectLst/>
                        </a:rPr>
                        <a:t>DIS 240</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Fatoş Belgin</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YILDIRIM</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r" fontAlgn="ctr"/>
                      <a:r>
                        <a:rPr lang="tr-TR" sz="1000" u="none" strike="noStrike">
                          <a:solidFill>
                            <a:srgbClr val="0C0D0D"/>
                          </a:solidFill>
                          <a:effectLst/>
                        </a:rPr>
                        <a:t>84.84</a:t>
                      </a:r>
                      <a:endParaRPr lang="tr-TR" sz="1000" b="0" i="0" u="none" strike="noStrike">
                        <a:solidFill>
                          <a:srgbClr val="0C0D0D"/>
                        </a:solidFill>
                        <a:effectLst/>
                        <a:latin typeface="Segoe UI" panose="020B0502040204020203" pitchFamily="34" charset="0"/>
                      </a:endParaRPr>
                    </a:p>
                  </a:txBody>
                  <a:tcPr marL="6107" marR="6107" marT="6107" marB="0" anchor="ctr"/>
                </a:tc>
                <a:extLst>
                  <a:ext uri="{0D108BD9-81ED-4DB2-BD59-A6C34878D82A}">
                    <a16:rowId xmlns:a16="http://schemas.microsoft.com/office/drawing/2014/main" val="1239400352"/>
                  </a:ext>
                </a:extLst>
              </a:tr>
              <a:tr h="460984">
                <a:tc>
                  <a:txBody>
                    <a:bodyPr/>
                    <a:lstStyle/>
                    <a:p>
                      <a:pPr algn="l" fontAlgn="ctr"/>
                      <a:r>
                        <a:rPr lang="tr-TR" sz="1000" u="none" strike="noStrike">
                          <a:solidFill>
                            <a:srgbClr val="0C0D0D"/>
                          </a:solidFill>
                          <a:effectLst/>
                        </a:rPr>
                        <a:t>DIS 240</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Lütfiye Bikem</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SÜZEN</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r" fontAlgn="ctr"/>
                      <a:r>
                        <a:rPr lang="tr-TR" sz="1000" u="none" strike="noStrike">
                          <a:solidFill>
                            <a:srgbClr val="0C0D0D"/>
                          </a:solidFill>
                          <a:effectLst/>
                        </a:rPr>
                        <a:t>85.54</a:t>
                      </a:r>
                      <a:endParaRPr lang="tr-TR" sz="1000" b="0" i="0" u="none" strike="noStrike">
                        <a:solidFill>
                          <a:srgbClr val="0C0D0D"/>
                        </a:solidFill>
                        <a:effectLst/>
                        <a:latin typeface="Segoe UI" panose="020B0502040204020203" pitchFamily="34" charset="0"/>
                      </a:endParaRPr>
                    </a:p>
                  </a:txBody>
                  <a:tcPr marL="6107" marR="6107" marT="6107" marB="0" anchor="ctr"/>
                </a:tc>
                <a:extLst>
                  <a:ext uri="{0D108BD9-81ED-4DB2-BD59-A6C34878D82A}">
                    <a16:rowId xmlns:a16="http://schemas.microsoft.com/office/drawing/2014/main" val="1715694277"/>
                  </a:ext>
                </a:extLst>
              </a:tr>
              <a:tr h="460984">
                <a:tc>
                  <a:txBody>
                    <a:bodyPr/>
                    <a:lstStyle/>
                    <a:p>
                      <a:pPr algn="l" fontAlgn="ctr"/>
                      <a:r>
                        <a:rPr lang="tr-TR" sz="1000" u="none" strike="noStrike">
                          <a:solidFill>
                            <a:srgbClr val="0C0D0D"/>
                          </a:solidFill>
                          <a:effectLst/>
                        </a:rPr>
                        <a:t>DIS 240</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Mehmet</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KARAGÜLLE</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r" fontAlgn="ctr"/>
                      <a:r>
                        <a:rPr lang="tr-TR" sz="1000" u="none" strike="noStrike">
                          <a:solidFill>
                            <a:srgbClr val="0C0D0D"/>
                          </a:solidFill>
                          <a:effectLst/>
                        </a:rPr>
                        <a:t>90.02</a:t>
                      </a:r>
                      <a:endParaRPr lang="tr-TR" sz="1000" b="0" i="0" u="none" strike="noStrike">
                        <a:solidFill>
                          <a:srgbClr val="0C0D0D"/>
                        </a:solidFill>
                        <a:effectLst/>
                        <a:latin typeface="Segoe UI" panose="020B0502040204020203" pitchFamily="34" charset="0"/>
                      </a:endParaRPr>
                    </a:p>
                  </a:txBody>
                  <a:tcPr marL="6107" marR="6107" marT="6107" marB="0" anchor="ctr"/>
                </a:tc>
                <a:extLst>
                  <a:ext uri="{0D108BD9-81ED-4DB2-BD59-A6C34878D82A}">
                    <a16:rowId xmlns:a16="http://schemas.microsoft.com/office/drawing/2014/main" val="243980522"/>
                  </a:ext>
                </a:extLst>
              </a:tr>
              <a:tr h="234038">
                <a:tc>
                  <a:txBody>
                    <a:bodyPr/>
                    <a:lstStyle/>
                    <a:p>
                      <a:pPr algn="l" fontAlgn="ctr"/>
                      <a:r>
                        <a:rPr lang="tr-TR" sz="1000" u="none" strike="noStrike">
                          <a:solidFill>
                            <a:srgbClr val="0C0D0D"/>
                          </a:solidFill>
                          <a:effectLst/>
                        </a:rPr>
                        <a:t>DIS 240</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Menekşe</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CENGİZ</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r" fontAlgn="ctr"/>
                      <a:r>
                        <a:rPr lang="tr-TR" sz="1000" u="none" strike="noStrike">
                          <a:solidFill>
                            <a:srgbClr val="0C0D0D"/>
                          </a:solidFill>
                          <a:effectLst/>
                        </a:rPr>
                        <a:t>86.99</a:t>
                      </a:r>
                      <a:endParaRPr lang="tr-TR" sz="1000" b="0" i="0" u="none" strike="noStrike">
                        <a:solidFill>
                          <a:srgbClr val="0C0D0D"/>
                        </a:solidFill>
                        <a:effectLst/>
                        <a:latin typeface="Segoe UI" panose="020B0502040204020203" pitchFamily="34" charset="0"/>
                      </a:endParaRPr>
                    </a:p>
                  </a:txBody>
                  <a:tcPr marL="6107" marR="6107" marT="6107" marB="0" anchor="ctr"/>
                </a:tc>
                <a:extLst>
                  <a:ext uri="{0D108BD9-81ED-4DB2-BD59-A6C34878D82A}">
                    <a16:rowId xmlns:a16="http://schemas.microsoft.com/office/drawing/2014/main" val="1889201518"/>
                  </a:ext>
                </a:extLst>
              </a:tr>
              <a:tr h="234038">
                <a:tc>
                  <a:txBody>
                    <a:bodyPr/>
                    <a:lstStyle/>
                    <a:p>
                      <a:pPr algn="l" fontAlgn="ctr"/>
                      <a:r>
                        <a:rPr lang="tr-TR" sz="1000" u="none" strike="noStrike">
                          <a:solidFill>
                            <a:srgbClr val="0C0D0D"/>
                          </a:solidFill>
                          <a:effectLst/>
                        </a:rPr>
                        <a:t>DIS 240</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Nazmi</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YARAŞ</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r" fontAlgn="ctr"/>
                      <a:r>
                        <a:rPr lang="tr-TR" sz="1000" u="none" strike="noStrike">
                          <a:solidFill>
                            <a:srgbClr val="0C0D0D"/>
                          </a:solidFill>
                          <a:effectLst/>
                        </a:rPr>
                        <a:t>78.26</a:t>
                      </a:r>
                      <a:endParaRPr lang="tr-TR" sz="1000" b="0" i="0" u="none" strike="noStrike">
                        <a:solidFill>
                          <a:srgbClr val="0C0D0D"/>
                        </a:solidFill>
                        <a:effectLst/>
                        <a:latin typeface="Segoe UI" panose="020B0502040204020203" pitchFamily="34" charset="0"/>
                      </a:endParaRPr>
                    </a:p>
                  </a:txBody>
                  <a:tcPr marL="6107" marR="6107" marT="6107" marB="0" anchor="ctr"/>
                </a:tc>
                <a:extLst>
                  <a:ext uri="{0D108BD9-81ED-4DB2-BD59-A6C34878D82A}">
                    <a16:rowId xmlns:a16="http://schemas.microsoft.com/office/drawing/2014/main" val="1673458017"/>
                  </a:ext>
                </a:extLst>
              </a:tr>
              <a:tr h="234038">
                <a:tc>
                  <a:txBody>
                    <a:bodyPr/>
                    <a:lstStyle/>
                    <a:p>
                      <a:pPr algn="l" fontAlgn="ctr"/>
                      <a:r>
                        <a:rPr lang="tr-TR" sz="1000" u="none" strike="noStrike">
                          <a:solidFill>
                            <a:srgbClr val="0C0D0D"/>
                          </a:solidFill>
                          <a:effectLst/>
                        </a:rPr>
                        <a:t>DIS 240</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Nesrin</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DEMİR</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r" fontAlgn="ctr"/>
                      <a:r>
                        <a:rPr lang="tr-TR" sz="1000" u="none" strike="noStrike">
                          <a:solidFill>
                            <a:srgbClr val="0C0D0D"/>
                          </a:solidFill>
                          <a:effectLst/>
                        </a:rPr>
                        <a:t>85.58</a:t>
                      </a:r>
                      <a:endParaRPr lang="tr-TR" sz="1000" b="0" i="0" u="none" strike="noStrike">
                        <a:solidFill>
                          <a:srgbClr val="0C0D0D"/>
                        </a:solidFill>
                        <a:effectLst/>
                        <a:latin typeface="Segoe UI" panose="020B0502040204020203" pitchFamily="34" charset="0"/>
                      </a:endParaRPr>
                    </a:p>
                  </a:txBody>
                  <a:tcPr marL="6107" marR="6107" marT="6107" marB="0" anchor="ctr"/>
                </a:tc>
                <a:extLst>
                  <a:ext uri="{0D108BD9-81ED-4DB2-BD59-A6C34878D82A}">
                    <a16:rowId xmlns:a16="http://schemas.microsoft.com/office/drawing/2014/main" val="4291164431"/>
                  </a:ext>
                </a:extLst>
              </a:tr>
              <a:tr h="460984">
                <a:tc>
                  <a:txBody>
                    <a:bodyPr/>
                    <a:lstStyle/>
                    <a:p>
                      <a:pPr algn="l" fontAlgn="ctr"/>
                      <a:r>
                        <a:rPr lang="tr-TR" sz="1000" u="none" strike="noStrike">
                          <a:solidFill>
                            <a:srgbClr val="0C0D0D"/>
                          </a:solidFill>
                          <a:effectLst/>
                        </a:rPr>
                        <a:t>DIS 240</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Nigar</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KELEŞ ÇELİK</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r" fontAlgn="ctr"/>
                      <a:r>
                        <a:rPr lang="tr-TR" sz="1000" u="none" strike="noStrike">
                          <a:solidFill>
                            <a:srgbClr val="0C0D0D"/>
                          </a:solidFill>
                          <a:effectLst/>
                        </a:rPr>
                        <a:t>81.67</a:t>
                      </a:r>
                      <a:endParaRPr lang="tr-TR" sz="1000" b="0" i="0" u="none" strike="noStrike">
                        <a:solidFill>
                          <a:srgbClr val="0C0D0D"/>
                        </a:solidFill>
                        <a:effectLst/>
                        <a:latin typeface="Segoe UI" panose="020B0502040204020203" pitchFamily="34" charset="0"/>
                      </a:endParaRPr>
                    </a:p>
                  </a:txBody>
                  <a:tcPr marL="6107" marR="6107" marT="6107" marB="0" anchor="ctr"/>
                </a:tc>
                <a:extLst>
                  <a:ext uri="{0D108BD9-81ED-4DB2-BD59-A6C34878D82A}">
                    <a16:rowId xmlns:a16="http://schemas.microsoft.com/office/drawing/2014/main" val="1969209233"/>
                  </a:ext>
                </a:extLst>
              </a:tr>
              <a:tr h="234038">
                <a:tc>
                  <a:txBody>
                    <a:bodyPr/>
                    <a:lstStyle/>
                    <a:p>
                      <a:pPr algn="l" fontAlgn="ctr"/>
                      <a:r>
                        <a:rPr lang="tr-TR" sz="1000" u="none" strike="noStrike">
                          <a:solidFill>
                            <a:srgbClr val="0C0D0D"/>
                          </a:solidFill>
                          <a:effectLst/>
                        </a:rPr>
                        <a:t>DIS 240</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Nur</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ÖZEN</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r" fontAlgn="ctr"/>
                      <a:r>
                        <a:rPr lang="tr-TR" sz="1000" u="none" strike="noStrike">
                          <a:solidFill>
                            <a:srgbClr val="0C0D0D"/>
                          </a:solidFill>
                          <a:effectLst/>
                        </a:rPr>
                        <a:t>84.79</a:t>
                      </a:r>
                      <a:endParaRPr lang="tr-TR" sz="1000" b="0" i="0" u="none" strike="noStrike">
                        <a:solidFill>
                          <a:srgbClr val="0C0D0D"/>
                        </a:solidFill>
                        <a:effectLst/>
                        <a:latin typeface="Segoe UI" panose="020B0502040204020203" pitchFamily="34" charset="0"/>
                      </a:endParaRPr>
                    </a:p>
                  </a:txBody>
                  <a:tcPr marL="6107" marR="6107" marT="6107" marB="0" anchor="ctr"/>
                </a:tc>
                <a:extLst>
                  <a:ext uri="{0D108BD9-81ED-4DB2-BD59-A6C34878D82A}">
                    <a16:rowId xmlns:a16="http://schemas.microsoft.com/office/drawing/2014/main" val="3427689333"/>
                  </a:ext>
                </a:extLst>
              </a:tr>
              <a:tr h="234038">
                <a:tc>
                  <a:txBody>
                    <a:bodyPr/>
                    <a:lstStyle/>
                    <a:p>
                      <a:pPr algn="l" fontAlgn="ctr"/>
                      <a:r>
                        <a:rPr lang="tr-TR" sz="1000" u="none" strike="noStrike">
                          <a:solidFill>
                            <a:srgbClr val="0C0D0D"/>
                          </a:solidFill>
                          <a:effectLst/>
                        </a:rPr>
                        <a:t>DIS 240</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Seher</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KAYA</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r" fontAlgn="ctr"/>
                      <a:r>
                        <a:rPr lang="tr-TR" sz="1000" u="none" strike="noStrike">
                          <a:solidFill>
                            <a:srgbClr val="0C0D0D"/>
                          </a:solidFill>
                          <a:effectLst/>
                        </a:rPr>
                        <a:t>86.75</a:t>
                      </a:r>
                      <a:endParaRPr lang="tr-TR" sz="1000" b="0" i="0" u="none" strike="noStrike">
                        <a:solidFill>
                          <a:srgbClr val="0C0D0D"/>
                        </a:solidFill>
                        <a:effectLst/>
                        <a:latin typeface="Segoe UI" panose="020B0502040204020203" pitchFamily="34" charset="0"/>
                      </a:endParaRPr>
                    </a:p>
                  </a:txBody>
                  <a:tcPr marL="6107" marR="6107" marT="6107" marB="0" anchor="ctr"/>
                </a:tc>
                <a:extLst>
                  <a:ext uri="{0D108BD9-81ED-4DB2-BD59-A6C34878D82A}">
                    <a16:rowId xmlns:a16="http://schemas.microsoft.com/office/drawing/2014/main" val="341558199"/>
                  </a:ext>
                </a:extLst>
              </a:tr>
              <a:tr h="234038">
                <a:tc>
                  <a:txBody>
                    <a:bodyPr/>
                    <a:lstStyle/>
                    <a:p>
                      <a:pPr algn="l" fontAlgn="ctr"/>
                      <a:r>
                        <a:rPr lang="tr-TR" sz="1000" u="none" strike="noStrike">
                          <a:solidFill>
                            <a:srgbClr val="0C0D0D"/>
                          </a:solidFill>
                          <a:effectLst/>
                        </a:rPr>
                        <a:t>DIS 240</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Semir</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ÖZDEMİR</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r" fontAlgn="ctr"/>
                      <a:r>
                        <a:rPr lang="tr-TR" sz="1000" u="none" strike="noStrike">
                          <a:solidFill>
                            <a:srgbClr val="0C0D0D"/>
                          </a:solidFill>
                          <a:effectLst/>
                        </a:rPr>
                        <a:t>81.02</a:t>
                      </a:r>
                      <a:endParaRPr lang="tr-TR" sz="1000" b="0" i="0" u="none" strike="noStrike">
                        <a:solidFill>
                          <a:srgbClr val="0C0D0D"/>
                        </a:solidFill>
                        <a:effectLst/>
                        <a:latin typeface="Segoe UI" panose="020B0502040204020203" pitchFamily="34" charset="0"/>
                      </a:endParaRPr>
                    </a:p>
                  </a:txBody>
                  <a:tcPr marL="6107" marR="6107" marT="6107" marB="0" anchor="ctr"/>
                </a:tc>
                <a:extLst>
                  <a:ext uri="{0D108BD9-81ED-4DB2-BD59-A6C34878D82A}">
                    <a16:rowId xmlns:a16="http://schemas.microsoft.com/office/drawing/2014/main" val="3208397453"/>
                  </a:ext>
                </a:extLst>
              </a:tr>
              <a:tr h="234038">
                <a:tc>
                  <a:txBody>
                    <a:bodyPr/>
                    <a:lstStyle/>
                    <a:p>
                      <a:pPr algn="l" fontAlgn="ctr"/>
                      <a:r>
                        <a:rPr lang="tr-TR" sz="1000" u="none" strike="noStrike">
                          <a:solidFill>
                            <a:srgbClr val="0C0D0D"/>
                          </a:solidFill>
                          <a:effectLst/>
                        </a:rPr>
                        <a:t>DIS 240</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Seval</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TÜRK</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r" fontAlgn="ctr"/>
                      <a:r>
                        <a:rPr lang="tr-TR" sz="1000" u="none" strike="noStrike">
                          <a:solidFill>
                            <a:srgbClr val="0C0D0D"/>
                          </a:solidFill>
                          <a:effectLst/>
                        </a:rPr>
                        <a:t>87.55</a:t>
                      </a:r>
                      <a:endParaRPr lang="tr-TR" sz="1000" b="0" i="0" u="none" strike="noStrike">
                        <a:solidFill>
                          <a:srgbClr val="0C0D0D"/>
                        </a:solidFill>
                        <a:effectLst/>
                        <a:latin typeface="Segoe UI" panose="020B0502040204020203" pitchFamily="34" charset="0"/>
                      </a:endParaRPr>
                    </a:p>
                  </a:txBody>
                  <a:tcPr marL="6107" marR="6107" marT="6107" marB="0" anchor="ctr"/>
                </a:tc>
                <a:extLst>
                  <a:ext uri="{0D108BD9-81ED-4DB2-BD59-A6C34878D82A}">
                    <a16:rowId xmlns:a16="http://schemas.microsoft.com/office/drawing/2014/main" val="3345625577"/>
                  </a:ext>
                </a:extLst>
              </a:tr>
              <a:tr h="234038">
                <a:tc>
                  <a:txBody>
                    <a:bodyPr/>
                    <a:lstStyle/>
                    <a:p>
                      <a:pPr algn="l" fontAlgn="ctr"/>
                      <a:r>
                        <a:rPr lang="tr-TR" sz="1000" u="none" strike="noStrike">
                          <a:solidFill>
                            <a:srgbClr val="0C0D0D"/>
                          </a:solidFill>
                          <a:effectLst/>
                        </a:rPr>
                        <a:t>DIS 240</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Zerrin</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BARUT</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r" fontAlgn="ctr"/>
                      <a:r>
                        <a:rPr lang="tr-TR" sz="1000" u="none" strike="noStrike" dirty="0">
                          <a:solidFill>
                            <a:srgbClr val="0C0D0D"/>
                          </a:solidFill>
                          <a:effectLst/>
                        </a:rPr>
                        <a:t>88.90</a:t>
                      </a:r>
                      <a:endParaRPr lang="tr-TR" sz="1000" b="0" i="0" u="none" strike="noStrike" dirty="0">
                        <a:solidFill>
                          <a:srgbClr val="0C0D0D"/>
                        </a:solidFill>
                        <a:effectLst/>
                        <a:latin typeface="Segoe UI" panose="020B0502040204020203" pitchFamily="34" charset="0"/>
                      </a:endParaRPr>
                    </a:p>
                  </a:txBody>
                  <a:tcPr marL="6107" marR="6107" marT="6107" marB="0" anchor="ctr"/>
                </a:tc>
                <a:extLst>
                  <a:ext uri="{0D108BD9-81ED-4DB2-BD59-A6C34878D82A}">
                    <a16:rowId xmlns:a16="http://schemas.microsoft.com/office/drawing/2014/main" val="13045283"/>
                  </a:ext>
                </a:extLst>
              </a:tr>
            </a:tbl>
          </a:graphicData>
        </a:graphic>
      </p:graphicFrame>
      <p:graphicFrame>
        <p:nvGraphicFramePr>
          <p:cNvPr id="10" name="İçerik Yer Tutucusu 5"/>
          <p:cNvGraphicFramePr>
            <a:graphicFrameLocks/>
          </p:cNvGraphicFramePr>
          <p:nvPr>
            <p:extLst>
              <p:ext uri="{D42A27DB-BD31-4B8C-83A1-F6EECF244321}">
                <p14:modId xmlns:p14="http://schemas.microsoft.com/office/powerpoint/2010/main" val="533743204"/>
              </p:ext>
            </p:extLst>
          </p:nvPr>
        </p:nvGraphicFramePr>
        <p:xfrm>
          <a:off x="-60564" y="452718"/>
          <a:ext cx="8388932" cy="936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5916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39F893C-C32F-4835-A1E5-850973405C58}" type="slidenum">
              <a:rPr lang="tr-TR" smtClean="0"/>
              <a:t>15</a:t>
            </a:fld>
            <a:endParaRPr lang="tr-TR"/>
          </a:p>
        </p:txBody>
      </p:sp>
      <p:sp>
        <p:nvSpPr>
          <p:cNvPr id="5" name="Metin kutusu 4">
            <a:extLst>
              <a:ext uri="{FF2B5EF4-FFF2-40B4-BE49-F238E27FC236}">
                <a16:creationId xmlns:a16="http://schemas.microsoft.com/office/drawing/2014/main" id="{0983FF85-6A31-41EA-A11A-D71214CBEB4E}"/>
              </a:ext>
            </a:extLst>
          </p:cNvPr>
          <p:cNvSpPr txBox="1"/>
          <p:nvPr/>
        </p:nvSpPr>
        <p:spPr>
          <a:xfrm>
            <a:off x="911017" y="370925"/>
            <a:ext cx="7321964" cy="1384995"/>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(HAYATA GEÇİRİLEN ÖNERİLER ve AKSİYON ALINAN ŞİKAYETLER)</a:t>
            </a:r>
            <a:endParaRPr lang="en-US" sz="2800" dirty="0">
              <a:solidFill>
                <a:schemeClr val="accent6"/>
              </a:solidFill>
              <a:cs typeface="Calibri" panose="020F0502020204030204"/>
            </a:endParaRPr>
          </a:p>
        </p:txBody>
      </p:sp>
      <p:sp>
        <p:nvSpPr>
          <p:cNvPr id="6" name="Metin kutusu 5">
            <a:extLst>
              <a:ext uri="{FF2B5EF4-FFF2-40B4-BE49-F238E27FC236}">
                <a16:creationId xmlns:a16="http://schemas.microsoft.com/office/drawing/2014/main" id="{FC00F145-62D3-4C36-BB89-87CE0692F0CD}"/>
              </a:ext>
            </a:extLst>
          </p:cNvPr>
          <p:cNvSpPr txBox="1"/>
          <p:nvPr/>
        </p:nvSpPr>
        <p:spPr>
          <a:xfrm>
            <a:off x="78616" y="1692709"/>
            <a:ext cx="4420762" cy="369332"/>
          </a:xfrm>
          <a:prstGeom prst="rect">
            <a:avLst/>
          </a:prstGeom>
          <a:noFill/>
        </p:spPr>
        <p:txBody>
          <a:bodyPr wrap="none" rtlCol="0">
            <a:spAutoFit/>
          </a:bodyPr>
          <a:lstStyle/>
          <a:p>
            <a:r>
              <a:rPr lang="tr-TR" b="1" dirty="0">
                <a:solidFill>
                  <a:srgbClr val="001626"/>
                </a:solidFill>
              </a:rPr>
              <a:t>2-Ders Memnuniyet Anketi Aksiyon Planları </a:t>
            </a: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93024"/>
            <a:ext cx="9144000" cy="1671952"/>
          </a:xfrm>
          <a:prstGeom prst="rect">
            <a:avLst/>
          </a:prstGeom>
        </p:spPr>
      </p:pic>
      <p:pic>
        <p:nvPicPr>
          <p:cNvPr id="13" name="Resim 12"/>
          <p:cNvPicPr>
            <a:picLocks noChangeAspect="1"/>
          </p:cNvPicPr>
          <p:nvPr/>
        </p:nvPicPr>
        <p:blipFill>
          <a:blip r:embed="rId3"/>
          <a:stretch>
            <a:fillRect/>
          </a:stretch>
        </p:blipFill>
        <p:spPr>
          <a:xfrm>
            <a:off x="0" y="4626078"/>
            <a:ext cx="9143999" cy="1711000"/>
          </a:xfrm>
          <a:prstGeom prst="rect">
            <a:avLst/>
          </a:prstGeom>
        </p:spPr>
      </p:pic>
      <p:pic>
        <p:nvPicPr>
          <p:cNvPr id="3077" name="Picture 5" descr="clip_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6700" cy="2190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lip_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66700" cy="21907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lip_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6700" cy="2190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lip_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66700" cy="21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086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687758624"/>
              </p:ext>
            </p:extLst>
          </p:nvPr>
        </p:nvGraphicFramePr>
        <p:xfrm>
          <a:off x="326388" y="548680"/>
          <a:ext cx="8280920" cy="857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https://admin.antalya.edu.tr/files/139/abu-logo-tr-yatay.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23928" y="5661248"/>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8"/>
          <a:stretch>
            <a:fillRect/>
          </a:stretch>
        </p:blipFill>
        <p:spPr>
          <a:xfrm>
            <a:off x="326388" y="2123768"/>
            <a:ext cx="8066120" cy="778023"/>
          </a:xfrm>
          <a:prstGeom prst="rect">
            <a:avLst/>
          </a:prstGeom>
        </p:spPr>
      </p:pic>
      <p:graphicFrame>
        <p:nvGraphicFramePr>
          <p:cNvPr id="7" name="Tablo 6"/>
          <p:cNvGraphicFramePr>
            <a:graphicFrameLocks noGrp="1"/>
          </p:cNvGraphicFramePr>
          <p:nvPr>
            <p:extLst>
              <p:ext uri="{D42A27DB-BD31-4B8C-83A1-F6EECF244321}">
                <p14:modId xmlns:p14="http://schemas.microsoft.com/office/powerpoint/2010/main" val="2350556357"/>
              </p:ext>
            </p:extLst>
          </p:nvPr>
        </p:nvGraphicFramePr>
        <p:xfrm>
          <a:off x="392132" y="3165987"/>
          <a:ext cx="7934631" cy="1567808"/>
        </p:xfrm>
        <a:graphic>
          <a:graphicData uri="http://schemas.openxmlformats.org/drawingml/2006/table">
            <a:tbl>
              <a:tblPr>
                <a:tableStyleId>{5C22544A-7EE6-4342-B048-85BDC9FD1C3A}</a:tableStyleId>
              </a:tblPr>
              <a:tblGrid>
                <a:gridCol w="1285558">
                  <a:extLst>
                    <a:ext uri="{9D8B030D-6E8A-4147-A177-3AD203B41FA5}">
                      <a16:colId xmlns:a16="http://schemas.microsoft.com/office/drawing/2014/main" val="308844599"/>
                    </a:ext>
                  </a:extLst>
                </a:gridCol>
                <a:gridCol w="6649073">
                  <a:extLst>
                    <a:ext uri="{9D8B030D-6E8A-4147-A177-3AD203B41FA5}">
                      <a16:colId xmlns:a16="http://schemas.microsoft.com/office/drawing/2014/main" val="3092423597"/>
                    </a:ext>
                  </a:extLst>
                </a:gridCol>
              </a:tblGrid>
              <a:tr h="1567808">
                <a:tc>
                  <a:txBody>
                    <a:bodyPr/>
                    <a:lstStyle/>
                    <a:p>
                      <a:pPr algn="ctr" fontAlgn="ctr"/>
                      <a:r>
                        <a:rPr lang="pt-BR" sz="1800" u="none" strike="noStrike" dirty="0">
                          <a:solidFill>
                            <a:srgbClr val="0F2303"/>
                          </a:solidFill>
                          <a:effectLst/>
                        </a:rPr>
                        <a:t>ISO 9001:2015 Madde No: </a:t>
                      </a:r>
                      <a:r>
                        <a:rPr lang="tr-TR" sz="1800" u="none" strike="noStrike" dirty="0" smtClean="0">
                          <a:solidFill>
                            <a:srgbClr val="0F2303"/>
                          </a:solidFill>
                          <a:effectLst/>
                        </a:rPr>
                        <a:t>4.1</a:t>
                      </a:r>
                      <a:r>
                        <a:rPr lang="pt-BR" sz="1800" u="none" strike="noStrike" dirty="0" smtClean="0">
                          <a:solidFill>
                            <a:srgbClr val="0F2303"/>
                          </a:solidFill>
                          <a:effectLst/>
                        </a:rPr>
                        <a:t>.</a:t>
                      </a:r>
                      <a:endParaRPr lang="pt-BR" sz="1800" b="1" i="0" u="none" strike="noStrike" dirty="0">
                        <a:solidFill>
                          <a:srgbClr val="0F2303"/>
                        </a:solidFill>
                        <a:effectLst/>
                        <a:latin typeface="Tahoma" panose="020B0604030504040204" pitchFamily="34" charset="0"/>
                      </a:endParaRPr>
                    </a:p>
                  </a:txBody>
                  <a:tcPr marL="0" marR="0" marT="0" marB="0" anchor="ctr"/>
                </a:tc>
                <a:tc>
                  <a:txBody>
                    <a:bodyPr/>
                    <a:lstStyle/>
                    <a:p>
                      <a:pPr algn="l" fontAlgn="ctr"/>
                      <a:r>
                        <a:rPr lang="tr-TR" sz="1800" u="none" strike="noStrike" dirty="0" smtClean="0">
                          <a:solidFill>
                            <a:srgbClr val="0F2303"/>
                          </a:solidFill>
                          <a:effectLst/>
                        </a:rPr>
                        <a:t>SWOT Analizi gözden geçirilebilir (G-10 Kampüs güvenliğinin üst düzeyde olması, fakültenin kendi kontrolünde değil, F3, güçlü yönlere alınmalıdır.)</a:t>
                      </a:r>
                      <a:endParaRPr lang="tr-TR" sz="1800" b="0" i="0" u="none" strike="noStrike" dirty="0">
                        <a:solidFill>
                          <a:srgbClr val="0F2303"/>
                        </a:solidFill>
                        <a:effectLst/>
                        <a:latin typeface="Tahoma" panose="020B0604030504040204" pitchFamily="34" charset="0"/>
                      </a:endParaRPr>
                    </a:p>
                  </a:txBody>
                  <a:tcPr marL="0" marR="0" marT="0" marB="0" anchor="ctr"/>
                </a:tc>
                <a:extLst>
                  <a:ext uri="{0D108BD9-81ED-4DB2-BD59-A6C34878D82A}">
                    <a16:rowId xmlns:a16="http://schemas.microsoft.com/office/drawing/2014/main" val="2768963157"/>
                  </a:ext>
                </a:extLst>
              </a:tr>
            </a:tbl>
          </a:graphicData>
        </a:graphic>
      </p:graphicFrame>
      <p:graphicFrame>
        <p:nvGraphicFramePr>
          <p:cNvPr id="8" name="Tablo 7"/>
          <p:cNvGraphicFramePr>
            <a:graphicFrameLocks noGrp="1"/>
          </p:cNvGraphicFramePr>
          <p:nvPr>
            <p:extLst>
              <p:ext uri="{D42A27DB-BD31-4B8C-83A1-F6EECF244321}">
                <p14:modId xmlns:p14="http://schemas.microsoft.com/office/powerpoint/2010/main" val="3592226634"/>
              </p:ext>
            </p:extLst>
          </p:nvPr>
        </p:nvGraphicFramePr>
        <p:xfrm>
          <a:off x="326388" y="4874214"/>
          <a:ext cx="8760542" cy="1483360"/>
        </p:xfrm>
        <a:graphic>
          <a:graphicData uri="http://schemas.openxmlformats.org/drawingml/2006/table">
            <a:tbl>
              <a:tblPr firstRow="1" bandRow="1">
                <a:tableStyleId>{08FB837D-C827-4EFA-A057-4D05807E0F7C}</a:tableStyleId>
              </a:tblPr>
              <a:tblGrid>
                <a:gridCol w="2595715">
                  <a:extLst>
                    <a:ext uri="{9D8B030D-6E8A-4147-A177-3AD203B41FA5}">
                      <a16:colId xmlns:a16="http://schemas.microsoft.com/office/drawing/2014/main" val="3521804200"/>
                    </a:ext>
                  </a:extLst>
                </a:gridCol>
                <a:gridCol w="6164827">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smtClean="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pPr algn="l" fontAlgn="ctr"/>
                      <a:r>
                        <a:rPr lang="tr-TR" sz="1800" u="none" strike="noStrike" dirty="0" smtClean="0">
                          <a:solidFill>
                            <a:srgbClr val="0F2303"/>
                          </a:solidFill>
                          <a:effectLst/>
                        </a:rPr>
                        <a:t>G10 Güçlü yönden kaldırıldı F3 Güçlü</a:t>
                      </a:r>
                      <a:r>
                        <a:rPr lang="tr-TR" sz="1800" u="none" strike="noStrike" baseline="0" dirty="0" smtClean="0">
                          <a:solidFill>
                            <a:srgbClr val="0F2303"/>
                          </a:solidFill>
                          <a:effectLst/>
                        </a:rPr>
                        <a:t> yönlere eklendi</a:t>
                      </a:r>
                      <a:endParaRPr lang="tr-TR" sz="1800" b="0" i="0" u="none" strike="noStrike" dirty="0">
                        <a:solidFill>
                          <a:srgbClr val="0F2303"/>
                        </a:solidFill>
                        <a:effectLst/>
                        <a:latin typeface="Tahoma" panose="020B0604030504040204" pitchFamily="34" charset="0"/>
                      </a:endParaRP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917372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94291" y="481299"/>
            <a:ext cx="5976664" cy="648072"/>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dirty="0">
                <a:solidFill>
                  <a:schemeClr val="accent6"/>
                </a:solidFill>
                <a:effectLst>
                  <a:outerShdw blurRad="38100" dist="38100" dir="2700000" algn="tl">
                    <a:srgbClr val="000000">
                      <a:alpha val="43137"/>
                    </a:srgbClr>
                  </a:outerShdw>
                </a:effectLst>
                <a:ea typeface="+mj-ea"/>
                <a:cs typeface="+mj-cs"/>
              </a:rPr>
              <a:t>DÜZELTİCİ</a:t>
            </a:r>
            <a:r>
              <a:rPr lang="tr-TR" sz="2800" b="1" kern="1200" dirty="0">
                <a:solidFill>
                  <a:schemeClr val="accent6"/>
                </a:solidFill>
                <a:effectLst>
                  <a:outerShdw blurRad="38100" dist="38100" dir="2700000" algn="tl">
                    <a:srgbClr val="000000">
                      <a:alpha val="43137"/>
                    </a:srgbClr>
                  </a:outerShdw>
                </a:effectLst>
                <a:ea typeface="+mj-ea"/>
                <a:cs typeface="+mj-cs"/>
              </a:rPr>
              <a:t>-ÖNLEYİCİ</a:t>
            </a:r>
            <a:r>
              <a:rPr lang="en-US" sz="2800" b="1" kern="1200" dirty="0">
                <a:solidFill>
                  <a:schemeClr val="accent6"/>
                </a:solidFill>
                <a:effectLst>
                  <a:outerShdw blurRad="38100" dist="38100" dir="2700000" algn="tl">
                    <a:srgbClr val="000000">
                      <a:alpha val="43137"/>
                    </a:srgbClr>
                  </a:outerShdw>
                </a:effectLst>
                <a:ea typeface="+mj-ea"/>
                <a:cs typeface="+mj-cs"/>
              </a:rPr>
              <a:t> FAALİYETLER</a:t>
            </a: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4063"/>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2" name="Slayt Numarası Yer Tutucusu 1"/>
          <p:cNvSpPr>
            <a:spLocks noGrp="1"/>
          </p:cNvSpPr>
          <p:nvPr>
            <p:ph type="sldNum" sz="quarter" idx="12"/>
          </p:nvPr>
        </p:nvSpPr>
        <p:spPr/>
        <p:txBody>
          <a:bodyPr/>
          <a:lstStyle/>
          <a:p>
            <a:fld id="{439F893C-C32F-4835-A1E5-850973405C58}" type="slidenum">
              <a:rPr lang="tr-TR" smtClean="0"/>
              <a:t>17</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1393834423"/>
              </p:ext>
            </p:extLst>
          </p:nvPr>
        </p:nvGraphicFramePr>
        <p:xfrm>
          <a:off x="460610" y="1198289"/>
          <a:ext cx="7934631" cy="1567808"/>
        </p:xfrm>
        <a:graphic>
          <a:graphicData uri="http://schemas.openxmlformats.org/drawingml/2006/table">
            <a:tbl>
              <a:tblPr>
                <a:tableStyleId>{5C22544A-7EE6-4342-B048-85BDC9FD1C3A}</a:tableStyleId>
              </a:tblPr>
              <a:tblGrid>
                <a:gridCol w="1285558">
                  <a:extLst>
                    <a:ext uri="{9D8B030D-6E8A-4147-A177-3AD203B41FA5}">
                      <a16:colId xmlns:a16="http://schemas.microsoft.com/office/drawing/2014/main" val="308844599"/>
                    </a:ext>
                  </a:extLst>
                </a:gridCol>
                <a:gridCol w="6649073">
                  <a:extLst>
                    <a:ext uri="{9D8B030D-6E8A-4147-A177-3AD203B41FA5}">
                      <a16:colId xmlns:a16="http://schemas.microsoft.com/office/drawing/2014/main" val="3092423597"/>
                    </a:ext>
                  </a:extLst>
                </a:gridCol>
              </a:tblGrid>
              <a:tr h="1567808">
                <a:tc>
                  <a:txBody>
                    <a:bodyPr/>
                    <a:lstStyle/>
                    <a:p>
                      <a:pPr algn="ctr" fontAlgn="ctr"/>
                      <a:r>
                        <a:rPr lang="pt-BR" sz="1800" u="none" strike="noStrike" dirty="0">
                          <a:solidFill>
                            <a:srgbClr val="0F2303"/>
                          </a:solidFill>
                          <a:effectLst/>
                        </a:rPr>
                        <a:t>ISO 9001:2015 Madde No: </a:t>
                      </a:r>
                      <a:r>
                        <a:rPr lang="tr-TR" sz="1800" u="none" strike="noStrike" dirty="0" smtClean="0">
                          <a:solidFill>
                            <a:srgbClr val="0F2303"/>
                          </a:solidFill>
                          <a:effectLst/>
                        </a:rPr>
                        <a:t>5.3</a:t>
                      </a:r>
                      <a:r>
                        <a:rPr lang="pt-BR" sz="1800" u="none" strike="noStrike" dirty="0" smtClean="0">
                          <a:solidFill>
                            <a:srgbClr val="0F2303"/>
                          </a:solidFill>
                          <a:effectLst/>
                        </a:rPr>
                        <a:t>.</a:t>
                      </a:r>
                      <a:endParaRPr lang="pt-BR" sz="1800" b="1" i="0" u="none" strike="noStrike" dirty="0">
                        <a:solidFill>
                          <a:srgbClr val="0F2303"/>
                        </a:solidFill>
                        <a:effectLst/>
                        <a:latin typeface="Tahoma" panose="020B0604030504040204" pitchFamily="34" charset="0"/>
                      </a:endParaRPr>
                    </a:p>
                  </a:txBody>
                  <a:tcPr marL="0" marR="0" marT="0" marB="0" anchor="ctr"/>
                </a:tc>
                <a:tc>
                  <a:txBody>
                    <a:bodyPr/>
                    <a:lstStyle/>
                    <a:p>
                      <a:pPr algn="l" fontAlgn="ctr"/>
                      <a:r>
                        <a:rPr lang="tr-TR" sz="1800" u="none" strike="noStrike" dirty="0" smtClean="0">
                          <a:solidFill>
                            <a:srgbClr val="0F2303"/>
                          </a:solidFill>
                          <a:effectLst/>
                        </a:rPr>
                        <a:t>Komisyonlar, koordinatörlükler, laboratuvar sorumluları organizasyon şemasına eklenebilir.</a:t>
                      </a:r>
                      <a:endParaRPr lang="tr-TR" sz="1800" b="0" i="0" u="none" strike="noStrike" dirty="0">
                        <a:solidFill>
                          <a:srgbClr val="0F2303"/>
                        </a:solidFill>
                        <a:effectLst/>
                        <a:latin typeface="Tahoma" panose="020B0604030504040204" pitchFamily="34" charset="0"/>
                      </a:endParaRPr>
                    </a:p>
                  </a:txBody>
                  <a:tcPr marL="0" marR="0" marT="0" marB="0" anchor="ctr"/>
                </a:tc>
                <a:extLst>
                  <a:ext uri="{0D108BD9-81ED-4DB2-BD59-A6C34878D82A}">
                    <a16:rowId xmlns:a16="http://schemas.microsoft.com/office/drawing/2014/main" val="2768963157"/>
                  </a:ext>
                </a:extLst>
              </a:tr>
            </a:tbl>
          </a:graphicData>
        </a:graphic>
      </p:graphicFrame>
      <p:graphicFrame>
        <p:nvGraphicFramePr>
          <p:cNvPr id="8" name="Tablo 7"/>
          <p:cNvGraphicFramePr>
            <a:graphicFrameLocks noGrp="1"/>
          </p:cNvGraphicFramePr>
          <p:nvPr>
            <p:extLst>
              <p:ext uri="{D42A27DB-BD31-4B8C-83A1-F6EECF244321}">
                <p14:modId xmlns:p14="http://schemas.microsoft.com/office/powerpoint/2010/main" val="6617894"/>
              </p:ext>
            </p:extLst>
          </p:nvPr>
        </p:nvGraphicFramePr>
        <p:xfrm>
          <a:off x="460612" y="4377768"/>
          <a:ext cx="7934631" cy="1567808"/>
        </p:xfrm>
        <a:graphic>
          <a:graphicData uri="http://schemas.openxmlformats.org/drawingml/2006/table">
            <a:tbl>
              <a:tblPr>
                <a:tableStyleId>{5C22544A-7EE6-4342-B048-85BDC9FD1C3A}</a:tableStyleId>
              </a:tblPr>
              <a:tblGrid>
                <a:gridCol w="1285558">
                  <a:extLst>
                    <a:ext uri="{9D8B030D-6E8A-4147-A177-3AD203B41FA5}">
                      <a16:colId xmlns:a16="http://schemas.microsoft.com/office/drawing/2014/main" val="308844599"/>
                    </a:ext>
                  </a:extLst>
                </a:gridCol>
                <a:gridCol w="6649073">
                  <a:extLst>
                    <a:ext uri="{9D8B030D-6E8A-4147-A177-3AD203B41FA5}">
                      <a16:colId xmlns:a16="http://schemas.microsoft.com/office/drawing/2014/main" val="3092423597"/>
                    </a:ext>
                  </a:extLst>
                </a:gridCol>
              </a:tblGrid>
              <a:tr h="1567808">
                <a:tc>
                  <a:txBody>
                    <a:bodyPr/>
                    <a:lstStyle/>
                    <a:p>
                      <a:pPr algn="ctr" fontAlgn="ctr"/>
                      <a:r>
                        <a:rPr lang="pt-BR" sz="1800" u="none" strike="noStrike" dirty="0">
                          <a:solidFill>
                            <a:srgbClr val="0F2303"/>
                          </a:solidFill>
                          <a:effectLst/>
                        </a:rPr>
                        <a:t>ISO 9001:2015 Madde No: </a:t>
                      </a:r>
                      <a:r>
                        <a:rPr lang="tr-TR" sz="1800" u="none" strike="noStrike" dirty="0" smtClean="0">
                          <a:solidFill>
                            <a:srgbClr val="0F2303"/>
                          </a:solidFill>
                          <a:effectLst/>
                        </a:rPr>
                        <a:t>6.2</a:t>
                      </a:r>
                      <a:r>
                        <a:rPr lang="pt-BR" sz="1800" u="none" strike="noStrike" dirty="0" smtClean="0">
                          <a:solidFill>
                            <a:srgbClr val="0F2303"/>
                          </a:solidFill>
                          <a:effectLst/>
                        </a:rPr>
                        <a:t>.</a:t>
                      </a:r>
                      <a:r>
                        <a:rPr lang="tr-TR" sz="1800" u="none" strike="noStrike" dirty="0" smtClean="0">
                          <a:solidFill>
                            <a:srgbClr val="0F2303"/>
                          </a:solidFill>
                          <a:effectLst/>
                        </a:rPr>
                        <a:t>1</a:t>
                      </a:r>
                      <a:endParaRPr lang="pt-BR" sz="1800" b="1" i="0" u="none" strike="noStrike" dirty="0">
                        <a:solidFill>
                          <a:srgbClr val="0F2303"/>
                        </a:solidFill>
                        <a:effectLst/>
                        <a:latin typeface="Tahoma" panose="020B0604030504040204" pitchFamily="34" charset="0"/>
                      </a:endParaRPr>
                    </a:p>
                  </a:txBody>
                  <a:tcPr marL="0" marR="0" marT="0" marB="0" anchor="ctr"/>
                </a:tc>
                <a:tc>
                  <a:txBody>
                    <a:bodyPr/>
                    <a:lstStyle/>
                    <a:p>
                      <a:pPr algn="l" fontAlgn="ctr"/>
                      <a:r>
                        <a:rPr lang="tr-TR" sz="1800" u="none" strike="noStrike" dirty="0" smtClean="0">
                          <a:solidFill>
                            <a:srgbClr val="0F2303"/>
                          </a:solidFill>
                          <a:effectLst/>
                        </a:rPr>
                        <a:t>Hedef konulmayan kısımlar pasif hale getirilebilir. Örneğin, 1.3.1, 1.3.4.   1.3.8 yüzde yüz olarak düzeltilebilir.</a:t>
                      </a:r>
                      <a:endParaRPr lang="tr-TR" sz="1800" b="0" i="0" u="none" strike="noStrike" dirty="0">
                        <a:solidFill>
                          <a:srgbClr val="0F2303"/>
                        </a:solidFill>
                        <a:effectLst/>
                        <a:latin typeface="Tahoma" panose="020B0604030504040204" pitchFamily="34" charset="0"/>
                      </a:endParaRPr>
                    </a:p>
                  </a:txBody>
                  <a:tcPr marL="0" marR="0" marT="0" marB="0" anchor="ctr"/>
                </a:tc>
                <a:extLst>
                  <a:ext uri="{0D108BD9-81ED-4DB2-BD59-A6C34878D82A}">
                    <a16:rowId xmlns:a16="http://schemas.microsoft.com/office/drawing/2014/main" val="2768963157"/>
                  </a:ext>
                </a:extLst>
              </a:tr>
            </a:tbl>
          </a:graphicData>
        </a:graphic>
      </p:graphicFrame>
      <p:graphicFrame>
        <p:nvGraphicFramePr>
          <p:cNvPr id="10" name="Tablo 9"/>
          <p:cNvGraphicFramePr>
            <a:graphicFrameLocks noGrp="1"/>
          </p:cNvGraphicFramePr>
          <p:nvPr>
            <p:extLst>
              <p:ext uri="{D42A27DB-BD31-4B8C-83A1-F6EECF244321}">
                <p14:modId xmlns:p14="http://schemas.microsoft.com/office/powerpoint/2010/main" val="3799172019"/>
              </p:ext>
            </p:extLst>
          </p:nvPr>
        </p:nvGraphicFramePr>
        <p:xfrm>
          <a:off x="460610" y="2830252"/>
          <a:ext cx="8683390" cy="1752600"/>
        </p:xfrm>
        <a:graphic>
          <a:graphicData uri="http://schemas.openxmlformats.org/drawingml/2006/table">
            <a:tbl>
              <a:tblPr firstRow="1" bandRow="1">
                <a:tableStyleId>{08FB837D-C827-4EFA-A057-4D05807E0F7C}</a:tableStyleId>
              </a:tblPr>
              <a:tblGrid>
                <a:gridCol w="2572855">
                  <a:extLst>
                    <a:ext uri="{9D8B030D-6E8A-4147-A177-3AD203B41FA5}">
                      <a16:colId xmlns:a16="http://schemas.microsoft.com/office/drawing/2014/main" val="3521804200"/>
                    </a:ext>
                  </a:extLst>
                </a:gridCol>
                <a:gridCol w="6110535">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smtClean="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pPr algn="l" fontAlgn="ctr"/>
                      <a:r>
                        <a:rPr lang="tr-TR" sz="1800" u="none" strike="noStrike" dirty="0" smtClean="0">
                          <a:solidFill>
                            <a:srgbClr val="0F2303"/>
                          </a:solidFill>
                          <a:effectLst/>
                        </a:rPr>
                        <a:t>Komisyonlar, koordinatörlükler, laboratuvar sorumluları organizasyon şemasına </a:t>
                      </a:r>
                      <a:r>
                        <a:rPr lang="tr-TR" sz="1800" u="none" strike="noStrike" baseline="0" dirty="0" smtClean="0">
                          <a:solidFill>
                            <a:srgbClr val="0F2303"/>
                          </a:solidFill>
                          <a:effectLst/>
                        </a:rPr>
                        <a:t>eklendi</a:t>
                      </a:r>
                      <a:endParaRPr lang="tr-TR" sz="1800" b="0" i="0" u="none" strike="noStrike" dirty="0">
                        <a:solidFill>
                          <a:srgbClr val="0F2303"/>
                        </a:solidFill>
                        <a:effectLst/>
                        <a:latin typeface="Tahoma" panose="020B0604030504040204" pitchFamily="34" charset="0"/>
                      </a:endParaRP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30724027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4709" y="452718"/>
            <a:ext cx="8089019" cy="874637"/>
          </a:xfrm>
        </p:spPr>
        <p:txBody>
          <a:bodyPr/>
          <a:lstStyle/>
          <a:p>
            <a:pPr>
              <a:lnSpc>
                <a:spcPct val="90000"/>
              </a:lnSpc>
              <a:spcAft>
                <a:spcPts val="600"/>
              </a:spcAft>
            </a:pPr>
            <a:r>
              <a:rPr lang="en-US" sz="3600" b="1" dirty="0">
                <a:solidFill>
                  <a:schemeClr val="accent6"/>
                </a:solidFill>
                <a:effectLst>
                  <a:outerShdw blurRad="38100" dist="38100" dir="2700000" algn="tl">
                    <a:srgbClr val="000000">
                      <a:alpha val="43137"/>
                    </a:srgbClr>
                  </a:outerShdw>
                </a:effectLst>
              </a:rPr>
              <a:t>DÜZELTİCİ</a:t>
            </a:r>
            <a:r>
              <a:rPr lang="tr-TR" sz="3600" b="1" dirty="0">
                <a:solidFill>
                  <a:schemeClr val="accent6"/>
                </a:solidFill>
                <a:effectLst>
                  <a:outerShdw blurRad="38100" dist="38100" dir="2700000" algn="tl">
                    <a:srgbClr val="000000">
                      <a:alpha val="43137"/>
                    </a:srgbClr>
                  </a:outerShdw>
                </a:effectLst>
              </a:rPr>
              <a:t>-ÖNLEYİCİ</a:t>
            </a:r>
            <a:r>
              <a:rPr lang="en-US" sz="3600" b="1" dirty="0">
                <a:solidFill>
                  <a:schemeClr val="accent6"/>
                </a:solidFill>
                <a:effectLst>
                  <a:outerShdw blurRad="38100" dist="38100" dir="2700000" algn="tl">
                    <a:srgbClr val="000000">
                      <a:alpha val="43137"/>
                    </a:srgbClr>
                  </a:outerShdw>
                </a:effectLst>
              </a:rPr>
              <a:t> FAALİYETLER</a:t>
            </a:r>
          </a:p>
        </p:txBody>
      </p:sp>
      <p:sp>
        <p:nvSpPr>
          <p:cNvPr id="4" name="Slayt Numarası Yer Tutucusu 3"/>
          <p:cNvSpPr>
            <a:spLocks noGrp="1"/>
          </p:cNvSpPr>
          <p:nvPr>
            <p:ph type="sldNum" sz="quarter" idx="12"/>
          </p:nvPr>
        </p:nvSpPr>
        <p:spPr/>
        <p:txBody>
          <a:bodyPr/>
          <a:lstStyle/>
          <a:p>
            <a:fld id="{439F893C-C32F-4835-A1E5-850973405C58}" type="slidenum">
              <a:rPr lang="tr-TR" smtClean="0"/>
              <a:t>18</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3535098818"/>
              </p:ext>
            </p:extLst>
          </p:nvPr>
        </p:nvGraphicFramePr>
        <p:xfrm>
          <a:off x="484709" y="1763470"/>
          <a:ext cx="7934631" cy="1097280"/>
        </p:xfrm>
        <a:graphic>
          <a:graphicData uri="http://schemas.openxmlformats.org/drawingml/2006/table">
            <a:tbl>
              <a:tblPr>
                <a:tableStyleId>{5C22544A-7EE6-4342-B048-85BDC9FD1C3A}</a:tableStyleId>
              </a:tblPr>
              <a:tblGrid>
                <a:gridCol w="1285558">
                  <a:extLst>
                    <a:ext uri="{9D8B030D-6E8A-4147-A177-3AD203B41FA5}">
                      <a16:colId xmlns:a16="http://schemas.microsoft.com/office/drawing/2014/main" val="308844599"/>
                    </a:ext>
                  </a:extLst>
                </a:gridCol>
                <a:gridCol w="6649073">
                  <a:extLst>
                    <a:ext uri="{9D8B030D-6E8A-4147-A177-3AD203B41FA5}">
                      <a16:colId xmlns:a16="http://schemas.microsoft.com/office/drawing/2014/main" val="3092423597"/>
                    </a:ext>
                  </a:extLst>
                </a:gridCol>
              </a:tblGrid>
              <a:tr h="946400">
                <a:tc>
                  <a:txBody>
                    <a:bodyPr/>
                    <a:lstStyle/>
                    <a:p>
                      <a:pPr algn="ctr" fontAlgn="ctr"/>
                      <a:r>
                        <a:rPr lang="pt-BR" sz="1800" u="none" strike="noStrike" dirty="0">
                          <a:solidFill>
                            <a:srgbClr val="0F2303"/>
                          </a:solidFill>
                          <a:effectLst/>
                        </a:rPr>
                        <a:t>ISO 9001:2015 Madde No: </a:t>
                      </a:r>
                      <a:r>
                        <a:rPr lang="tr-TR" sz="1800" u="none" strike="noStrike" dirty="0" smtClean="0">
                          <a:solidFill>
                            <a:srgbClr val="0F2303"/>
                          </a:solidFill>
                          <a:effectLst/>
                        </a:rPr>
                        <a:t>9.1</a:t>
                      </a:r>
                      <a:r>
                        <a:rPr lang="pt-BR" sz="1800" u="none" strike="noStrike" dirty="0" smtClean="0">
                          <a:solidFill>
                            <a:srgbClr val="0F2303"/>
                          </a:solidFill>
                          <a:effectLst/>
                        </a:rPr>
                        <a:t>.</a:t>
                      </a:r>
                      <a:r>
                        <a:rPr lang="tr-TR" sz="1800" u="none" strike="noStrike" dirty="0" smtClean="0">
                          <a:solidFill>
                            <a:srgbClr val="0F2303"/>
                          </a:solidFill>
                          <a:effectLst/>
                        </a:rPr>
                        <a:t>2</a:t>
                      </a:r>
                      <a:endParaRPr lang="pt-BR" sz="1800" b="1" i="0" u="none" strike="noStrike" dirty="0">
                        <a:solidFill>
                          <a:srgbClr val="0F2303"/>
                        </a:solidFill>
                        <a:effectLst/>
                        <a:latin typeface="Tahoma" panose="020B0604030504040204" pitchFamily="34" charset="0"/>
                      </a:endParaRPr>
                    </a:p>
                  </a:txBody>
                  <a:tcPr marL="0" marR="0" marT="0" marB="0" anchor="ctr"/>
                </a:tc>
                <a:tc>
                  <a:txBody>
                    <a:bodyPr/>
                    <a:lstStyle/>
                    <a:p>
                      <a:pPr algn="l" fontAlgn="ctr"/>
                      <a:r>
                        <a:rPr lang="tr-TR" sz="1800" u="none" strike="noStrike" dirty="0" smtClean="0">
                          <a:solidFill>
                            <a:srgbClr val="0F2303"/>
                          </a:solidFill>
                          <a:effectLst/>
                        </a:rPr>
                        <a:t>DIS 211 ve DIS 230 kodlu dersler için AAP görüldü. Planlanan ve gerçekleştirilen tarihler değiştirilecek</a:t>
                      </a:r>
                      <a:endParaRPr lang="tr-TR" sz="1800" b="0" i="0" u="none" strike="noStrike" dirty="0">
                        <a:solidFill>
                          <a:srgbClr val="0F2303"/>
                        </a:solidFill>
                        <a:effectLst/>
                        <a:latin typeface="Tahoma" panose="020B0604030504040204" pitchFamily="34" charset="0"/>
                      </a:endParaRPr>
                    </a:p>
                  </a:txBody>
                  <a:tcPr marL="0" marR="0" marT="0" marB="0" anchor="ctr"/>
                </a:tc>
                <a:extLst>
                  <a:ext uri="{0D108BD9-81ED-4DB2-BD59-A6C34878D82A}">
                    <a16:rowId xmlns:a16="http://schemas.microsoft.com/office/drawing/2014/main" val="2768963157"/>
                  </a:ext>
                </a:extLst>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2411116297"/>
              </p:ext>
            </p:extLst>
          </p:nvPr>
        </p:nvGraphicFramePr>
        <p:xfrm>
          <a:off x="460610" y="2830252"/>
          <a:ext cx="8683390" cy="1483360"/>
        </p:xfrm>
        <a:graphic>
          <a:graphicData uri="http://schemas.openxmlformats.org/drawingml/2006/table">
            <a:tbl>
              <a:tblPr firstRow="1" bandRow="1">
                <a:tableStyleId>{08FB837D-C827-4EFA-A057-4D05807E0F7C}</a:tableStyleId>
              </a:tblPr>
              <a:tblGrid>
                <a:gridCol w="2572855">
                  <a:extLst>
                    <a:ext uri="{9D8B030D-6E8A-4147-A177-3AD203B41FA5}">
                      <a16:colId xmlns:a16="http://schemas.microsoft.com/office/drawing/2014/main" val="3521804200"/>
                    </a:ext>
                  </a:extLst>
                </a:gridCol>
                <a:gridCol w="6110535">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smtClean="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pPr algn="l" fontAlgn="ctr"/>
                      <a:r>
                        <a:rPr lang="tr-TR" sz="1800" u="none" strike="noStrike" dirty="0" smtClean="0">
                          <a:solidFill>
                            <a:srgbClr val="0F2303"/>
                          </a:solidFill>
                          <a:effectLst/>
                        </a:rPr>
                        <a:t>Planlanan ve gerçekleştirilen tarihler değiştirildi</a:t>
                      </a:r>
                      <a:endParaRPr lang="tr-TR" sz="1800" b="0" i="0" u="none" strike="noStrike" dirty="0">
                        <a:solidFill>
                          <a:srgbClr val="0F2303"/>
                        </a:solidFill>
                        <a:effectLst/>
                        <a:latin typeface="Tahoma" panose="020B0604030504040204" pitchFamily="34" charset="0"/>
                      </a:endParaRP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2398134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1528360197"/>
              </p:ext>
            </p:extLst>
          </p:nvPr>
        </p:nvGraphicFramePr>
        <p:xfrm>
          <a:off x="161510" y="124785"/>
          <a:ext cx="8460940" cy="991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ttps://admin.antalya.edu.tr/files/139/abu-logo-tr-yatay.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35896" y="5661248"/>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8"/>
          <a:stretch>
            <a:fillRect/>
          </a:stretch>
        </p:blipFill>
        <p:spPr>
          <a:xfrm>
            <a:off x="4251702" y="2577756"/>
            <a:ext cx="4892297" cy="1622323"/>
          </a:xfrm>
          <a:prstGeom prst="rect">
            <a:avLst/>
          </a:prstGeom>
        </p:spPr>
      </p:pic>
      <p:pic>
        <p:nvPicPr>
          <p:cNvPr id="7" name="Resim 6"/>
          <p:cNvPicPr>
            <a:picLocks noChangeAspect="1"/>
          </p:cNvPicPr>
          <p:nvPr/>
        </p:nvPicPr>
        <p:blipFill>
          <a:blip r:embed="rId9"/>
          <a:stretch>
            <a:fillRect/>
          </a:stretch>
        </p:blipFill>
        <p:spPr>
          <a:xfrm>
            <a:off x="0" y="1116588"/>
            <a:ext cx="4251703" cy="5741412"/>
          </a:xfrm>
          <a:prstGeom prst="rect">
            <a:avLst/>
          </a:prstGeom>
        </p:spPr>
      </p:pic>
    </p:spTree>
    <p:extLst>
      <p:ext uri="{BB962C8B-B14F-4D97-AF65-F5344CB8AC3E}">
        <p14:creationId xmlns:p14="http://schemas.microsoft.com/office/powerpoint/2010/main" val="446617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3546586446"/>
              </p:ext>
            </p:extLst>
          </p:nvPr>
        </p:nvGraphicFramePr>
        <p:xfrm>
          <a:off x="402472" y="692698"/>
          <a:ext cx="8208912" cy="703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https://admin.antalya.edu.tr/files/139/abu-logo-tr-yatay.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50844" y="623731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490637" y="2027129"/>
            <a:ext cx="8352928" cy="1477328"/>
          </a:xfrm>
          <a:prstGeom prst="rect">
            <a:avLst/>
          </a:prstGeom>
        </p:spPr>
        <p:txBody>
          <a:bodyPr wrap="square">
            <a:spAutoFit/>
          </a:bodyPr>
          <a:lstStyle/>
          <a:p>
            <a:pPr algn="just"/>
            <a:r>
              <a:rPr lang="tr-TR" b="1" dirty="0" smtClean="0">
                <a:solidFill>
                  <a:srgbClr val="FF0000"/>
                </a:solidFill>
                <a:latin typeface="Calibri" panose="020F0502020204030204" pitchFamily="34" charset="0"/>
                <a:ea typeface="Times New Roman" panose="02020603050405020304" pitchFamily="18" charset="0"/>
              </a:rPr>
              <a:t>MİSYON</a:t>
            </a:r>
          </a:p>
          <a:p>
            <a:pPr algn="just"/>
            <a:r>
              <a:rPr lang="tr-TR" i="1" dirty="0" smtClean="0">
                <a:solidFill>
                  <a:srgbClr val="0F2303"/>
                </a:solidFill>
              </a:rPr>
              <a:t>ABU </a:t>
            </a:r>
            <a:r>
              <a:rPr lang="tr-TR" i="1" dirty="0">
                <a:solidFill>
                  <a:srgbClr val="0F2303"/>
                </a:solidFill>
              </a:rPr>
              <a:t>Diş Hekimliği Fakültesi’nin misyonu, kanıta dayalı bilginin ışığında ulusal ve uluslararası standartlara uygun eğitim modeli ile diş hekimi mesleğinin gereklerini yerine getiren, sorumluluk sahibi ve etik değerlere saygılı diş hekimleri yetiştirmektir.</a:t>
            </a:r>
          </a:p>
          <a:p>
            <a:pPr algn="just"/>
            <a:endParaRPr lang="tr-TR" dirty="0">
              <a:solidFill>
                <a:srgbClr val="0F2303"/>
              </a:solidFill>
            </a:endParaRPr>
          </a:p>
        </p:txBody>
      </p:sp>
      <p:sp>
        <p:nvSpPr>
          <p:cNvPr id="7" name="Dikdörtgen 6"/>
          <p:cNvSpPr/>
          <p:nvPr/>
        </p:nvSpPr>
        <p:spPr>
          <a:xfrm>
            <a:off x="490637" y="3504457"/>
            <a:ext cx="8352928" cy="1615827"/>
          </a:xfrm>
          <a:prstGeom prst="rect">
            <a:avLst/>
          </a:prstGeom>
        </p:spPr>
        <p:txBody>
          <a:bodyPr wrap="square">
            <a:spAutoFit/>
          </a:bodyPr>
          <a:lstStyle/>
          <a:p>
            <a:pPr algn="just" fontAlgn="base">
              <a:lnSpc>
                <a:spcPct val="150000"/>
              </a:lnSpc>
              <a:spcAft>
                <a:spcPts val="0"/>
              </a:spcAft>
            </a:pPr>
            <a:r>
              <a:rPr lang="tr-TR" b="1" dirty="0" smtClean="0">
                <a:solidFill>
                  <a:srgbClr val="FF0000"/>
                </a:solidFill>
                <a:latin typeface="Calibri" panose="020F0502020204030204" pitchFamily="34" charset="0"/>
                <a:ea typeface="Times New Roman" panose="02020603050405020304" pitchFamily="18" charset="0"/>
              </a:rPr>
              <a:t>VİZYON</a:t>
            </a:r>
            <a:endParaRPr lang="tr-TR" i="1" dirty="0"/>
          </a:p>
          <a:p>
            <a:pPr algn="just"/>
            <a:r>
              <a:rPr lang="tr-TR" i="1" dirty="0">
                <a:solidFill>
                  <a:srgbClr val="0F2303"/>
                </a:solidFill>
              </a:rPr>
              <a:t>Yenilikçi ve uygulama odaklı bilimsel araştırmaları ve eğitimi sayesinde girişimcilikte öncü, uluslararası platformda rekabet edebilen, etik değerler çerçevesinde, hasta ve hekim haklarına duyarlı, tüm çalışanlarına sürekli gelişim fırsatları sunarak yetkin diş hekimleri yetiştiren, ulusal ve uluslararası düzeyde örnek alınan bir fakülte olmaktır</a:t>
            </a:r>
            <a:r>
              <a:rPr lang="tr-TR" i="1" dirty="0" smtClean="0">
                <a:solidFill>
                  <a:srgbClr val="0F2303"/>
                </a:solidFill>
              </a:rPr>
              <a:t>.</a:t>
            </a:r>
            <a:endParaRPr lang="tr-TR" i="1" dirty="0">
              <a:solidFill>
                <a:srgbClr val="0F2303"/>
              </a:solidFill>
            </a:endParaRPr>
          </a:p>
        </p:txBody>
      </p:sp>
    </p:spTree>
    <p:extLst>
      <p:ext uri="{BB962C8B-B14F-4D97-AF65-F5344CB8AC3E}">
        <p14:creationId xmlns:p14="http://schemas.microsoft.com/office/powerpoint/2010/main" val="33471796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1800457" y="1032502"/>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smtClean="0">
                <a:solidFill>
                  <a:schemeClr val="tx2"/>
                </a:solidFill>
                <a:latin typeface="+mn-lt"/>
              </a:rPr>
              <a:t>EĞİTİM-ÖĞRETİM </a:t>
            </a:r>
            <a:r>
              <a:rPr lang="tr-TR" sz="2700" dirty="0">
                <a:solidFill>
                  <a:schemeClr val="tx2"/>
                </a:solidFill>
                <a:latin typeface="+mn-lt"/>
              </a:rPr>
              <a:t>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501445" y="1835586"/>
            <a:ext cx="7983793" cy="4431983"/>
          </a:xfrm>
          <a:prstGeom prst="rect">
            <a:avLst/>
          </a:prstGeom>
          <a:noFill/>
        </p:spPr>
        <p:txBody>
          <a:bodyPr wrap="square" rtlCol="0">
            <a:spAutoFit/>
          </a:bodyPr>
          <a:lstStyle/>
          <a:p>
            <a:pPr algn="just"/>
            <a:r>
              <a:rPr lang="tr-TR" sz="2400" dirty="0" smtClean="0">
                <a:solidFill>
                  <a:schemeClr val="tx2"/>
                </a:solidFill>
              </a:rPr>
              <a:t>1)Tüm teorik dersler </a:t>
            </a:r>
            <a:r>
              <a:rPr lang="tr-TR" sz="2400" dirty="0" err="1" smtClean="0">
                <a:solidFill>
                  <a:schemeClr val="tx2"/>
                </a:solidFill>
              </a:rPr>
              <a:t>LMS’de</a:t>
            </a:r>
            <a:r>
              <a:rPr lang="tr-TR" sz="2400" dirty="0" smtClean="0">
                <a:solidFill>
                  <a:schemeClr val="tx2"/>
                </a:solidFill>
              </a:rPr>
              <a:t> video formatında yüklendi</a:t>
            </a:r>
          </a:p>
          <a:p>
            <a:pPr algn="just"/>
            <a:r>
              <a:rPr lang="tr-TR" sz="2400" dirty="0" smtClean="0">
                <a:solidFill>
                  <a:schemeClr val="tx2"/>
                </a:solidFill>
              </a:rPr>
              <a:t>2)Uygulama derslerinin videoları öğrencilere verildi</a:t>
            </a:r>
          </a:p>
          <a:p>
            <a:pPr algn="just"/>
            <a:r>
              <a:rPr lang="tr-TR" sz="2400" dirty="0" smtClean="0">
                <a:solidFill>
                  <a:schemeClr val="tx2"/>
                </a:solidFill>
              </a:rPr>
              <a:t>3)Uygulama dersinin videosu ( </a:t>
            </a:r>
            <a:r>
              <a:rPr lang="tr-TR" sz="2400" dirty="0" err="1" smtClean="0">
                <a:solidFill>
                  <a:schemeClr val="tx2"/>
                </a:solidFill>
              </a:rPr>
              <a:t>protetik</a:t>
            </a:r>
            <a:r>
              <a:rPr lang="tr-TR" sz="2400" dirty="0" smtClean="0">
                <a:solidFill>
                  <a:schemeClr val="tx2"/>
                </a:solidFill>
              </a:rPr>
              <a:t> diş tedavisi) </a:t>
            </a:r>
            <a:r>
              <a:rPr lang="tr-TR" sz="2400" dirty="0" err="1" smtClean="0">
                <a:solidFill>
                  <a:schemeClr val="tx2"/>
                </a:solidFill>
              </a:rPr>
              <a:t>youtube’da</a:t>
            </a:r>
            <a:r>
              <a:rPr lang="tr-TR" sz="2400" dirty="0" smtClean="0">
                <a:solidFill>
                  <a:schemeClr val="tx2"/>
                </a:solidFill>
              </a:rPr>
              <a:t> hazırlanıp öğrenciye verildi  </a:t>
            </a:r>
          </a:p>
          <a:p>
            <a:pPr algn="just"/>
            <a:r>
              <a:rPr lang="tr-TR" sz="2400" dirty="0" smtClean="0">
                <a:solidFill>
                  <a:schemeClr val="tx2"/>
                </a:solidFill>
              </a:rPr>
              <a:t>4) Teorik derslerin ders notları </a:t>
            </a:r>
            <a:r>
              <a:rPr lang="tr-TR" sz="2400" dirty="0" err="1" smtClean="0">
                <a:solidFill>
                  <a:schemeClr val="tx2"/>
                </a:solidFill>
              </a:rPr>
              <a:t>LMS’ye</a:t>
            </a:r>
            <a:r>
              <a:rPr lang="tr-TR" sz="2400" dirty="0" smtClean="0">
                <a:solidFill>
                  <a:schemeClr val="tx2"/>
                </a:solidFill>
              </a:rPr>
              <a:t> yüklendi </a:t>
            </a:r>
          </a:p>
          <a:p>
            <a:pPr algn="just"/>
            <a:r>
              <a:rPr lang="tr-TR" sz="2400" dirty="0" smtClean="0">
                <a:solidFill>
                  <a:schemeClr val="tx2"/>
                </a:solidFill>
              </a:rPr>
              <a:t>5) Uygulama derslerinde yapılan her işin standartlarını ve ölçme-değerlendirme formlarını içeren kitapçıklar hazırlandı ve öğrenciye verildi. </a:t>
            </a:r>
          </a:p>
          <a:p>
            <a:pPr algn="just"/>
            <a:r>
              <a:rPr lang="tr-TR" sz="2400" dirty="0" smtClean="0">
                <a:solidFill>
                  <a:schemeClr val="tx2"/>
                </a:solidFill>
              </a:rPr>
              <a:t>6) Laboratuvar kuralları listelenip öğrenciye verildi.</a:t>
            </a:r>
          </a:p>
          <a:p>
            <a:pPr algn="just"/>
            <a:r>
              <a:rPr lang="tr-TR" sz="2400" dirty="0" smtClean="0">
                <a:solidFill>
                  <a:schemeClr val="tx2"/>
                </a:solidFill>
              </a:rPr>
              <a:t>7) Fantomların kullanım kuralları hazırlandı ve duvarlara asıldı</a:t>
            </a:r>
          </a:p>
          <a:p>
            <a:pPr algn="just"/>
            <a:r>
              <a:rPr lang="tr-TR" sz="2400" dirty="0" smtClean="0">
                <a:solidFill>
                  <a:schemeClr val="tx2"/>
                </a:solidFill>
              </a:rPr>
              <a:t>8) Kesici ve delici alet yaralanması takip formu hazırlandı</a:t>
            </a:r>
          </a:p>
          <a:p>
            <a:pPr algn="just"/>
            <a:endParaRPr lang="tr-TR" dirty="0"/>
          </a:p>
        </p:txBody>
      </p:sp>
      <p:graphicFrame>
        <p:nvGraphicFramePr>
          <p:cNvPr id="65" name="İçerik Yer Tutucusu 5"/>
          <p:cNvGraphicFramePr>
            <a:graphicFrameLocks/>
          </p:cNvGraphicFramePr>
          <p:nvPr>
            <p:extLst>
              <p:ext uri="{D42A27DB-BD31-4B8C-83A1-F6EECF244321}">
                <p14:modId xmlns:p14="http://schemas.microsoft.com/office/powerpoint/2010/main" val="2860477969"/>
              </p:ext>
            </p:extLst>
          </p:nvPr>
        </p:nvGraphicFramePr>
        <p:xfrm>
          <a:off x="285991" y="220133"/>
          <a:ext cx="8288412" cy="858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5033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422789" y="1908194"/>
            <a:ext cx="8278760" cy="3108543"/>
          </a:xfrm>
          <a:prstGeom prst="rect">
            <a:avLst/>
          </a:prstGeom>
          <a:noFill/>
        </p:spPr>
        <p:txBody>
          <a:bodyPr wrap="square" rtlCol="0">
            <a:spAutoFit/>
          </a:bodyPr>
          <a:lstStyle/>
          <a:p>
            <a:pPr algn="just"/>
            <a:r>
              <a:rPr lang="tr-TR" sz="2800" dirty="0" smtClean="0">
                <a:solidFill>
                  <a:schemeClr val="tx2"/>
                </a:solidFill>
              </a:rPr>
              <a:t>1) Tüm öğretim üyelerinin Üniversite </a:t>
            </a:r>
            <a:r>
              <a:rPr lang="tr-TR" sz="2800" dirty="0" err="1" smtClean="0">
                <a:solidFill>
                  <a:schemeClr val="tx2"/>
                </a:solidFill>
              </a:rPr>
              <a:t>SEM’den</a:t>
            </a:r>
            <a:r>
              <a:rPr lang="tr-TR" sz="2800" dirty="0" smtClean="0">
                <a:solidFill>
                  <a:schemeClr val="tx2"/>
                </a:solidFill>
              </a:rPr>
              <a:t> «Eğiticinin eğitimi» kursunu alması sağlandı </a:t>
            </a:r>
          </a:p>
          <a:p>
            <a:pPr algn="just"/>
            <a:r>
              <a:rPr lang="tr-TR" sz="2800" dirty="0" smtClean="0">
                <a:solidFill>
                  <a:schemeClr val="tx2"/>
                </a:solidFill>
              </a:rPr>
              <a:t>2) Akdeniz Üniversitesi ile işbirliği yapılarak araştırma projeleri hazırlandı</a:t>
            </a:r>
          </a:p>
          <a:p>
            <a:pPr algn="just"/>
            <a:r>
              <a:rPr lang="tr-TR" sz="2800" dirty="0" smtClean="0">
                <a:solidFill>
                  <a:schemeClr val="tx2"/>
                </a:solidFill>
              </a:rPr>
              <a:t>3) Kongre duyuruları, eğitim seminerleri öğretim üyelerine düzenli olarak bildirilerek katılımları teşvik edildi  </a:t>
            </a:r>
          </a:p>
        </p:txBody>
      </p:sp>
    </p:spTree>
    <p:extLst>
      <p:ext uri="{BB962C8B-B14F-4D97-AF65-F5344CB8AC3E}">
        <p14:creationId xmlns:p14="http://schemas.microsoft.com/office/powerpoint/2010/main" val="559145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76536" y="1465281"/>
            <a:ext cx="8698638" cy="4195481"/>
          </a:xfrm>
        </p:spPr>
        <p:txBody>
          <a:bodyPr/>
          <a:lstStyle/>
          <a:p>
            <a:r>
              <a:rPr lang="tr-TR" dirty="0" smtClean="0">
                <a:solidFill>
                  <a:srgbClr val="0F2303"/>
                </a:solidFill>
              </a:rPr>
              <a:t>2022-2023 eğitim öğretim döneminde SCI, kongre sunumları ve çok sayıda yayına hazırlanan makale ve kitap bölümleri</a:t>
            </a:r>
          </a:p>
          <a:p>
            <a:pPr lvl="0"/>
            <a:r>
              <a:rPr lang="tr-TR" dirty="0">
                <a:solidFill>
                  <a:srgbClr val="0F2303"/>
                </a:solidFill>
              </a:rPr>
              <a:t>E</a:t>
            </a:r>
            <a:r>
              <a:rPr lang="tr-TR" dirty="0" smtClean="0">
                <a:solidFill>
                  <a:srgbClr val="0F2303"/>
                </a:solidFill>
              </a:rPr>
              <a:t>n </a:t>
            </a:r>
            <a:r>
              <a:rPr lang="tr-TR" dirty="0">
                <a:solidFill>
                  <a:srgbClr val="0F2303"/>
                </a:solidFill>
              </a:rPr>
              <a:t>yüksek % 10'luk dilimde atıf alan yayın </a:t>
            </a:r>
            <a:r>
              <a:rPr lang="tr-TR" dirty="0" smtClean="0">
                <a:solidFill>
                  <a:srgbClr val="0F2303"/>
                </a:solidFill>
              </a:rPr>
              <a:t>sayısın sahip hocalarımızın varlığı.</a:t>
            </a:r>
            <a:endParaRPr lang="tr-TR" dirty="0">
              <a:solidFill>
                <a:srgbClr val="0F2303"/>
              </a:solidFill>
            </a:endParaRPr>
          </a:p>
        </p:txBody>
      </p:sp>
      <p:sp>
        <p:nvSpPr>
          <p:cNvPr id="4" name="Slayt Numarası Yer Tutucusu 3"/>
          <p:cNvSpPr>
            <a:spLocks noGrp="1"/>
          </p:cNvSpPr>
          <p:nvPr>
            <p:ph type="sldNum" sz="quarter" idx="12"/>
          </p:nvPr>
        </p:nvSpPr>
        <p:spPr/>
        <p:txBody>
          <a:bodyPr/>
          <a:lstStyle/>
          <a:p>
            <a:fld id="{439F893C-C32F-4835-A1E5-850973405C58}" type="slidenum">
              <a:rPr lang="tr-TR" smtClean="0"/>
              <a:t>22</a:t>
            </a:fld>
            <a:endParaRPr lang="tr-TR"/>
          </a:p>
        </p:txBody>
      </p:sp>
      <p:sp>
        <p:nvSpPr>
          <p:cNvPr id="5"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1161"/>
            <a:ext cx="4660490" cy="2260524"/>
          </a:xfrm>
          <a:prstGeom prst="rect">
            <a:avLst/>
          </a:prstGeom>
        </p:spPr>
      </p:pic>
      <p:pic>
        <p:nvPicPr>
          <p:cNvPr id="10" name="Resi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0305" y="2615381"/>
            <a:ext cx="5032990" cy="1905613"/>
          </a:xfrm>
          <a:prstGeom prst="rect">
            <a:avLst/>
          </a:prstGeom>
        </p:spPr>
      </p:pic>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4312" y="4741624"/>
            <a:ext cx="4220862" cy="2116376"/>
          </a:xfrm>
          <a:prstGeom prst="rect">
            <a:avLst/>
          </a:prstGeom>
        </p:spPr>
      </p:pic>
    </p:spTree>
    <p:extLst>
      <p:ext uri="{BB962C8B-B14F-4D97-AF65-F5344CB8AC3E}">
        <p14:creationId xmlns:p14="http://schemas.microsoft.com/office/powerpoint/2010/main" val="238987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1778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KURUMSALLAŞMA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03" y="310487"/>
            <a:ext cx="1951851" cy="414596"/>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1143928" y="2025445"/>
            <a:ext cx="6961238" cy="3416320"/>
          </a:xfrm>
          <a:prstGeom prst="rect">
            <a:avLst/>
          </a:prstGeom>
          <a:noFill/>
        </p:spPr>
        <p:txBody>
          <a:bodyPr wrap="square" rtlCol="0">
            <a:spAutoFit/>
          </a:bodyPr>
          <a:lstStyle/>
          <a:p>
            <a:pPr marL="342900" indent="-342900">
              <a:buAutoNum type="arabicParenR"/>
            </a:pPr>
            <a:r>
              <a:rPr lang="tr-TR" sz="2400" dirty="0" smtClean="0">
                <a:solidFill>
                  <a:srgbClr val="0F2303"/>
                </a:solidFill>
              </a:rPr>
              <a:t>Beyaz Önlük töreni, </a:t>
            </a:r>
            <a:r>
              <a:rPr lang="tr-TR" sz="2400" dirty="0" smtClean="0">
                <a:solidFill>
                  <a:srgbClr val="0F2303"/>
                </a:solidFill>
              </a:rPr>
              <a:t>24 </a:t>
            </a:r>
            <a:r>
              <a:rPr lang="tr-TR" sz="2400" dirty="0" smtClean="0">
                <a:solidFill>
                  <a:srgbClr val="0F2303"/>
                </a:solidFill>
              </a:rPr>
              <a:t>Kasım Diş Hekimleri Günü ağaç dikme etkinliği yapıldı</a:t>
            </a:r>
          </a:p>
          <a:p>
            <a:pPr marL="342900" indent="-342900">
              <a:buAutoNum type="arabicParenR"/>
            </a:pPr>
            <a:r>
              <a:rPr lang="tr-TR" sz="2400" dirty="0" smtClean="0">
                <a:solidFill>
                  <a:srgbClr val="0F2303"/>
                </a:solidFill>
              </a:rPr>
              <a:t>Eğitim komisyonu düzenlendi </a:t>
            </a:r>
          </a:p>
          <a:p>
            <a:pPr marL="342900" indent="-342900">
              <a:buAutoNum type="arabicParenR"/>
            </a:pPr>
            <a:r>
              <a:rPr lang="tr-TR" sz="2400" dirty="0" smtClean="0">
                <a:solidFill>
                  <a:srgbClr val="0F2303"/>
                </a:solidFill>
              </a:rPr>
              <a:t>Koordinatörlükler düzenlendi</a:t>
            </a:r>
          </a:p>
          <a:p>
            <a:pPr marL="342900" indent="-342900">
              <a:buAutoNum type="arabicParenR"/>
            </a:pPr>
            <a:r>
              <a:rPr lang="tr-TR" sz="2400" dirty="0" smtClean="0">
                <a:solidFill>
                  <a:srgbClr val="0F2303"/>
                </a:solidFill>
              </a:rPr>
              <a:t>Komisyonlar yenilendi </a:t>
            </a:r>
          </a:p>
          <a:p>
            <a:pPr marL="342900" indent="-342900">
              <a:buAutoNum type="arabicParenR"/>
            </a:pPr>
            <a:endParaRPr lang="tr-TR" sz="2400" dirty="0" smtClean="0">
              <a:solidFill>
                <a:srgbClr val="0F2303"/>
              </a:solidFill>
            </a:endParaRPr>
          </a:p>
          <a:p>
            <a:pPr marL="342900" indent="-342900">
              <a:buAutoNum type="arabicParenR"/>
            </a:pPr>
            <a:endParaRPr lang="tr-TR" sz="2400" dirty="0" smtClean="0">
              <a:solidFill>
                <a:srgbClr val="0F2303"/>
              </a:solidFill>
            </a:endParaRPr>
          </a:p>
          <a:p>
            <a:pPr marL="342900" indent="-342900">
              <a:buAutoNum type="arabicParenR"/>
            </a:pPr>
            <a:endParaRPr lang="tr-TR" sz="2400" dirty="0" smtClean="0">
              <a:solidFill>
                <a:srgbClr val="0F2303"/>
              </a:solidFill>
            </a:endParaRPr>
          </a:p>
          <a:p>
            <a:pPr marL="342900" indent="-342900">
              <a:buAutoNum type="arabicParenR"/>
            </a:pPr>
            <a:endParaRPr lang="tr-TR" sz="2400" dirty="0">
              <a:solidFill>
                <a:srgbClr val="0F2303"/>
              </a:solidFill>
            </a:endParaRPr>
          </a:p>
        </p:txBody>
      </p:sp>
    </p:spTree>
    <p:extLst>
      <p:ext uri="{BB962C8B-B14F-4D97-AF65-F5344CB8AC3E}">
        <p14:creationId xmlns:p14="http://schemas.microsoft.com/office/powerpoint/2010/main" val="2431385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42309" y="464778"/>
            <a:ext cx="5659381" cy="80528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tr-TR" sz="2400" b="1" kern="1200" dirty="0">
                <a:solidFill>
                  <a:schemeClr val="accent6"/>
                </a:solidFill>
                <a:effectLst>
                  <a:outerShdw blurRad="38100" dist="38100" dir="2700000" algn="tl">
                    <a:srgbClr val="000000">
                      <a:alpha val="43137"/>
                    </a:srgbClr>
                  </a:outerShdw>
                </a:effectLst>
                <a:ea typeface="+mj-ea"/>
                <a:cs typeface="+mj-cs"/>
              </a:rPr>
              <a:t>SÜREKLİ İYİLEŞTİRME ÖNERİLERİ</a:t>
            </a:r>
            <a:endParaRPr lang="en-US" sz="2400" b="1" kern="1200"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698090" y="1652184"/>
            <a:ext cx="7678994" cy="3970318"/>
          </a:xfrm>
          <a:prstGeom prst="rect">
            <a:avLst/>
          </a:prstGeom>
          <a:noFill/>
        </p:spPr>
        <p:txBody>
          <a:bodyPr wrap="square" rtlCol="0">
            <a:spAutoFit/>
          </a:bodyPr>
          <a:lstStyle/>
          <a:p>
            <a:pPr marL="342900" indent="-342900" algn="just">
              <a:buAutoNum type="arabicParenR"/>
            </a:pPr>
            <a:r>
              <a:rPr lang="tr-TR" sz="2800" dirty="0" smtClean="0">
                <a:solidFill>
                  <a:srgbClr val="0F2303"/>
                </a:solidFill>
              </a:rPr>
              <a:t>Ölçme- değerlendirme kurslarının açılması ve tüm öğretim üyelerinin katılımının sağlanması  </a:t>
            </a:r>
          </a:p>
          <a:p>
            <a:pPr marL="342900" indent="-342900" algn="just">
              <a:buAutoNum type="arabicParenR"/>
            </a:pPr>
            <a:r>
              <a:rPr lang="tr-TR" sz="2800" dirty="0" smtClean="0">
                <a:solidFill>
                  <a:srgbClr val="0F2303"/>
                </a:solidFill>
              </a:rPr>
              <a:t>DUÇEP içeriği hakkında deneyimli öğretim üyelerinin davet edilip öğretim üyelerinin katılımını sağlamak </a:t>
            </a:r>
          </a:p>
          <a:p>
            <a:pPr marL="342900" indent="-342900" algn="just">
              <a:buAutoNum type="arabicParenR"/>
            </a:pPr>
            <a:r>
              <a:rPr lang="tr-TR" sz="2800" dirty="0" smtClean="0">
                <a:solidFill>
                  <a:srgbClr val="0F2303"/>
                </a:solidFill>
              </a:rPr>
              <a:t>Öğretim üyelerinin eğitim-klinik çalışma şartlarının yeniden programlanmasını sağlamak ( eğitim yükünün artışına bağlı olarak) </a:t>
            </a:r>
          </a:p>
          <a:p>
            <a:pPr marL="342900" indent="-342900" algn="just">
              <a:buAutoNum type="arabicParenR"/>
            </a:pPr>
            <a:endParaRPr lang="tr-TR" sz="2800" dirty="0">
              <a:solidFill>
                <a:srgbClr val="0F2303"/>
              </a:solidFill>
            </a:endParaRPr>
          </a:p>
        </p:txBody>
      </p:sp>
    </p:spTree>
    <p:extLst>
      <p:ext uri="{BB962C8B-B14F-4D97-AF65-F5344CB8AC3E}">
        <p14:creationId xmlns:p14="http://schemas.microsoft.com/office/powerpoint/2010/main" val="2556031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6000" dirty="0" smtClean="0">
                <a:solidFill>
                  <a:srgbClr val="0F2303"/>
                </a:solidFill>
                <a:latin typeface="Algerian" panose="04020705040A02060702" pitchFamily="82" charset="0"/>
              </a:rPr>
              <a:t>TEŞEKKÜRLER</a:t>
            </a:r>
            <a:endParaRPr lang="tr-TR" sz="6000" dirty="0">
              <a:solidFill>
                <a:srgbClr val="0F2303"/>
              </a:solidFill>
              <a:latin typeface="Algerian" panose="04020705040A02060702" pitchFamily="82" charset="0"/>
            </a:endParaRPr>
          </a:p>
        </p:txBody>
      </p:sp>
      <p:sp>
        <p:nvSpPr>
          <p:cNvPr id="4" name="Slayt Numarası Yer Tutucusu 3"/>
          <p:cNvSpPr>
            <a:spLocks noGrp="1"/>
          </p:cNvSpPr>
          <p:nvPr>
            <p:ph type="sldNum" sz="quarter" idx="12"/>
          </p:nvPr>
        </p:nvSpPr>
        <p:spPr/>
        <p:txBody>
          <a:bodyPr/>
          <a:lstStyle/>
          <a:p>
            <a:fld id="{439F893C-C32F-4835-A1E5-850973405C58}" type="slidenum">
              <a:rPr lang="tr-TR" smtClean="0"/>
              <a:t>25</a:t>
            </a:fld>
            <a:endParaRPr lang="tr-TR"/>
          </a:p>
        </p:txBody>
      </p:sp>
    </p:spTree>
    <p:extLst>
      <p:ext uri="{BB962C8B-B14F-4D97-AF65-F5344CB8AC3E}">
        <p14:creationId xmlns:p14="http://schemas.microsoft.com/office/powerpoint/2010/main" val="3514853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3202546710"/>
              </p:ext>
            </p:extLst>
          </p:nvPr>
        </p:nvGraphicFramePr>
        <p:xfrm>
          <a:off x="349191" y="404663"/>
          <a:ext cx="8244916" cy="1021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ttps://admin.antalya.edu.tr/files/139/abu-logo-tr-yatay.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15565" y="6309320"/>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o 6"/>
          <p:cNvGraphicFramePr>
            <a:graphicFrameLocks noGrp="1"/>
          </p:cNvGraphicFramePr>
          <p:nvPr>
            <p:extLst>
              <p:ext uri="{D42A27DB-BD31-4B8C-83A1-F6EECF244321}">
                <p14:modId xmlns:p14="http://schemas.microsoft.com/office/powerpoint/2010/main" val="4151974657"/>
              </p:ext>
            </p:extLst>
          </p:nvPr>
        </p:nvGraphicFramePr>
        <p:xfrm>
          <a:off x="0" y="1372253"/>
          <a:ext cx="9144001" cy="5993948"/>
        </p:xfrm>
        <a:graphic>
          <a:graphicData uri="http://schemas.openxmlformats.org/drawingml/2006/table">
            <a:tbl>
              <a:tblPr>
                <a:tableStyleId>{5C22544A-7EE6-4342-B048-85BDC9FD1C3A}</a:tableStyleId>
              </a:tblPr>
              <a:tblGrid>
                <a:gridCol w="2904986">
                  <a:extLst>
                    <a:ext uri="{9D8B030D-6E8A-4147-A177-3AD203B41FA5}">
                      <a16:colId xmlns:a16="http://schemas.microsoft.com/office/drawing/2014/main" val="4189260376"/>
                    </a:ext>
                  </a:extLst>
                </a:gridCol>
                <a:gridCol w="2089801">
                  <a:extLst>
                    <a:ext uri="{9D8B030D-6E8A-4147-A177-3AD203B41FA5}">
                      <a16:colId xmlns:a16="http://schemas.microsoft.com/office/drawing/2014/main" val="2041394231"/>
                    </a:ext>
                  </a:extLst>
                </a:gridCol>
                <a:gridCol w="2138070">
                  <a:extLst>
                    <a:ext uri="{9D8B030D-6E8A-4147-A177-3AD203B41FA5}">
                      <a16:colId xmlns:a16="http://schemas.microsoft.com/office/drawing/2014/main" val="54114778"/>
                    </a:ext>
                  </a:extLst>
                </a:gridCol>
                <a:gridCol w="2011144">
                  <a:extLst>
                    <a:ext uri="{9D8B030D-6E8A-4147-A177-3AD203B41FA5}">
                      <a16:colId xmlns:a16="http://schemas.microsoft.com/office/drawing/2014/main" val="51112570"/>
                    </a:ext>
                  </a:extLst>
                </a:gridCol>
              </a:tblGrid>
              <a:tr h="173648">
                <a:tc>
                  <a:txBody>
                    <a:bodyPr/>
                    <a:lstStyle/>
                    <a:p>
                      <a:pPr algn="ctr" fontAlgn="t"/>
                      <a:r>
                        <a:rPr lang="tr-TR" sz="1100" u="none" strike="noStrike" dirty="0">
                          <a:solidFill>
                            <a:srgbClr val="0F2303"/>
                          </a:solidFill>
                          <a:effectLst/>
                        </a:rPr>
                        <a:t>GÜÇLÜ YÖNLER</a:t>
                      </a:r>
                      <a:endParaRPr lang="tr-TR" sz="1100" b="1" i="0" u="none" strike="noStrike" dirty="0">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tr-TR" sz="1100" u="none" strike="noStrike">
                          <a:solidFill>
                            <a:srgbClr val="0F2303"/>
                          </a:solidFill>
                          <a:effectLst/>
                        </a:rPr>
                        <a:t>ZAYIF  YÖNLER</a:t>
                      </a:r>
                      <a:endParaRPr lang="tr-TR" sz="1100" b="1" i="0" u="none" strike="noStrike">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tr-TR" sz="1100" u="none" strike="noStrike">
                          <a:solidFill>
                            <a:srgbClr val="0F2303"/>
                          </a:solidFill>
                          <a:effectLst/>
                        </a:rPr>
                        <a:t>FIRSATLAR</a:t>
                      </a:r>
                      <a:endParaRPr lang="tr-TR" sz="1100" b="1" i="0" u="none" strike="noStrike">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tr-TR" sz="1100" u="none" strike="noStrike">
                          <a:solidFill>
                            <a:srgbClr val="0F2303"/>
                          </a:solidFill>
                          <a:effectLst/>
                        </a:rPr>
                        <a:t>TEHDİTLER</a:t>
                      </a:r>
                      <a:endParaRPr lang="tr-TR" sz="1100" b="1" i="0" u="none" strike="noStrike">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439913871"/>
                  </a:ext>
                </a:extLst>
              </a:tr>
              <a:tr h="1051441">
                <a:tc>
                  <a:txBody>
                    <a:bodyPr/>
                    <a:lstStyle/>
                    <a:p>
                      <a:pPr algn="l" fontAlgn="t"/>
                      <a:r>
                        <a:rPr lang="tr-TR" sz="1800" b="0" i="0" u="none" strike="noStrike" dirty="0" smtClean="0">
                          <a:solidFill>
                            <a:srgbClr val="000000"/>
                          </a:solidFill>
                          <a:effectLst/>
                          <a:latin typeface="Calibri" panose="020F0502020204030204" pitchFamily="34" charset="0"/>
                        </a:rPr>
                        <a:t>G1-</a:t>
                      </a:r>
                      <a:r>
                        <a:rPr lang="tr-TR" sz="1800" b="0" i="0" kern="1200" dirty="0" smtClean="0">
                          <a:solidFill>
                            <a:srgbClr val="0C0D0D"/>
                          </a:solidFill>
                          <a:effectLst/>
                          <a:latin typeface="+mn-lt"/>
                          <a:ea typeface="+mn-ea"/>
                          <a:cs typeface="+mn-cs"/>
                        </a:rPr>
                        <a:t>Antalya il merkezinde tek Vakıf Üniversitesi Diş Hekimliği Fakültesi lisans programı olması</a:t>
                      </a:r>
                      <a:endParaRPr lang="tr-TR" sz="1800" b="0" i="0" u="none" strike="noStrike" dirty="0">
                        <a:solidFill>
                          <a:srgbClr val="0C0D0D"/>
                        </a:solidFill>
                        <a:effectLst/>
                        <a:latin typeface="Calibri" panose="020F0502020204030204" pitchFamily="34"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1800" b="0" i="0" u="none" strike="noStrike" dirty="0">
                          <a:solidFill>
                            <a:srgbClr val="000000"/>
                          </a:solidFill>
                          <a:effectLst/>
                          <a:latin typeface="Calibri" panose="020F0502020204030204" pitchFamily="34" charset="0"/>
                        </a:rPr>
                        <a:t>Z1-Yeterli sayıda akademik kadronun oluşturulamaması</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1800" b="0" i="0" u="none" strike="noStrike" dirty="0">
                          <a:solidFill>
                            <a:srgbClr val="000000"/>
                          </a:solidFill>
                          <a:effectLst/>
                          <a:latin typeface="Calibri" panose="020F0502020204030204" pitchFamily="34" charset="0"/>
                        </a:rPr>
                        <a:t>F1-Sağlık Turizmi nedeniyle seçmeli dil öğrenme motivasyonu</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1800" b="0" i="0" u="none" strike="noStrike" dirty="0">
                          <a:solidFill>
                            <a:srgbClr val="000000"/>
                          </a:solidFill>
                          <a:effectLst/>
                          <a:latin typeface="Calibri" panose="020F0502020204030204" pitchFamily="34" charset="0"/>
                        </a:rPr>
                        <a:t>T1-Ekonomik sıkıntılar</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8829325"/>
                  </a:ext>
                </a:extLst>
              </a:tr>
              <a:tr h="1224379">
                <a:tc>
                  <a:txBody>
                    <a:bodyPr/>
                    <a:lstStyle/>
                    <a:p>
                      <a:pPr algn="l" fontAlgn="t"/>
                      <a:r>
                        <a:rPr lang="tr-TR" sz="1800" b="0" i="0" u="none" strike="noStrike" dirty="0" smtClean="0">
                          <a:solidFill>
                            <a:srgbClr val="000000"/>
                          </a:solidFill>
                          <a:effectLst/>
                          <a:latin typeface="Calibri" panose="020F0502020204030204" pitchFamily="34" charset="0"/>
                        </a:rPr>
                        <a:t>G2-</a:t>
                      </a:r>
                      <a:r>
                        <a:rPr lang="tr-TR" sz="1800" b="0" i="0" kern="1200" dirty="0" smtClean="0">
                          <a:solidFill>
                            <a:srgbClr val="0C0D0D"/>
                          </a:solidFill>
                          <a:effectLst/>
                          <a:latin typeface="+mn-lt"/>
                          <a:ea typeface="+mn-ea"/>
                          <a:cs typeface="+mn-cs"/>
                        </a:rPr>
                        <a:t>Maddi gücü yüksek vakıf tarafından desteklenmesi</a:t>
                      </a:r>
                      <a:endParaRPr lang="tr-TR" sz="1800" b="0" i="0" u="none" strike="noStrike" dirty="0">
                        <a:solidFill>
                          <a:srgbClr val="0C0D0D"/>
                        </a:solidFill>
                        <a:effectLst/>
                        <a:latin typeface="Calibri" panose="020F0502020204030204" pitchFamily="34"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1800" b="0" i="0" u="none" strike="noStrike" dirty="0">
                          <a:solidFill>
                            <a:srgbClr val="000000"/>
                          </a:solidFill>
                          <a:effectLst/>
                          <a:latin typeface="Calibri" panose="020F0502020204030204" pitchFamily="34" charset="0"/>
                        </a:rPr>
                        <a:t>Z2- Yeni kurulmuş bir fakülte olduğu için alt yapı eksiklikleri</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1400" b="0" i="0" u="none" strike="noStrike" dirty="0">
                          <a:solidFill>
                            <a:srgbClr val="000000"/>
                          </a:solidFill>
                          <a:effectLst/>
                          <a:latin typeface="Calibri" panose="020F0502020204030204" pitchFamily="34" charset="0"/>
                        </a:rPr>
                        <a:t>F2-Tarihi ve  turistik bir çevrede kültürel etkinliklerin zenginliğinin bölümün seçilmesinde öğrenci bakış açısına katkısı</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1600" b="0" i="0" u="none" strike="noStrike" dirty="0">
                          <a:solidFill>
                            <a:srgbClr val="000000"/>
                          </a:solidFill>
                          <a:effectLst/>
                          <a:latin typeface="Calibri" panose="020F0502020204030204" pitchFamily="34" charset="0"/>
                        </a:rPr>
                        <a:t>T2- Uzaktan eğitimin interaktif eğitim modeline imkan sağlayamaması </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5973665"/>
                  </a:ext>
                </a:extLst>
              </a:tr>
              <a:tr h="1107257">
                <a:tc>
                  <a:txBody>
                    <a:bodyPr/>
                    <a:lstStyle/>
                    <a:p>
                      <a:pPr algn="l" fontAlgn="t"/>
                      <a:r>
                        <a:rPr lang="tr-TR" sz="2000" b="0" i="0" u="none" strike="noStrike" dirty="0" smtClean="0">
                          <a:solidFill>
                            <a:srgbClr val="000000"/>
                          </a:solidFill>
                          <a:effectLst/>
                          <a:latin typeface="Calibri" panose="020F0502020204030204" pitchFamily="34" charset="0"/>
                        </a:rPr>
                        <a:t>G3-</a:t>
                      </a:r>
                      <a:r>
                        <a:rPr lang="tr-TR" sz="1800" b="0" i="0" kern="1200" dirty="0" smtClean="0">
                          <a:solidFill>
                            <a:srgbClr val="0C0D0D"/>
                          </a:solidFill>
                          <a:effectLst/>
                          <a:latin typeface="+mn-lt"/>
                          <a:ea typeface="+mn-ea"/>
                          <a:cs typeface="+mn-cs"/>
                        </a:rPr>
                        <a:t>Farklı ülke ve kültürlerden gelen öğrencilerin bulunması ve bu durumun oluşturduğu sosyal etkileşimler</a:t>
                      </a:r>
                      <a:endParaRPr lang="tr-TR" sz="2000" b="0" i="0" u="none" strike="noStrike" dirty="0">
                        <a:solidFill>
                          <a:srgbClr val="0C0D0D"/>
                        </a:solidFill>
                        <a:effectLst/>
                        <a:latin typeface="Calibri" panose="020F0502020204030204" pitchFamily="34"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pl-PL" sz="1800" b="0" i="0" u="none" strike="noStrike" dirty="0">
                          <a:solidFill>
                            <a:srgbClr val="000000"/>
                          </a:solidFill>
                          <a:effectLst/>
                          <a:latin typeface="Calibri" panose="020F0502020204030204" pitchFamily="34" charset="0"/>
                        </a:rPr>
                        <a:t>Z3- Klinik ile uzak olması</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1600" b="0" i="0" u="none" strike="noStrike" dirty="0" smtClean="0">
                          <a:solidFill>
                            <a:srgbClr val="000000"/>
                          </a:solidFill>
                          <a:effectLst/>
                          <a:latin typeface="Calibri" panose="020F0502020204030204" pitchFamily="34" charset="0"/>
                        </a:rPr>
                        <a:t>F3-Antalya ve çevresinde Diş hekimliği Fakültesi olan ilk ve tek Vakıf Üniversitesi olmak</a:t>
                      </a:r>
                      <a:endParaRPr lang="tr-TR" sz="1600" b="0" i="0" u="none" strike="noStrike" dirty="0">
                        <a:solidFill>
                          <a:srgbClr val="000000"/>
                        </a:solidFill>
                        <a:effectLst/>
                        <a:latin typeface="Calibri" panose="020F0502020204030204" pitchFamily="34"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800" b="0" i="0" kern="1200" dirty="0" smtClean="0">
                          <a:solidFill>
                            <a:srgbClr val="0C0D0D"/>
                          </a:solidFill>
                          <a:effectLst/>
                          <a:latin typeface="+mn-lt"/>
                          <a:ea typeface="+mn-ea"/>
                          <a:cs typeface="+mn-cs"/>
                        </a:rPr>
                        <a:t>T3-Öğrencilerin ulaşım ve barınma sorunları</a:t>
                      </a:r>
                      <a:endParaRPr lang="tr-TR" sz="1600" b="0" i="0" u="none" strike="noStrike" dirty="0">
                        <a:solidFill>
                          <a:srgbClr val="0C0D0D"/>
                        </a:solidFill>
                        <a:effectLst/>
                        <a:latin typeface="Tahoma" panose="020B0604030504040204" pitchFamily="34" charset="0"/>
                      </a:endParaRPr>
                    </a:p>
                  </a:txBody>
                  <a:tcPr marL="3281" marR="3281" marT="3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7686928"/>
                  </a:ext>
                </a:extLst>
              </a:tr>
              <a:tr h="2358181">
                <a:tc>
                  <a:txBody>
                    <a:bodyPr/>
                    <a:lstStyle/>
                    <a:p>
                      <a:pPr algn="l" fontAlgn="t"/>
                      <a:r>
                        <a:rPr lang="tr-TR" sz="1600" b="0" i="0" u="none" strike="noStrike" dirty="0" smtClean="0">
                          <a:solidFill>
                            <a:srgbClr val="000000"/>
                          </a:solidFill>
                          <a:effectLst/>
                          <a:latin typeface="Calibri" panose="020F0502020204030204" pitchFamily="34" charset="0"/>
                        </a:rPr>
                        <a:t>G4-</a:t>
                      </a:r>
                      <a:r>
                        <a:rPr lang="tr-TR" sz="1600" b="0" i="0" kern="1200" dirty="0" smtClean="0">
                          <a:solidFill>
                            <a:srgbClr val="0C0D0D"/>
                          </a:solidFill>
                          <a:effectLst/>
                          <a:latin typeface="+mn-lt"/>
                          <a:ea typeface="+mn-ea"/>
                          <a:cs typeface="+mn-cs"/>
                        </a:rPr>
                        <a:t>Fakültenin kampüs içerisinde olması ve Üniversitenin konumu ve bölge olarak seçilebilme özelliğinin yüksek olması</a:t>
                      </a:r>
                    </a:p>
                    <a:p>
                      <a:pPr algn="l" fontAlgn="t"/>
                      <a:endParaRPr lang="tr-TR" sz="1800" b="0" i="0" kern="1200" dirty="0" smtClean="0">
                        <a:solidFill>
                          <a:srgbClr val="0C0D0D"/>
                        </a:solidFill>
                        <a:effectLst/>
                        <a:latin typeface="+mn-lt"/>
                        <a:ea typeface="+mn-ea"/>
                        <a:cs typeface="+mn-cs"/>
                      </a:endParaRPr>
                    </a:p>
                    <a:p>
                      <a:pPr marL="0" marR="0" indent="0" algn="l" defTabSz="457207" rtl="0" eaLnBrk="1" fontAlgn="t" latinLnBrk="0" hangingPunct="1">
                        <a:lnSpc>
                          <a:spcPct val="100000"/>
                        </a:lnSpc>
                        <a:spcBef>
                          <a:spcPts val="0"/>
                        </a:spcBef>
                        <a:spcAft>
                          <a:spcPts val="0"/>
                        </a:spcAft>
                        <a:buClrTx/>
                        <a:buSzTx/>
                        <a:buFontTx/>
                        <a:buNone/>
                        <a:tabLst/>
                        <a:defRPr/>
                      </a:pPr>
                      <a:r>
                        <a:rPr lang="tr-TR" sz="1600" b="0" i="0" u="none" strike="noStrike" kern="1200" dirty="0" smtClean="0">
                          <a:solidFill>
                            <a:srgbClr val="0C0D0D"/>
                          </a:solidFill>
                          <a:effectLst/>
                          <a:latin typeface="+mn-lt"/>
                          <a:ea typeface="+mn-ea"/>
                          <a:cs typeface="+mn-cs"/>
                        </a:rPr>
                        <a:t>G5-</a:t>
                      </a:r>
                      <a:r>
                        <a:rPr lang="tr-TR" sz="1600" b="0" i="0" kern="1200" dirty="0" smtClean="0">
                          <a:solidFill>
                            <a:srgbClr val="0C0D0D"/>
                          </a:solidFill>
                          <a:effectLst/>
                          <a:latin typeface="+mn-lt"/>
                          <a:ea typeface="+mn-ea"/>
                          <a:cs typeface="+mn-cs"/>
                        </a:rPr>
                        <a:t>Temel Bilimlerin akademik kadroda olması</a:t>
                      </a:r>
                      <a:endParaRPr lang="tr-TR" sz="1400" b="0" i="0" u="none" strike="noStrike" dirty="0" smtClean="0">
                        <a:solidFill>
                          <a:srgbClr val="0C0D0D"/>
                        </a:solidFill>
                        <a:effectLst/>
                        <a:latin typeface="Calibri" panose="020F0502020204030204" pitchFamily="34" charset="0"/>
                      </a:endParaRPr>
                    </a:p>
                    <a:p>
                      <a:pPr algn="l" fontAlgn="t"/>
                      <a:endParaRPr lang="tr-TR" sz="1800" b="0" i="0" u="none" strike="noStrike" dirty="0">
                        <a:solidFill>
                          <a:srgbClr val="0C0D0D"/>
                        </a:solidFill>
                        <a:effectLst/>
                        <a:latin typeface="Calibri" panose="020F0502020204030204" pitchFamily="34"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1800" b="0" i="0" u="none" strike="noStrike" dirty="0">
                          <a:solidFill>
                            <a:srgbClr val="000000"/>
                          </a:solidFill>
                          <a:effectLst/>
                          <a:latin typeface="Calibri" panose="020F0502020204030204" pitchFamily="34" charset="0"/>
                        </a:rPr>
                        <a:t>Z4-Araştırma </a:t>
                      </a:r>
                      <a:r>
                        <a:rPr lang="tr-TR" sz="1800" b="0" i="0" u="none" strike="noStrike" dirty="0" smtClean="0">
                          <a:solidFill>
                            <a:srgbClr val="000000"/>
                          </a:solidFill>
                          <a:effectLst/>
                          <a:latin typeface="Calibri" panose="020F0502020204030204" pitchFamily="34" charset="0"/>
                        </a:rPr>
                        <a:t>laboratuvarlarının</a:t>
                      </a:r>
                      <a:r>
                        <a:rPr lang="tr-TR" sz="1800" b="0" i="0" u="none" strike="noStrike" baseline="0" dirty="0" smtClean="0">
                          <a:solidFill>
                            <a:srgbClr val="000000"/>
                          </a:solidFill>
                          <a:effectLst/>
                          <a:latin typeface="Calibri" panose="020F0502020204030204" pitchFamily="34" charset="0"/>
                        </a:rPr>
                        <a:t> </a:t>
                      </a:r>
                      <a:r>
                        <a:rPr lang="tr-TR" sz="1800" b="0" i="0" u="none" strike="noStrike" dirty="0" smtClean="0">
                          <a:solidFill>
                            <a:srgbClr val="000000"/>
                          </a:solidFill>
                          <a:effectLst/>
                          <a:latin typeface="Calibri" panose="020F0502020204030204" pitchFamily="34" charset="0"/>
                        </a:rPr>
                        <a:t>olmaması</a:t>
                      </a:r>
                      <a:endParaRPr lang="tr-TR" sz="1800" b="0" i="0" u="none" strike="noStrike" dirty="0">
                        <a:solidFill>
                          <a:srgbClr val="000000"/>
                        </a:solidFill>
                        <a:effectLst/>
                        <a:latin typeface="Calibri" panose="020F0502020204030204" pitchFamily="34"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endParaRPr lang="tr-TR" sz="1800" b="0" i="0" u="none" strike="noStrike" dirty="0">
                        <a:solidFill>
                          <a:srgbClr val="000000"/>
                        </a:solidFill>
                        <a:effectLst/>
                        <a:latin typeface="Calibri" panose="020F0502020204030204" pitchFamily="34"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600" b="0" i="0" u="none" strike="noStrike" dirty="0" smtClean="0">
                          <a:solidFill>
                            <a:srgbClr val="0F2303"/>
                          </a:solidFill>
                          <a:effectLst/>
                          <a:latin typeface="Tahoma" panose="020B0604030504040204" pitchFamily="34" charset="0"/>
                        </a:rPr>
                        <a:t> </a:t>
                      </a:r>
                      <a:endParaRPr lang="tr-TR" sz="1600" b="0" i="0" u="none" strike="noStrike" dirty="0">
                        <a:solidFill>
                          <a:srgbClr val="0F2303"/>
                        </a:solidFill>
                        <a:effectLst/>
                        <a:latin typeface="Tahoma" panose="020B0604030504040204" pitchFamily="34" charset="0"/>
                      </a:endParaRPr>
                    </a:p>
                  </a:txBody>
                  <a:tcPr marL="3281" marR="3281" marT="3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2865709"/>
                  </a:ext>
                </a:extLst>
              </a:tr>
            </a:tbl>
          </a:graphicData>
        </a:graphic>
      </p:graphicFrame>
    </p:spTree>
    <p:extLst>
      <p:ext uri="{BB962C8B-B14F-4D97-AF65-F5344CB8AC3E}">
        <p14:creationId xmlns:p14="http://schemas.microsoft.com/office/powerpoint/2010/main" val="3422661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496816586"/>
              </p:ext>
            </p:extLst>
          </p:nvPr>
        </p:nvGraphicFramePr>
        <p:xfrm>
          <a:off x="0" y="2"/>
          <a:ext cx="9124336" cy="6687223"/>
        </p:xfrm>
        <a:graphic>
          <a:graphicData uri="http://schemas.openxmlformats.org/drawingml/2006/table">
            <a:tbl>
              <a:tblPr>
                <a:tableStyleId>{5C22544A-7EE6-4342-B048-85BDC9FD1C3A}</a:tableStyleId>
              </a:tblPr>
              <a:tblGrid>
                <a:gridCol w="2649001">
                  <a:extLst>
                    <a:ext uri="{9D8B030D-6E8A-4147-A177-3AD203B41FA5}">
                      <a16:colId xmlns:a16="http://schemas.microsoft.com/office/drawing/2014/main" val="995731635"/>
                    </a:ext>
                  </a:extLst>
                </a:gridCol>
                <a:gridCol w="2660418">
                  <a:extLst>
                    <a:ext uri="{9D8B030D-6E8A-4147-A177-3AD203B41FA5}">
                      <a16:colId xmlns:a16="http://schemas.microsoft.com/office/drawing/2014/main" val="541938858"/>
                    </a:ext>
                  </a:extLst>
                </a:gridCol>
                <a:gridCol w="1519116">
                  <a:extLst>
                    <a:ext uri="{9D8B030D-6E8A-4147-A177-3AD203B41FA5}">
                      <a16:colId xmlns:a16="http://schemas.microsoft.com/office/drawing/2014/main" val="729344290"/>
                    </a:ext>
                  </a:extLst>
                </a:gridCol>
                <a:gridCol w="2295801">
                  <a:extLst>
                    <a:ext uri="{9D8B030D-6E8A-4147-A177-3AD203B41FA5}">
                      <a16:colId xmlns:a16="http://schemas.microsoft.com/office/drawing/2014/main" val="2428339872"/>
                    </a:ext>
                  </a:extLst>
                </a:gridCol>
              </a:tblGrid>
              <a:tr h="190466">
                <a:tc>
                  <a:txBody>
                    <a:bodyPr/>
                    <a:lstStyle/>
                    <a:p>
                      <a:pPr algn="ctr" fontAlgn="t"/>
                      <a:r>
                        <a:rPr lang="tr-TR" sz="1100" u="none" strike="noStrike">
                          <a:solidFill>
                            <a:srgbClr val="0F2303"/>
                          </a:solidFill>
                          <a:effectLst/>
                        </a:rPr>
                        <a:t>GÜÇLÜ YÖNLER</a:t>
                      </a:r>
                      <a:endParaRPr lang="tr-TR" sz="1100" b="1" i="0" u="none" strike="noStrike">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tr-TR" sz="1100" u="none" strike="noStrike">
                          <a:solidFill>
                            <a:srgbClr val="0F2303"/>
                          </a:solidFill>
                          <a:effectLst/>
                        </a:rPr>
                        <a:t>ZAYIF  YÖNLER</a:t>
                      </a:r>
                      <a:endParaRPr lang="tr-TR" sz="1100" b="1" i="0" u="none" strike="noStrike">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tr-TR" sz="1100" u="none" strike="noStrike">
                          <a:solidFill>
                            <a:srgbClr val="0F2303"/>
                          </a:solidFill>
                          <a:effectLst/>
                        </a:rPr>
                        <a:t>FIRSATLAR</a:t>
                      </a:r>
                      <a:endParaRPr lang="tr-TR" sz="1100" b="1" i="0" u="none" strike="noStrike">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tr-TR" sz="1100" u="none" strike="noStrike">
                          <a:solidFill>
                            <a:srgbClr val="0F2303"/>
                          </a:solidFill>
                          <a:effectLst/>
                        </a:rPr>
                        <a:t>TEHDİTLER</a:t>
                      </a:r>
                      <a:endParaRPr lang="tr-TR" sz="1100" b="1" i="0" u="none" strike="noStrike">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691800295"/>
                  </a:ext>
                </a:extLst>
              </a:tr>
              <a:tr h="1708618">
                <a:tc>
                  <a:txBody>
                    <a:bodyPr/>
                    <a:lstStyle/>
                    <a:p>
                      <a:pPr algn="l" fontAlgn="t"/>
                      <a:r>
                        <a:rPr lang="tr-TR" sz="2000" b="0" i="0" u="none" strike="noStrike" dirty="0" smtClean="0">
                          <a:solidFill>
                            <a:srgbClr val="000000"/>
                          </a:solidFill>
                          <a:effectLst/>
                          <a:latin typeface="Calibri" panose="020F0502020204030204" pitchFamily="34" charset="0"/>
                        </a:rPr>
                        <a:t>G6- </a:t>
                      </a:r>
                      <a:r>
                        <a:rPr lang="tr-TR" sz="1800" b="0" i="0" kern="1200" dirty="0" smtClean="0">
                          <a:solidFill>
                            <a:srgbClr val="0C0D0D"/>
                          </a:solidFill>
                          <a:effectLst/>
                          <a:latin typeface="+mn-lt"/>
                          <a:ea typeface="+mn-ea"/>
                          <a:cs typeface="+mn-cs"/>
                        </a:rPr>
                        <a:t>Öğrencilerin ders hocalarına veya akademik çalışanlara kolaylıkla ulaşabilmeleri ve öğretim üyesi- öğrenci ilişkisinin rahat olması</a:t>
                      </a:r>
                      <a:endParaRPr lang="tr-TR" sz="2000" b="0" i="0" u="none" strike="noStrike" dirty="0">
                        <a:solidFill>
                          <a:srgbClr val="0C0D0D"/>
                        </a:solidFill>
                        <a:effectLst/>
                        <a:latin typeface="Calibri" panose="020F0502020204030204" pitchFamily="34"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2000" b="0" i="0" u="none" strike="noStrike" dirty="0" smtClean="0">
                          <a:solidFill>
                            <a:srgbClr val="000000"/>
                          </a:solidFill>
                          <a:effectLst/>
                          <a:latin typeface="Calibri" panose="020F0502020204030204" pitchFamily="34" charset="0"/>
                        </a:rPr>
                        <a:t>Z5-Tıp Fakültesinin olmaması</a:t>
                      </a:r>
                      <a:endParaRPr lang="tr-TR" sz="2000" b="0" i="0" u="none" strike="noStrike" dirty="0">
                        <a:solidFill>
                          <a:srgbClr val="000000"/>
                        </a:solidFill>
                        <a:effectLst/>
                        <a:latin typeface="Calibri" panose="020F0502020204030204" pitchFamily="34"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dirty="0"/>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dirty="0"/>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4179924"/>
                  </a:ext>
                </a:extLst>
              </a:tr>
              <a:tr h="922772">
                <a:tc>
                  <a:txBody>
                    <a:bodyPr/>
                    <a:lstStyle/>
                    <a:p>
                      <a:pPr algn="l" fontAlgn="t"/>
                      <a:r>
                        <a:rPr lang="tr-TR" sz="1600" b="0" i="0" u="none" strike="noStrike" dirty="0" smtClean="0">
                          <a:solidFill>
                            <a:srgbClr val="000000"/>
                          </a:solidFill>
                          <a:effectLst/>
                          <a:latin typeface="Calibri" panose="020F0502020204030204" pitchFamily="34" charset="0"/>
                        </a:rPr>
                        <a:t>G7- </a:t>
                      </a:r>
                      <a:r>
                        <a:rPr lang="tr-TR" sz="1800" b="0" i="0" kern="1200" dirty="0" smtClean="0">
                          <a:solidFill>
                            <a:srgbClr val="0C0D0D"/>
                          </a:solidFill>
                          <a:effectLst/>
                          <a:latin typeface="+mn-lt"/>
                          <a:ea typeface="+mn-ea"/>
                          <a:cs typeface="+mn-cs"/>
                        </a:rPr>
                        <a:t>Fakülte öğrenci kliniklerinin kuruluş aşamasında olması</a:t>
                      </a:r>
                      <a:endParaRPr lang="tr-TR" sz="2000" b="0" i="0" u="none" strike="noStrike" dirty="0">
                        <a:solidFill>
                          <a:srgbClr val="0C0D0D"/>
                        </a:solidFill>
                        <a:effectLst/>
                        <a:latin typeface="Calibri" panose="020F0502020204030204" pitchFamily="34"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2000" b="0" i="0" u="none" strike="noStrike" dirty="0" smtClean="0">
                          <a:solidFill>
                            <a:srgbClr val="000000"/>
                          </a:solidFill>
                          <a:effectLst/>
                          <a:latin typeface="Calibri" panose="020F0502020204030204" pitchFamily="34" charset="0"/>
                        </a:rPr>
                        <a:t>Z6-</a:t>
                      </a:r>
                      <a:r>
                        <a:rPr lang="tr-TR" sz="2000" b="0" i="0" kern="1200" dirty="0" smtClean="0">
                          <a:solidFill>
                            <a:srgbClr val="0C0D0D"/>
                          </a:solidFill>
                          <a:effectLst/>
                          <a:latin typeface="+mn-lt"/>
                          <a:ea typeface="+mn-ea"/>
                          <a:cs typeface="+mn-cs"/>
                        </a:rPr>
                        <a:t>Yabancı öğrencilerin fen bilimler alanında alt yapı eksikliği</a:t>
                      </a:r>
                      <a:endParaRPr lang="tr-TR" sz="2400" b="0" i="0" u="none" strike="noStrike" dirty="0">
                        <a:solidFill>
                          <a:srgbClr val="0C0D0D"/>
                        </a:solidFill>
                        <a:effectLst/>
                        <a:latin typeface="Calibri" panose="020F0502020204030204" pitchFamily="34"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59943"/>
                  </a:ext>
                </a:extLst>
              </a:tr>
              <a:tr h="1184737">
                <a:tc>
                  <a:txBody>
                    <a:bodyPr/>
                    <a:lstStyle/>
                    <a:p>
                      <a:pPr algn="l" fontAlgn="t"/>
                      <a:r>
                        <a:rPr lang="tr-TR" sz="2000" b="0" i="0" u="none" strike="noStrike" dirty="0" smtClean="0">
                          <a:solidFill>
                            <a:srgbClr val="000000"/>
                          </a:solidFill>
                          <a:effectLst/>
                          <a:latin typeface="Calibri" panose="020F0502020204030204" pitchFamily="34" charset="0"/>
                        </a:rPr>
                        <a:t>G8.</a:t>
                      </a:r>
                      <a:r>
                        <a:rPr lang="tr-TR" sz="1800" b="0" i="0" kern="1200" dirty="0" smtClean="0">
                          <a:solidFill>
                            <a:schemeClr val="dk1"/>
                          </a:solidFill>
                          <a:effectLst/>
                          <a:latin typeface="+mn-lt"/>
                          <a:ea typeface="+mn-ea"/>
                          <a:cs typeface="+mn-cs"/>
                        </a:rPr>
                        <a:t> </a:t>
                      </a:r>
                      <a:r>
                        <a:rPr lang="tr-TR" sz="2000" b="0" i="0" kern="1200" dirty="0" smtClean="0">
                          <a:solidFill>
                            <a:srgbClr val="0C0D0D"/>
                          </a:solidFill>
                          <a:effectLst/>
                          <a:latin typeface="+mn-lt"/>
                          <a:ea typeface="+mn-ea"/>
                          <a:cs typeface="+mn-cs"/>
                        </a:rPr>
                        <a:t>Eğitim materyallerine ulaşımın kolay olması</a:t>
                      </a:r>
                      <a:endParaRPr lang="tr-TR" sz="2000" b="0" i="0" u="none" strike="noStrike" dirty="0">
                        <a:solidFill>
                          <a:srgbClr val="0C0D0D"/>
                        </a:solidFill>
                        <a:effectLst/>
                        <a:latin typeface="Calibri" panose="020F0502020204030204" pitchFamily="34"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2000" b="0" i="0" u="none" strike="noStrike" dirty="0" smtClean="0">
                          <a:solidFill>
                            <a:srgbClr val="000000"/>
                          </a:solidFill>
                          <a:effectLst/>
                          <a:latin typeface="Calibri" panose="020F0502020204030204" pitchFamily="34" charset="0"/>
                        </a:rPr>
                        <a:t>Z7-Klinik öncesi laboratuvarlarının artan öğrenci kontenjanına yetmemesi</a:t>
                      </a:r>
                      <a:endParaRPr lang="tr-TR" sz="2000" b="0" i="0" u="none" strike="noStrike" dirty="0">
                        <a:solidFill>
                          <a:srgbClr val="000000"/>
                        </a:solidFill>
                        <a:effectLst/>
                        <a:latin typeface="Calibri" panose="020F0502020204030204" pitchFamily="34"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dirty="0"/>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5613013"/>
                  </a:ext>
                </a:extLst>
              </a:tr>
              <a:tr h="957067">
                <a:tc>
                  <a:txBody>
                    <a:bodyPr/>
                    <a:lstStyle/>
                    <a:p>
                      <a:pPr algn="l" fontAlgn="t"/>
                      <a:r>
                        <a:rPr lang="tr-TR" sz="2000" b="0" i="0" u="none" strike="noStrike" dirty="0" smtClean="0">
                          <a:solidFill>
                            <a:srgbClr val="000000"/>
                          </a:solidFill>
                          <a:effectLst/>
                          <a:latin typeface="Calibri" panose="020F0502020204030204" pitchFamily="34" charset="0"/>
                        </a:rPr>
                        <a:t>G9-</a:t>
                      </a:r>
                      <a:r>
                        <a:rPr lang="tr-TR" sz="2000" b="0" i="0" kern="1200" dirty="0" smtClean="0">
                          <a:solidFill>
                            <a:srgbClr val="0C0D0D"/>
                          </a:solidFill>
                          <a:effectLst/>
                          <a:latin typeface="+mn-lt"/>
                          <a:ea typeface="+mn-ea"/>
                          <a:cs typeface="+mn-cs"/>
                        </a:rPr>
                        <a:t>LMS, M. </a:t>
                      </a:r>
                      <a:r>
                        <a:rPr lang="tr-TR" sz="2000" b="0" i="0" kern="1200" dirty="0" err="1" smtClean="0">
                          <a:solidFill>
                            <a:srgbClr val="0C0D0D"/>
                          </a:solidFill>
                          <a:effectLst/>
                          <a:latin typeface="+mn-lt"/>
                          <a:ea typeface="+mn-ea"/>
                          <a:cs typeface="+mn-cs"/>
                        </a:rPr>
                        <a:t>Teams</a:t>
                      </a:r>
                      <a:r>
                        <a:rPr lang="tr-TR" sz="2000" b="0" i="0" kern="1200" dirty="0" smtClean="0">
                          <a:solidFill>
                            <a:srgbClr val="0C0D0D"/>
                          </a:solidFill>
                          <a:effectLst/>
                          <a:latin typeface="+mn-lt"/>
                          <a:ea typeface="+mn-ea"/>
                          <a:cs typeface="+mn-cs"/>
                        </a:rPr>
                        <a:t> gibi eğitim ortamlarının varlığı</a:t>
                      </a:r>
                      <a:endParaRPr lang="tr-TR" sz="2000" b="0" i="0" u="none" strike="noStrike" dirty="0">
                        <a:solidFill>
                          <a:srgbClr val="0C0D0D"/>
                        </a:solidFill>
                        <a:effectLst/>
                        <a:latin typeface="Calibri" panose="020F0502020204030204" pitchFamily="34"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2000" b="0" i="0" u="none" strike="noStrike" dirty="0" smtClean="0">
                          <a:solidFill>
                            <a:srgbClr val="000000"/>
                          </a:solidFill>
                          <a:effectLst/>
                          <a:latin typeface="Calibri" panose="020F0502020204030204" pitchFamily="34" charset="0"/>
                        </a:rPr>
                        <a:t>Z8-</a:t>
                      </a:r>
                      <a:r>
                        <a:rPr lang="tr-TR" sz="1800" b="0" i="0" kern="1200" dirty="0" smtClean="0">
                          <a:solidFill>
                            <a:srgbClr val="0C0D0D"/>
                          </a:solidFill>
                          <a:effectLst/>
                          <a:latin typeface="+mn-lt"/>
                          <a:ea typeface="+mn-ea"/>
                          <a:cs typeface="+mn-cs"/>
                        </a:rPr>
                        <a:t>BAP kaynağının olmaması</a:t>
                      </a:r>
                      <a:endParaRPr lang="tr-TR" sz="2000" b="0" i="0" u="none" strike="noStrike" dirty="0">
                        <a:solidFill>
                          <a:srgbClr val="0C0D0D"/>
                        </a:solidFill>
                        <a:effectLst/>
                        <a:latin typeface="Calibri" panose="020F0502020204030204" pitchFamily="34"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dirty="0"/>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600" u="none" strike="noStrike" dirty="0">
                          <a:solidFill>
                            <a:srgbClr val="0F2303"/>
                          </a:solidFill>
                          <a:effectLst/>
                        </a:rPr>
                        <a:t> </a:t>
                      </a:r>
                      <a:endParaRPr lang="tr-TR" sz="1600" b="0" i="0" u="none" strike="noStrike" dirty="0">
                        <a:solidFill>
                          <a:srgbClr val="0F2303"/>
                        </a:solidFill>
                        <a:effectLst/>
                        <a:latin typeface="Tahoma" panose="020B0604030504040204" pitchFamily="34" charset="0"/>
                      </a:endParaRP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9686355"/>
                  </a:ext>
                </a:extLst>
              </a:tr>
              <a:tr h="1626712">
                <a:tc>
                  <a:txBody>
                    <a:bodyPr/>
                    <a:lstStyle/>
                    <a:p>
                      <a:pPr algn="l" fontAlgn="t"/>
                      <a:r>
                        <a:rPr lang="tr-TR" sz="2000" b="0" i="0" u="none" strike="noStrike" dirty="0" smtClean="0">
                          <a:solidFill>
                            <a:srgbClr val="000000"/>
                          </a:solidFill>
                          <a:effectLst/>
                          <a:latin typeface="Calibri" panose="020F0502020204030204" pitchFamily="34" charset="0"/>
                        </a:rPr>
                        <a:t>G10</a:t>
                      </a:r>
                      <a:r>
                        <a:rPr lang="tr-TR" sz="2000" b="0" i="0" u="none" strike="noStrike" dirty="0" smtClean="0">
                          <a:solidFill>
                            <a:srgbClr val="0C0D0D"/>
                          </a:solidFill>
                          <a:effectLst/>
                          <a:latin typeface="Calibri" panose="020F0502020204030204" pitchFamily="34" charset="0"/>
                        </a:rPr>
                        <a:t>-</a:t>
                      </a:r>
                      <a:r>
                        <a:rPr lang="tr-TR" sz="1800" b="0" i="0" kern="1200" dirty="0" smtClean="0">
                          <a:solidFill>
                            <a:srgbClr val="0C0D0D"/>
                          </a:solidFill>
                          <a:effectLst/>
                          <a:latin typeface="+mn-lt"/>
                          <a:ea typeface="+mn-ea"/>
                          <a:cs typeface="+mn-cs"/>
                        </a:rPr>
                        <a:t>Herhangi bir olumsuz koşulda farklı eğitim modelleri ve materyallerinin, farklı karar alma mekanizmalarının oluşturulması</a:t>
                      </a:r>
                      <a:endParaRPr lang="tr-TR" sz="2000" b="0" i="0" u="none" strike="noStrike" dirty="0">
                        <a:solidFill>
                          <a:srgbClr val="0C0D0D"/>
                        </a:solidFill>
                        <a:effectLst/>
                        <a:latin typeface="Calibri" panose="020F0502020204030204" pitchFamily="34"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tr-TR" sz="1600" b="0" i="0" u="none" strike="noStrike" dirty="0">
                        <a:solidFill>
                          <a:srgbClr val="0F2303"/>
                        </a:solidFill>
                        <a:effectLst/>
                        <a:latin typeface="Tahoma" panose="020B0604030504040204" pitchFamily="34" charset="0"/>
                      </a:endParaRP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dirty="0"/>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tr-TR" sz="1600" b="0" i="0" u="none" strike="noStrike" dirty="0">
                        <a:solidFill>
                          <a:srgbClr val="0F2303"/>
                        </a:solidFill>
                        <a:effectLst/>
                        <a:latin typeface="Tahoma" panose="020B0604030504040204" pitchFamily="34" charset="0"/>
                      </a:endParaRP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2408068"/>
                  </a:ext>
                </a:extLst>
              </a:tr>
            </a:tbl>
          </a:graphicData>
        </a:graphic>
      </p:graphicFrame>
      <p:sp>
        <p:nvSpPr>
          <p:cNvPr id="4" name="Slayt Numarası Yer Tutucusu 3"/>
          <p:cNvSpPr>
            <a:spLocks noGrp="1"/>
          </p:cNvSpPr>
          <p:nvPr>
            <p:ph type="sldNum" sz="quarter" idx="12"/>
          </p:nvPr>
        </p:nvSpPr>
        <p:spPr/>
        <p:txBody>
          <a:bodyPr/>
          <a:lstStyle/>
          <a:p>
            <a:fld id="{439F893C-C32F-4835-A1E5-850973405C58}" type="slidenum">
              <a:rPr lang="tr-TR" smtClean="0"/>
              <a:t>4</a:t>
            </a:fld>
            <a:endParaRPr lang="tr-TR"/>
          </a:p>
        </p:txBody>
      </p:sp>
    </p:spTree>
    <p:extLst>
      <p:ext uri="{BB962C8B-B14F-4D97-AF65-F5344CB8AC3E}">
        <p14:creationId xmlns:p14="http://schemas.microsoft.com/office/powerpoint/2010/main" val="1048984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572545790"/>
              </p:ext>
            </p:extLst>
          </p:nvPr>
        </p:nvGraphicFramePr>
        <p:xfrm>
          <a:off x="260701" y="0"/>
          <a:ext cx="8244916" cy="981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ttps://admin.antalya.edu.tr/files/139/abu-logo-tr-yatay.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15565" y="623731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o 6"/>
          <p:cNvGraphicFramePr>
            <a:graphicFrameLocks noGrp="1"/>
          </p:cNvGraphicFramePr>
          <p:nvPr>
            <p:extLst>
              <p:ext uri="{D42A27DB-BD31-4B8C-83A1-F6EECF244321}">
                <p14:modId xmlns:p14="http://schemas.microsoft.com/office/powerpoint/2010/main" val="2015458103"/>
              </p:ext>
            </p:extLst>
          </p:nvPr>
        </p:nvGraphicFramePr>
        <p:xfrm>
          <a:off x="0" y="1150373"/>
          <a:ext cx="9144000" cy="5757558"/>
        </p:xfrm>
        <a:graphic>
          <a:graphicData uri="http://schemas.openxmlformats.org/drawingml/2006/table">
            <a:tbl>
              <a:tblPr/>
              <a:tblGrid>
                <a:gridCol w="2927194">
                  <a:extLst>
                    <a:ext uri="{9D8B030D-6E8A-4147-A177-3AD203B41FA5}">
                      <a16:colId xmlns:a16="http://schemas.microsoft.com/office/drawing/2014/main" val="3918363564"/>
                    </a:ext>
                  </a:extLst>
                </a:gridCol>
                <a:gridCol w="3096225">
                  <a:extLst>
                    <a:ext uri="{9D8B030D-6E8A-4147-A177-3AD203B41FA5}">
                      <a16:colId xmlns:a16="http://schemas.microsoft.com/office/drawing/2014/main" val="1683979601"/>
                    </a:ext>
                  </a:extLst>
                </a:gridCol>
                <a:gridCol w="3120581">
                  <a:extLst>
                    <a:ext uri="{9D8B030D-6E8A-4147-A177-3AD203B41FA5}">
                      <a16:colId xmlns:a16="http://schemas.microsoft.com/office/drawing/2014/main" val="2592459544"/>
                    </a:ext>
                  </a:extLst>
                </a:gridCol>
              </a:tblGrid>
              <a:tr h="614594">
                <a:tc>
                  <a:txBody>
                    <a:bodyPr/>
                    <a:lstStyle/>
                    <a:p>
                      <a:pPr algn="ctr" fontAlgn="ctr"/>
                      <a:r>
                        <a:rPr lang="tr-TR" sz="18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8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63788">
                <a:tc>
                  <a:txBody>
                    <a:bodyPr/>
                    <a:lstStyle/>
                    <a:p>
                      <a:pPr algn="ctr" fontAlgn="ctr"/>
                      <a:r>
                        <a:rPr lang="tr-TR" sz="1200" b="0" i="0" u="none" strike="noStrike" dirty="0">
                          <a:solidFill>
                            <a:srgbClr val="000000"/>
                          </a:solidFill>
                          <a:effectLst/>
                          <a:latin typeface="Calibri" panose="020F0502020204030204" pitchFamily="34" charset="0"/>
                        </a:rPr>
                        <a:t>Üst yönetim</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Sorumlu yönetici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İdari ve eğitim süreçlerini doğru yönetmek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63788">
                <a:tc>
                  <a:txBody>
                    <a:bodyPr/>
                    <a:lstStyle/>
                    <a:p>
                      <a:pPr algn="ctr" fontAlgn="ctr"/>
                      <a:r>
                        <a:rPr lang="tr-TR" sz="1200" b="0" i="0" u="none" strike="noStrike" dirty="0">
                          <a:solidFill>
                            <a:srgbClr val="000000"/>
                          </a:solidFill>
                          <a:effectLst/>
                          <a:latin typeface="Calibri" panose="020F0502020204030204" pitchFamily="34" charset="0"/>
                        </a:rPr>
                        <a:t>Mütevelli Heyeti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Karar alıcı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İdari ve eğitim süreçlerinde bütçenin etkin ve doğru yürütülmesi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63788">
                <a:tc>
                  <a:txBody>
                    <a:bodyPr/>
                    <a:lstStyle/>
                    <a:p>
                      <a:pPr algn="ctr" fontAlgn="ctr"/>
                      <a:r>
                        <a:rPr lang="tr-TR" sz="1200" b="0" i="0" u="none" strike="noStrike" dirty="0">
                          <a:solidFill>
                            <a:srgbClr val="000000"/>
                          </a:solidFill>
                          <a:effectLst/>
                          <a:latin typeface="Calibri" panose="020F0502020204030204" pitchFamily="34" charset="0"/>
                        </a:rPr>
                        <a:t>Dekanlık</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Yönetici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Fakültenin idari ve eğitim süreçlerini yönetmesi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63788">
                <a:tc>
                  <a:txBody>
                    <a:bodyPr/>
                    <a:lstStyle/>
                    <a:p>
                      <a:pPr algn="ctr" fontAlgn="ctr"/>
                      <a:r>
                        <a:rPr lang="tr-TR" sz="1200" b="0" i="0" u="none" strike="noStrike" dirty="0">
                          <a:solidFill>
                            <a:srgbClr val="000000"/>
                          </a:solidFill>
                          <a:effectLst/>
                          <a:latin typeface="Calibri" panose="020F0502020204030204" pitchFamily="34" charset="0"/>
                        </a:rPr>
                        <a:t>Diş Hekimliği akademik kadro</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Bölümün eğitimini vermek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Eğitim programının oluşturulması eğitimin standartlara uygun hazırlanması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63788">
                <a:tc>
                  <a:txBody>
                    <a:bodyPr/>
                    <a:lstStyle/>
                    <a:p>
                      <a:pPr algn="ctr" fontAlgn="ctr"/>
                      <a:r>
                        <a:rPr lang="tr-TR" sz="1200" b="0" i="0" u="none" strike="noStrike">
                          <a:solidFill>
                            <a:srgbClr val="000000"/>
                          </a:solidFill>
                          <a:effectLst/>
                          <a:latin typeface="Calibri" panose="020F0502020204030204" pitchFamily="34" charset="0"/>
                        </a:rPr>
                        <a:t>Öğrenci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Eğitim hizmeti alır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Kaliteli bir </a:t>
                      </a:r>
                      <a:r>
                        <a:rPr lang="tr-TR" sz="1200" b="0" i="0" u="none" strike="noStrike" dirty="0">
                          <a:solidFill>
                            <a:srgbClr val="000000"/>
                          </a:solidFill>
                          <a:effectLst/>
                          <a:latin typeface="Calibri" panose="020F0502020204030204" pitchFamily="34" charset="0"/>
                        </a:rPr>
                        <a:t>eğitim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63788">
                <a:tc>
                  <a:txBody>
                    <a:bodyPr/>
                    <a:lstStyle/>
                    <a:p>
                      <a:pPr algn="ctr" fontAlgn="ctr"/>
                      <a:r>
                        <a:rPr lang="tr-TR" sz="1200" b="0" i="0" u="none" strike="noStrike">
                          <a:solidFill>
                            <a:srgbClr val="000000"/>
                          </a:solidFill>
                          <a:effectLst/>
                          <a:latin typeface="Calibri" panose="020F0502020204030204" pitchFamily="34" charset="0"/>
                        </a:rPr>
                        <a:t>Diğer fakülte ve bölümler</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İş birliği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Eğitim ve araştırmada paylaşım ve ortaklık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63788">
                <a:tc>
                  <a:txBody>
                    <a:bodyPr/>
                    <a:lstStyle/>
                    <a:p>
                      <a:pPr algn="ctr" fontAlgn="ctr"/>
                      <a:r>
                        <a:rPr lang="tr-TR" sz="1200" b="0" i="0" u="none" strike="noStrike">
                          <a:solidFill>
                            <a:srgbClr val="000000"/>
                          </a:solidFill>
                          <a:effectLst/>
                          <a:latin typeface="Calibri" panose="020F0502020204030204" pitchFamily="34" charset="0"/>
                        </a:rPr>
                        <a:t>Kamu kuruluşları</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Politika yapıcı ve yasa uygulayıcı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yasalara uygun yönetim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63788">
                <a:tc>
                  <a:txBody>
                    <a:bodyPr/>
                    <a:lstStyle/>
                    <a:p>
                      <a:pPr algn="ctr" fontAlgn="ctr"/>
                      <a:r>
                        <a:rPr lang="tr-TR" sz="1200" b="0" i="0" u="none" strike="noStrike">
                          <a:solidFill>
                            <a:srgbClr val="000000"/>
                          </a:solidFill>
                          <a:effectLst/>
                          <a:latin typeface="Calibri" panose="020F0502020204030204" pitchFamily="34" charset="0"/>
                        </a:rPr>
                        <a:t>Dernekler, Sivil Toplum Kuruluşları</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Meslek örgütü</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Eğitim programlarına görüş bildirme ve öğrenci temsilcisi seçimi organizasyonu</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63788">
                <a:tc>
                  <a:txBody>
                    <a:bodyPr/>
                    <a:lstStyle/>
                    <a:p>
                      <a:pPr algn="ctr" fontAlgn="ctr"/>
                      <a:r>
                        <a:rPr lang="tr-TR" sz="1200" b="0" i="0" u="none" strike="noStrike">
                          <a:solidFill>
                            <a:srgbClr val="000000"/>
                          </a:solidFill>
                          <a:effectLst/>
                          <a:latin typeface="Calibri" panose="020F0502020204030204" pitchFamily="34" charset="0"/>
                        </a:rPr>
                        <a:t>Uluslararası Öğrenci Ofisi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Uluslararası öğrencilerin tüm prosedürlerini yürüten idari birim olması sebebiyle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Diş Hekimliği eğitiminin farklılıklarını belirleyip ofisi bilgilendirme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63788">
                <a:tc>
                  <a:txBody>
                    <a:bodyPr/>
                    <a:lstStyle/>
                    <a:p>
                      <a:pPr algn="ctr" fontAlgn="ctr"/>
                      <a:r>
                        <a:rPr lang="tr-TR" sz="1200" b="0" i="0" u="none" strike="noStrike">
                          <a:solidFill>
                            <a:srgbClr val="000000"/>
                          </a:solidFill>
                          <a:effectLst/>
                          <a:latin typeface="Calibri" panose="020F0502020204030204" pitchFamily="34" charset="0"/>
                        </a:rPr>
                        <a:t>Diğer üniversiteler</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Bilgi paylaşımı ve ortak çalışmalar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İş birliği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63788">
                <a:tc>
                  <a:txBody>
                    <a:bodyPr/>
                    <a:lstStyle/>
                    <a:p>
                      <a:pPr algn="ctr" fontAlgn="ctr"/>
                      <a:r>
                        <a:rPr lang="tr-TR" sz="1200" b="0" i="0" u="none" strike="noStrike">
                          <a:solidFill>
                            <a:srgbClr val="000000"/>
                          </a:solidFill>
                          <a:effectLst/>
                          <a:latin typeface="Calibri" panose="020F0502020204030204" pitchFamily="34" charset="0"/>
                        </a:rPr>
                        <a:t>YÖK</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Yönetici</a:t>
                      </a:r>
                      <a:br>
                        <a:rPr lang="tr-TR" sz="1200" b="0" i="0" u="none" strike="noStrike">
                          <a:solidFill>
                            <a:srgbClr val="000000"/>
                          </a:solidFill>
                          <a:effectLst/>
                          <a:latin typeface="Calibri" panose="020F0502020204030204" pitchFamily="34" charset="0"/>
                        </a:rPr>
                      </a:br>
                      <a:r>
                        <a:rPr lang="tr-TR" sz="1200" b="0" i="0" u="none" strike="noStrike">
                          <a:solidFill>
                            <a:srgbClr val="000000"/>
                          </a:solidFill>
                          <a:effectLst/>
                          <a:latin typeface="Calibri" panose="020F0502020204030204" pitchFamily="34" charset="0"/>
                        </a:rPr>
                        <a:t>Yönlendirici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ilgili yasa ve mevzuatları uygulama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363788">
                <a:tc>
                  <a:txBody>
                    <a:bodyPr/>
                    <a:lstStyle/>
                    <a:p>
                      <a:pPr algn="ctr" fontAlgn="ctr"/>
                      <a:r>
                        <a:rPr lang="tr-TR" sz="1200" b="0" i="0" u="none" strike="noStrike">
                          <a:solidFill>
                            <a:srgbClr val="000000"/>
                          </a:solidFill>
                          <a:effectLst/>
                          <a:latin typeface="Calibri" panose="020F0502020204030204" pitchFamily="34" charset="0"/>
                        </a:rPr>
                        <a:t>Hastalar</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Eğitimin gerekliliği ve toplum hizmeti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Kaliteli sağlık hizmeti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363788">
                <a:tc>
                  <a:txBody>
                    <a:bodyPr/>
                    <a:lstStyle/>
                    <a:p>
                      <a:pPr algn="ctr" fontAlgn="ctr"/>
                      <a:r>
                        <a:rPr lang="tr-TR" sz="1200" b="0" i="0" u="none" strike="noStrike">
                          <a:solidFill>
                            <a:srgbClr val="000000"/>
                          </a:solidFill>
                          <a:effectLst/>
                          <a:latin typeface="Calibri" panose="020F0502020204030204" pitchFamily="34" charset="0"/>
                        </a:rPr>
                        <a:t>Üniversite idari birimler</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Eğitimin ve idari işlerin yürütülmesine destek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Uyumlu çalışma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363788">
                <a:tc>
                  <a:txBody>
                    <a:bodyPr/>
                    <a:lstStyle/>
                    <a:p>
                      <a:pPr algn="ctr" fontAlgn="ctr"/>
                      <a:r>
                        <a:rPr lang="tr-TR" sz="1200" b="0" i="0" u="none" strike="noStrike">
                          <a:solidFill>
                            <a:srgbClr val="000000"/>
                          </a:solidFill>
                          <a:effectLst/>
                          <a:latin typeface="Calibri" panose="020F0502020204030204" pitchFamily="34" charset="0"/>
                        </a:rPr>
                        <a:t>Antalya Bilim Üniversitesi BilimDent Ağız ve Diş Sağlığı Uygulama ve Araştırma Merkezi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Klinik hizmetler ve araştırma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Klinik çalışmaların planlanması ve klinik hizmetlerin standartlara uygun verilmesi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bl>
          </a:graphicData>
        </a:graphic>
      </p:graphicFrame>
    </p:spTree>
    <p:extLst>
      <p:ext uri="{BB962C8B-B14F-4D97-AF65-F5344CB8AC3E}">
        <p14:creationId xmlns:p14="http://schemas.microsoft.com/office/powerpoint/2010/main" val="806008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39F893C-C32F-4835-A1E5-850973405C58}" type="slidenum">
              <a:rPr lang="tr-TR" smtClean="0"/>
              <a:t>6</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653024809"/>
              </p:ext>
            </p:extLst>
          </p:nvPr>
        </p:nvGraphicFramePr>
        <p:xfrm>
          <a:off x="0" y="941893"/>
          <a:ext cx="9144000" cy="5570946"/>
        </p:xfrm>
        <a:graphic>
          <a:graphicData uri="http://schemas.openxmlformats.org/drawingml/2006/table">
            <a:tbl>
              <a:tblPr/>
              <a:tblGrid>
                <a:gridCol w="2930013">
                  <a:extLst>
                    <a:ext uri="{9D8B030D-6E8A-4147-A177-3AD203B41FA5}">
                      <a16:colId xmlns:a16="http://schemas.microsoft.com/office/drawing/2014/main" val="3918363564"/>
                    </a:ext>
                  </a:extLst>
                </a:gridCol>
                <a:gridCol w="3093406">
                  <a:extLst>
                    <a:ext uri="{9D8B030D-6E8A-4147-A177-3AD203B41FA5}">
                      <a16:colId xmlns:a16="http://schemas.microsoft.com/office/drawing/2014/main" val="1683979601"/>
                    </a:ext>
                  </a:extLst>
                </a:gridCol>
                <a:gridCol w="3120581">
                  <a:extLst>
                    <a:ext uri="{9D8B030D-6E8A-4147-A177-3AD203B41FA5}">
                      <a16:colId xmlns:a16="http://schemas.microsoft.com/office/drawing/2014/main" val="2592459544"/>
                    </a:ext>
                  </a:extLst>
                </a:gridCol>
              </a:tblGrid>
              <a:tr h="867242">
                <a:tc>
                  <a:txBody>
                    <a:bodyPr/>
                    <a:lstStyle/>
                    <a:p>
                      <a:pPr algn="ctr" fontAlgn="ctr"/>
                      <a:r>
                        <a:rPr lang="tr-TR" sz="12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1175926">
                <a:tc>
                  <a:txBody>
                    <a:bodyPr/>
                    <a:lstStyle/>
                    <a:p>
                      <a:pPr algn="ctr" fontAlgn="ctr"/>
                      <a:r>
                        <a:rPr lang="tr-TR" sz="1600" b="0" i="0" u="none" strike="noStrike" dirty="0">
                          <a:solidFill>
                            <a:srgbClr val="000000"/>
                          </a:solidFill>
                          <a:effectLst/>
                          <a:latin typeface="Calibri" panose="020F0502020204030204" pitchFamily="34" charset="0"/>
                        </a:rPr>
                        <a:t>Türk Diş Hekimleri Birliği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Calibri" panose="020F0502020204030204" pitchFamily="34" charset="0"/>
                        </a:rPr>
                        <a:t> Meslek birliği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dirty="0">
                          <a:solidFill>
                            <a:srgbClr val="000000"/>
                          </a:solidFill>
                          <a:effectLst/>
                          <a:latin typeface="Calibri" panose="020F0502020204030204" pitchFamily="34" charset="0"/>
                        </a:rPr>
                        <a:t>Mesleki faaliyetlerde ortak çalışma olanaklarının yaratılması, işbirliği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1175926">
                <a:tc>
                  <a:txBody>
                    <a:bodyPr/>
                    <a:lstStyle/>
                    <a:p>
                      <a:pPr algn="ctr" fontAlgn="ctr"/>
                      <a:r>
                        <a:rPr lang="tr-TR" sz="1600" b="0" i="0" u="none" strike="noStrike" dirty="0">
                          <a:solidFill>
                            <a:srgbClr val="000000"/>
                          </a:solidFill>
                          <a:effectLst/>
                          <a:latin typeface="Calibri" panose="020F0502020204030204" pitchFamily="34" charset="0"/>
                        </a:rPr>
                        <a:t>Antalya İl Sağlık Müdürlüğü </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600" b="0" i="0" u="none" strike="noStrike" dirty="0">
                          <a:solidFill>
                            <a:srgbClr val="000000"/>
                          </a:solidFill>
                          <a:effectLst/>
                          <a:latin typeface="Calibri" panose="020F0502020204030204" pitchFamily="34" charset="0"/>
                        </a:rPr>
                        <a:t>Yetkili birim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dirty="0">
                          <a:solidFill>
                            <a:srgbClr val="000000"/>
                          </a:solidFill>
                          <a:effectLst/>
                          <a:latin typeface="Calibri" panose="020F0502020204030204" pitchFamily="34" charset="0"/>
                        </a:rPr>
                        <a:t>Standartlara uygun sağlık hizmeti verilmesi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1175926">
                <a:tc>
                  <a:txBody>
                    <a:bodyPr/>
                    <a:lstStyle/>
                    <a:p>
                      <a:pPr algn="ctr" fontAlgn="ctr"/>
                      <a:r>
                        <a:rPr lang="tr-TR" sz="1600" b="0" i="0" u="none" strike="noStrike">
                          <a:solidFill>
                            <a:srgbClr val="000000"/>
                          </a:solidFill>
                          <a:effectLst/>
                          <a:latin typeface="Calibri" panose="020F0502020204030204" pitchFamily="34" charset="0"/>
                        </a:rPr>
                        <a:t>Ulusal Uluslararası Destek Kuruluşları (TÜBİTAK vb.)</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600" b="0" i="0" u="none" strike="noStrike" dirty="0">
                          <a:solidFill>
                            <a:srgbClr val="000000"/>
                          </a:solidFill>
                          <a:effectLst/>
                          <a:latin typeface="Calibri" panose="020F0502020204030204" pitchFamily="34" charset="0"/>
                        </a:rPr>
                        <a:t>Eğitim ve maddi destek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dirty="0">
                          <a:solidFill>
                            <a:srgbClr val="000000"/>
                          </a:solidFill>
                          <a:effectLst/>
                          <a:latin typeface="Calibri" panose="020F0502020204030204" pitchFamily="34" charset="0"/>
                        </a:rPr>
                        <a:t>Projeler Üretilerek Bilimin Geliştirilmesi ve Yaygınlaştırılması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1175926">
                <a:tc>
                  <a:txBody>
                    <a:bodyPr/>
                    <a:lstStyle/>
                    <a:p>
                      <a:pPr algn="ctr" fontAlgn="ctr"/>
                      <a:r>
                        <a:rPr lang="tr-TR" sz="1600" b="0" i="0" u="none" strike="noStrike">
                          <a:solidFill>
                            <a:srgbClr val="000000"/>
                          </a:solidFill>
                          <a:effectLst/>
                          <a:latin typeface="Calibri" panose="020F0502020204030204" pitchFamily="34" charset="0"/>
                        </a:rPr>
                        <a:t>Yükseköğretim Kalite Kurulu (YÖKAK)</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Calibri" panose="020F0502020204030204" pitchFamily="34" charset="0"/>
                        </a:rPr>
                        <a:t>Kalite sistemini oluşturmak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dirty="0">
                          <a:solidFill>
                            <a:srgbClr val="000000"/>
                          </a:solidFill>
                          <a:effectLst/>
                          <a:latin typeface="Calibri" panose="020F0502020204030204" pitchFamily="34" charset="0"/>
                        </a:rPr>
                        <a:t>YÖKAK standartlarına uyum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bl>
          </a:graphicData>
        </a:graphic>
      </p:graphicFrame>
      <p:graphicFrame>
        <p:nvGraphicFramePr>
          <p:cNvPr id="6" name="İçerik Yer Tutucusu 5"/>
          <p:cNvGraphicFramePr>
            <a:graphicFrameLocks noGrp="1"/>
          </p:cNvGraphicFramePr>
          <p:nvPr>
            <p:ph idx="1"/>
            <p:extLst>
              <p:ext uri="{D42A27DB-BD31-4B8C-83A1-F6EECF244321}">
                <p14:modId xmlns:p14="http://schemas.microsoft.com/office/powerpoint/2010/main" val="3974590396"/>
              </p:ext>
            </p:extLst>
          </p:nvPr>
        </p:nvGraphicFramePr>
        <p:xfrm>
          <a:off x="270533" y="-39619"/>
          <a:ext cx="8244916" cy="981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1089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89" y="332656"/>
            <a:ext cx="1607689" cy="4289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8304B644-425E-4186-B593-E25613CE91FE}"/>
              </a:ext>
            </a:extLst>
          </p:cNvPr>
          <p:cNvGraphicFramePr>
            <a:graphicFrameLocks noGrp="1"/>
          </p:cNvGraphicFramePr>
          <p:nvPr>
            <p:extLst/>
          </p:nvPr>
        </p:nvGraphicFramePr>
        <p:xfrm>
          <a:off x="658760" y="1385082"/>
          <a:ext cx="8170607" cy="5094376"/>
        </p:xfrm>
        <a:graphic>
          <a:graphicData uri="http://schemas.openxmlformats.org/drawingml/2006/table">
            <a:tbl>
              <a:tblPr/>
              <a:tblGrid>
                <a:gridCol w="1554547">
                  <a:extLst>
                    <a:ext uri="{9D8B030D-6E8A-4147-A177-3AD203B41FA5}">
                      <a16:colId xmlns:a16="http://schemas.microsoft.com/office/drawing/2014/main" val="3918363564"/>
                    </a:ext>
                  </a:extLst>
                </a:gridCol>
                <a:gridCol w="1644313">
                  <a:extLst>
                    <a:ext uri="{9D8B030D-6E8A-4147-A177-3AD203B41FA5}">
                      <a16:colId xmlns:a16="http://schemas.microsoft.com/office/drawing/2014/main" val="1683979601"/>
                    </a:ext>
                  </a:extLst>
                </a:gridCol>
                <a:gridCol w="1657249">
                  <a:extLst>
                    <a:ext uri="{9D8B030D-6E8A-4147-A177-3AD203B41FA5}">
                      <a16:colId xmlns:a16="http://schemas.microsoft.com/office/drawing/2014/main" val="2592459544"/>
                    </a:ext>
                  </a:extLst>
                </a:gridCol>
                <a:gridCol w="1657249">
                  <a:extLst>
                    <a:ext uri="{9D8B030D-6E8A-4147-A177-3AD203B41FA5}">
                      <a16:colId xmlns:a16="http://schemas.microsoft.com/office/drawing/2014/main" val="3383282758"/>
                    </a:ext>
                  </a:extLst>
                </a:gridCol>
                <a:gridCol w="1657249">
                  <a:extLst>
                    <a:ext uri="{9D8B030D-6E8A-4147-A177-3AD203B41FA5}">
                      <a16:colId xmlns:a16="http://schemas.microsoft.com/office/drawing/2014/main" val="494559924"/>
                    </a:ext>
                  </a:extLst>
                </a:gridCol>
              </a:tblGrid>
              <a:tr h="493194">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2145782">
                <a:tc>
                  <a:txBody>
                    <a:bodyPr/>
                    <a:lstStyle/>
                    <a:p>
                      <a:pPr algn="l" fontAlgn="ctr"/>
                      <a:r>
                        <a:rPr lang="tr-TR" sz="2000" b="0" i="0" u="none" strike="noStrike" dirty="0" smtClean="0">
                          <a:solidFill>
                            <a:srgbClr val="000000"/>
                          </a:solidFill>
                          <a:effectLst/>
                          <a:latin typeface="Calibri" panose="020F0502020204030204" pitchFamily="34" charset="0"/>
                        </a:rPr>
                        <a:t>Fantom Kafa</a:t>
                      </a:r>
                      <a:endParaRPr lang="tr-TR" sz="2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2000" b="0" i="0" u="none" strike="noStrike" dirty="0" smtClean="0">
                          <a:solidFill>
                            <a:srgbClr val="000000"/>
                          </a:solidFill>
                          <a:effectLst/>
                          <a:latin typeface="Calibri" panose="020F0502020204030204" pitchFamily="34" charset="0"/>
                        </a:rPr>
                        <a:t>Diş Hekimliği</a:t>
                      </a:r>
                      <a:endParaRPr lang="tr-TR" sz="2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000" b="0" i="0" u="none" strike="noStrike" dirty="0" smtClean="0">
                          <a:solidFill>
                            <a:srgbClr val="000000"/>
                          </a:solidFill>
                          <a:effectLst/>
                          <a:latin typeface="Calibri" panose="020F0502020204030204" pitchFamily="34" charset="0"/>
                        </a:rPr>
                        <a:t>2</a:t>
                      </a:r>
                      <a:endParaRPr lang="tr-TR" sz="2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000" b="0" i="0" u="none" strike="noStrike" dirty="0" smtClean="0">
                          <a:solidFill>
                            <a:srgbClr val="000000"/>
                          </a:solidFill>
                          <a:effectLst/>
                          <a:latin typeface="Calibri" panose="020F0502020204030204" pitchFamily="34" charset="0"/>
                        </a:rPr>
                        <a:t>1</a:t>
                      </a:r>
                      <a:endParaRPr lang="tr-TR" sz="2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2000" b="0" i="0" u="none" strike="noStrike" dirty="0" smtClean="0">
                          <a:solidFill>
                            <a:srgbClr val="000000"/>
                          </a:solidFill>
                          <a:effectLst/>
                          <a:latin typeface="Calibri" panose="020F0502020204030204" pitchFamily="34" charset="0"/>
                        </a:rPr>
                        <a:t>Öğrenci sayısının artması ve çalışma alanının yetersiz kalması </a:t>
                      </a:r>
                      <a:endParaRPr lang="tr-TR" sz="2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2145782">
                <a:tc>
                  <a:txBody>
                    <a:bodyPr/>
                    <a:lstStyle/>
                    <a:p>
                      <a:pPr algn="l" fontAlgn="ctr"/>
                      <a:r>
                        <a:rPr lang="tr-TR" sz="2000" b="0" i="0" u="none" strike="noStrike" dirty="0" smtClean="0">
                          <a:solidFill>
                            <a:srgbClr val="000000"/>
                          </a:solidFill>
                          <a:effectLst/>
                          <a:latin typeface="Calibri" panose="020F0502020204030204" pitchFamily="34" charset="0"/>
                        </a:rPr>
                        <a:t>Çok</a:t>
                      </a:r>
                      <a:r>
                        <a:rPr lang="tr-TR" sz="2000" b="0" i="0" u="none" strike="noStrike" baseline="0" dirty="0" smtClean="0">
                          <a:solidFill>
                            <a:srgbClr val="000000"/>
                          </a:solidFill>
                          <a:effectLst/>
                          <a:latin typeface="Calibri" panose="020F0502020204030204" pitchFamily="34" charset="0"/>
                        </a:rPr>
                        <a:t> amaçlı laboratuvar </a:t>
                      </a:r>
                      <a:endParaRPr lang="tr-TR" sz="2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2000" b="0" i="0" u="none" strike="noStrike" dirty="0" smtClean="0">
                          <a:solidFill>
                            <a:srgbClr val="000000"/>
                          </a:solidFill>
                          <a:effectLst/>
                          <a:latin typeface="Calibri" panose="020F0502020204030204" pitchFamily="34" charset="0"/>
                        </a:rPr>
                        <a:t>Diş</a:t>
                      </a:r>
                      <a:r>
                        <a:rPr lang="tr-TR" sz="2000" b="0" i="0" u="none" strike="noStrike" dirty="0">
                          <a:solidFill>
                            <a:srgbClr val="000000"/>
                          </a:solidFill>
                          <a:effectLst/>
                          <a:latin typeface="Calibri" panose="020F0502020204030204" pitchFamily="34" charset="0"/>
                        </a:rPr>
                        <a:t> </a:t>
                      </a:r>
                      <a:r>
                        <a:rPr lang="tr-TR" sz="2000" b="0" i="0" u="none" strike="noStrike" dirty="0" smtClean="0">
                          <a:solidFill>
                            <a:srgbClr val="000000"/>
                          </a:solidFill>
                          <a:effectLst/>
                          <a:latin typeface="Calibri" panose="020F0502020204030204" pitchFamily="34" charset="0"/>
                        </a:rPr>
                        <a:t>Hekimliği</a:t>
                      </a:r>
                      <a:endParaRPr lang="tr-TR" sz="2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000" b="0" i="0" u="none" strike="noStrike" dirty="0" smtClean="0">
                          <a:solidFill>
                            <a:srgbClr val="000000"/>
                          </a:solidFill>
                          <a:effectLst/>
                          <a:latin typeface="Calibri" panose="020F0502020204030204" pitchFamily="34" charset="0"/>
                        </a:rPr>
                        <a:t>-</a:t>
                      </a:r>
                      <a:r>
                        <a:rPr lang="tr-TR" sz="20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000" b="0" i="0" u="none" strike="noStrike" dirty="0" smtClean="0">
                          <a:solidFill>
                            <a:srgbClr val="000000"/>
                          </a:solidFill>
                          <a:effectLst/>
                          <a:latin typeface="Calibri" panose="020F0502020204030204" pitchFamily="34" charset="0"/>
                        </a:rPr>
                        <a:t>1</a:t>
                      </a:r>
                      <a:endParaRPr lang="tr-TR" sz="2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2000" b="0" i="0" u="none" strike="noStrike" dirty="0" smtClean="0">
                          <a:solidFill>
                            <a:srgbClr val="000000"/>
                          </a:solidFill>
                          <a:effectLst/>
                          <a:latin typeface="Calibri" panose="020F0502020204030204" pitchFamily="34" charset="0"/>
                        </a:rPr>
                        <a:t>Histoloji- Patoloji</a:t>
                      </a:r>
                      <a:r>
                        <a:rPr lang="tr-TR" sz="2000" b="0" i="0" u="none" strike="noStrike" baseline="0" dirty="0" smtClean="0">
                          <a:solidFill>
                            <a:srgbClr val="000000"/>
                          </a:solidFill>
                          <a:effectLst/>
                          <a:latin typeface="Calibri" panose="020F0502020204030204" pitchFamily="34" charset="0"/>
                        </a:rPr>
                        <a:t> </a:t>
                      </a:r>
                      <a:r>
                        <a:rPr lang="tr-TR" sz="2000" b="0" i="0" u="none" strike="noStrike" baseline="0" dirty="0" err="1" smtClean="0">
                          <a:solidFill>
                            <a:srgbClr val="000000"/>
                          </a:solidFill>
                          <a:effectLst/>
                          <a:latin typeface="Calibri" panose="020F0502020204030204" pitchFamily="34" charset="0"/>
                        </a:rPr>
                        <a:t>lab</a:t>
                      </a:r>
                      <a:endParaRPr lang="tr-TR" sz="2000" b="0" i="0" u="none" strike="noStrike" baseline="0" dirty="0" smtClean="0">
                        <a:solidFill>
                          <a:srgbClr val="000000"/>
                        </a:solidFill>
                        <a:effectLst/>
                        <a:latin typeface="Calibri" panose="020F0502020204030204" pitchFamily="34" charset="0"/>
                      </a:endParaRPr>
                    </a:p>
                    <a:p>
                      <a:pPr algn="l" fontAlgn="ctr"/>
                      <a:r>
                        <a:rPr lang="tr-TR" sz="2000" b="0" i="0" u="none" strike="noStrike" baseline="0" dirty="0" smtClean="0">
                          <a:solidFill>
                            <a:srgbClr val="000000"/>
                          </a:solidFill>
                          <a:effectLst/>
                          <a:latin typeface="Calibri" panose="020F0502020204030204" pitchFamily="34" charset="0"/>
                        </a:rPr>
                        <a:t>NYOS ( OSCE) sınav alanı</a:t>
                      </a:r>
                    </a:p>
                    <a:p>
                      <a:pPr algn="l" fontAlgn="ctr"/>
                      <a:r>
                        <a:rPr lang="tr-TR" sz="2000" b="0" i="0" u="none" strike="noStrike" baseline="0" dirty="0" smtClean="0">
                          <a:solidFill>
                            <a:srgbClr val="000000"/>
                          </a:solidFill>
                          <a:effectLst/>
                          <a:latin typeface="Calibri" panose="020F0502020204030204" pitchFamily="34" charset="0"/>
                        </a:rPr>
                        <a:t>1. Sınıf uygulama laboratuvarı </a:t>
                      </a:r>
                      <a:endParaRPr lang="tr-TR" sz="2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09618">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bl>
          </a:graphicData>
        </a:graphic>
      </p:graphicFrame>
      <p:graphicFrame>
        <p:nvGraphicFramePr>
          <p:cNvPr id="67" name="İçerik Yer Tutucusu 5"/>
          <p:cNvGraphicFramePr>
            <a:graphicFrameLocks/>
          </p:cNvGraphicFramePr>
          <p:nvPr>
            <p:extLst>
              <p:ext uri="{D42A27DB-BD31-4B8C-83A1-F6EECF244321}">
                <p14:modId xmlns:p14="http://schemas.microsoft.com/office/powerpoint/2010/main" val="1246817622"/>
              </p:ext>
            </p:extLst>
          </p:nvPr>
        </p:nvGraphicFramePr>
        <p:xfrm>
          <a:off x="658760" y="554784"/>
          <a:ext cx="8244916" cy="981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0341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570007" y="344252"/>
            <a:ext cx="5901761" cy="922105"/>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(TEKNOLOJİK, YAZILIM, DONANIM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278" y="245892"/>
            <a:ext cx="1569900" cy="3334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4E4BC37B-8B6C-4421-8472-B24C6619D2F1}"/>
              </a:ext>
            </a:extLst>
          </p:cNvPr>
          <p:cNvGraphicFramePr>
            <a:graphicFrameLocks noGrp="1"/>
          </p:cNvGraphicFramePr>
          <p:nvPr>
            <p:extLst/>
          </p:nvPr>
        </p:nvGraphicFramePr>
        <p:xfrm>
          <a:off x="924233" y="1385082"/>
          <a:ext cx="7678994" cy="3560544"/>
        </p:xfrm>
        <a:graphic>
          <a:graphicData uri="http://schemas.openxmlformats.org/drawingml/2006/table">
            <a:tbl>
              <a:tblPr/>
              <a:tblGrid>
                <a:gridCol w="1461013">
                  <a:extLst>
                    <a:ext uri="{9D8B030D-6E8A-4147-A177-3AD203B41FA5}">
                      <a16:colId xmlns:a16="http://schemas.microsoft.com/office/drawing/2014/main" val="3918363564"/>
                    </a:ext>
                  </a:extLst>
                </a:gridCol>
                <a:gridCol w="1545379">
                  <a:extLst>
                    <a:ext uri="{9D8B030D-6E8A-4147-A177-3AD203B41FA5}">
                      <a16:colId xmlns:a16="http://schemas.microsoft.com/office/drawing/2014/main" val="1683979601"/>
                    </a:ext>
                  </a:extLst>
                </a:gridCol>
                <a:gridCol w="1557534">
                  <a:extLst>
                    <a:ext uri="{9D8B030D-6E8A-4147-A177-3AD203B41FA5}">
                      <a16:colId xmlns:a16="http://schemas.microsoft.com/office/drawing/2014/main" val="2592459544"/>
                    </a:ext>
                  </a:extLst>
                </a:gridCol>
                <a:gridCol w="1557534">
                  <a:extLst>
                    <a:ext uri="{9D8B030D-6E8A-4147-A177-3AD203B41FA5}">
                      <a16:colId xmlns:a16="http://schemas.microsoft.com/office/drawing/2014/main" val="3383282758"/>
                    </a:ext>
                  </a:extLst>
                </a:gridCol>
                <a:gridCol w="1557534">
                  <a:extLst>
                    <a:ext uri="{9D8B030D-6E8A-4147-A177-3AD203B41FA5}">
                      <a16:colId xmlns:a16="http://schemas.microsoft.com/office/drawing/2014/main" val="494559924"/>
                    </a:ext>
                  </a:extLst>
                </a:gridCol>
              </a:tblGrid>
              <a:tr h="838232">
                <a:tc>
                  <a:txBody>
                    <a:bodyPr/>
                    <a:lstStyle/>
                    <a:p>
                      <a:pPr algn="ctr" fontAlgn="ctr"/>
                      <a:r>
                        <a:rPr lang="tr-TR" sz="16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6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2226150">
                <a:tc>
                  <a:txBody>
                    <a:bodyPr/>
                    <a:lstStyle/>
                    <a:p>
                      <a:pPr algn="l" fontAlgn="ctr"/>
                      <a:r>
                        <a:rPr lang="tr-TR" sz="1800" b="0" i="0" u="none" strike="noStrike" dirty="0" smtClean="0">
                          <a:solidFill>
                            <a:srgbClr val="000000"/>
                          </a:solidFill>
                          <a:effectLst/>
                          <a:latin typeface="Calibri" panose="020F0502020204030204" pitchFamily="34" charset="0"/>
                        </a:rPr>
                        <a:t>Sanal gerçeklik</a:t>
                      </a:r>
                      <a:r>
                        <a:rPr lang="tr-TR" sz="1800" b="0" i="0" u="none" strike="noStrike" baseline="0" dirty="0" smtClean="0">
                          <a:solidFill>
                            <a:srgbClr val="000000"/>
                          </a:solidFill>
                          <a:effectLst/>
                          <a:latin typeface="Calibri" panose="020F0502020204030204" pitchFamily="34" charset="0"/>
                        </a:rPr>
                        <a:t> ünitesi</a:t>
                      </a:r>
                      <a:endParaRPr lang="tr-TR" sz="18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800" b="0" i="0" u="none" strike="noStrike" dirty="0" smtClean="0">
                          <a:solidFill>
                            <a:srgbClr val="000000"/>
                          </a:solidFill>
                          <a:effectLst/>
                          <a:latin typeface="Calibri" panose="020F0502020204030204" pitchFamily="34" charset="0"/>
                        </a:rPr>
                        <a:t>Diş Hekimliği</a:t>
                      </a:r>
                      <a:endParaRPr lang="tr-TR" sz="18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800" b="0" i="0" u="none" strike="noStrike" dirty="0" smtClean="0">
                          <a:solidFill>
                            <a:srgbClr val="000000"/>
                          </a:solidFill>
                          <a:effectLst/>
                          <a:latin typeface="Calibri" panose="020F0502020204030204" pitchFamily="34" charset="0"/>
                        </a:rPr>
                        <a:t>-</a:t>
                      </a:r>
                      <a:endParaRPr lang="tr-TR" sz="18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800" b="0" i="0" u="none" strike="noStrike" dirty="0" smtClean="0">
                          <a:solidFill>
                            <a:srgbClr val="000000"/>
                          </a:solidFill>
                          <a:effectLst/>
                          <a:latin typeface="Calibri" panose="020F0502020204030204" pitchFamily="34" charset="0"/>
                        </a:rPr>
                        <a:t>2 adet</a:t>
                      </a:r>
                      <a:endParaRPr lang="tr-TR" sz="18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800" b="0" i="0" u="none" strike="noStrike" dirty="0" smtClean="0">
                          <a:solidFill>
                            <a:srgbClr val="000000"/>
                          </a:solidFill>
                          <a:effectLst/>
                          <a:latin typeface="Calibri" panose="020F0502020204030204" pitchFamily="34" charset="0"/>
                        </a:rPr>
                        <a:t>Öğrenci eğitiminde teknolojik</a:t>
                      </a:r>
                      <a:r>
                        <a:rPr lang="tr-TR" sz="1800" b="0" i="0" u="none" strike="noStrike" baseline="0" dirty="0" smtClean="0">
                          <a:solidFill>
                            <a:srgbClr val="000000"/>
                          </a:solidFill>
                          <a:effectLst/>
                          <a:latin typeface="Calibri" panose="020F0502020204030204" pitchFamily="34" charset="0"/>
                        </a:rPr>
                        <a:t> gelişimi takip etmek ve tercih sebebi olmak </a:t>
                      </a:r>
                      <a:endParaRPr lang="tr-TR" sz="18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496162">
                <a:tc>
                  <a:txBody>
                    <a:bodyPr/>
                    <a:lstStyle/>
                    <a:p>
                      <a:pPr algn="ctr" fontAlgn="ctr"/>
                      <a:r>
                        <a:rPr lang="tr-TR" sz="18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8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8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8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8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bl>
          </a:graphicData>
        </a:graphic>
      </p:graphicFrame>
    </p:spTree>
    <p:extLst>
      <p:ext uri="{BB962C8B-B14F-4D97-AF65-F5344CB8AC3E}">
        <p14:creationId xmlns:p14="http://schemas.microsoft.com/office/powerpoint/2010/main" val="2962322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897624" y="57477"/>
            <a:ext cx="5869859" cy="1334931"/>
          </a:xfrm>
          <a:prstGeom prst="rect">
            <a:avLst/>
          </a:prstGeom>
        </p:spPr>
        <p:txBody>
          <a:bodyPr vert="horz" lIns="91440" tIns="45720" rIns="91440" bIns="45720" rtlCol="0" anchor="b">
            <a:noAutofit/>
          </a:bodyPr>
          <a:lstStyle/>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(İŞ GÜCÜ-İNSAN KAYNAĞI)</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597354" y="29674675"/>
            <a:ext cx="196850" cy="143299"/>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592592" y="29836601"/>
            <a:ext cx="196850" cy="153114"/>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592592" y="29998526"/>
            <a:ext cx="196850" cy="153114"/>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995942" y="29665151"/>
            <a:ext cx="196850" cy="153114"/>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995942" y="29827075"/>
            <a:ext cx="196850" cy="143299"/>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995942" y="29665151"/>
            <a:ext cx="196850" cy="153114"/>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995942" y="29827075"/>
            <a:ext cx="196850" cy="143299"/>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995942" y="30022339"/>
            <a:ext cx="196850" cy="145262"/>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597354" y="29674675"/>
            <a:ext cx="196850" cy="143299"/>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592592" y="29998526"/>
            <a:ext cx="196850" cy="153114"/>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995942" y="29665151"/>
            <a:ext cx="196850" cy="153114"/>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995942" y="29827075"/>
            <a:ext cx="196850" cy="143299"/>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597354" y="29666739"/>
            <a:ext cx="196850" cy="14329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592592" y="29820725"/>
            <a:ext cx="196850" cy="17470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995942" y="29665150"/>
            <a:ext cx="196850" cy="143299"/>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995942" y="29819139"/>
            <a:ext cx="196850" cy="14329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995942" y="29665150"/>
            <a:ext cx="196850" cy="143299"/>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995942" y="29819139"/>
            <a:ext cx="196850" cy="14329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995942" y="30022339"/>
            <a:ext cx="196850" cy="145262"/>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995942" y="30022339"/>
            <a:ext cx="196850" cy="145262"/>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597354" y="29674675"/>
            <a:ext cx="196850" cy="143299"/>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592592" y="29842951"/>
            <a:ext cx="196850" cy="145262"/>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592592" y="29998526"/>
            <a:ext cx="196850" cy="153114"/>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995942" y="29665151"/>
            <a:ext cx="196850" cy="153114"/>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995942" y="29827075"/>
            <a:ext cx="196850" cy="143299"/>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995942" y="30030275"/>
            <a:ext cx="196850" cy="143299"/>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967492" y="29674675"/>
            <a:ext cx="196850" cy="143299"/>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962729" y="29842951"/>
            <a:ext cx="196850" cy="145262"/>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962729" y="29998526"/>
            <a:ext cx="196850" cy="153114"/>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597354" y="30565264"/>
            <a:ext cx="196850" cy="145262"/>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592592" y="30727189"/>
            <a:ext cx="196850" cy="153114"/>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592592" y="30889114"/>
            <a:ext cx="196850" cy="153114"/>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995942" y="30555739"/>
            <a:ext cx="196850" cy="153114"/>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995942" y="30717664"/>
            <a:ext cx="196850" cy="145262"/>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995942" y="30555739"/>
            <a:ext cx="196850" cy="153114"/>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995942" y="30717664"/>
            <a:ext cx="196850" cy="145262"/>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995942" y="30914514"/>
            <a:ext cx="196850" cy="14329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597354" y="30565264"/>
            <a:ext cx="196850" cy="145262"/>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592592" y="30889114"/>
            <a:ext cx="196850" cy="153114"/>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995942" y="30555739"/>
            <a:ext cx="196850" cy="153114"/>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995942" y="30717664"/>
            <a:ext cx="196850" cy="145262"/>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597354" y="30557326"/>
            <a:ext cx="196850" cy="145262"/>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592592" y="30712900"/>
            <a:ext cx="196850" cy="17470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592592" y="30889114"/>
            <a:ext cx="204787" cy="198262"/>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995942" y="30555739"/>
            <a:ext cx="196850" cy="145262"/>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995942" y="30709726"/>
            <a:ext cx="196850" cy="145262"/>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995942" y="30555739"/>
            <a:ext cx="196850" cy="145262"/>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995942" y="30709726"/>
            <a:ext cx="196850" cy="145262"/>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995942" y="30914514"/>
            <a:ext cx="196850" cy="14329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995942" y="30914514"/>
            <a:ext cx="196850" cy="14329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597354" y="30565264"/>
            <a:ext cx="196850" cy="145262"/>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592592" y="30735125"/>
            <a:ext cx="196850" cy="143299"/>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592592" y="30889114"/>
            <a:ext cx="196850" cy="153114"/>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995942" y="30555739"/>
            <a:ext cx="196850" cy="153114"/>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995942" y="30717664"/>
            <a:ext cx="196850" cy="145262"/>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995942" y="30922450"/>
            <a:ext cx="196850" cy="143299"/>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967492" y="30565264"/>
            <a:ext cx="196850" cy="145262"/>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962729" y="30735125"/>
            <a:ext cx="196850" cy="143299"/>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962729" y="30889114"/>
            <a:ext cx="196850" cy="153114"/>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332" y="747125"/>
            <a:ext cx="1690292" cy="4439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0F23ED71-2D0A-4A91-BB06-5711D160085E}"/>
              </a:ext>
            </a:extLst>
          </p:cNvPr>
          <p:cNvGraphicFramePr>
            <a:graphicFrameLocks noGrp="1"/>
          </p:cNvGraphicFramePr>
          <p:nvPr>
            <p:extLst>
              <p:ext uri="{D42A27DB-BD31-4B8C-83A1-F6EECF244321}">
                <p14:modId xmlns:p14="http://schemas.microsoft.com/office/powerpoint/2010/main" val="2521460456"/>
              </p:ext>
            </p:extLst>
          </p:nvPr>
        </p:nvGraphicFramePr>
        <p:xfrm>
          <a:off x="207332" y="1570996"/>
          <a:ext cx="8632721" cy="4773711"/>
        </p:xfrm>
        <a:graphic>
          <a:graphicData uri="http://schemas.openxmlformats.org/drawingml/2006/table">
            <a:tbl>
              <a:tblPr/>
              <a:tblGrid>
                <a:gridCol w="1642471">
                  <a:extLst>
                    <a:ext uri="{9D8B030D-6E8A-4147-A177-3AD203B41FA5}">
                      <a16:colId xmlns:a16="http://schemas.microsoft.com/office/drawing/2014/main" val="3918363564"/>
                    </a:ext>
                  </a:extLst>
                </a:gridCol>
                <a:gridCol w="1737313">
                  <a:extLst>
                    <a:ext uri="{9D8B030D-6E8A-4147-A177-3AD203B41FA5}">
                      <a16:colId xmlns:a16="http://schemas.microsoft.com/office/drawing/2014/main" val="1683979601"/>
                    </a:ext>
                  </a:extLst>
                </a:gridCol>
                <a:gridCol w="1750979">
                  <a:extLst>
                    <a:ext uri="{9D8B030D-6E8A-4147-A177-3AD203B41FA5}">
                      <a16:colId xmlns:a16="http://schemas.microsoft.com/office/drawing/2014/main" val="2592459544"/>
                    </a:ext>
                  </a:extLst>
                </a:gridCol>
                <a:gridCol w="1750979">
                  <a:extLst>
                    <a:ext uri="{9D8B030D-6E8A-4147-A177-3AD203B41FA5}">
                      <a16:colId xmlns:a16="http://schemas.microsoft.com/office/drawing/2014/main" val="3383282758"/>
                    </a:ext>
                  </a:extLst>
                </a:gridCol>
                <a:gridCol w="1750979">
                  <a:extLst>
                    <a:ext uri="{9D8B030D-6E8A-4147-A177-3AD203B41FA5}">
                      <a16:colId xmlns:a16="http://schemas.microsoft.com/office/drawing/2014/main" val="494559924"/>
                    </a:ext>
                  </a:extLst>
                </a:gridCol>
              </a:tblGrid>
              <a:tr h="1367762">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2596350">
                <a:tc>
                  <a:txBody>
                    <a:bodyPr/>
                    <a:lstStyle/>
                    <a:p>
                      <a:pPr algn="ctr" fontAlgn="ctr"/>
                      <a:r>
                        <a:rPr lang="tr-TR" sz="1400" b="0" i="0" u="none" strike="noStrike" dirty="0" smtClean="0">
                          <a:solidFill>
                            <a:srgbClr val="000000"/>
                          </a:solidFill>
                          <a:effectLst/>
                          <a:latin typeface="Calibri" panose="020F0502020204030204" pitchFamily="34" charset="0"/>
                        </a:rPr>
                        <a:t>Öğretim Üyesi </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Diş Hekimliği</a:t>
                      </a:r>
                    </a:p>
                    <a:p>
                      <a:pPr algn="ctr" fontAlgn="ctr"/>
                      <a:r>
                        <a:rPr lang="tr-TR" sz="1400" b="0" i="0" u="none" strike="noStrike" dirty="0" smtClean="0">
                          <a:solidFill>
                            <a:srgbClr val="000000"/>
                          </a:solidFill>
                          <a:effectLst/>
                          <a:latin typeface="Calibri" panose="020F0502020204030204" pitchFamily="34" charset="0"/>
                        </a:rPr>
                        <a:t>Klinik Bilimler</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16</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10</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YÖK asgari koşulları ve uygulama</a:t>
                      </a:r>
                      <a:r>
                        <a:rPr lang="tr-TR" sz="1400" b="0" i="0" u="none" strike="noStrike" baseline="0" dirty="0" smtClean="0">
                          <a:solidFill>
                            <a:srgbClr val="000000"/>
                          </a:solidFill>
                          <a:effectLst/>
                          <a:latin typeface="Calibri" panose="020F0502020204030204" pitchFamily="34" charset="0"/>
                        </a:rPr>
                        <a:t> eğitiminin yükü </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809599">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bl>
          </a:graphicData>
        </a:graphic>
      </p:graphicFrame>
    </p:spTree>
    <p:extLst>
      <p:ext uri="{BB962C8B-B14F-4D97-AF65-F5344CB8AC3E}">
        <p14:creationId xmlns:p14="http://schemas.microsoft.com/office/powerpoint/2010/main" val="13796239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Özel 2">
      <a:dk1>
        <a:srgbClr val="8AD0D5"/>
      </a:dk1>
      <a:lt1>
        <a:sysClr val="window" lastClr="FFFFFF"/>
      </a:lt1>
      <a:dk2>
        <a:srgbClr val="1E5155"/>
      </a:dk2>
      <a:lt2>
        <a:srgbClr val="BFBFBF"/>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664</TotalTime>
  <Words>1445</Words>
  <Application>Microsoft Office PowerPoint</Application>
  <PresentationFormat>Ekran Gösterisi (4:3)</PresentationFormat>
  <Paragraphs>407</Paragraphs>
  <Slides>25</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25</vt:i4>
      </vt:variant>
    </vt:vector>
  </HeadingPairs>
  <TitlesOfParts>
    <vt:vector size="34" baseType="lpstr">
      <vt:lpstr>Algerian</vt:lpstr>
      <vt:lpstr>Arial</vt:lpstr>
      <vt:lpstr>Calibri</vt:lpstr>
      <vt:lpstr>Calibri Light</vt:lpstr>
      <vt:lpstr>Segoe UI</vt:lpstr>
      <vt:lpstr>Tahoma</vt:lpstr>
      <vt:lpstr>Times New Roman</vt:lpstr>
      <vt:lpstr>Wingdings 3</vt:lpstr>
      <vt:lpstr>İyon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1- 2022-2023 Güz Ders Memnuniyet Oranı</vt:lpstr>
      <vt:lpstr>PowerPoint Sunusu</vt:lpstr>
      <vt:lpstr>PowerPoint Sunusu</vt:lpstr>
      <vt:lpstr>PowerPoint Sunusu</vt:lpstr>
      <vt:lpstr>PowerPoint Sunusu</vt:lpstr>
      <vt:lpstr>DÜZELTİCİ-ÖNLEYİCİ FAALİYETLER</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YILI  YGG SUNUMU  MEZUNLAR OFİSİ ve KARİYER GELİŞTİRME KOORDİNATÖRLÜĞÜ SÜRECİ  30/12/2019</dc:title>
  <dc:creator>Ali Engin DORUM</dc:creator>
  <cp:lastModifiedBy>Seval TÜRK</cp:lastModifiedBy>
  <cp:revision>77</cp:revision>
  <dcterms:created xsi:type="dcterms:W3CDTF">2020-01-20T10:44:30Z</dcterms:created>
  <dcterms:modified xsi:type="dcterms:W3CDTF">2023-06-15T06:53:22Z</dcterms:modified>
</cp:coreProperties>
</file>