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88" r:id="rId3"/>
    <p:sldId id="347" r:id="rId4"/>
    <p:sldId id="366" r:id="rId5"/>
    <p:sldId id="346" r:id="rId6"/>
    <p:sldId id="367" r:id="rId7"/>
    <p:sldId id="320" r:id="rId8"/>
    <p:sldId id="373" r:id="rId9"/>
    <p:sldId id="370" r:id="rId10"/>
    <p:sldId id="387" r:id="rId11"/>
    <p:sldId id="371" r:id="rId12"/>
    <p:sldId id="364" r:id="rId13"/>
    <p:sldId id="285" r:id="rId14"/>
    <p:sldId id="353" r:id="rId15"/>
    <p:sldId id="376" r:id="rId16"/>
    <p:sldId id="382" r:id="rId17"/>
    <p:sldId id="358" r:id="rId18"/>
    <p:sldId id="352" r:id="rId19"/>
    <p:sldId id="383" r:id="rId20"/>
    <p:sldId id="357" r:id="rId21"/>
    <p:sldId id="304" r:id="rId22"/>
    <p:sldId id="359" r:id="rId23"/>
    <p:sldId id="384" r:id="rId24"/>
    <p:sldId id="388" r:id="rId25"/>
    <p:sldId id="360" r:id="rId26"/>
    <p:sldId id="361" r:id="rId27"/>
    <p:sldId id="362" r:id="rId28"/>
    <p:sldId id="278"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66"/>
            <p14:sldId id="346"/>
            <p14:sldId id="367"/>
            <p14:sldId id="320"/>
            <p14:sldId id="373"/>
            <p14:sldId id="370"/>
            <p14:sldId id="387"/>
            <p14:sldId id="371"/>
            <p14:sldId id="364"/>
            <p14:sldId id="285"/>
            <p14:sldId id="353"/>
            <p14:sldId id="376"/>
            <p14:sldId id="382"/>
            <p14:sldId id="358"/>
            <p14:sldId id="352"/>
            <p14:sldId id="383"/>
            <p14:sldId id="357"/>
            <p14:sldId id="304"/>
            <p14:sldId id="359"/>
            <p14:sldId id="384"/>
            <p14:sldId id="388"/>
            <p14:sldId id="360"/>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6AF"/>
    <a:srgbClr val="1F0620"/>
    <a:srgbClr val="001626"/>
    <a:srgbClr val="0C0D0D"/>
    <a:srgbClr val="0F2303"/>
    <a:srgbClr val="7AEE32"/>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86" d="100"/>
          <a:sy n="86" d="100"/>
        </p:scale>
        <p:origin x="115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rgbClr val="001626"/>
                </a:solidFill>
                <a:latin typeface="+mn-lt"/>
                <a:ea typeface="+mn-ea"/>
                <a:cs typeface="+mn-cs"/>
              </a:defRPr>
            </a:pPr>
            <a:r>
              <a:rPr lang="tr-TR" dirty="0">
                <a:solidFill>
                  <a:srgbClr val="001626"/>
                </a:solidFill>
              </a:rPr>
              <a:t>2022-2023 Güz Ders Memnuniyet Oranı</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rgbClr val="001626"/>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Hedeflenen</c:v>
                </c:pt>
              </c:strCache>
            </c:strRef>
          </c:tx>
          <c:spPr>
            <a:solidFill>
              <a:schemeClr val="accent1"/>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1626"/>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Sayfa1!$A$2:$A$16</c:f>
              <c:strCache>
                <c:ptCount val="15"/>
                <c:pt idx="0">
                  <c:v>BES 101</c:v>
                </c:pt>
                <c:pt idx="1">
                  <c:v>BES 103</c:v>
                </c:pt>
                <c:pt idx="2">
                  <c:v>BES 105</c:v>
                </c:pt>
                <c:pt idx="3">
                  <c:v>BES 107 </c:v>
                </c:pt>
                <c:pt idx="4">
                  <c:v>BES 109</c:v>
                </c:pt>
                <c:pt idx="5">
                  <c:v>BES 111</c:v>
                </c:pt>
                <c:pt idx="6">
                  <c:v>BES 119</c:v>
                </c:pt>
                <c:pt idx="7">
                  <c:v>BES 123</c:v>
                </c:pt>
                <c:pt idx="8">
                  <c:v>BES 127</c:v>
                </c:pt>
                <c:pt idx="9">
                  <c:v>BES 201</c:v>
                </c:pt>
                <c:pt idx="10">
                  <c:v>BES 203</c:v>
                </c:pt>
                <c:pt idx="11">
                  <c:v>BES 207</c:v>
                </c:pt>
                <c:pt idx="12">
                  <c:v>BES 215</c:v>
                </c:pt>
                <c:pt idx="13">
                  <c:v>BES 217</c:v>
                </c:pt>
                <c:pt idx="14">
                  <c:v>BES 219</c:v>
                </c:pt>
              </c:strCache>
            </c:strRef>
          </c:cat>
          <c:val>
            <c:numRef>
              <c:f>Sayfa1!$B$2:$B$16</c:f>
              <c:numCache>
                <c:formatCode>General</c:formatCode>
                <c:ptCount val="15"/>
                <c:pt idx="0">
                  <c:v>80</c:v>
                </c:pt>
                <c:pt idx="1">
                  <c:v>80</c:v>
                </c:pt>
                <c:pt idx="2">
                  <c:v>80</c:v>
                </c:pt>
                <c:pt idx="3">
                  <c:v>80</c:v>
                </c:pt>
                <c:pt idx="4">
                  <c:v>80</c:v>
                </c:pt>
                <c:pt idx="5">
                  <c:v>80</c:v>
                </c:pt>
                <c:pt idx="6">
                  <c:v>80</c:v>
                </c:pt>
                <c:pt idx="7">
                  <c:v>80</c:v>
                </c:pt>
                <c:pt idx="8">
                  <c:v>80</c:v>
                </c:pt>
                <c:pt idx="9">
                  <c:v>80</c:v>
                </c:pt>
                <c:pt idx="10">
                  <c:v>80</c:v>
                </c:pt>
                <c:pt idx="11">
                  <c:v>80</c:v>
                </c:pt>
                <c:pt idx="12">
                  <c:v>80</c:v>
                </c:pt>
                <c:pt idx="13">
                  <c:v>80</c:v>
                </c:pt>
                <c:pt idx="14">
                  <c:v>80</c:v>
                </c:pt>
              </c:numCache>
            </c:numRef>
          </c:val>
          <c:extLst>
            <c:ext xmlns:c16="http://schemas.microsoft.com/office/drawing/2014/chart" uri="{C3380CC4-5D6E-409C-BE32-E72D297353CC}">
              <c16:uniqueId val="{00000000-052C-4392-BA6E-37B6E6F55D90}"/>
            </c:ext>
          </c:extLst>
        </c:ser>
        <c:ser>
          <c:idx val="1"/>
          <c:order val="1"/>
          <c:tx>
            <c:strRef>
              <c:f>Sayfa1!$C$1</c:f>
              <c:strCache>
                <c:ptCount val="1"/>
                <c:pt idx="0">
                  <c:v>Gerçekleşen</c:v>
                </c:pt>
              </c:strCache>
            </c:strRef>
          </c:tx>
          <c:spPr>
            <a:solidFill>
              <a:schemeClr val="accent2"/>
            </a:solidFill>
            <a:ln w="9525" cap="flat" cmpd="sng" algn="ctr">
              <a:solidFill>
                <a:schemeClr val="accent2">
                  <a:shade val="95000"/>
                </a:schemeClr>
              </a:solidFill>
              <a:round/>
            </a:ln>
            <a:effectLst/>
          </c:spPr>
          <c:invertIfNegative val="0"/>
          <c:dLbls>
            <c:dLbl>
              <c:idx val="0"/>
              <c:layout>
                <c:manualLayout>
                  <c:x val="-4.1666666666666475E-3"/>
                  <c:y val="-1.5625E-2"/>
                </c:manualLayout>
              </c:layout>
              <c:tx>
                <c:rich>
                  <a:bodyPr/>
                  <a:lstStyle/>
                  <a:p>
                    <a:r>
                      <a:rPr lang="en-US" dirty="0"/>
                      <a:t>81,9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0B8-4C69-8BCC-6487B5D68731}"/>
                </c:ext>
              </c:extLst>
            </c:dLbl>
            <c:dLbl>
              <c:idx val="1"/>
              <c:tx>
                <c:rich>
                  <a:bodyPr/>
                  <a:lstStyle/>
                  <a:p>
                    <a:r>
                      <a:rPr lang="en-US"/>
                      <a:t>88,5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718-4F9C-A13F-0E9F2F1055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1626"/>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Sayfa1!$A$2:$A$16</c:f>
              <c:strCache>
                <c:ptCount val="15"/>
                <c:pt idx="0">
                  <c:v>BES 101</c:v>
                </c:pt>
                <c:pt idx="1">
                  <c:v>BES 103</c:v>
                </c:pt>
                <c:pt idx="2">
                  <c:v>BES 105</c:v>
                </c:pt>
                <c:pt idx="3">
                  <c:v>BES 107 </c:v>
                </c:pt>
                <c:pt idx="4">
                  <c:v>BES 109</c:v>
                </c:pt>
                <c:pt idx="5">
                  <c:v>BES 111</c:v>
                </c:pt>
                <c:pt idx="6">
                  <c:v>BES 119</c:v>
                </c:pt>
                <c:pt idx="7">
                  <c:v>BES 123</c:v>
                </c:pt>
                <c:pt idx="8">
                  <c:v>BES 127</c:v>
                </c:pt>
                <c:pt idx="9">
                  <c:v>BES 201</c:v>
                </c:pt>
                <c:pt idx="10">
                  <c:v>BES 203</c:v>
                </c:pt>
                <c:pt idx="11">
                  <c:v>BES 207</c:v>
                </c:pt>
                <c:pt idx="12">
                  <c:v>BES 215</c:v>
                </c:pt>
                <c:pt idx="13">
                  <c:v>BES 217</c:v>
                </c:pt>
                <c:pt idx="14">
                  <c:v>BES 219</c:v>
                </c:pt>
              </c:strCache>
            </c:strRef>
          </c:cat>
          <c:val>
            <c:numRef>
              <c:f>Sayfa1!$C$2:$C$16</c:f>
              <c:numCache>
                <c:formatCode>General</c:formatCode>
                <c:ptCount val="15"/>
                <c:pt idx="0">
                  <c:v>81.900000000000006</c:v>
                </c:pt>
                <c:pt idx="1">
                  <c:v>88.5</c:v>
                </c:pt>
                <c:pt idx="2">
                  <c:v>96.3</c:v>
                </c:pt>
                <c:pt idx="3">
                  <c:v>89.6</c:v>
                </c:pt>
                <c:pt idx="4">
                  <c:v>93.8</c:v>
                </c:pt>
                <c:pt idx="5">
                  <c:v>100</c:v>
                </c:pt>
                <c:pt idx="6">
                  <c:v>91.7</c:v>
                </c:pt>
                <c:pt idx="7">
                  <c:v>92</c:v>
                </c:pt>
                <c:pt idx="8">
                  <c:v>89.6</c:v>
                </c:pt>
                <c:pt idx="9">
                  <c:v>93.2</c:v>
                </c:pt>
                <c:pt idx="10">
                  <c:v>90.9</c:v>
                </c:pt>
                <c:pt idx="11">
                  <c:v>88.3</c:v>
                </c:pt>
                <c:pt idx="12">
                  <c:v>84.9</c:v>
                </c:pt>
                <c:pt idx="13">
                  <c:v>93.4</c:v>
                </c:pt>
                <c:pt idx="14">
                  <c:v>91.9</c:v>
                </c:pt>
              </c:numCache>
            </c:numRef>
          </c:val>
          <c:extLst>
            <c:ext xmlns:c16="http://schemas.microsoft.com/office/drawing/2014/chart" uri="{C3380CC4-5D6E-409C-BE32-E72D297353CC}">
              <c16:uniqueId val="{00000001-052C-4392-BA6E-37B6E6F55D90}"/>
            </c:ext>
          </c:extLst>
        </c:ser>
        <c:dLbls>
          <c:dLblPos val="outEnd"/>
          <c:showLegendKey val="0"/>
          <c:showVal val="1"/>
          <c:showCatName val="0"/>
          <c:showSerName val="0"/>
          <c:showPercent val="0"/>
          <c:showBubbleSize val="0"/>
        </c:dLbls>
        <c:gapWidth val="100"/>
        <c:overlap val="-24"/>
        <c:axId val="549110192"/>
        <c:axId val="549104616"/>
      </c:barChart>
      <c:catAx>
        <c:axId val="54911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626"/>
                </a:solidFill>
                <a:latin typeface="+mn-lt"/>
                <a:ea typeface="+mn-ea"/>
                <a:cs typeface="+mn-cs"/>
              </a:defRPr>
            </a:pPr>
            <a:endParaRPr lang="tr-TR"/>
          </a:p>
        </c:txPr>
        <c:crossAx val="549104616"/>
        <c:crosses val="autoZero"/>
        <c:auto val="1"/>
        <c:lblAlgn val="ctr"/>
        <c:lblOffset val="100"/>
        <c:noMultiLvlLbl val="0"/>
      </c:catAx>
      <c:valAx>
        <c:axId val="549104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626"/>
                </a:solidFill>
                <a:latin typeface="+mn-lt"/>
                <a:ea typeface="+mn-ea"/>
                <a:cs typeface="+mn-cs"/>
              </a:defRPr>
            </a:pPr>
            <a:endParaRPr lang="tr-TR"/>
          </a:p>
        </c:txPr>
        <c:crossAx val="54911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01626"/>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rgbClr val="001626"/>
                </a:solidFill>
                <a:latin typeface="+mn-lt"/>
                <a:ea typeface="+mn-ea"/>
                <a:cs typeface="+mn-cs"/>
              </a:defRPr>
            </a:pPr>
            <a:r>
              <a:rPr lang="tr-TR" dirty="0">
                <a:solidFill>
                  <a:srgbClr val="001626"/>
                </a:solidFill>
              </a:rPr>
              <a:t>2021-2022 Güz Akademisyen Memnuniyet Oranı</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rgbClr val="001626"/>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Hedeflenen</c:v>
                </c:pt>
              </c:strCache>
            </c:strRef>
          </c:tx>
          <c:spPr>
            <a:solidFill>
              <a:schemeClr val="accent1"/>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1626"/>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Sayfa1!$A$2:$A$16</c:f>
              <c:strCache>
                <c:ptCount val="15"/>
                <c:pt idx="0">
                  <c:v>BES 101</c:v>
                </c:pt>
                <c:pt idx="1">
                  <c:v>BES 103</c:v>
                </c:pt>
                <c:pt idx="2">
                  <c:v>BES 105</c:v>
                </c:pt>
                <c:pt idx="3">
                  <c:v>BES 107 </c:v>
                </c:pt>
                <c:pt idx="4">
                  <c:v>BES 109 </c:v>
                </c:pt>
                <c:pt idx="5">
                  <c:v>BES 111</c:v>
                </c:pt>
                <c:pt idx="6">
                  <c:v>BES 117</c:v>
                </c:pt>
                <c:pt idx="7">
                  <c:v>BES 119</c:v>
                </c:pt>
                <c:pt idx="8">
                  <c:v>BES 123</c:v>
                </c:pt>
                <c:pt idx="9">
                  <c:v>BES 201</c:v>
                </c:pt>
                <c:pt idx="10">
                  <c:v>BES 215</c:v>
                </c:pt>
                <c:pt idx="11">
                  <c:v>BES 219</c:v>
                </c:pt>
                <c:pt idx="12">
                  <c:v>BES 203</c:v>
                </c:pt>
                <c:pt idx="13">
                  <c:v>BES 207</c:v>
                </c:pt>
                <c:pt idx="14">
                  <c:v>BES 217</c:v>
                </c:pt>
              </c:strCache>
            </c:strRef>
          </c:cat>
          <c:val>
            <c:numRef>
              <c:f>Sayfa1!$B$2:$B$16</c:f>
              <c:numCache>
                <c:formatCode>General</c:formatCode>
                <c:ptCount val="15"/>
                <c:pt idx="0">
                  <c:v>80</c:v>
                </c:pt>
                <c:pt idx="1">
                  <c:v>80</c:v>
                </c:pt>
                <c:pt idx="2">
                  <c:v>80</c:v>
                </c:pt>
                <c:pt idx="3">
                  <c:v>80</c:v>
                </c:pt>
                <c:pt idx="4">
                  <c:v>80</c:v>
                </c:pt>
                <c:pt idx="5">
                  <c:v>80</c:v>
                </c:pt>
                <c:pt idx="6">
                  <c:v>80</c:v>
                </c:pt>
                <c:pt idx="7">
                  <c:v>80</c:v>
                </c:pt>
                <c:pt idx="8">
                  <c:v>80</c:v>
                </c:pt>
                <c:pt idx="9">
                  <c:v>80</c:v>
                </c:pt>
                <c:pt idx="10">
                  <c:v>80</c:v>
                </c:pt>
                <c:pt idx="11">
                  <c:v>80</c:v>
                </c:pt>
                <c:pt idx="12">
                  <c:v>80</c:v>
                </c:pt>
                <c:pt idx="13">
                  <c:v>80</c:v>
                </c:pt>
                <c:pt idx="14">
                  <c:v>80</c:v>
                </c:pt>
              </c:numCache>
            </c:numRef>
          </c:val>
          <c:extLst>
            <c:ext xmlns:c16="http://schemas.microsoft.com/office/drawing/2014/chart" uri="{C3380CC4-5D6E-409C-BE32-E72D297353CC}">
              <c16:uniqueId val="{00000000-E688-4933-8120-681BBE5697E2}"/>
            </c:ext>
          </c:extLst>
        </c:ser>
        <c:ser>
          <c:idx val="1"/>
          <c:order val="1"/>
          <c:tx>
            <c:strRef>
              <c:f>Sayfa1!$C$1</c:f>
              <c:strCache>
                <c:ptCount val="1"/>
                <c:pt idx="0">
                  <c:v>Gerçekleşen</c:v>
                </c:pt>
              </c:strCache>
            </c:strRef>
          </c:tx>
          <c:spPr>
            <a:solidFill>
              <a:schemeClr val="accent2"/>
            </a:solidFill>
            <a:ln w="9525" cap="flat" cmpd="sng" algn="ctr">
              <a:solidFill>
                <a:schemeClr val="accent2">
                  <a:shade val="95000"/>
                </a:schemeClr>
              </a:solidFill>
              <a:round/>
            </a:ln>
            <a:effectLst/>
          </c:spPr>
          <c:invertIfNegative val="0"/>
          <c:dLbls>
            <c:dLbl>
              <c:idx val="0"/>
              <c:layout>
                <c:manualLayout>
                  <c:x val="-4.1666666666666475E-3"/>
                  <c:y val="-1.56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88-4933-8120-681BBE5697E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1626"/>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Sayfa1!$A$2:$A$16</c:f>
              <c:strCache>
                <c:ptCount val="15"/>
                <c:pt idx="0">
                  <c:v>BES 101</c:v>
                </c:pt>
                <c:pt idx="1">
                  <c:v>BES 103</c:v>
                </c:pt>
                <c:pt idx="2">
                  <c:v>BES 105</c:v>
                </c:pt>
                <c:pt idx="3">
                  <c:v>BES 107 </c:v>
                </c:pt>
                <c:pt idx="4">
                  <c:v>BES 109 </c:v>
                </c:pt>
                <c:pt idx="5">
                  <c:v>BES 111</c:v>
                </c:pt>
                <c:pt idx="6">
                  <c:v>BES 117</c:v>
                </c:pt>
                <c:pt idx="7">
                  <c:v>BES 119</c:v>
                </c:pt>
                <c:pt idx="8">
                  <c:v>BES 123</c:v>
                </c:pt>
                <c:pt idx="9">
                  <c:v>BES 201</c:v>
                </c:pt>
                <c:pt idx="10">
                  <c:v>BES 215</c:v>
                </c:pt>
                <c:pt idx="11">
                  <c:v>BES 219</c:v>
                </c:pt>
                <c:pt idx="12">
                  <c:v>BES 203</c:v>
                </c:pt>
                <c:pt idx="13">
                  <c:v>BES 207</c:v>
                </c:pt>
                <c:pt idx="14">
                  <c:v>BES 217</c:v>
                </c:pt>
              </c:strCache>
            </c:strRef>
          </c:cat>
          <c:val>
            <c:numRef>
              <c:f>Sayfa1!$C$2:$C$16</c:f>
              <c:numCache>
                <c:formatCode>General</c:formatCode>
                <c:ptCount val="15"/>
                <c:pt idx="0">
                  <c:v>84</c:v>
                </c:pt>
                <c:pt idx="1">
                  <c:v>83.6</c:v>
                </c:pt>
                <c:pt idx="2">
                  <c:v>96.5</c:v>
                </c:pt>
                <c:pt idx="3">
                  <c:v>92.7</c:v>
                </c:pt>
                <c:pt idx="4">
                  <c:v>91.9</c:v>
                </c:pt>
                <c:pt idx="5">
                  <c:v>100</c:v>
                </c:pt>
                <c:pt idx="6">
                  <c:v>82.7</c:v>
                </c:pt>
                <c:pt idx="7">
                  <c:v>90.9</c:v>
                </c:pt>
                <c:pt idx="8">
                  <c:v>91.3</c:v>
                </c:pt>
                <c:pt idx="9">
                  <c:v>95.4</c:v>
                </c:pt>
                <c:pt idx="10">
                  <c:v>85.4</c:v>
                </c:pt>
                <c:pt idx="11">
                  <c:v>90.3</c:v>
                </c:pt>
                <c:pt idx="12">
                  <c:v>89.9</c:v>
                </c:pt>
                <c:pt idx="13">
                  <c:v>86</c:v>
                </c:pt>
                <c:pt idx="14">
                  <c:v>95</c:v>
                </c:pt>
              </c:numCache>
            </c:numRef>
          </c:val>
          <c:extLst>
            <c:ext xmlns:c16="http://schemas.microsoft.com/office/drawing/2014/chart" uri="{C3380CC4-5D6E-409C-BE32-E72D297353CC}">
              <c16:uniqueId val="{00000002-E688-4933-8120-681BBE5697E2}"/>
            </c:ext>
          </c:extLst>
        </c:ser>
        <c:dLbls>
          <c:dLblPos val="outEnd"/>
          <c:showLegendKey val="0"/>
          <c:showVal val="1"/>
          <c:showCatName val="0"/>
          <c:showSerName val="0"/>
          <c:showPercent val="0"/>
          <c:showBubbleSize val="0"/>
        </c:dLbls>
        <c:gapWidth val="100"/>
        <c:overlap val="-24"/>
        <c:axId val="549110192"/>
        <c:axId val="549104616"/>
      </c:barChart>
      <c:catAx>
        <c:axId val="54911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626"/>
                </a:solidFill>
                <a:latin typeface="+mn-lt"/>
                <a:ea typeface="+mn-ea"/>
                <a:cs typeface="+mn-cs"/>
              </a:defRPr>
            </a:pPr>
            <a:endParaRPr lang="tr-TR"/>
          </a:p>
        </c:txPr>
        <c:crossAx val="549104616"/>
        <c:crosses val="autoZero"/>
        <c:auto val="1"/>
        <c:lblAlgn val="ctr"/>
        <c:lblOffset val="100"/>
        <c:noMultiLvlLbl val="0"/>
      </c:catAx>
      <c:valAx>
        <c:axId val="549104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626"/>
                </a:solidFill>
                <a:latin typeface="+mn-lt"/>
                <a:ea typeface="+mn-ea"/>
                <a:cs typeface="+mn-cs"/>
              </a:defRPr>
            </a:pPr>
            <a:endParaRPr lang="tr-TR"/>
          </a:p>
        </c:txPr>
        <c:crossAx val="54911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01626"/>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14.06.2023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14.06.2023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14.06.2023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14.06.2023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14.06.2023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14.06.2023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14.06.2023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14.06.2023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14.06.2023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14.06.2023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14.06.2023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71468" y="5251847"/>
            <a:ext cx="7836310" cy="769441"/>
          </a:xfrm>
          <a:prstGeom prst="rect">
            <a:avLst/>
          </a:prstGeom>
          <a:noFill/>
        </p:spPr>
        <p:txBody>
          <a:bodyPr wrap="square" rtlCol="0">
            <a:spAutoFit/>
          </a:bodyPr>
          <a:lstStyle/>
          <a:p>
            <a:pPr algn="ctr"/>
            <a:r>
              <a:rPr lang="tr-TR" sz="2200" b="1" dirty="0">
                <a:solidFill>
                  <a:schemeClr val="accent5">
                    <a:lumMod val="50000"/>
                  </a:schemeClr>
                </a:solidFill>
              </a:rPr>
              <a:t>SAĞLIK BİLİMLERİ FAKÜLTESİ </a:t>
            </a:r>
          </a:p>
          <a:p>
            <a:pPr algn="ctr"/>
            <a:r>
              <a:rPr lang="tr-TR" sz="2200" b="1" dirty="0">
                <a:solidFill>
                  <a:schemeClr val="accent5">
                    <a:lumMod val="50000"/>
                  </a:schemeClr>
                </a:solidFill>
              </a:rPr>
              <a:t>BESLENME VE DİYETETİK BÖLÜMÜ</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2022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575318"/>
            <a:ext cx="8201679" cy="49925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10000"/>
              </a:lnSpc>
              <a:spcBef>
                <a:spcPct val="0"/>
              </a:spcBef>
              <a:spcAft>
                <a:spcPts val="600"/>
              </a:spcAft>
              <a:buClrTx/>
              <a:buSzTx/>
              <a:buFontTx/>
              <a:buNone/>
              <a:tabLst/>
              <a:defRPr/>
            </a:pPr>
            <a:r>
              <a:rPr kumimoji="0" lang="tr-TR" sz="24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MEVCUT </a:t>
            </a:r>
            <a:r>
              <a:rPr kumimoji="0" lang="en-US" sz="24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KAYNAK</a:t>
            </a:r>
            <a:r>
              <a:rPr kumimoji="0" lang="tr-TR" sz="24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LAR ve </a:t>
            </a:r>
            <a:r>
              <a:rPr kumimoji="0" lang="en-US" sz="24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 İHTİYA</a:t>
            </a:r>
            <a:r>
              <a:rPr kumimoji="0" lang="tr-TR" sz="24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ÇLAR</a:t>
            </a:r>
          </a:p>
          <a:p>
            <a:pPr marL="0" marR="0" lvl="0" indent="0" algn="ctr" defTabSz="914400" rtl="0" eaLnBrk="1" fontAlgn="auto" latinLnBrk="0" hangingPunct="1">
              <a:lnSpc>
                <a:spcPct val="110000"/>
              </a:lnSpc>
              <a:spcBef>
                <a:spcPct val="0"/>
              </a:spcBef>
              <a:spcAft>
                <a:spcPts val="600"/>
              </a:spcAft>
              <a:buClrTx/>
              <a:buSzTx/>
              <a:buFontTx/>
              <a:buNone/>
              <a:tabLst/>
              <a:defRPr/>
            </a:pPr>
            <a:r>
              <a:rPr kumimoji="0" lang="tr-TR" sz="24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(FİZİKİ, MALZEME, TEÇHİZAT, EKİPMAN vb.)</a:t>
            </a:r>
            <a:endParaRPr kumimoji="0" lang="en-US" sz="24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7" name="Tablo 66">
            <a:extLst>
              <a:ext uri="{FF2B5EF4-FFF2-40B4-BE49-F238E27FC236}">
                <a16:creationId xmlns:a16="http://schemas.microsoft.com/office/drawing/2014/main" id="{EF8B3213-0FA7-45B3-8136-C81655887C30}"/>
              </a:ext>
            </a:extLst>
          </p:cNvPr>
          <p:cNvGraphicFramePr>
            <a:graphicFrameLocks noGrp="1"/>
          </p:cNvGraphicFramePr>
          <p:nvPr>
            <p:extLst>
              <p:ext uri="{D42A27DB-BD31-4B8C-83A1-F6EECF244321}">
                <p14:modId xmlns:p14="http://schemas.microsoft.com/office/powerpoint/2010/main" val="1548924432"/>
              </p:ext>
            </p:extLst>
          </p:nvPr>
        </p:nvGraphicFramePr>
        <p:xfrm>
          <a:off x="0" y="1688696"/>
          <a:ext cx="4572000" cy="2057178"/>
        </p:xfrm>
        <a:graphic>
          <a:graphicData uri="http://schemas.openxmlformats.org/drawingml/2006/table">
            <a:tbl>
              <a:tblPr/>
              <a:tblGrid>
                <a:gridCol w="869873">
                  <a:extLst>
                    <a:ext uri="{9D8B030D-6E8A-4147-A177-3AD203B41FA5}">
                      <a16:colId xmlns:a16="http://schemas.microsoft.com/office/drawing/2014/main" val="3918363564"/>
                    </a:ext>
                  </a:extLst>
                </a:gridCol>
                <a:gridCol w="920104">
                  <a:extLst>
                    <a:ext uri="{9D8B030D-6E8A-4147-A177-3AD203B41FA5}">
                      <a16:colId xmlns:a16="http://schemas.microsoft.com/office/drawing/2014/main" val="1683979601"/>
                    </a:ext>
                  </a:extLst>
                </a:gridCol>
                <a:gridCol w="927341">
                  <a:extLst>
                    <a:ext uri="{9D8B030D-6E8A-4147-A177-3AD203B41FA5}">
                      <a16:colId xmlns:a16="http://schemas.microsoft.com/office/drawing/2014/main" val="2592459544"/>
                    </a:ext>
                  </a:extLst>
                </a:gridCol>
                <a:gridCol w="927341">
                  <a:extLst>
                    <a:ext uri="{9D8B030D-6E8A-4147-A177-3AD203B41FA5}">
                      <a16:colId xmlns:a16="http://schemas.microsoft.com/office/drawing/2014/main" val="3383282758"/>
                    </a:ext>
                  </a:extLst>
                </a:gridCol>
                <a:gridCol w="927341">
                  <a:extLst>
                    <a:ext uri="{9D8B030D-6E8A-4147-A177-3AD203B41FA5}">
                      <a16:colId xmlns:a16="http://schemas.microsoft.com/office/drawing/2014/main" val="494559924"/>
                    </a:ext>
                  </a:extLst>
                </a:gridCol>
              </a:tblGrid>
              <a:tr h="337842">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77647">
                <a:tc>
                  <a:txBody>
                    <a:bodyPr/>
                    <a:lstStyle/>
                    <a:p>
                      <a:pPr algn="ctr" fontAlgn="ctr"/>
                      <a:r>
                        <a:rPr lang="tr-TR" sz="1000" b="0" i="0" u="none" strike="noStrike" dirty="0" err="1">
                          <a:solidFill>
                            <a:srgbClr val="000000"/>
                          </a:solidFill>
                          <a:effectLst/>
                          <a:latin typeface="Calibri" panose="020F0502020204030204" pitchFamily="34" charset="0"/>
                        </a:rPr>
                        <a:t>Bunsen</a:t>
                      </a:r>
                      <a:r>
                        <a:rPr lang="tr-TR" sz="1000" b="0" i="0" u="none" strike="noStrike" dirty="0">
                          <a:solidFill>
                            <a:srgbClr val="000000"/>
                          </a:solidFill>
                          <a:effectLst/>
                          <a:latin typeface="Calibri" panose="020F0502020204030204" pitchFamily="34" charset="0"/>
                        </a:rPr>
                        <a:t> beki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277647">
                <a:tc>
                  <a:txBody>
                    <a:bodyPr/>
                    <a:lstStyle/>
                    <a:p>
                      <a:pPr algn="ctr" fontAlgn="ctr"/>
                      <a:r>
                        <a:rPr lang="tr-TR" sz="1000" b="0" i="0" u="none" strike="noStrike" dirty="0">
                          <a:solidFill>
                            <a:srgbClr val="000000"/>
                          </a:solidFill>
                          <a:effectLst/>
                          <a:latin typeface="Calibri" panose="020F0502020204030204" pitchFamily="34" charset="0"/>
                        </a:rPr>
                        <a:t>Otomatik pipet seti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BDB</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3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p>
                      <a:pPr marL="0" marR="0" lvl="0" indent="0" algn="ctr" defTabSz="457207" rtl="0" eaLnBrk="1" fontAlgn="ctr"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8742429"/>
                  </a:ext>
                </a:extLst>
              </a:tr>
              <a:tr h="277647">
                <a:tc>
                  <a:txBody>
                    <a:bodyPr/>
                    <a:lstStyle/>
                    <a:p>
                      <a:pPr algn="ctr" fontAlgn="ctr"/>
                      <a:r>
                        <a:rPr lang="tr-TR" sz="1000" b="0" i="0" u="none" strike="noStrike" dirty="0" err="1">
                          <a:solidFill>
                            <a:srgbClr val="000000"/>
                          </a:solidFill>
                          <a:effectLst/>
                          <a:latin typeface="Calibri" panose="020F0502020204030204" pitchFamily="34" charset="0"/>
                        </a:rPr>
                        <a:t>Stomacher</a:t>
                      </a:r>
                      <a:r>
                        <a:rPr lang="tr-TR" sz="1000" b="0" i="0" u="none" strike="noStrike" dirty="0">
                          <a:solidFill>
                            <a:srgbClr val="000000"/>
                          </a:solidFill>
                          <a:effectLst/>
                          <a:latin typeface="Calibri" panose="020F0502020204030204" pitchFamily="34" charset="0"/>
                        </a:rPr>
                        <a:t> cihazı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BDB</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5341868"/>
                  </a:ext>
                </a:extLst>
              </a:tr>
              <a:tr h="277647">
                <a:tc>
                  <a:txBody>
                    <a:bodyPr/>
                    <a:lstStyle/>
                    <a:p>
                      <a:pPr algn="ctr" fontAlgn="ctr"/>
                      <a:r>
                        <a:rPr lang="tr-TR" sz="1000" b="0" i="0" u="none" strike="noStrike" dirty="0">
                          <a:solidFill>
                            <a:srgbClr val="000000"/>
                          </a:solidFill>
                          <a:effectLst/>
                          <a:latin typeface="Calibri" panose="020F0502020204030204" pitchFamily="34" charset="0"/>
                        </a:rPr>
                        <a:t>Desikatör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BDB</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3837944"/>
                  </a:ext>
                </a:extLst>
              </a:tr>
              <a:tr h="277647">
                <a:tc>
                  <a:txBody>
                    <a:bodyPr/>
                    <a:lstStyle/>
                    <a:p>
                      <a:pPr algn="ctr" fontAlgn="ctr"/>
                      <a:r>
                        <a:rPr lang="tr-TR" sz="1000" b="0" i="0" u="none" strike="noStrike" dirty="0">
                          <a:solidFill>
                            <a:srgbClr val="000000"/>
                          </a:solidFill>
                          <a:effectLst/>
                          <a:latin typeface="Calibri" panose="020F0502020204030204" pitchFamily="34" charset="0"/>
                        </a:rPr>
                        <a:t>Elektronik termometre</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7519150"/>
                  </a:ext>
                </a:extLst>
              </a:tr>
            </a:tbl>
          </a:graphicData>
        </a:graphic>
      </p:graphicFrame>
      <p:graphicFrame>
        <p:nvGraphicFramePr>
          <p:cNvPr id="66" name="Tablo 65">
            <a:extLst>
              <a:ext uri="{FF2B5EF4-FFF2-40B4-BE49-F238E27FC236}">
                <a16:creationId xmlns:a16="http://schemas.microsoft.com/office/drawing/2014/main" id="{DAAF22C1-61AE-4B2E-BCB2-0334116264A3}"/>
              </a:ext>
            </a:extLst>
          </p:cNvPr>
          <p:cNvGraphicFramePr>
            <a:graphicFrameLocks noGrp="1"/>
          </p:cNvGraphicFramePr>
          <p:nvPr>
            <p:extLst>
              <p:ext uri="{D42A27DB-BD31-4B8C-83A1-F6EECF244321}">
                <p14:modId xmlns:p14="http://schemas.microsoft.com/office/powerpoint/2010/main" val="4107566891"/>
              </p:ext>
            </p:extLst>
          </p:nvPr>
        </p:nvGraphicFramePr>
        <p:xfrm>
          <a:off x="4613189" y="1690659"/>
          <a:ext cx="4572000" cy="4363202"/>
        </p:xfrm>
        <a:graphic>
          <a:graphicData uri="http://schemas.openxmlformats.org/drawingml/2006/table">
            <a:tbl>
              <a:tblPr/>
              <a:tblGrid>
                <a:gridCol w="869873">
                  <a:extLst>
                    <a:ext uri="{9D8B030D-6E8A-4147-A177-3AD203B41FA5}">
                      <a16:colId xmlns:a16="http://schemas.microsoft.com/office/drawing/2014/main" val="3918363564"/>
                    </a:ext>
                  </a:extLst>
                </a:gridCol>
                <a:gridCol w="920104">
                  <a:extLst>
                    <a:ext uri="{9D8B030D-6E8A-4147-A177-3AD203B41FA5}">
                      <a16:colId xmlns:a16="http://schemas.microsoft.com/office/drawing/2014/main" val="1683979601"/>
                    </a:ext>
                  </a:extLst>
                </a:gridCol>
                <a:gridCol w="927341">
                  <a:extLst>
                    <a:ext uri="{9D8B030D-6E8A-4147-A177-3AD203B41FA5}">
                      <a16:colId xmlns:a16="http://schemas.microsoft.com/office/drawing/2014/main" val="2592459544"/>
                    </a:ext>
                  </a:extLst>
                </a:gridCol>
                <a:gridCol w="927341">
                  <a:extLst>
                    <a:ext uri="{9D8B030D-6E8A-4147-A177-3AD203B41FA5}">
                      <a16:colId xmlns:a16="http://schemas.microsoft.com/office/drawing/2014/main" val="3383282758"/>
                    </a:ext>
                  </a:extLst>
                </a:gridCol>
                <a:gridCol w="927341">
                  <a:extLst>
                    <a:ext uri="{9D8B030D-6E8A-4147-A177-3AD203B41FA5}">
                      <a16:colId xmlns:a16="http://schemas.microsoft.com/office/drawing/2014/main" val="494559924"/>
                    </a:ext>
                  </a:extLst>
                </a:gridCol>
              </a:tblGrid>
              <a:tr h="362963">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02880">
                <a:tc>
                  <a:txBody>
                    <a:bodyPr/>
                    <a:lstStyle/>
                    <a:p>
                      <a:pPr algn="ctr" fontAlgn="ctr"/>
                      <a:r>
                        <a:rPr lang="tr-TR" sz="1000" b="0" i="0" dirty="0" err="1">
                          <a:solidFill>
                            <a:srgbClr val="000000"/>
                          </a:solidFill>
                          <a:effectLst/>
                          <a:latin typeface="+mn-lt"/>
                        </a:rPr>
                        <a:t>İmmersiyon</a:t>
                      </a:r>
                      <a:r>
                        <a:rPr lang="tr-TR" sz="1000" b="0" i="0" dirty="0">
                          <a:solidFill>
                            <a:srgbClr val="000000"/>
                          </a:solidFill>
                          <a:effectLst/>
                          <a:latin typeface="+mn-lt"/>
                        </a:rPr>
                        <a:t> yağı</a:t>
                      </a:r>
                      <a:endParaRPr lang="tr-TR" sz="1000" b="0" i="0" u="none" strike="noStrike" dirty="0">
                        <a:solidFill>
                          <a:srgbClr val="000000"/>
                        </a:solidFill>
                        <a:effectLst/>
                        <a:latin typeface="+mn-l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1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mn-lt"/>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59706">
                <a:tc>
                  <a:txBody>
                    <a:bodyPr/>
                    <a:lstStyle/>
                    <a:p>
                      <a:pPr algn="ctr" fontAlgn="ctr"/>
                      <a:r>
                        <a:rPr lang="tr-TR" sz="1000" b="0" i="0" u="none" strike="noStrike" dirty="0">
                          <a:solidFill>
                            <a:srgbClr val="000000"/>
                          </a:solidFill>
                          <a:effectLst/>
                          <a:latin typeface="+mn-lt"/>
                        </a:rPr>
                        <a:t>Lam</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BDB</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2 paket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9253981"/>
                  </a:ext>
                </a:extLst>
              </a:tr>
              <a:tr h="259706">
                <a:tc>
                  <a:txBody>
                    <a:bodyPr/>
                    <a:lstStyle/>
                    <a:p>
                      <a:pPr algn="ctr" fontAlgn="ctr"/>
                      <a:r>
                        <a:rPr lang="tr-TR" sz="1000" b="0" i="0" u="none" strike="noStrike" dirty="0">
                          <a:solidFill>
                            <a:srgbClr val="000000"/>
                          </a:solidFill>
                          <a:effectLst/>
                          <a:latin typeface="+mn-lt"/>
                        </a:rPr>
                        <a:t>Lamel</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BDB</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1 paket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611910"/>
                  </a:ext>
                </a:extLst>
              </a:tr>
              <a:tr h="259706">
                <a:tc>
                  <a:txBody>
                    <a:bodyPr/>
                    <a:lstStyle/>
                    <a:p>
                      <a:pPr algn="ctr" fontAlgn="ctr"/>
                      <a:r>
                        <a:rPr lang="tr-TR" sz="1000" b="0" i="0" u="none" strike="noStrike" dirty="0">
                          <a:solidFill>
                            <a:srgbClr val="000000"/>
                          </a:solidFill>
                          <a:effectLst/>
                          <a:latin typeface="+mn-lt"/>
                        </a:rPr>
                        <a:t>Dibi düz cam balon</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10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4047014"/>
                  </a:ext>
                </a:extLst>
              </a:tr>
              <a:tr h="259706">
                <a:tc>
                  <a:txBody>
                    <a:bodyPr/>
                    <a:lstStyle/>
                    <a:p>
                      <a:pPr algn="ctr" fontAlgn="ctr"/>
                      <a:r>
                        <a:rPr lang="tr-TR" sz="1000" b="0" i="0" u="none" strike="noStrike" dirty="0">
                          <a:solidFill>
                            <a:srgbClr val="000000"/>
                          </a:solidFill>
                          <a:effectLst/>
                          <a:latin typeface="+mn-lt"/>
                        </a:rPr>
                        <a:t>Balon </a:t>
                      </a:r>
                      <a:r>
                        <a:rPr lang="tr-TR" sz="1000" b="0" i="0" u="none" strike="noStrike" dirty="0" err="1">
                          <a:solidFill>
                            <a:srgbClr val="000000"/>
                          </a:solidFill>
                          <a:effectLst/>
                          <a:latin typeface="+mn-lt"/>
                        </a:rPr>
                        <a:t>joje</a:t>
                      </a:r>
                      <a:endParaRPr lang="tr-TR" sz="1000" b="0" i="0" u="none" strike="noStrike" dirty="0">
                        <a:solidFill>
                          <a:srgbClr val="000000"/>
                        </a:solidFill>
                        <a:effectLst/>
                        <a:latin typeface="+mn-l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30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8595512"/>
                  </a:ext>
                </a:extLst>
              </a:tr>
              <a:tr h="259706">
                <a:tc>
                  <a:txBody>
                    <a:bodyPr/>
                    <a:lstStyle/>
                    <a:p>
                      <a:pPr algn="ctr" fontAlgn="ctr"/>
                      <a:r>
                        <a:rPr lang="tr-TR" sz="1000" b="0" i="0" u="none" strike="noStrike" dirty="0">
                          <a:solidFill>
                            <a:srgbClr val="000000"/>
                          </a:solidFill>
                          <a:effectLst/>
                          <a:latin typeface="+mn-lt"/>
                        </a:rPr>
                        <a:t>Mezür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12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2770718"/>
                  </a:ext>
                </a:extLst>
              </a:tr>
              <a:tr h="259706">
                <a:tc>
                  <a:txBody>
                    <a:bodyPr/>
                    <a:lstStyle/>
                    <a:p>
                      <a:pPr algn="ctr" fontAlgn="ctr"/>
                      <a:r>
                        <a:rPr lang="tr-TR" sz="1000" b="0" i="0" u="none" strike="noStrike" dirty="0">
                          <a:solidFill>
                            <a:srgbClr val="000000"/>
                          </a:solidFill>
                          <a:effectLst/>
                          <a:latin typeface="+mn-lt"/>
                        </a:rPr>
                        <a:t>Erlen</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15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3773963"/>
                  </a:ext>
                </a:extLst>
              </a:tr>
              <a:tr h="259706">
                <a:tc>
                  <a:txBody>
                    <a:bodyPr/>
                    <a:lstStyle/>
                    <a:p>
                      <a:pPr algn="ctr" fontAlgn="ctr"/>
                      <a:r>
                        <a:rPr lang="tr-TR" sz="1000" b="0" i="0" u="none" strike="noStrike" dirty="0">
                          <a:solidFill>
                            <a:srgbClr val="000000"/>
                          </a:solidFill>
                          <a:effectLst/>
                          <a:latin typeface="+mn-lt"/>
                        </a:rPr>
                        <a:t>Deney tüpü</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2 kutu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9041575"/>
                  </a:ext>
                </a:extLst>
              </a:tr>
              <a:tr h="259706">
                <a:tc>
                  <a:txBody>
                    <a:bodyPr/>
                    <a:lstStyle/>
                    <a:p>
                      <a:pPr algn="ctr" fontAlgn="ctr"/>
                      <a:r>
                        <a:rPr lang="tr-TR" sz="1000" b="0" i="0" u="none" strike="noStrike" dirty="0">
                          <a:solidFill>
                            <a:srgbClr val="000000"/>
                          </a:solidFill>
                          <a:effectLst/>
                          <a:latin typeface="+mn-lt"/>
                        </a:rPr>
                        <a:t>Otoklav şişesi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30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7441357"/>
                  </a:ext>
                </a:extLst>
              </a:tr>
              <a:tr h="259706">
                <a:tc>
                  <a:txBody>
                    <a:bodyPr/>
                    <a:lstStyle/>
                    <a:p>
                      <a:pPr algn="ctr" fontAlgn="ctr"/>
                      <a:r>
                        <a:rPr lang="tr-TR" sz="1000" b="0" i="0" u="none" strike="noStrike" dirty="0">
                          <a:solidFill>
                            <a:srgbClr val="000000"/>
                          </a:solidFill>
                          <a:effectLst/>
                          <a:latin typeface="+mn-lt"/>
                        </a:rPr>
                        <a:t>Petri kutusu</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BDB</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1 kutu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194172"/>
                  </a:ext>
                </a:extLst>
              </a:tr>
              <a:tr h="259706">
                <a:tc>
                  <a:txBody>
                    <a:bodyPr/>
                    <a:lstStyle/>
                    <a:p>
                      <a:pPr algn="ctr" fontAlgn="ctr"/>
                      <a:r>
                        <a:rPr lang="tr-TR" sz="1000" b="0" i="0" u="none" strike="noStrike" dirty="0">
                          <a:solidFill>
                            <a:srgbClr val="000000"/>
                          </a:solidFill>
                          <a:effectLst/>
                          <a:latin typeface="+mn-lt"/>
                        </a:rPr>
                        <a:t>Cam Pipet</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35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6539421"/>
                  </a:ext>
                </a:extLst>
              </a:tr>
              <a:tr h="259706">
                <a:tc>
                  <a:txBody>
                    <a:bodyPr/>
                    <a:lstStyle/>
                    <a:p>
                      <a:pPr algn="ctr" fontAlgn="ctr"/>
                      <a:r>
                        <a:rPr lang="tr-TR" sz="1000" b="0" i="0" u="none" strike="noStrike" dirty="0">
                          <a:solidFill>
                            <a:srgbClr val="000000"/>
                          </a:solidFill>
                          <a:effectLst/>
                          <a:latin typeface="+mn-lt"/>
                        </a:rPr>
                        <a:t>Besiyeri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20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6926629"/>
                  </a:ext>
                </a:extLst>
              </a:tr>
              <a:tr h="259706">
                <a:tc>
                  <a:txBody>
                    <a:bodyPr/>
                    <a:lstStyle/>
                    <a:p>
                      <a:pPr algn="ctr" fontAlgn="ctr"/>
                      <a:r>
                        <a:rPr lang="tr-TR" sz="1000" b="0" i="0" u="none" strike="noStrike" dirty="0">
                          <a:solidFill>
                            <a:srgbClr val="000000"/>
                          </a:solidFill>
                          <a:effectLst/>
                          <a:latin typeface="+mn-lt"/>
                        </a:rPr>
                        <a:t>Kimyasallar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BDB</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771364"/>
                  </a:ext>
                </a:extLst>
              </a:tr>
            </a:tbl>
          </a:graphicData>
        </a:graphic>
      </p:graphicFrame>
      <p:sp>
        <p:nvSpPr>
          <p:cNvPr id="2" name="Dikdörtgen 1">
            <a:extLst>
              <a:ext uri="{FF2B5EF4-FFF2-40B4-BE49-F238E27FC236}">
                <a16:creationId xmlns:a16="http://schemas.microsoft.com/office/drawing/2014/main" id="{F8D743F0-00DE-7ED4-38E8-A3CB9ECD8D67}"/>
              </a:ext>
            </a:extLst>
          </p:cNvPr>
          <p:cNvSpPr/>
          <p:nvPr/>
        </p:nvSpPr>
        <p:spPr>
          <a:xfrm>
            <a:off x="1964425" y="1166784"/>
            <a:ext cx="5297528"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ea typeface="+mn-ea"/>
                <a:cs typeface="+mn-cs"/>
              </a:rPr>
              <a:t>Besin </a:t>
            </a:r>
            <a:r>
              <a:rPr lang="tr-TR" sz="1400" dirty="0">
                <a:solidFill>
                  <a:srgbClr val="000000"/>
                </a:solidFill>
              </a:rPr>
              <a:t>Mikrobiyolojisi ve Besin Güvenliği</a:t>
            </a:r>
            <a:r>
              <a:rPr kumimoji="0" lang="tr-TR" sz="1400" b="0" i="0" u="none" strike="noStrike" kern="1200" cap="none" spc="0" normalizeH="0" baseline="0" noProof="0" dirty="0">
                <a:ln>
                  <a:noFill/>
                </a:ln>
                <a:solidFill>
                  <a:srgbClr val="000000"/>
                </a:solidFill>
                <a:effectLst/>
                <a:uLnTx/>
                <a:uFillTx/>
                <a:ea typeface="+mn-ea"/>
                <a:cs typeface="+mn-cs"/>
              </a:rPr>
              <a:t> Laboratuvarı Malzeme Listesi</a:t>
            </a:r>
          </a:p>
        </p:txBody>
      </p:sp>
      <p:sp>
        <p:nvSpPr>
          <p:cNvPr id="3" name="Metin kutusu 2">
            <a:extLst>
              <a:ext uri="{FF2B5EF4-FFF2-40B4-BE49-F238E27FC236}">
                <a16:creationId xmlns:a16="http://schemas.microsoft.com/office/drawing/2014/main" id="{C4360E14-543B-E3D7-4C29-011764411641}"/>
              </a:ext>
            </a:extLst>
          </p:cNvPr>
          <p:cNvSpPr txBox="1"/>
          <p:nvPr/>
        </p:nvSpPr>
        <p:spPr>
          <a:xfrm>
            <a:off x="2733582" y="6282682"/>
            <a:ext cx="4438835" cy="276999"/>
          </a:xfrm>
          <a:prstGeom prst="rect">
            <a:avLst/>
          </a:prstGeom>
          <a:noFill/>
        </p:spPr>
        <p:txBody>
          <a:bodyPr wrap="square" rtlCol="0">
            <a:spAutoFit/>
          </a:bodyPr>
          <a:lstStyle/>
          <a:p>
            <a:r>
              <a:rPr lang="tr-TR" sz="1200" dirty="0">
                <a:solidFill>
                  <a:srgbClr val="001626"/>
                </a:solidFill>
              </a:rPr>
              <a:t>Listeler Yeni Dönemde Güncellenecektir. Yaklaşık tutar 500.000 TL</a:t>
            </a:r>
          </a:p>
        </p:txBody>
      </p:sp>
    </p:spTree>
    <p:extLst>
      <p:ext uri="{BB962C8B-B14F-4D97-AF65-F5344CB8AC3E}">
        <p14:creationId xmlns:p14="http://schemas.microsoft.com/office/powerpoint/2010/main" val="260556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10000"/>
              </a:lnSpc>
              <a:spcBef>
                <a:spcPct val="0"/>
              </a:spcBef>
              <a:spcAft>
                <a:spcPts val="60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MEVCUT </a:t>
            </a:r>
            <a:r>
              <a:rPr kumimoji="0" lang="en-US"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KAYNAK</a:t>
            </a: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LAR ve </a:t>
            </a:r>
            <a:r>
              <a:rPr kumimoji="0" lang="en-US"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 İHTİYA</a:t>
            </a: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ÇLAR</a:t>
            </a:r>
          </a:p>
          <a:p>
            <a:pPr marL="0" marR="0" lvl="0" indent="0" algn="ctr" defTabSz="914400" rtl="0" eaLnBrk="1" fontAlgn="auto" latinLnBrk="0" hangingPunct="1">
              <a:lnSpc>
                <a:spcPct val="110000"/>
              </a:lnSpc>
              <a:spcBef>
                <a:spcPct val="0"/>
              </a:spcBef>
              <a:spcAft>
                <a:spcPts val="60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(FİZİKİ, MALZEME, TEÇHİZAT, EKİPMAN vb.)</a:t>
            </a:r>
            <a:endParaRPr kumimoji="0" lang="en-US"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7" name="Tablo 66">
            <a:extLst>
              <a:ext uri="{FF2B5EF4-FFF2-40B4-BE49-F238E27FC236}">
                <a16:creationId xmlns:a16="http://schemas.microsoft.com/office/drawing/2014/main" id="{EF8B3213-0FA7-45B3-8136-C81655887C30}"/>
              </a:ext>
            </a:extLst>
          </p:cNvPr>
          <p:cNvGraphicFramePr>
            <a:graphicFrameLocks noGrp="1"/>
          </p:cNvGraphicFramePr>
          <p:nvPr>
            <p:extLst>
              <p:ext uri="{D42A27DB-BD31-4B8C-83A1-F6EECF244321}">
                <p14:modId xmlns:p14="http://schemas.microsoft.com/office/powerpoint/2010/main" val="793760524"/>
              </p:ext>
            </p:extLst>
          </p:nvPr>
        </p:nvGraphicFramePr>
        <p:xfrm>
          <a:off x="256712" y="1989279"/>
          <a:ext cx="4315287" cy="2878602"/>
        </p:xfrm>
        <a:graphic>
          <a:graphicData uri="http://schemas.openxmlformats.org/drawingml/2006/table">
            <a:tbl>
              <a:tblPr/>
              <a:tblGrid>
                <a:gridCol w="1041192">
                  <a:extLst>
                    <a:ext uri="{9D8B030D-6E8A-4147-A177-3AD203B41FA5}">
                      <a16:colId xmlns:a16="http://schemas.microsoft.com/office/drawing/2014/main" val="3918363564"/>
                    </a:ext>
                  </a:extLst>
                </a:gridCol>
                <a:gridCol w="734342">
                  <a:extLst>
                    <a:ext uri="{9D8B030D-6E8A-4147-A177-3AD203B41FA5}">
                      <a16:colId xmlns:a16="http://schemas.microsoft.com/office/drawing/2014/main" val="1683979601"/>
                    </a:ext>
                  </a:extLst>
                </a:gridCol>
                <a:gridCol w="666565">
                  <a:extLst>
                    <a:ext uri="{9D8B030D-6E8A-4147-A177-3AD203B41FA5}">
                      <a16:colId xmlns:a16="http://schemas.microsoft.com/office/drawing/2014/main" val="2592459544"/>
                    </a:ext>
                  </a:extLst>
                </a:gridCol>
                <a:gridCol w="719091">
                  <a:extLst>
                    <a:ext uri="{9D8B030D-6E8A-4147-A177-3AD203B41FA5}">
                      <a16:colId xmlns:a16="http://schemas.microsoft.com/office/drawing/2014/main" val="3383282758"/>
                    </a:ext>
                  </a:extLst>
                </a:gridCol>
                <a:gridCol w="1154097">
                  <a:extLst>
                    <a:ext uri="{9D8B030D-6E8A-4147-A177-3AD203B41FA5}">
                      <a16:colId xmlns:a16="http://schemas.microsoft.com/office/drawing/2014/main" val="494559924"/>
                    </a:ext>
                  </a:extLst>
                </a:gridCol>
              </a:tblGrid>
              <a:tr h="420958">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07173">
                <a:tc>
                  <a:txBody>
                    <a:bodyPr/>
                    <a:lstStyle/>
                    <a:p>
                      <a:pPr algn="ctr" fontAlgn="ctr"/>
                      <a:r>
                        <a:rPr lang="tr-TR" sz="1000" b="0" i="0" u="none" strike="noStrike" dirty="0">
                          <a:solidFill>
                            <a:srgbClr val="000000"/>
                          </a:solidFill>
                          <a:effectLst/>
                          <a:latin typeface="Calibri" panose="020F0502020204030204" pitchFamily="34" charset="0"/>
                        </a:rPr>
                        <a:t>Bazal Metabolizma Hızı Testi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BDB</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07173">
                <a:tc>
                  <a:txBody>
                    <a:bodyPr/>
                    <a:lstStyle/>
                    <a:p>
                      <a:pPr algn="ctr" fontAlgn="ctr"/>
                      <a:r>
                        <a:rPr lang="tr-TR" sz="1000" b="0" i="0" u="none" strike="noStrike" dirty="0" err="1">
                          <a:solidFill>
                            <a:srgbClr val="000000"/>
                          </a:solidFill>
                          <a:effectLst/>
                          <a:latin typeface="Calibri" panose="020F0502020204030204" pitchFamily="34" charset="0"/>
                        </a:rPr>
                        <a:t>Metabolik</a:t>
                      </a:r>
                      <a:r>
                        <a:rPr lang="tr-TR" sz="1000" b="0" i="0" u="none" strike="noStrike" dirty="0">
                          <a:solidFill>
                            <a:srgbClr val="000000"/>
                          </a:solidFill>
                          <a:effectLst/>
                          <a:latin typeface="Calibri" panose="020F0502020204030204" pitchFamily="34" charset="0"/>
                        </a:rPr>
                        <a:t> </a:t>
                      </a:r>
                      <a:r>
                        <a:rPr lang="tr-TR" sz="1000" b="0" i="0" u="none" strike="noStrike" dirty="0" err="1">
                          <a:solidFill>
                            <a:srgbClr val="000000"/>
                          </a:solidFill>
                          <a:effectLst/>
                          <a:latin typeface="Calibri" panose="020F0502020204030204" pitchFamily="34" charset="0"/>
                        </a:rPr>
                        <a:t>Holter</a:t>
                      </a: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BDB</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07173">
                <a:tc>
                  <a:txBody>
                    <a:bodyPr/>
                    <a:lstStyle/>
                    <a:p>
                      <a:pPr algn="ctr" fontAlgn="ctr"/>
                      <a:r>
                        <a:rPr lang="tr-TR" sz="1000" b="0" i="0" u="none" strike="noStrike" dirty="0">
                          <a:solidFill>
                            <a:srgbClr val="000000"/>
                          </a:solidFill>
                          <a:effectLst/>
                          <a:latin typeface="Calibri" panose="020F0502020204030204" pitchFamily="34" charset="0"/>
                        </a:rPr>
                        <a:t> </a:t>
                      </a:r>
                      <a:r>
                        <a:rPr lang="tr-TR" sz="1000" b="0" i="0" u="none" strike="noStrike" dirty="0" err="1">
                          <a:solidFill>
                            <a:srgbClr val="000000"/>
                          </a:solidFill>
                          <a:effectLst/>
                          <a:latin typeface="Calibri" panose="020F0502020204030204" pitchFamily="34" charset="0"/>
                        </a:rPr>
                        <a:t>Handgrip</a:t>
                      </a:r>
                      <a:r>
                        <a:rPr lang="tr-TR" sz="1000" b="0" i="0" u="none" strike="noStrike" dirty="0">
                          <a:solidFill>
                            <a:srgbClr val="000000"/>
                          </a:solidFill>
                          <a:effectLst/>
                          <a:latin typeface="Calibri" panose="020F0502020204030204" pitchFamily="34" charset="0"/>
                        </a:rPr>
                        <a:t> D (Dinamometre)</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BDB</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07173">
                <a:tc>
                  <a:txBody>
                    <a:bodyPr/>
                    <a:lstStyle/>
                    <a:p>
                      <a:pPr algn="ctr" fontAlgn="ctr"/>
                      <a:r>
                        <a:rPr lang="tr-TR" sz="1000" b="0" i="0" u="none" strike="noStrike" dirty="0">
                          <a:solidFill>
                            <a:srgbClr val="000000"/>
                          </a:solidFill>
                          <a:effectLst/>
                          <a:latin typeface="Calibri" panose="020F0502020204030204" pitchFamily="34" charset="0"/>
                        </a:rPr>
                        <a:t> </a:t>
                      </a:r>
                      <a:r>
                        <a:rPr lang="tr-TR" sz="1000" b="0" i="0" u="none" strike="noStrike" dirty="0" err="1">
                          <a:solidFill>
                            <a:srgbClr val="000000"/>
                          </a:solidFill>
                          <a:effectLst/>
                          <a:latin typeface="Calibri" panose="020F0502020204030204" pitchFamily="34" charset="0"/>
                        </a:rPr>
                        <a:t>İnfantometre</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BDB</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07173">
                <a:tc>
                  <a:txBody>
                    <a:bodyPr/>
                    <a:lstStyle/>
                    <a:p>
                      <a:pPr algn="ctr" fontAlgn="ctr"/>
                      <a:r>
                        <a:rPr lang="tr-TR" sz="1000" b="0" i="0" u="none" strike="noStrike" dirty="0">
                          <a:solidFill>
                            <a:srgbClr val="000000"/>
                          </a:solidFill>
                          <a:effectLst/>
                          <a:latin typeface="Calibri" panose="020F0502020204030204" pitchFamily="34" charset="0"/>
                        </a:rPr>
                        <a:t>Esnemeyen </a:t>
                      </a:r>
                      <a:r>
                        <a:rPr lang="tr-TR" sz="1000" b="0" i="0" u="none" strike="noStrike" dirty="0" err="1">
                          <a:solidFill>
                            <a:srgbClr val="000000"/>
                          </a:solidFill>
                          <a:effectLst/>
                          <a:latin typeface="Calibri" panose="020F0502020204030204" pitchFamily="34" charset="0"/>
                        </a:rPr>
                        <a:t>Mezur</a:t>
                      </a: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07173">
                <a:tc>
                  <a:txBody>
                    <a:bodyPr/>
                    <a:lstStyle/>
                    <a:p>
                      <a:pPr algn="ctr" fontAlgn="ctr"/>
                      <a:r>
                        <a:rPr lang="tr-TR" sz="1000" b="0" i="0" u="none" strike="noStrike" dirty="0" err="1">
                          <a:solidFill>
                            <a:srgbClr val="000000"/>
                          </a:solidFill>
                          <a:effectLst/>
                          <a:latin typeface="Calibri" panose="020F0502020204030204" pitchFamily="34" charset="0"/>
                        </a:rPr>
                        <a:t>Kaliper</a:t>
                      </a: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BDB</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07173">
                <a:tc>
                  <a:txBody>
                    <a:bodyPr/>
                    <a:lstStyle/>
                    <a:p>
                      <a:pPr algn="ctr" fontAlgn="ctr"/>
                      <a:r>
                        <a:rPr lang="tr-TR" sz="1000" b="0" i="0" u="none" strike="noStrike" dirty="0">
                          <a:solidFill>
                            <a:srgbClr val="000000"/>
                          </a:solidFill>
                          <a:effectLst/>
                          <a:latin typeface="Calibri" panose="020F0502020204030204" pitchFamily="34" charset="0"/>
                        </a:rPr>
                        <a:t> Adımsayar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BDB</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07173">
                <a:tc>
                  <a:txBody>
                    <a:bodyPr/>
                    <a:lstStyle/>
                    <a:p>
                      <a:pPr algn="ctr" fontAlgn="ctr"/>
                      <a:r>
                        <a:rPr lang="tr-TR" sz="1000" b="0" i="0" u="none" strike="noStrike" dirty="0">
                          <a:solidFill>
                            <a:srgbClr val="000000"/>
                          </a:solidFill>
                          <a:effectLst/>
                          <a:latin typeface="Calibri" panose="020F0502020204030204" pitchFamily="34" charset="0"/>
                        </a:rPr>
                        <a:t>Tartılı </a:t>
                      </a:r>
                      <a:r>
                        <a:rPr lang="tr-TR" sz="1000" b="0" i="0" u="none" strike="noStrike" dirty="0" err="1">
                          <a:solidFill>
                            <a:srgbClr val="000000"/>
                          </a:solidFill>
                          <a:effectLst/>
                          <a:latin typeface="Calibri" panose="020F0502020204030204" pitchFamily="34" charset="0"/>
                        </a:rPr>
                        <a:t>Stadiometre</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BDB</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bl>
          </a:graphicData>
        </a:graphic>
      </p:graphicFrame>
      <p:sp>
        <p:nvSpPr>
          <p:cNvPr id="4" name="Dikdörtgen 3">
            <a:extLst>
              <a:ext uri="{FF2B5EF4-FFF2-40B4-BE49-F238E27FC236}">
                <a16:creationId xmlns:a16="http://schemas.microsoft.com/office/drawing/2014/main" id="{7438490C-5C25-4200-B85A-F0126D483F60}"/>
              </a:ext>
            </a:extLst>
          </p:cNvPr>
          <p:cNvSpPr/>
          <p:nvPr/>
        </p:nvSpPr>
        <p:spPr>
          <a:xfrm>
            <a:off x="2008794" y="1364042"/>
            <a:ext cx="4847208"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err="1">
                <a:ln>
                  <a:noFill/>
                </a:ln>
                <a:solidFill>
                  <a:srgbClr val="000000"/>
                </a:solidFill>
                <a:effectLst/>
                <a:uLnTx/>
                <a:uFillTx/>
                <a:ea typeface="+mn-ea"/>
                <a:cs typeface="+mn-cs"/>
              </a:rPr>
              <a:t>Antropometri</a:t>
            </a:r>
            <a:r>
              <a:rPr kumimoji="0" lang="tr-TR" sz="1400" b="0" i="0" u="none" strike="noStrike" kern="1200" cap="none" spc="0" normalizeH="0" baseline="0" noProof="0" dirty="0">
                <a:ln>
                  <a:noFill/>
                </a:ln>
                <a:solidFill>
                  <a:srgbClr val="000000"/>
                </a:solidFill>
                <a:effectLst/>
                <a:uLnTx/>
                <a:uFillTx/>
                <a:ea typeface="+mn-ea"/>
                <a:cs typeface="+mn-cs"/>
              </a:rPr>
              <a:t> Laboratuvarı Malzeme Listesi</a:t>
            </a:r>
          </a:p>
        </p:txBody>
      </p:sp>
      <p:graphicFrame>
        <p:nvGraphicFramePr>
          <p:cNvPr id="69" name="Tablo 68">
            <a:extLst>
              <a:ext uri="{FF2B5EF4-FFF2-40B4-BE49-F238E27FC236}">
                <a16:creationId xmlns:a16="http://schemas.microsoft.com/office/drawing/2014/main" id="{DC19EBF7-296D-4C8B-BB84-8E57EFB4C85F}"/>
              </a:ext>
            </a:extLst>
          </p:cNvPr>
          <p:cNvGraphicFramePr>
            <a:graphicFrameLocks noGrp="1"/>
          </p:cNvGraphicFramePr>
          <p:nvPr>
            <p:extLst>
              <p:ext uri="{D42A27DB-BD31-4B8C-83A1-F6EECF244321}">
                <p14:modId xmlns:p14="http://schemas.microsoft.com/office/powerpoint/2010/main" val="4057721186"/>
              </p:ext>
            </p:extLst>
          </p:nvPr>
        </p:nvGraphicFramePr>
        <p:xfrm>
          <a:off x="4698358" y="1983180"/>
          <a:ext cx="4315287" cy="1793850"/>
        </p:xfrm>
        <a:graphic>
          <a:graphicData uri="http://schemas.openxmlformats.org/drawingml/2006/table">
            <a:tbl>
              <a:tblPr/>
              <a:tblGrid>
                <a:gridCol w="1041192">
                  <a:extLst>
                    <a:ext uri="{9D8B030D-6E8A-4147-A177-3AD203B41FA5}">
                      <a16:colId xmlns:a16="http://schemas.microsoft.com/office/drawing/2014/main" val="3918363564"/>
                    </a:ext>
                  </a:extLst>
                </a:gridCol>
                <a:gridCol w="734342">
                  <a:extLst>
                    <a:ext uri="{9D8B030D-6E8A-4147-A177-3AD203B41FA5}">
                      <a16:colId xmlns:a16="http://schemas.microsoft.com/office/drawing/2014/main" val="1683979601"/>
                    </a:ext>
                  </a:extLst>
                </a:gridCol>
                <a:gridCol w="666565">
                  <a:extLst>
                    <a:ext uri="{9D8B030D-6E8A-4147-A177-3AD203B41FA5}">
                      <a16:colId xmlns:a16="http://schemas.microsoft.com/office/drawing/2014/main" val="2592459544"/>
                    </a:ext>
                  </a:extLst>
                </a:gridCol>
                <a:gridCol w="719091">
                  <a:extLst>
                    <a:ext uri="{9D8B030D-6E8A-4147-A177-3AD203B41FA5}">
                      <a16:colId xmlns:a16="http://schemas.microsoft.com/office/drawing/2014/main" val="3383282758"/>
                    </a:ext>
                  </a:extLst>
                </a:gridCol>
                <a:gridCol w="1154097">
                  <a:extLst>
                    <a:ext uri="{9D8B030D-6E8A-4147-A177-3AD203B41FA5}">
                      <a16:colId xmlns:a16="http://schemas.microsoft.com/office/drawing/2014/main" val="494559924"/>
                    </a:ext>
                  </a:extLst>
                </a:gridCol>
              </a:tblGrid>
              <a:tr h="415992">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54280">
                <a:tc>
                  <a:txBody>
                    <a:bodyPr/>
                    <a:lstStyle/>
                    <a:p>
                      <a:pPr algn="ctr" fontAlgn="ctr"/>
                      <a:r>
                        <a:rPr lang="tr-TR" sz="1000" b="0" i="0" u="none" strike="noStrike" dirty="0">
                          <a:solidFill>
                            <a:srgbClr val="000000"/>
                          </a:solidFill>
                          <a:effectLst/>
                          <a:latin typeface="Calibri" panose="020F0502020204030204" pitchFamily="34" charset="0"/>
                        </a:rPr>
                        <a:t>Baş ve Beden Çevresi Ölçüm Mezürü</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5</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03549">
                <a:tc>
                  <a:txBody>
                    <a:bodyPr/>
                    <a:lstStyle/>
                    <a:p>
                      <a:pPr algn="ctr" fontAlgn="ctr"/>
                      <a:r>
                        <a:rPr lang="tr-TR" sz="1000" b="0" i="0" u="none" strike="noStrike" dirty="0">
                          <a:solidFill>
                            <a:srgbClr val="000000"/>
                          </a:solidFill>
                          <a:effectLst/>
                          <a:latin typeface="Calibri" panose="020F0502020204030204" pitchFamily="34" charset="0"/>
                        </a:rPr>
                        <a:t>Banyo Tartısı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BDB</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25</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03678">
                <a:tc>
                  <a:txBody>
                    <a:bodyPr/>
                    <a:lstStyle/>
                    <a:p>
                      <a:pPr algn="ctr" fontAlgn="ctr"/>
                      <a:r>
                        <a:rPr lang="tr-TR" sz="1000" b="0" i="0" u="none" strike="noStrike" dirty="0">
                          <a:solidFill>
                            <a:srgbClr val="000000"/>
                          </a:solidFill>
                          <a:effectLst/>
                          <a:latin typeface="Calibri" panose="020F0502020204030204" pitchFamily="34" charset="0"/>
                        </a:rPr>
                        <a:t>Sedye ve sedye basamağı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BDB</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03678">
                <a:tc>
                  <a:txBody>
                    <a:bodyPr/>
                    <a:lstStyle/>
                    <a:p>
                      <a:pPr algn="ctr" fontAlgn="ctr"/>
                      <a:r>
                        <a:rPr lang="tr-TR" sz="1000" b="0" i="0" u="none" strike="noStrike" dirty="0">
                          <a:solidFill>
                            <a:srgbClr val="000000"/>
                          </a:solidFill>
                          <a:effectLst/>
                          <a:latin typeface="Calibri" panose="020F0502020204030204" pitchFamily="34" charset="0"/>
                        </a:rPr>
                        <a:t>Yangın söndürme tüpü</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BDB</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bl>
          </a:graphicData>
        </a:graphic>
      </p:graphicFrame>
      <p:graphicFrame>
        <p:nvGraphicFramePr>
          <p:cNvPr id="66" name="Tablo 65">
            <a:extLst>
              <a:ext uri="{FF2B5EF4-FFF2-40B4-BE49-F238E27FC236}">
                <a16:creationId xmlns:a16="http://schemas.microsoft.com/office/drawing/2014/main" id="{F7590D15-E558-4795-BFD6-B515B40A2319}"/>
              </a:ext>
            </a:extLst>
          </p:cNvPr>
          <p:cNvGraphicFramePr>
            <a:graphicFrameLocks noGrp="1"/>
          </p:cNvGraphicFramePr>
          <p:nvPr>
            <p:extLst>
              <p:ext uri="{D42A27DB-BD31-4B8C-83A1-F6EECF244321}">
                <p14:modId xmlns:p14="http://schemas.microsoft.com/office/powerpoint/2010/main" val="2804604081"/>
              </p:ext>
            </p:extLst>
          </p:nvPr>
        </p:nvGraphicFramePr>
        <p:xfrm>
          <a:off x="4698358" y="3829417"/>
          <a:ext cx="4315288" cy="1677105"/>
        </p:xfrm>
        <a:graphic>
          <a:graphicData uri="http://schemas.openxmlformats.org/drawingml/2006/table">
            <a:tbl>
              <a:tblPr/>
              <a:tblGrid>
                <a:gridCol w="821031">
                  <a:extLst>
                    <a:ext uri="{9D8B030D-6E8A-4147-A177-3AD203B41FA5}">
                      <a16:colId xmlns:a16="http://schemas.microsoft.com/office/drawing/2014/main" val="3918363564"/>
                    </a:ext>
                  </a:extLst>
                </a:gridCol>
                <a:gridCol w="868441">
                  <a:extLst>
                    <a:ext uri="{9D8B030D-6E8A-4147-A177-3AD203B41FA5}">
                      <a16:colId xmlns:a16="http://schemas.microsoft.com/office/drawing/2014/main" val="1683979601"/>
                    </a:ext>
                  </a:extLst>
                </a:gridCol>
                <a:gridCol w="875272">
                  <a:extLst>
                    <a:ext uri="{9D8B030D-6E8A-4147-A177-3AD203B41FA5}">
                      <a16:colId xmlns:a16="http://schemas.microsoft.com/office/drawing/2014/main" val="2592459544"/>
                    </a:ext>
                  </a:extLst>
                </a:gridCol>
                <a:gridCol w="875272">
                  <a:extLst>
                    <a:ext uri="{9D8B030D-6E8A-4147-A177-3AD203B41FA5}">
                      <a16:colId xmlns:a16="http://schemas.microsoft.com/office/drawing/2014/main" val="3383282758"/>
                    </a:ext>
                  </a:extLst>
                </a:gridCol>
                <a:gridCol w="875272">
                  <a:extLst>
                    <a:ext uri="{9D8B030D-6E8A-4147-A177-3AD203B41FA5}">
                      <a16:colId xmlns:a16="http://schemas.microsoft.com/office/drawing/2014/main" val="494559924"/>
                    </a:ext>
                  </a:extLst>
                </a:gridCol>
              </a:tblGrid>
              <a:tr h="373927">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72855">
                <a:tc>
                  <a:txBody>
                    <a:bodyPr/>
                    <a:lstStyle/>
                    <a:p>
                      <a:pPr algn="ctr" fontAlgn="ctr"/>
                      <a:r>
                        <a:rPr lang="tr-TR" sz="1000" b="0" i="0" u="none" strike="noStrike" dirty="0">
                          <a:solidFill>
                            <a:srgbClr val="000000"/>
                          </a:solidFill>
                          <a:effectLst/>
                          <a:latin typeface="Calibri" panose="020F0502020204030204" pitchFamily="34" charset="0"/>
                        </a:rPr>
                        <a:t>Besin </a:t>
                      </a:r>
                      <a:r>
                        <a:rPr lang="tr-TR" sz="1000" b="0" i="0" u="none" strike="noStrike" dirty="0" err="1">
                          <a:solidFill>
                            <a:srgbClr val="000000"/>
                          </a:solidFill>
                          <a:effectLst/>
                          <a:latin typeface="Calibri" panose="020F0502020204030204" pitchFamily="34" charset="0"/>
                        </a:rPr>
                        <a:t>Replika</a:t>
                      </a:r>
                      <a:r>
                        <a:rPr lang="tr-TR" sz="1000" b="0" i="0" u="none" strike="noStrike" dirty="0">
                          <a:solidFill>
                            <a:srgbClr val="000000"/>
                          </a:solidFill>
                          <a:effectLst/>
                          <a:latin typeface="Calibri" panose="020F0502020204030204" pitchFamily="34" charset="0"/>
                        </a:rPr>
                        <a:t> Seti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81269">
                <a:tc>
                  <a:txBody>
                    <a:bodyPr/>
                    <a:lstStyle/>
                    <a:p>
                      <a:pPr algn="ctr" fontAlgn="ctr"/>
                      <a:r>
                        <a:rPr lang="tr-TR" sz="1000" b="0" i="0" u="none" strike="noStrike" dirty="0">
                          <a:solidFill>
                            <a:srgbClr val="000000"/>
                          </a:solidFill>
                          <a:effectLst/>
                          <a:latin typeface="Calibri" panose="020F0502020204030204" pitchFamily="34" charset="0"/>
                        </a:rPr>
                        <a:t>Besin Tabağı </a:t>
                      </a:r>
                      <a:r>
                        <a:rPr lang="tr-TR" sz="1000" b="0" i="0" u="none" strike="noStrike" dirty="0" err="1">
                          <a:solidFill>
                            <a:srgbClr val="000000"/>
                          </a:solidFill>
                          <a:effectLst/>
                          <a:latin typeface="Calibri" panose="020F0502020204030204" pitchFamily="34" charset="0"/>
                        </a:rPr>
                        <a:t>Replikası</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BDB</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272855">
                <a:tc>
                  <a:txBody>
                    <a:bodyPr/>
                    <a:lstStyle/>
                    <a:p>
                      <a:pPr algn="ctr" fontAlgn="ctr"/>
                      <a:r>
                        <a:rPr lang="tr-TR" sz="1000" b="0" i="0" u="none" strike="noStrike" dirty="0">
                          <a:solidFill>
                            <a:srgbClr val="000000"/>
                          </a:solidFill>
                          <a:effectLst/>
                          <a:latin typeface="Calibri" panose="020F0502020204030204" pitchFamily="34" charset="0"/>
                        </a:rPr>
                        <a:t>Yağ </a:t>
                      </a:r>
                      <a:r>
                        <a:rPr lang="tr-TR" sz="1000" b="0" i="0" u="none" strike="noStrike" dirty="0" err="1">
                          <a:solidFill>
                            <a:srgbClr val="000000"/>
                          </a:solidFill>
                          <a:effectLst/>
                          <a:latin typeface="Calibri" panose="020F0502020204030204" pitchFamily="34" charset="0"/>
                        </a:rPr>
                        <a:t>Replikası</a:t>
                      </a:r>
                      <a:r>
                        <a:rPr lang="tr-TR" sz="1000" b="0" i="0" u="none" strike="noStrike" dirty="0">
                          <a:solidFill>
                            <a:srgbClr val="000000"/>
                          </a:solidFill>
                          <a:effectLst/>
                          <a:latin typeface="Calibri" panose="020F0502020204030204" pitchFamily="34" charset="0"/>
                        </a:rPr>
                        <a:t> (500 g)</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BDB</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272855">
                <a:tc>
                  <a:txBody>
                    <a:bodyPr/>
                    <a:lstStyle/>
                    <a:p>
                      <a:pPr algn="ctr" fontAlgn="ctr"/>
                      <a:r>
                        <a:rPr lang="tr-TR" sz="1000" b="0" i="0" u="none" strike="noStrike" dirty="0">
                          <a:solidFill>
                            <a:srgbClr val="000000"/>
                          </a:solidFill>
                          <a:effectLst/>
                          <a:latin typeface="Calibri" panose="020F0502020204030204" pitchFamily="34" charset="0"/>
                        </a:rPr>
                        <a:t>Kas </a:t>
                      </a:r>
                      <a:r>
                        <a:rPr lang="tr-TR" sz="1000" b="0" i="0" u="none" strike="noStrike" dirty="0" err="1">
                          <a:solidFill>
                            <a:srgbClr val="000000"/>
                          </a:solidFill>
                          <a:effectLst/>
                          <a:latin typeface="Calibri" panose="020F0502020204030204" pitchFamily="34" charset="0"/>
                        </a:rPr>
                        <a:t>Replikası</a:t>
                      </a:r>
                      <a:r>
                        <a:rPr lang="tr-TR" sz="1000" b="0" i="0" u="none" strike="noStrike" dirty="0">
                          <a:solidFill>
                            <a:srgbClr val="000000"/>
                          </a:solidFill>
                          <a:effectLst/>
                          <a:latin typeface="Calibri" panose="020F0502020204030204" pitchFamily="34" charset="0"/>
                        </a:rPr>
                        <a:t> (500 g)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BDB</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bl>
          </a:graphicData>
        </a:graphic>
      </p:graphicFrame>
      <p:sp>
        <p:nvSpPr>
          <p:cNvPr id="2" name="Metin kutusu 1">
            <a:extLst>
              <a:ext uri="{FF2B5EF4-FFF2-40B4-BE49-F238E27FC236}">
                <a16:creationId xmlns:a16="http://schemas.microsoft.com/office/drawing/2014/main" id="{E99E8199-22B4-C884-3D69-E476370ECD61}"/>
              </a:ext>
            </a:extLst>
          </p:cNvPr>
          <p:cNvSpPr txBox="1"/>
          <p:nvPr/>
        </p:nvSpPr>
        <p:spPr>
          <a:xfrm>
            <a:off x="2484438" y="6336011"/>
            <a:ext cx="4438835" cy="276999"/>
          </a:xfrm>
          <a:prstGeom prst="rect">
            <a:avLst/>
          </a:prstGeom>
          <a:noFill/>
        </p:spPr>
        <p:txBody>
          <a:bodyPr wrap="square" rtlCol="0">
            <a:spAutoFit/>
          </a:bodyPr>
          <a:lstStyle/>
          <a:p>
            <a:r>
              <a:rPr lang="tr-TR" sz="1200" dirty="0">
                <a:solidFill>
                  <a:srgbClr val="001626"/>
                </a:solidFill>
              </a:rPr>
              <a:t>Listeler Yeni Dönemde Güncellenecektir. Yaklaşık tutar 125.000 TL</a:t>
            </a:r>
          </a:p>
        </p:txBody>
      </p:sp>
    </p:spTree>
    <p:extLst>
      <p:ext uri="{BB962C8B-B14F-4D97-AF65-F5344CB8AC3E}">
        <p14:creationId xmlns:p14="http://schemas.microsoft.com/office/powerpoint/2010/main" val="357259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7" name="Tablo 66">
            <a:extLst>
              <a:ext uri="{FF2B5EF4-FFF2-40B4-BE49-F238E27FC236}">
                <a16:creationId xmlns:a16="http://schemas.microsoft.com/office/drawing/2014/main" id="{C5F9AB38-C293-4C7A-9C50-7726624F644B}"/>
              </a:ext>
            </a:extLst>
          </p:cNvPr>
          <p:cNvGraphicFramePr>
            <a:graphicFrameLocks noGrp="1"/>
          </p:cNvGraphicFramePr>
          <p:nvPr>
            <p:extLst>
              <p:ext uri="{D42A27DB-BD31-4B8C-83A1-F6EECF244321}">
                <p14:modId xmlns:p14="http://schemas.microsoft.com/office/powerpoint/2010/main" val="2087875872"/>
              </p:ext>
            </p:extLst>
          </p:nvPr>
        </p:nvGraphicFramePr>
        <p:xfrm>
          <a:off x="1988178" y="1841729"/>
          <a:ext cx="5472441" cy="1961719"/>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200" b="0" i="0" u="none" strike="noStrike" dirty="0">
                          <a:solidFill>
                            <a:srgbClr val="000000"/>
                          </a:solidFill>
                          <a:effectLst/>
                          <a:latin typeface="+mn-lt"/>
                        </a:rPr>
                        <a:t>Doçent doktor veya profesör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0000"/>
                          </a:solidFill>
                          <a:effectLst/>
                          <a:uLnTx/>
                          <a:uFillTx/>
                          <a:latin typeface="+mn-lt"/>
                          <a:ea typeface="+mn-ea"/>
                          <a:cs typeface="+mn-cs"/>
                        </a:rPr>
                        <a:t>Öğretim elemanı</a:t>
                      </a:r>
                    </a:p>
                    <a:p>
                      <a:pPr algn="ctr" fontAlgn="ctr"/>
                      <a:r>
                        <a:rPr lang="tr-TR" sz="1200" b="0" i="0" u="none" strike="noStrike" dirty="0">
                          <a:solidFill>
                            <a:srgbClr val="000000"/>
                          </a:solidFill>
                          <a:effectLst/>
                          <a:latin typeface="+mn-lt"/>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Lisansüstü eğitim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79002">
                <a:tc>
                  <a:txBody>
                    <a:bodyPr/>
                    <a:lstStyle/>
                    <a:p>
                      <a:pPr algn="ctr" fontAlgn="ctr"/>
                      <a:r>
                        <a:rPr lang="tr-TR" sz="1200" b="0" i="0" u="none" strike="noStrike" dirty="0">
                          <a:solidFill>
                            <a:srgbClr val="000000"/>
                          </a:solidFill>
                          <a:effectLst/>
                          <a:latin typeface="+mn-lt"/>
                        </a:rPr>
                        <a:t>Doktor öğretim üyesi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0000"/>
                          </a:solidFill>
                          <a:effectLst/>
                          <a:uLnTx/>
                          <a:uFillTx/>
                          <a:latin typeface="+mn-lt"/>
                          <a:ea typeface="+mn-ea"/>
                          <a:cs typeface="+mn-cs"/>
                        </a:rPr>
                        <a:t>Öğretim elemanı</a:t>
                      </a:r>
                    </a:p>
                    <a:p>
                      <a:pPr algn="ctr" fontAlgn="ctr"/>
                      <a:r>
                        <a:rPr lang="tr-TR" sz="1200" b="0" i="0" u="none" strike="noStrike" dirty="0">
                          <a:solidFill>
                            <a:srgbClr val="000000"/>
                          </a:solidFill>
                          <a:effectLst/>
                          <a:latin typeface="+mn-lt"/>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3</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Lisans ve lisansüstü  eğitim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79002">
                <a:tc>
                  <a:txBody>
                    <a:bodyPr/>
                    <a:lstStyle/>
                    <a:p>
                      <a:pPr algn="ctr" fontAlgn="ctr"/>
                      <a:r>
                        <a:rPr lang="tr-TR" sz="1200" b="0" i="0" u="none" strike="noStrike" dirty="0">
                          <a:solidFill>
                            <a:srgbClr val="000000"/>
                          </a:solidFill>
                          <a:effectLst/>
                          <a:latin typeface="+mn-lt"/>
                        </a:rPr>
                        <a:t>Araştırma görevlisi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0000"/>
                          </a:solidFill>
                          <a:effectLst/>
                          <a:uLnTx/>
                          <a:uFillTx/>
                          <a:latin typeface="+mn-lt"/>
                          <a:ea typeface="+mn-ea"/>
                          <a:cs typeface="+mn-cs"/>
                        </a:rPr>
                        <a:t>Öğretim elemanı</a:t>
                      </a:r>
                    </a:p>
                    <a:p>
                      <a:pPr algn="ctr" fontAlgn="ctr"/>
                      <a:endParaRPr lang="tr-TR" sz="12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0000"/>
                          </a:solidFill>
                          <a:effectLst/>
                          <a:uLnTx/>
                          <a:uFillTx/>
                          <a:latin typeface="+mn-lt"/>
                          <a:ea typeface="+mn-ea"/>
                          <a:cs typeface="+mn-cs"/>
                        </a:rPr>
                        <a:t>Lisans eğitimi için </a:t>
                      </a:r>
                    </a:p>
                    <a:p>
                      <a:pPr algn="ctr" fontAlgn="ctr"/>
                      <a:endParaRPr lang="tr-TR" sz="12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4544069"/>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00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529633682"/>
              </p:ext>
            </p:extLst>
          </p:nvPr>
        </p:nvGraphicFramePr>
        <p:xfrm>
          <a:off x="470388" y="1464663"/>
          <a:ext cx="8203223" cy="1661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Riskin</a:t>
                      </a:r>
                      <a:r>
                        <a:rPr lang="tr-TR" sz="1500" baseline="0" dirty="0">
                          <a:solidFill>
                            <a:srgbClr val="0C0D0D"/>
                          </a:solidFill>
                        </a:rPr>
                        <a:t> Tanımı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500" dirty="0">
                          <a:solidFill>
                            <a:srgbClr val="001626"/>
                          </a:solidFill>
                        </a:rPr>
                        <a:t>Z2-Meslek alanında akademik personelin sayıca yetersiz olması ve akademik yapılanmanın tamamlanmamış olması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Termin Tarihi </a:t>
                      </a:r>
                      <a:r>
                        <a:rPr lang="tr-TR" sz="1500" baseline="0" dirty="0">
                          <a:solidFill>
                            <a:srgbClr val="0C0D0D"/>
                          </a:solidFill>
                        </a:rPr>
                        <a:t>:</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Sorumlu</a:t>
                      </a:r>
                      <a:r>
                        <a:rPr lang="tr-TR" sz="1500" baseline="0" dirty="0">
                          <a:solidFill>
                            <a:srgbClr val="0C0D0D"/>
                          </a:solidFill>
                        </a:rPr>
                        <a:t> Birim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01626"/>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500" dirty="0">
                          <a:solidFill>
                            <a:srgbClr val="001626"/>
                          </a:solidFill>
                        </a:rPr>
                        <a:t>Alandan akademik personel sayısının arttırılması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2" name="Tablo 1">
            <a:extLst>
              <a:ext uri="{FF2B5EF4-FFF2-40B4-BE49-F238E27FC236}">
                <a16:creationId xmlns:a16="http://schemas.microsoft.com/office/drawing/2014/main" id="{8CB7C810-3090-494E-E9F2-B43FA5700277}"/>
              </a:ext>
            </a:extLst>
          </p:cNvPr>
          <p:cNvGraphicFramePr>
            <a:graphicFrameLocks noGrp="1"/>
          </p:cNvGraphicFramePr>
          <p:nvPr>
            <p:extLst>
              <p:ext uri="{D42A27DB-BD31-4B8C-83A1-F6EECF244321}">
                <p14:modId xmlns:p14="http://schemas.microsoft.com/office/powerpoint/2010/main" val="3773359641"/>
              </p:ext>
            </p:extLst>
          </p:nvPr>
        </p:nvGraphicFramePr>
        <p:xfrm>
          <a:off x="470388" y="3234772"/>
          <a:ext cx="8203223" cy="1661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Riskin</a:t>
                      </a:r>
                      <a:r>
                        <a:rPr lang="tr-TR" sz="1500" baseline="0" dirty="0">
                          <a:solidFill>
                            <a:srgbClr val="0C0D0D"/>
                          </a:solidFill>
                        </a:rPr>
                        <a:t> Tanımı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500" dirty="0">
                          <a:solidFill>
                            <a:srgbClr val="001626"/>
                          </a:solidFill>
                        </a:rPr>
                        <a:t>Z3- Beslenme ilkeleri, Besin Kimyası Laboratuvarlarının ve </a:t>
                      </a:r>
                      <a:r>
                        <a:rPr lang="tr-TR" sz="1500" dirty="0" err="1">
                          <a:solidFill>
                            <a:srgbClr val="001626"/>
                          </a:solidFill>
                        </a:rPr>
                        <a:t>Antropometri</a:t>
                      </a:r>
                      <a:r>
                        <a:rPr lang="tr-TR" sz="1500" dirty="0">
                          <a:solidFill>
                            <a:srgbClr val="001626"/>
                          </a:solidFill>
                        </a:rPr>
                        <a:t> Laboratuvarının kurulum aşamasında olması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Termin Tarihi </a:t>
                      </a:r>
                      <a:r>
                        <a:rPr lang="tr-TR" sz="1500" baseline="0" dirty="0">
                          <a:solidFill>
                            <a:srgbClr val="0C0D0D"/>
                          </a:solidFill>
                        </a:rPr>
                        <a:t>:</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Sorumlu</a:t>
                      </a:r>
                      <a:r>
                        <a:rPr lang="tr-TR" sz="1500" baseline="0" dirty="0">
                          <a:solidFill>
                            <a:srgbClr val="0C0D0D"/>
                          </a:solidFill>
                        </a:rPr>
                        <a:t> Birim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01626"/>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500" dirty="0">
                          <a:solidFill>
                            <a:srgbClr val="001626"/>
                          </a:solidFill>
                        </a:rPr>
                        <a:t>Bütçe ve ekipman talebi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3" name="Tablo 2">
            <a:extLst>
              <a:ext uri="{FF2B5EF4-FFF2-40B4-BE49-F238E27FC236}">
                <a16:creationId xmlns:a16="http://schemas.microsoft.com/office/drawing/2014/main" id="{5CBBECA2-F837-1107-DA12-2B4B5A2B7F40}"/>
              </a:ext>
            </a:extLst>
          </p:cNvPr>
          <p:cNvGraphicFramePr>
            <a:graphicFrameLocks noGrp="1"/>
          </p:cNvGraphicFramePr>
          <p:nvPr>
            <p:extLst>
              <p:ext uri="{D42A27DB-BD31-4B8C-83A1-F6EECF244321}">
                <p14:modId xmlns:p14="http://schemas.microsoft.com/office/powerpoint/2010/main" val="1390255029"/>
              </p:ext>
            </p:extLst>
          </p:nvPr>
        </p:nvGraphicFramePr>
        <p:xfrm>
          <a:off x="545121" y="4988927"/>
          <a:ext cx="8203223" cy="1661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Riskin</a:t>
                      </a:r>
                      <a:r>
                        <a:rPr lang="tr-TR" sz="1500" baseline="0" dirty="0">
                          <a:solidFill>
                            <a:srgbClr val="0C0D0D"/>
                          </a:solidFill>
                        </a:rPr>
                        <a:t> Tanımı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500" dirty="0">
                          <a:solidFill>
                            <a:srgbClr val="001626"/>
                          </a:solidFill>
                        </a:rPr>
                        <a:t>Z4-Yüksek lisans ve doktora programlarının henüz  olmaması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Termin Tarihi </a:t>
                      </a:r>
                      <a:r>
                        <a:rPr lang="tr-TR" sz="1500" baseline="0" dirty="0">
                          <a:solidFill>
                            <a:srgbClr val="0C0D0D"/>
                          </a:solidFill>
                        </a:rPr>
                        <a:t>:</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01626"/>
                          </a:solidFill>
                        </a:rPr>
                        <a:t>31.12.2025</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Sorumlu</a:t>
                      </a:r>
                      <a:r>
                        <a:rPr lang="tr-TR" sz="1500" baseline="0" dirty="0">
                          <a:solidFill>
                            <a:srgbClr val="0C0D0D"/>
                          </a:solidFill>
                        </a:rPr>
                        <a:t> Birim :</a:t>
                      </a:r>
                      <a:endParaRPr lang="tr-TR" sz="15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500" dirty="0">
                          <a:solidFill>
                            <a:srgbClr val="001626"/>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5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500" dirty="0">
                          <a:solidFill>
                            <a:srgbClr val="001626"/>
                          </a:solidFill>
                        </a:rPr>
                        <a:t>Lisansüstü programları için gerekli koşulların sağlanıp program başvurusunun yapılması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B5FD65F3-C7DE-4600-8887-4B5B23190E55}"/>
              </a:ext>
            </a:extLst>
          </p:cNvPr>
          <p:cNvSpPr txBox="1"/>
          <p:nvPr/>
        </p:nvSpPr>
        <p:spPr>
          <a:xfrm>
            <a:off x="402288" y="1333200"/>
            <a:ext cx="6308971" cy="369332"/>
          </a:xfrm>
          <a:prstGeom prst="rect">
            <a:avLst/>
          </a:prstGeom>
          <a:noFill/>
        </p:spPr>
        <p:txBody>
          <a:bodyPr wrap="none" rtlCol="0">
            <a:spAutoFit/>
          </a:bodyPr>
          <a:lstStyle/>
          <a:p>
            <a:r>
              <a:rPr lang="tr-TR" b="1" dirty="0">
                <a:solidFill>
                  <a:srgbClr val="001626"/>
                </a:solidFill>
              </a:rPr>
              <a:t>1-2022-2023 Güz Oryantasyon Memnuniyet Anketi (BD-AK-0001)</a:t>
            </a:r>
          </a:p>
        </p:txBody>
      </p:sp>
      <p:sp>
        <p:nvSpPr>
          <p:cNvPr id="3" name="Metin kutusu 2">
            <a:extLst>
              <a:ext uri="{FF2B5EF4-FFF2-40B4-BE49-F238E27FC236}">
                <a16:creationId xmlns:a16="http://schemas.microsoft.com/office/drawing/2014/main" id="{CFCA8AAD-D568-4170-BFAB-8BE57B4F2A4C}"/>
              </a:ext>
            </a:extLst>
          </p:cNvPr>
          <p:cNvSpPr txBox="1"/>
          <p:nvPr/>
        </p:nvSpPr>
        <p:spPr>
          <a:xfrm>
            <a:off x="7457480" y="3103303"/>
            <a:ext cx="146723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a:solidFill>
                  <a:srgbClr val="001626"/>
                </a:solidFill>
              </a:rPr>
              <a:t>Oryantasyon memnuniyet </a:t>
            </a:r>
          </a:p>
          <a:p>
            <a:r>
              <a:rPr lang="tr-TR" b="1" dirty="0">
                <a:solidFill>
                  <a:srgbClr val="001626"/>
                </a:solidFill>
              </a:rPr>
              <a:t>oranı %89.35</a:t>
            </a:r>
          </a:p>
        </p:txBody>
      </p:sp>
      <p:sp>
        <p:nvSpPr>
          <p:cNvPr id="14" name="Metin kutusu 13">
            <a:extLst>
              <a:ext uri="{FF2B5EF4-FFF2-40B4-BE49-F238E27FC236}">
                <a16:creationId xmlns:a16="http://schemas.microsoft.com/office/drawing/2014/main" id="{957085DB-9474-4A76-931B-EDD1799D622B}"/>
              </a:ext>
            </a:extLst>
          </p:cNvPr>
          <p:cNvSpPr txBox="1"/>
          <p:nvPr/>
        </p:nvSpPr>
        <p:spPr>
          <a:xfrm rot="16200000">
            <a:off x="2547823" y="5832876"/>
            <a:ext cx="1578006" cy="553998"/>
          </a:xfrm>
          <a:prstGeom prst="rect">
            <a:avLst/>
          </a:prstGeom>
          <a:noFill/>
        </p:spPr>
        <p:txBody>
          <a:bodyPr wrap="square">
            <a:spAutoFit/>
          </a:bodyPr>
          <a:lstStyle/>
          <a:p>
            <a:r>
              <a:rPr lang="tr-TR" sz="1000" b="0" i="0" u="none" strike="noStrike" dirty="0">
                <a:solidFill>
                  <a:srgbClr val="000000"/>
                </a:solidFill>
                <a:effectLst/>
                <a:latin typeface="Arial" panose="020B0604020202020204" pitchFamily="34" charset="0"/>
              </a:rPr>
              <a:t>3-Oryantasyonun içeriğinin beklentilerinizi karşılama düzeyi </a:t>
            </a:r>
            <a:endParaRPr lang="tr-TR" dirty="0"/>
          </a:p>
        </p:txBody>
      </p:sp>
      <p:sp>
        <p:nvSpPr>
          <p:cNvPr id="16" name="Metin kutusu 15">
            <a:extLst>
              <a:ext uri="{FF2B5EF4-FFF2-40B4-BE49-F238E27FC236}">
                <a16:creationId xmlns:a16="http://schemas.microsoft.com/office/drawing/2014/main" id="{436AA7CA-944B-482A-8C3F-23565DE223D2}"/>
              </a:ext>
            </a:extLst>
          </p:cNvPr>
          <p:cNvSpPr txBox="1"/>
          <p:nvPr/>
        </p:nvSpPr>
        <p:spPr>
          <a:xfrm rot="16200000">
            <a:off x="1418020" y="6007615"/>
            <a:ext cx="1382415" cy="400110"/>
          </a:xfrm>
          <a:prstGeom prst="rect">
            <a:avLst/>
          </a:prstGeom>
          <a:noFill/>
        </p:spPr>
        <p:txBody>
          <a:bodyPr wrap="square">
            <a:spAutoFit/>
          </a:bodyPr>
          <a:lstStyle/>
          <a:p>
            <a:r>
              <a:rPr lang="tr-TR" sz="1000" b="0" i="0" u="none" strike="noStrike" dirty="0">
                <a:solidFill>
                  <a:srgbClr val="000000"/>
                </a:solidFill>
                <a:effectLst/>
                <a:latin typeface="Arial" panose="020B0604020202020204" pitchFamily="34" charset="0"/>
              </a:rPr>
              <a:t>1- Görsel sunum </a:t>
            </a:r>
          </a:p>
          <a:p>
            <a:r>
              <a:rPr lang="tr-TR" sz="1000" b="0" i="0" u="none" strike="noStrike" dirty="0">
                <a:solidFill>
                  <a:srgbClr val="000000"/>
                </a:solidFill>
                <a:effectLst/>
                <a:latin typeface="Arial" panose="020B0604020202020204" pitchFamily="34" charset="0"/>
              </a:rPr>
              <a:t>araçları </a:t>
            </a:r>
            <a:endParaRPr lang="tr-TR" dirty="0"/>
          </a:p>
        </p:txBody>
      </p:sp>
      <p:sp>
        <p:nvSpPr>
          <p:cNvPr id="18" name="Metin kutusu 17">
            <a:extLst>
              <a:ext uri="{FF2B5EF4-FFF2-40B4-BE49-F238E27FC236}">
                <a16:creationId xmlns:a16="http://schemas.microsoft.com/office/drawing/2014/main" id="{2DEB14EC-BEB3-4F60-8E7F-82831CCE269A}"/>
              </a:ext>
            </a:extLst>
          </p:cNvPr>
          <p:cNvSpPr txBox="1"/>
          <p:nvPr/>
        </p:nvSpPr>
        <p:spPr>
          <a:xfrm rot="16200000">
            <a:off x="1665607" y="5710775"/>
            <a:ext cx="1960359" cy="400110"/>
          </a:xfrm>
          <a:prstGeom prst="rect">
            <a:avLst/>
          </a:prstGeom>
          <a:noFill/>
        </p:spPr>
        <p:txBody>
          <a:bodyPr wrap="square">
            <a:spAutoFit/>
          </a:bodyPr>
          <a:lstStyle/>
          <a:p>
            <a:r>
              <a:rPr lang="en-US" sz="1000" b="0" i="0" u="none" strike="noStrike" dirty="0">
                <a:solidFill>
                  <a:srgbClr val="000000"/>
                </a:solidFill>
                <a:effectLst/>
                <a:latin typeface="Arial" panose="020B0604020202020204" pitchFamily="34" charset="0"/>
              </a:rPr>
              <a:t>2-Oryantasyonun </a:t>
            </a:r>
            <a:endParaRPr lang="tr-TR" sz="1000" b="0" i="0" u="none" strike="noStrike" dirty="0">
              <a:solidFill>
                <a:srgbClr val="000000"/>
              </a:solidFill>
              <a:effectLst/>
              <a:latin typeface="Arial" panose="020B0604020202020204" pitchFamily="34" charset="0"/>
            </a:endParaRPr>
          </a:p>
          <a:p>
            <a:r>
              <a:rPr lang="en-US" sz="1000" b="0" i="0" u="none" strike="noStrike" dirty="0" err="1">
                <a:solidFill>
                  <a:srgbClr val="000000"/>
                </a:solidFill>
                <a:effectLst/>
                <a:latin typeface="Arial" panose="020B0604020202020204" pitchFamily="34" charset="0"/>
              </a:rPr>
              <a:t>toplam</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süresi</a:t>
            </a:r>
            <a:r>
              <a:rPr lang="en-US" sz="1000" b="0" i="0" u="none" strike="noStrike" dirty="0">
                <a:solidFill>
                  <a:srgbClr val="000000"/>
                </a:solidFill>
                <a:effectLst/>
                <a:latin typeface="Arial" panose="020B0604020202020204" pitchFamily="34" charset="0"/>
              </a:rPr>
              <a:t> </a:t>
            </a:r>
            <a:endParaRPr lang="tr-TR" dirty="0"/>
          </a:p>
        </p:txBody>
      </p:sp>
      <p:sp>
        <p:nvSpPr>
          <p:cNvPr id="20" name="Metin kutusu 19">
            <a:extLst>
              <a:ext uri="{FF2B5EF4-FFF2-40B4-BE49-F238E27FC236}">
                <a16:creationId xmlns:a16="http://schemas.microsoft.com/office/drawing/2014/main" id="{416965B8-0DED-4002-A307-722F524B4D47}"/>
              </a:ext>
            </a:extLst>
          </p:cNvPr>
          <p:cNvSpPr txBox="1"/>
          <p:nvPr/>
        </p:nvSpPr>
        <p:spPr>
          <a:xfrm rot="16200000">
            <a:off x="3133891" y="5779610"/>
            <a:ext cx="1684538" cy="553998"/>
          </a:xfrm>
          <a:prstGeom prst="rect">
            <a:avLst/>
          </a:prstGeom>
          <a:noFill/>
        </p:spPr>
        <p:txBody>
          <a:bodyPr wrap="square">
            <a:spAutoFit/>
          </a:bodyPr>
          <a:lstStyle/>
          <a:p>
            <a:r>
              <a:rPr lang="tr-TR" sz="1000" b="0" i="0" u="none" strike="noStrike" dirty="0">
                <a:solidFill>
                  <a:srgbClr val="000000"/>
                </a:solidFill>
                <a:effectLst/>
                <a:latin typeface="Arial" panose="020B0604020202020204" pitchFamily="34" charset="0"/>
              </a:rPr>
              <a:t>4-Konuşmacıların konuları net ve anlaşılır açıklıkta ifade etme durumu </a:t>
            </a:r>
            <a:endParaRPr lang="tr-TR" dirty="0"/>
          </a:p>
        </p:txBody>
      </p:sp>
      <p:sp>
        <p:nvSpPr>
          <p:cNvPr id="22" name="Metin kutusu 21">
            <a:extLst>
              <a:ext uri="{FF2B5EF4-FFF2-40B4-BE49-F238E27FC236}">
                <a16:creationId xmlns:a16="http://schemas.microsoft.com/office/drawing/2014/main" id="{2088E199-47A6-4A65-9AF8-01B128B65F59}"/>
              </a:ext>
            </a:extLst>
          </p:cNvPr>
          <p:cNvSpPr txBox="1"/>
          <p:nvPr/>
        </p:nvSpPr>
        <p:spPr>
          <a:xfrm rot="16200000">
            <a:off x="4045487" y="6012644"/>
            <a:ext cx="1167492" cy="523220"/>
          </a:xfrm>
          <a:prstGeom prst="rect">
            <a:avLst/>
          </a:prstGeom>
          <a:noFill/>
        </p:spPr>
        <p:txBody>
          <a:bodyPr wrap="square">
            <a:spAutoFit/>
          </a:bodyPr>
          <a:lstStyle/>
          <a:p>
            <a:r>
              <a:rPr lang="en-US" sz="1000" b="0" i="0" u="none" strike="noStrike" dirty="0">
                <a:solidFill>
                  <a:srgbClr val="000000"/>
                </a:solidFill>
                <a:effectLst/>
                <a:latin typeface="Arial" panose="020B0604020202020204" pitchFamily="34" charset="0"/>
              </a:rPr>
              <a:t>5-Oryantasyonun </a:t>
            </a:r>
            <a:r>
              <a:rPr lang="en-US" sz="1000" b="0" i="0" u="none" strike="noStrike" dirty="0" err="1">
                <a:solidFill>
                  <a:srgbClr val="000000"/>
                </a:solidFill>
                <a:effectLst/>
                <a:latin typeface="Arial" panose="020B0604020202020204" pitchFamily="34" charset="0"/>
              </a:rPr>
              <a:t>sunuş</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tekniği</a:t>
            </a:r>
            <a:r>
              <a:rPr lang="en-US" sz="1000" b="0" i="0" u="none" strike="noStrike" dirty="0">
                <a:solidFill>
                  <a:srgbClr val="000000"/>
                </a:solidFill>
                <a:effectLst/>
                <a:latin typeface="Arial" panose="020B0604020202020204" pitchFamily="34" charset="0"/>
              </a:rPr>
              <a:t> </a:t>
            </a:r>
            <a:r>
              <a:rPr lang="en-US" dirty="0"/>
              <a:t> </a:t>
            </a:r>
            <a:endParaRPr lang="tr-TR" dirty="0"/>
          </a:p>
        </p:txBody>
      </p:sp>
      <p:sp>
        <p:nvSpPr>
          <p:cNvPr id="24" name="Metin kutusu 23">
            <a:extLst>
              <a:ext uri="{FF2B5EF4-FFF2-40B4-BE49-F238E27FC236}">
                <a16:creationId xmlns:a16="http://schemas.microsoft.com/office/drawing/2014/main" id="{8B5B1AE3-AD8C-433E-A56B-B259EBB81ACD}"/>
              </a:ext>
            </a:extLst>
          </p:cNvPr>
          <p:cNvSpPr txBox="1"/>
          <p:nvPr/>
        </p:nvSpPr>
        <p:spPr>
          <a:xfrm rot="16200000">
            <a:off x="4232856" y="5494168"/>
            <a:ext cx="2270464" cy="523220"/>
          </a:xfrm>
          <a:prstGeom prst="rect">
            <a:avLst/>
          </a:prstGeom>
          <a:noFill/>
        </p:spPr>
        <p:txBody>
          <a:bodyPr wrap="square">
            <a:spAutoFit/>
          </a:bodyPr>
          <a:lstStyle/>
          <a:p>
            <a:r>
              <a:rPr lang="en-US" sz="1000" b="0" i="0" u="none" strike="noStrike" dirty="0">
                <a:solidFill>
                  <a:srgbClr val="000000"/>
                </a:solidFill>
                <a:effectLst/>
                <a:latin typeface="Arial" panose="020B0604020202020204" pitchFamily="34" charset="0"/>
              </a:rPr>
              <a:t>6-Konuşmacıların </a:t>
            </a:r>
            <a:endParaRPr lang="tr-TR" sz="1000" b="0" i="0" u="none" strike="noStrike" dirty="0">
              <a:solidFill>
                <a:srgbClr val="000000"/>
              </a:solidFill>
              <a:effectLst/>
              <a:latin typeface="Arial" panose="020B0604020202020204" pitchFamily="34" charset="0"/>
            </a:endParaRPr>
          </a:p>
          <a:p>
            <a:r>
              <a:rPr lang="en-US" sz="1000" b="0" i="0" u="none" strike="noStrike" dirty="0" err="1">
                <a:solidFill>
                  <a:srgbClr val="000000"/>
                </a:solidFill>
                <a:effectLst/>
                <a:latin typeface="Arial" panose="020B0604020202020204" pitchFamily="34" charset="0"/>
              </a:rPr>
              <a:t>konuya</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hakimiyeti</a:t>
            </a:r>
            <a:r>
              <a:rPr lang="en-US" sz="1000" b="0" i="0" u="none" strike="noStrike" dirty="0">
                <a:solidFill>
                  <a:srgbClr val="000000"/>
                </a:solidFill>
                <a:effectLst/>
                <a:latin typeface="Arial" panose="020B0604020202020204" pitchFamily="34" charset="0"/>
              </a:rPr>
              <a:t> </a:t>
            </a:r>
            <a:r>
              <a:rPr lang="en-US" dirty="0"/>
              <a:t> </a:t>
            </a:r>
            <a:endParaRPr lang="tr-TR" dirty="0"/>
          </a:p>
        </p:txBody>
      </p:sp>
      <p:sp>
        <p:nvSpPr>
          <p:cNvPr id="26" name="Metin kutusu 25">
            <a:extLst>
              <a:ext uri="{FF2B5EF4-FFF2-40B4-BE49-F238E27FC236}">
                <a16:creationId xmlns:a16="http://schemas.microsoft.com/office/drawing/2014/main" id="{BD48BB76-E720-4B5D-9822-32D7436EEAB1}"/>
              </a:ext>
            </a:extLst>
          </p:cNvPr>
          <p:cNvSpPr txBox="1"/>
          <p:nvPr/>
        </p:nvSpPr>
        <p:spPr>
          <a:xfrm rot="16200000">
            <a:off x="5283695" y="6001860"/>
            <a:ext cx="1378191" cy="400109"/>
          </a:xfrm>
          <a:prstGeom prst="rect">
            <a:avLst/>
          </a:prstGeom>
          <a:noFill/>
        </p:spPr>
        <p:txBody>
          <a:bodyPr wrap="square">
            <a:spAutoFit/>
          </a:bodyPr>
          <a:lstStyle/>
          <a:p>
            <a:r>
              <a:rPr lang="en-US" sz="1000" b="0" i="0" u="none" strike="noStrike" dirty="0">
                <a:solidFill>
                  <a:srgbClr val="000000"/>
                </a:solidFill>
                <a:effectLst/>
                <a:latin typeface="Arial" panose="020B0604020202020204" pitchFamily="34" charset="0"/>
              </a:rPr>
              <a:t>7-Oryantasyon salon</a:t>
            </a:r>
            <a:r>
              <a:rPr lang="tr-TR" sz="1000" b="0" i="0" u="none" strike="noStrike" dirty="0">
                <a:solidFill>
                  <a:srgbClr val="000000"/>
                </a:solidFill>
                <a:effectLst/>
                <a:latin typeface="Arial" panose="020B0604020202020204" pitchFamily="34" charset="0"/>
              </a:rPr>
              <a:t>u</a:t>
            </a:r>
            <a:endParaRPr lang="tr-TR" dirty="0"/>
          </a:p>
        </p:txBody>
      </p:sp>
      <p:pic>
        <p:nvPicPr>
          <p:cNvPr id="9" name="Resim 8">
            <a:extLst>
              <a:ext uri="{FF2B5EF4-FFF2-40B4-BE49-F238E27FC236}">
                <a16:creationId xmlns:a16="http://schemas.microsoft.com/office/drawing/2014/main" id="{3C19A9A1-7A1A-34BD-A721-8A8FBB31A0D4}"/>
              </a:ext>
            </a:extLst>
          </p:cNvPr>
          <p:cNvPicPr>
            <a:picLocks noChangeAspect="1"/>
          </p:cNvPicPr>
          <p:nvPr/>
        </p:nvPicPr>
        <p:blipFill>
          <a:blip r:embed="rId3"/>
          <a:stretch>
            <a:fillRect/>
          </a:stretch>
        </p:blipFill>
        <p:spPr>
          <a:xfrm>
            <a:off x="1699057" y="2262497"/>
            <a:ext cx="4925503" cy="3344214"/>
          </a:xfrm>
          <a:prstGeom prst="rect">
            <a:avLst/>
          </a:prstGeom>
        </p:spPr>
      </p:pic>
    </p:spTree>
    <p:extLst>
      <p:ext uri="{BB962C8B-B14F-4D97-AF65-F5344CB8AC3E}">
        <p14:creationId xmlns:p14="http://schemas.microsoft.com/office/powerpoint/2010/main" val="166670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476672"/>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(ANKET ANALİZLERİ)</a:t>
            </a:r>
            <a:endParaRPr kumimoji="0" lang="en-US" sz="2800" b="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Grafik 13">
            <a:extLst>
              <a:ext uri="{FF2B5EF4-FFF2-40B4-BE49-F238E27FC236}">
                <a16:creationId xmlns:a16="http://schemas.microsoft.com/office/drawing/2014/main" id="{11FD8144-C057-4BFB-B4D4-43684F0A356C}"/>
              </a:ext>
            </a:extLst>
          </p:cNvPr>
          <p:cNvGraphicFramePr/>
          <p:nvPr>
            <p:extLst>
              <p:ext uri="{D42A27DB-BD31-4B8C-83A1-F6EECF244321}">
                <p14:modId xmlns:p14="http://schemas.microsoft.com/office/powerpoint/2010/main" val="1903126966"/>
              </p:ext>
            </p:extLst>
          </p:nvPr>
        </p:nvGraphicFramePr>
        <p:xfrm>
          <a:off x="630315" y="1978093"/>
          <a:ext cx="7759083"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0924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(ANKET ANALİZLERİ)</a:t>
            </a:r>
            <a:endParaRPr kumimoji="0" lang="en-US" sz="2800" b="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Grafik 7">
            <a:extLst>
              <a:ext uri="{FF2B5EF4-FFF2-40B4-BE49-F238E27FC236}">
                <a16:creationId xmlns:a16="http://schemas.microsoft.com/office/drawing/2014/main" id="{2768F74C-C41F-4A02-89D6-60BAD73C7880}"/>
              </a:ext>
            </a:extLst>
          </p:cNvPr>
          <p:cNvGraphicFramePr/>
          <p:nvPr>
            <p:extLst>
              <p:ext uri="{D42A27DB-BD31-4B8C-83A1-F6EECF244321}">
                <p14:modId xmlns:p14="http://schemas.microsoft.com/office/powerpoint/2010/main" val="2597727089"/>
              </p:ext>
            </p:extLst>
          </p:nvPr>
        </p:nvGraphicFramePr>
        <p:xfrm>
          <a:off x="745723" y="1950270"/>
          <a:ext cx="7608163"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256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1532684304"/>
              </p:ext>
            </p:extLst>
          </p:nvPr>
        </p:nvGraphicFramePr>
        <p:xfrm>
          <a:off x="567769" y="2680724"/>
          <a:ext cx="7987003" cy="1112001"/>
        </p:xfrm>
        <a:graphic>
          <a:graphicData uri="http://schemas.openxmlformats.org/drawingml/2006/table">
            <a:tbl>
              <a:tblPr/>
              <a:tblGrid>
                <a:gridCol w="2556815">
                  <a:extLst>
                    <a:ext uri="{9D8B030D-6E8A-4147-A177-3AD203B41FA5}">
                      <a16:colId xmlns:a16="http://schemas.microsoft.com/office/drawing/2014/main" val="3918363564"/>
                    </a:ext>
                  </a:extLst>
                </a:gridCol>
                <a:gridCol w="2704457">
                  <a:extLst>
                    <a:ext uri="{9D8B030D-6E8A-4147-A177-3AD203B41FA5}">
                      <a16:colId xmlns:a16="http://schemas.microsoft.com/office/drawing/2014/main" val="1683979601"/>
                    </a:ext>
                  </a:extLst>
                </a:gridCol>
                <a:gridCol w="2725731">
                  <a:extLst>
                    <a:ext uri="{9D8B030D-6E8A-4147-A177-3AD203B41FA5}">
                      <a16:colId xmlns:a16="http://schemas.microsoft.com/office/drawing/2014/main" val="2592459544"/>
                    </a:ext>
                  </a:extLst>
                </a:gridCol>
              </a:tblGrid>
              <a:tr h="441441">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61295">
                <a:tc>
                  <a:txBody>
                    <a:bodyPr/>
                    <a:lstStyle/>
                    <a:p>
                      <a:pPr algn="l" fontAlgn="ctr"/>
                      <a:r>
                        <a:rPr lang="tr-TR" sz="1100" b="0" i="0" u="none" strike="noStrike" dirty="0">
                          <a:solidFill>
                            <a:srgbClr val="000000"/>
                          </a:solidFill>
                          <a:effectLst/>
                          <a:latin typeface="Calibri" panose="020F0502020204030204" pitchFamily="34" charset="0"/>
                        </a:rPr>
                        <a:t>Oryantasyon memnuniyet anket analizinde 7. soruda (oryantasyon salonu değerlendirme) memnuniyet oranı %62 çıkmıştır.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2023-2024 Eğitim Öğretim Yılında oryantasyon sunumu, daha geniş bir sınıfta gerçekleştirilecektir.</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Çözümlendi</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bl>
          </a:graphicData>
        </a:graphic>
      </p:graphicFrame>
      <p:sp>
        <p:nvSpPr>
          <p:cNvPr id="7" name="Metin kutusu 6">
            <a:extLst>
              <a:ext uri="{FF2B5EF4-FFF2-40B4-BE49-F238E27FC236}">
                <a16:creationId xmlns:a16="http://schemas.microsoft.com/office/drawing/2014/main" id="{FC00F145-62D3-4C36-BB89-87CE0692F0CD}"/>
              </a:ext>
            </a:extLst>
          </p:cNvPr>
          <p:cNvSpPr txBox="1"/>
          <p:nvPr/>
        </p:nvSpPr>
        <p:spPr>
          <a:xfrm>
            <a:off x="198093" y="1970469"/>
            <a:ext cx="4403385" cy="338554"/>
          </a:xfrm>
          <a:prstGeom prst="rect">
            <a:avLst/>
          </a:prstGeom>
          <a:noFill/>
        </p:spPr>
        <p:txBody>
          <a:bodyPr wrap="none" rtlCol="0">
            <a:spAutoFit/>
          </a:bodyPr>
          <a:lstStyle/>
          <a:p>
            <a:r>
              <a:rPr lang="tr-TR" sz="1600" b="1" dirty="0">
                <a:solidFill>
                  <a:srgbClr val="001626"/>
                </a:solidFill>
              </a:rPr>
              <a:t>1-Oryantasyon Memnuniyet Anketi Aksiyon Planı </a:t>
            </a:r>
          </a:p>
        </p:txBody>
      </p:sp>
      <p:sp>
        <p:nvSpPr>
          <p:cNvPr id="2" name="Metin kutusu 1">
            <a:extLst>
              <a:ext uri="{FF2B5EF4-FFF2-40B4-BE49-F238E27FC236}">
                <a16:creationId xmlns:a16="http://schemas.microsoft.com/office/drawing/2014/main" id="{3CAC2B90-5EFA-48D9-819A-DA5D46F42675}"/>
              </a:ext>
            </a:extLst>
          </p:cNvPr>
          <p:cNvSpPr txBox="1"/>
          <p:nvPr/>
        </p:nvSpPr>
        <p:spPr>
          <a:xfrm>
            <a:off x="710485" y="2358602"/>
            <a:ext cx="4778039" cy="307777"/>
          </a:xfrm>
          <a:prstGeom prst="rect">
            <a:avLst/>
          </a:prstGeom>
          <a:noFill/>
        </p:spPr>
        <p:txBody>
          <a:bodyPr wrap="none" rtlCol="0">
            <a:spAutoFit/>
          </a:bodyPr>
          <a:lstStyle/>
          <a:p>
            <a:r>
              <a:rPr lang="tr-TR" sz="1400" b="1" dirty="0">
                <a:solidFill>
                  <a:srgbClr val="001626"/>
                </a:solidFill>
              </a:rPr>
              <a:t>Birim/Bölüm/Ders adı: SBF / Beslenme ve Diyetetik Bölümü </a:t>
            </a:r>
          </a:p>
        </p:txBody>
      </p:sp>
      <p:sp>
        <p:nvSpPr>
          <p:cNvPr id="3" name="Metin kutusu 2">
            <a:extLst>
              <a:ext uri="{FF2B5EF4-FFF2-40B4-BE49-F238E27FC236}">
                <a16:creationId xmlns:a16="http://schemas.microsoft.com/office/drawing/2014/main" id="{50AAE97B-FC92-7DC2-D8DA-98269AE164EB}"/>
              </a:ext>
            </a:extLst>
          </p:cNvPr>
          <p:cNvSpPr txBox="1"/>
          <p:nvPr/>
        </p:nvSpPr>
        <p:spPr>
          <a:xfrm>
            <a:off x="283503" y="3807070"/>
            <a:ext cx="3929730" cy="338554"/>
          </a:xfrm>
          <a:prstGeom prst="rect">
            <a:avLst/>
          </a:prstGeom>
          <a:noFill/>
        </p:spPr>
        <p:txBody>
          <a:bodyPr wrap="none" rtlCol="0">
            <a:spAutoFit/>
          </a:bodyPr>
          <a:lstStyle/>
          <a:p>
            <a:r>
              <a:rPr lang="tr-TR" sz="1600" b="1" dirty="0">
                <a:solidFill>
                  <a:srgbClr val="001626"/>
                </a:solidFill>
              </a:rPr>
              <a:t>2-Ders Memnuniyet Anketi Aksiyon Planları </a:t>
            </a:r>
          </a:p>
        </p:txBody>
      </p:sp>
      <p:graphicFrame>
        <p:nvGraphicFramePr>
          <p:cNvPr id="5" name="Tablo 4">
            <a:extLst>
              <a:ext uri="{FF2B5EF4-FFF2-40B4-BE49-F238E27FC236}">
                <a16:creationId xmlns:a16="http://schemas.microsoft.com/office/drawing/2014/main" id="{F2242C8E-0270-EF8F-3AC2-73AA590388E2}"/>
              </a:ext>
            </a:extLst>
          </p:cNvPr>
          <p:cNvGraphicFramePr>
            <a:graphicFrameLocks noGrp="1"/>
          </p:cNvGraphicFramePr>
          <p:nvPr>
            <p:extLst>
              <p:ext uri="{D42A27DB-BD31-4B8C-83A1-F6EECF244321}">
                <p14:modId xmlns:p14="http://schemas.microsoft.com/office/powerpoint/2010/main" val="112178414"/>
              </p:ext>
            </p:extLst>
          </p:nvPr>
        </p:nvGraphicFramePr>
        <p:xfrm>
          <a:off x="567771" y="4517825"/>
          <a:ext cx="7987003" cy="1005382"/>
        </p:xfrm>
        <a:graphic>
          <a:graphicData uri="http://schemas.openxmlformats.org/drawingml/2006/table">
            <a:tbl>
              <a:tblPr/>
              <a:tblGrid>
                <a:gridCol w="2556815">
                  <a:extLst>
                    <a:ext uri="{9D8B030D-6E8A-4147-A177-3AD203B41FA5}">
                      <a16:colId xmlns:a16="http://schemas.microsoft.com/office/drawing/2014/main" val="3918363564"/>
                    </a:ext>
                  </a:extLst>
                </a:gridCol>
                <a:gridCol w="2704457">
                  <a:extLst>
                    <a:ext uri="{9D8B030D-6E8A-4147-A177-3AD203B41FA5}">
                      <a16:colId xmlns:a16="http://schemas.microsoft.com/office/drawing/2014/main" val="1683979601"/>
                    </a:ext>
                  </a:extLst>
                </a:gridCol>
                <a:gridCol w="2725731">
                  <a:extLst>
                    <a:ext uri="{9D8B030D-6E8A-4147-A177-3AD203B41FA5}">
                      <a16:colId xmlns:a16="http://schemas.microsoft.com/office/drawing/2014/main" val="2592459544"/>
                    </a:ext>
                  </a:extLst>
                </a:gridCol>
              </a:tblGrid>
              <a:tr h="334822">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59360">
                <a:tc>
                  <a:txBody>
                    <a:bodyPr/>
                    <a:lstStyle/>
                    <a:p>
                      <a:pPr algn="l" fontAlgn="ctr"/>
                      <a:r>
                        <a:rPr lang="tr-TR" sz="1100" b="0" i="0" u="none" strike="noStrike" dirty="0">
                          <a:solidFill>
                            <a:srgbClr val="000000"/>
                          </a:solidFill>
                          <a:effectLst/>
                          <a:latin typeface="Calibri" panose="020F0502020204030204" pitchFamily="34" charset="0"/>
                        </a:rPr>
                        <a:t>Ders içeriği ile ilgili memnuniyet oranı, %80’in altında kalmıştır. (Dersi kavramamı ve kalıcı olarak öğrenmemi sağladı)</a:t>
                      </a:r>
                    </a:p>
                    <a:p>
                      <a:pPr algn="l" fontAlgn="ctr"/>
                      <a:endParaRPr lang="tr-TR"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b"/>
                      <a:r>
                        <a:rPr lang="tr-TR" sz="1100" b="0" i="0" u="none" strike="noStrike" dirty="0" err="1">
                          <a:solidFill>
                            <a:srgbClr val="000000"/>
                          </a:solidFill>
                          <a:effectLst/>
                          <a:latin typeface="Calibri" panose="020F0502020204030204" pitchFamily="34" charset="0"/>
                        </a:rPr>
                        <a:t>Quiz</a:t>
                      </a:r>
                      <a:r>
                        <a:rPr lang="tr-TR" sz="1100" b="0" i="0" u="none" strike="noStrike" dirty="0">
                          <a:solidFill>
                            <a:srgbClr val="000000"/>
                          </a:solidFill>
                          <a:effectLst/>
                          <a:latin typeface="Calibri" panose="020F0502020204030204" pitchFamily="34" charset="0"/>
                        </a:rPr>
                        <a:t> ve ödev sayısı arttırılarak kavrama ve kalıcılık arttırılacak.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Çözümlendi</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bl>
          </a:graphicData>
        </a:graphic>
      </p:graphicFrame>
      <p:sp>
        <p:nvSpPr>
          <p:cNvPr id="6" name="Metin kutusu 5">
            <a:extLst>
              <a:ext uri="{FF2B5EF4-FFF2-40B4-BE49-F238E27FC236}">
                <a16:creationId xmlns:a16="http://schemas.microsoft.com/office/drawing/2014/main" id="{1D494BA1-3E8A-7F4C-B382-8991C91F6F64}"/>
              </a:ext>
            </a:extLst>
          </p:cNvPr>
          <p:cNvSpPr txBox="1"/>
          <p:nvPr/>
        </p:nvSpPr>
        <p:spPr>
          <a:xfrm>
            <a:off x="680884" y="4193225"/>
            <a:ext cx="7760779" cy="307777"/>
          </a:xfrm>
          <a:prstGeom prst="rect">
            <a:avLst/>
          </a:prstGeom>
          <a:noFill/>
        </p:spPr>
        <p:txBody>
          <a:bodyPr wrap="none" rtlCol="0">
            <a:spAutoFit/>
          </a:bodyPr>
          <a:lstStyle/>
          <a:p>
            <a:r>
              <a:rPr lang="tr-TR" sz="1400" b="1" dirty="0">
                <a:solidFill>
                  <a:srgbClr val="001626"/>
                </a:solidFill>
              </a:rPr>
              <a:t>Birim/Bölüm/Ders adı: SBF / Beslenme ve Diyetetik Bölümü/BES 101 Beslenme İlkeleri ve Uygulaması </a:t>
            </a:r>
          </a:p>
        </p:txBody>
      </p:sp>
      <p:sp>
        <p:nvSpPr>
          <p:cNvPr id="11" name="Metin kutusu 10">
            <a:extLst>
              <a:ext uri="{FF2B5EF4-FFF2-40B4-BE49-F238E27FC236}">
                <a16:creationId xmlns:a16="http://schemas.microsoft.com/office/drawing/2014/main" id="{78DF59B2-AAEE-5DC4-0F6E-3A06FC3221D6}"/>
              </a:ext>
            </a:extLst>
          </p:cNvPr>
          <p:cNvSpPr txBox="1"/>
          <p:nvPr/>
        </p:nvSpPr>
        <p:spPr>
          <a:xfrm>
            <a:off x="680884" y="5556853"/>
            <a:ext cx="6061852" cy="307777"/>
          </a:xfrm>
          <a:prstGeom prst="rect">
            <a:avLst/>
          </a:prstGeom>
          <a:noFill/>
        </p:spPr>
        <p:txBody>
          <a:bodyPr wrap="none" rtlCol="0">
            <a:spAutoFit/>
          </a:bodyPr>
          <a:lstStyle/>
          <a:p>
            <a:r>
              <a:rPr lang="tr-TR" sz="1400" b="1" dirty="0">
                <a:solidFill>
                  <a:srgbClr val="001626"/>
                </a:solidFill>
              </a:rPr>
              <a:t>Birim/Bölüm/Ders adı: SBF / Beslenme ve Diyetetik Bölümü/BES 117 Fizyoloji I </a:t>
            </a:r>
          </a:p>
        </p:txBody>
      </p:sp>
      <p:graphicFrame>
        <p:nvGraphicFramePr>
          <p:cNvPr id="12" name="Tablo 11">
            <a:extLst>
              <a:ext uri="{FF2B5EF4-FFF2-40B4-BE49-F238E27FC236}">
                <a16:creationId xmlns:a16="http://schemas.microsoft.com/office/drawing/2014/main" id="{B05A1ACE-C28A-BC24-B2CE-55E404ED5723}"/>
              </a:ext>
            </a:extLst>
          </p:cNvPr>
          <p:cNvGraphicFramePr>
            <a:graphicFrameLocks noGrp="1"/>
          </p:cNvGraphicFramePr>
          <p:nvPr>
            <p:extLst>
              <p:ext uri="{D42A27DB-BD31-4B8C-83A1-F6EECF244321}">
                <p14:modId xmlns:p14="http://schemas.microsoft.com/office/powerpoint/2010/main" val="152253254"/>
              </p:ext>
            </p:extLst>
          </p:nvPr>
        </p:nvGraphicFramePr>
        <p:xfrm>
          <a:off x="567770" y="5812627"/>
          <a:ext cx="7987003" cy="990657"/>
        </p:xfrm>
        <a:graphic>
          <a:graphicData uri="http://schemas.openxmlformats.org/drawingml/2006/table">
            <a:tbl>
              <a:tblPr/>
              <a:tblGrid>
                <a:gridCol w="2556815">
                  <a:extLst>
                    <a:ext uri="{9D8B030D-6E8A-4147-A177-3AD203B41FA5}">
                      <a16:colId xmlns:a16="http://schemas.microsoft.com/office/drawing/2014/main" val="3918363564"/>
                    </a:ext>
                  </a:extLst>
                </a:gridCol>
                <a:gridCol w="2704457">
                  <a:extLst>
                    <a:ext uri="{9D8B030D-6E8A-4147-A177-3AD203B41FA5}">
                      <a16:colId xmlns:a16="http://schemas.microsoft.com/office/drawing/2014/main" val="1683979601"/>
                    </a:ext>
                  </a:extLst>
                </a:gridCol>
                <a:gridCol w="2725731">
                  <a:extLst>
                    <a:ext uri="{9D8B030D-6E8A-4147-A177-3AD203B41FA5}">
                      <a16:colId xmlns:a16="http://schemas.microsoft.com/office/drawing/2014/main" val="2592459544"/>
                    </a:ext>
                  </a:extLst>
                </a:gridCol>
              </a:tblGrid>
              <a:tr h="320097">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41069">
                <a:tc>
                  <a:txBody>
                    <a:bodyPr/>
                    <a:lstStyle/>
                    <a:p>
                      <a:pPr algn="l" fontAlgn="ctr"/>
                      <a:r>
                        <a:rPr lang="tr-TR" sz="1100" b="0" i="0" u="none" strike="noStrike" dirty="0">
                          <a:solidFill>
                            <a:srgbClr val="000000"/>
                          </a:solidFill>
                          <a:effectLst/>
                          <a:latin typeface="Calibri" panose="020F0502020204030204" pitchFamily="34" charset="0"/>
                        </a:rPr>
                        <a:t>5- Öğretim Üyesi/</a:t>
                      </a:r>
                      <a:r>
                        <a:rPr lang="tr-TR" sz="1100" b="0" i="0" u="none" strike="noStrike" dirty="0" err="1">
                          <a:solidFill>
                            <a:srgbClr val="000000"/>
                          </a:solidFill>
                          <a:effectLst/>
                          <a:latin typeface="Calibri" panose="020F0502020204030204" pitchFamily="34" charset="0"/>
                        </a:rPr>
                        <a:t>Lecturer</a:t>
                      </a:r>
                      <a:r>
                        <a:rPr lang="tr-TR" sz="1100" b="0" i="0" u="none" strike="noStrike" dirty="0">
                          <a:solidFill>
                            <a:srgbClr val="000000"/>
                          </a:solidFill>
                          <a:effectLst/>
                          <a:latin typeface="Calibri" panose="020F0502020204030204" pitchFamily="34" charset="0"/>
                        </a:rPr>
                        <a:t> :   Anlatım yöntemi etkileyici, anlamamı kolaylaştırıcı ve ilgi uyandırıcıydı. Bu madde ile ilgili memnuniyet oranı %80’in alında kalmıştır.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b"/>
                      <a:r>
                        <a:rPr lang="tr-TR" sz="1100" b="0" i="0" u="none" strike="noStrike" dirty="0">
                          <a:solidFill>
                            <a:srgbClr val="000000"/>
                          </a:solidFill>
                          <a:effectLst/>
                          <a:latin typeface="Calibri" panose="020F0502020204030204" pitchFamily="34" charset="0"/>
                        </a:rPr>
                        <a:t>Öğrencilere ders sırasında daha fazla soru cevap oluşturarak yorumlarıyla derse katkıda bulunmaları sağlanacaktır. Ders, örneklerle zenginleştirilecektir.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Çözümlendi</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bl>
          </a:graphicData>
        </a:graphic>
      </p:graphicFrame>
    </p:spTree>
    <p:extLst>
      <p:ext uri="{BB962C8B-B14F-4D97-AF65-F5344CB8AC3E}">
        <p14:creationId xmlns:p14="http://schemas.microsoft.com/office/powerpoint/2010/main" val="3805939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49468"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endParaRPr lang="tr-TR" sz="2800" b="1" kern="1200" dirty="0">
              <a:solidFill>
                <a:schemeClr val="accent6"/>
              </a:solidFill>
              <a:effectLst>
                <a:outerShdw blurRad="38100" dist="38100" dir="2700000" algn="tl">
                  <a:srgbClr val="000000">
                    <a:alpha val="43137"/>
                  </a:srgbClr>
                </a:outerShdw>
              </a:effectLst>
              <a:ea typeface="+mj-ea"/>
              <a:cs typeface="+mj-cs"/>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779120705"/>
              </p:ext>
            </p:extLst>
          </p:nvPr>
        </p:nvGraphicFramePr>
        <p:xfrm>
          <a:off x="470388" y="1538683"/>
          <a:ext cx="8203223" cy="208280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gridSpan="2">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a:solidFill>
                            <a:srgbClr val="0C0D0D"/>
                          </a:solidFill>
                        </a:rPr>
                        <a:t>Bulgu (DF</a:t>
                      </a:r>
                      <a:r>
                        <a:rPr lang="tr-TR" sz="1400" baseline="0" dirty="0">
                          <a:solidFill>
                            <a:srgbClr val="0C0D0D"/>
                          </a:solidFill>
                        </a:rPr>
                        <a:t>) </a:t>
                      </a:r>
                      <a:r>
                        <a:rPr lang="tr-TR" sz="1400" dirty="0">
                          <a:solidFill>
                            <a:srgbClr val="0C0D0D"/>
                          </a:solidFill>
                        </a:rPr>
                        <a:t>Tanımı </a:t>
                      </a:r>
                      <a:r>
                        <a:rPr lang="tr-TR" sz="1400" baseline="0" dirty="0">
                          <a:solidFill>
                            <a:srgbClr val="0C0D0D"/>
                          </a:solidFill>
                        </a:rPr>
                        <a:t>: </a:t>
                      </a:r>
                      <a:r>
                        <a:rPr lang="tr-TR" sz="1400" b="0" baseline="0" dirty="0">
                          <a:solidFill>
                            <a:srgbClr val="0C0D0D"/>
                          </a:solidFill>
                        </a:rPr>
                        <a:t>Sanayi-Üniversite  işbirliği konusunda düzenlenen faaliyet sayısı (seminer, eğitim, konferans, çalıştay vb.) (2022 SPİK Kapatma)	</a:t>
                      </a:r>
                      <a:r>
                        <a:rPr lang="tr-TR" sz="1400" baseline="0" dirty="0">
                          <a:solidFill>
                            <a:srgbClr val="0C0D0D"/>
                          </a:solidFill>
                        </a:rPr>
                        <a:t>							</a:t>
                      </a:r>
                    </a:p>
                  </a:txBody>
                  <a:tcPr>
                    <a:solidFill>
                      <a:schemeClr val="accent6">
                        <a:lumMod val="20000"/>
                        <a:lumOff val="80000"/>
                      </a:schemeClr>
                    </a:solidFill>
                  </a:tcPr>
                </a:tc>
                <a:tc hMerge="1">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a:t>
                      </a:r>
                      <a:r>
                        <a:rPr lang="tr-TR" sz="1600" baseline="0" dirty="0">
                          <a:solidFill>
                            <a:srgbClr val="0C0D0D"/>
                          </a:solidFill>
                        </a:rPr>
                        <a:t> : </a:t>
                      </a:r>
                      <a:endParaRPr lang="tr-TR" sz="1600" dirty="0">
                        <a:solidFill>
                          <a:srgbClr val="0C0D0D"/>
                        </a:solidFill>
                      </a:endParaRPr>
                    </a:p>
                  </a:txBody>
                  <a:tcPr>
                    <a:solidFill>
                      <a:schemeClr val="accent6">
                        <a:lumMod val="20000"/>
                        <a:lumOff val="80000"/>
                      </a:schemeClr>
                    </a:solidFill>
                  </a:tcPr>
                </a:tc>
                <a:tc>
                  <a:txBody>
                    <a:bodyPr/>
                    <a:lstStyle/>
                    <a:p>
                      <a:r>
                        <a:rPr lang="tr-TR" sz="1200" dirty="0">
                          <a:solidFill>
                            <a:srgbClr val="0C0D0D"/>
                          </a:solidFill>
                        </a:rPr>
                        <a:t>3.05.2023</a:t>
                      </a:r>
                      <a:r>
                        <a:rPr lang="tr-TR" dirty="0">
                          <a:solidFill>
                            <a:srgbClr val="0C0D0D"/>
                          </a:solidFill>
                        </a:rPr>
                        <a:t>	</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Geçici</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dirty="0">
                          <a:solidFill>
                            <a:srgbClr val="0C0D0D"/>
                          </a:solidFill>
                        </a:rPr>
                        <a:t>-</a:t>
                      </a: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Kalıcı</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sz="1200" dirty="0">
                          <a:solidFill>
                            <a:srgbClr val="0C0D0D"/>
                          </a:solidFill>
                        </a:rPr>
                        <a:t>Sanayi-Üniversite  işbirliği konusunda düzenlenecek faaliyetlerle ilgili; bölümün yeni kurulmuş olması, iş yoğunluğunun fazla olması ve akademik personel yetersizliği sebebi ile belirlenen hedefe ulaşılamadığı için ve ayrıca yeni dönemde dersler online devam ettiği için bir yeni hedef belirlenmemesi kararlaştırılmıştır.</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2673026337"/>
              </p:ext>
            </p:extLst>
          </p:nvPr>
        </p:nvGraphicFramePr>
        <p:xfrm>
          <a:off x="470388" y="3823347"/>
          <a:ext cx="8203223" cy="196088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gridSpan="2">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Bulgu (DF</a:t>
                      </a:r>
                      <a:r>
                        <a:rPr lang="tr-TR" sz="1600" baseline="0" dirty="0">
                          <a:solidFill>
                            <a:srgbClr val="0C0D0D"/>
                          </a:solidFill>
                        </a:rPr>
                        <a:t>) </a:t>
                      </a:r>
                      <a:r>
                        <a:rPr lang="tr-TR" sz="1600" dirty="0">
                          <a:solidFill>
                            <a:srgbClr val="0C0D0D"/>
                          </a:solidFill>
                        </a:rPr>
                        <a:t>Tanımı </a:t>
                      </a:r>
                      <a:r>
                        <a:rPr lang="tr-TR" sz="1600" baseline="0" dirty="0">
                          <a:solidFill>
                            <a:srgbClr val="0C0D0D"/>
                          </a:solidFill>
                        </a:rPr>
                        <a:t>: </a:t>
                      </a:r>
                      <a:r>
                        <a:rPr lang="tr-TR" sz="1400" b="0" baseline="0" dirty="0">
                          <a:solidFill>
                            <a:srgbClr val="0C0D0D"/>
                          </a:solidFill>
                        </a:rPr>
                        <a:t>Ulusal hakemli dergilerde yayımlanmış öğretim elemanı başına düşen yayın sayısı (2022 SPİK Kapatma)</a:t>
                      </a:r>
                      <a:r>
                        <a:rPr lang="tr-TR" sz="1600" baseline="0" dirty="0">
                          <a:solidFill>
                            <a:srgbClr val="0C0D0D"/>
                          </a:solidFill>
                        </a:rPr>
                        <a:t>										</a:t>
                      </a:r>
                    </a:p>
                  </a:txBody>
                  <a:tcPr>
                    <a:solidFill>
                      <a:schemeClr val="accent6">
                        <a:lumMod val="20000"/>
                        <a:lumOff val="80000"/>
                      </a:schemeClr>
                    </a:solidFill>
                  </a:tcPr>
                </a:tc>
                <a:tc hMerge="1">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a:t>
                      </a:r>
                      <a:r>
                        <a:rPr lang="tr-TR" sz="1600" baseline="0" dirty="0">
                          <a:solidFill>
                            <a:srgbClr val="0C0D0D"/>
                          </a:solidFill>
                        </a:rPr>
                        <a:t> :</a:t>
                      </a:r>
                      <a:endParaRPr lang="tr-TR" sz="1600" dirty="0">
                        <a:solidFill>
                          <a:srgbClr val="0C0D0D"/>
                        </a:solidFill>
                      </a:endParaRPr>
                    </a:p>
                  </a:txBody>
                  <a:tcPr>
                    <a:solidFill>
                      <a:schemeClr val="accent6">
                        <a:lumMod val="20000"/>
                        <a:lumOff val="80000"/>
                      </a:schemeClr>
                    </a:solidFill>
                  </a:tcPr>
                </a:tc>
                <a:tc>
                  <a:txBody>
                    <a:bodyPr/>
                    <a:lstStyle/>
                    <a:p>
                      <a:r>
                        <a:rPr lang="tr-TR" sz="1200" dirty="0">
                          <a:solidFill>
                            <a:srgbClr val="0C0D0D"/>
                          </a:solidFill>
                        </a:rPr>
                        <a:t>29.12.2023</a:t>
                      </a:r>
                      <a:r>
                        <a:rPr lang="tr-TR" dirty="0">
                          <a:solidFill>
                            <a:srgbClr val="0C0D0D"/>
                          </a:solidFill>
                        </a:rPr>
                        <a:t>	</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Geçici</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dirty="0">
                          <a:solidFill>
                            <a:srgbClr val="0C0D0D"/>
                          </a:solidFill>
                        </a:rPr>
                        <a:t>-</a:t>
                      </a: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Kalıcı</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sz="1200" dirty="0">
                          <a:solidFill>
                            <a:srgbClr val="0C0D0D"/>
                          </a:solidFill>
                        </a:rPr>
                        <a:t>Yeni alınacak olan akademisyenlerle, bölümün iş yoğunluğu hafifletilecek, bölüm akademisyenleri akademik yayın konusunda teşvik edilecek ve yapılan yayın sayısı artırılacaktır.						</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49468"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endParaRPr lang="tr-TR" sz="2800" b="1" kern="1200" dirty="0">
              <a:solidFill>
                <a:schemeClr val="accent6"/>
              </a:solidFill>
              <a:effectLst>
                <a:outerShdw blurRad="38100" dist="38100" dir="2700000" algn="tl">
                  <a:srgbClr val="000000">
                    <a:alpha val="43137"/>
                  </a:srgbClr>
                </a:outerShdw>
              </a:effectLst>
              <a:ea typeface="+mj-ea"/>
              <a:cs typeface="+mj-cs"/>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536152189"/>
              </p:ext>
            </p:extLst>
          </p:nvPr>
        </p:nvGraphicFramePr>
        <p:xfrm>
          <a:off x="470388" y="2204509"/>
          <a:ext cx="8203223" cy="189992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gridSpan="2">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a:solidFill>
                            <a:srgbClr val="0C0D0D"/>
                          </a:solidFill>
                        </a:rPr>
                        <a:t>Bulgu (DF</a:t>
                      </a:r>
                      <a:r>
                        <a:rPr lang="tr-TR" sz="1400" baseline="0" dirty="0">
                          <a:solidFill>
                            <a:srgbClr val="0C0D0D"/>
                          </a:solidFill>
                        </a:rPr>
                        <a:t>) </a:t>
                      </a:r>
                      <a:r>
                        <a:rPr lang="tr-TR" sz="1400" dirty="0">
                          <a:solidFill>
                            <a:srgbClr val="0C0D0D"/>
                          </a:solidFill>
                        </a:rPr>
                        <a:t>Tanımı </a:t>
                      </a:r>
                      <a:r>
                        <a:rPr lang="tr-TR" sz="1400" baseline="0" dirty="0">
                          <a:solidFill>
                            <a:srgbClr val="0C0D0D"/>
                          </a:solidFill>
                        </a:rPr>
                        <a:t>: </a:t>
                      </a:r>
                      <a:r>
                        <a:rPr lang="tr-TR" sz="1400" b="0" baseline="0" dirty="0">
                          <a:solidFill>
                            <a:srgbClr val="0C0D0D"/>
                          </a:solidFill>
                        </a:rPr>
                        <a:t>Topluma Yönelik Gerçekleştirilen Etkinlik Sayısı (Panel-Seminer- Konferans) (2022 SPİK Kapatma)	</a:t>
                      </a:r>
                      <a:r>
                        <a:rPr lang="tr-TR" sz="1400" baseline="0" dirty="0">
                          <a:solidFill>
                            <a:srgbClr val="0C0D0D"/>
                          </a:solidFill>
                        </a:rPr>
                        <a:t>												</a:t>
                      </a:r>
                    </a:p>
                  </a:txBody>
                  <a:tcPr>
                    <a:solidFill>
                      <a:schemeClr val="accent6">
                        <a:lumMod val="20000"/>
                        <a:lumOff val="80000"/>
                      </a:schemeClr>
                    </a:solidFill>
                  </a:tcPr>
                </a:tc>
                <a:tc hMerge="1">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a:t>
                      </a:r>
                      <a:r>
                        <a:rPr lang="tr-TR" sz="1600" baseline="0" dirty="0">
                          <a:solidFill>
                            <a:srgbClr val="0C0D0D"/>
                          </a:solidFill>
                        </a:rPr>
                        <a:t> : </a:t>
                      </a:r>
                      <a:endParaRPr lang="tr-TR" sz="1600" dirty="0">
                        <a:solidFill>
                          <a:srgbClr val="0C0D0D"/>
                        </a:solidFill>
                      </a:endParaRPr>
                    </a:p>
                  </a:txBody>
                  <a:tcPr>
                    <a:solidFill>
                      <a:schemeClr val="accent6">
                        <a:lumMod val="20000"/>
                        <a:lumOff val="80000"/>
                      </a:schemeClr>
                    </a:solidFill>
                  </a:tcPr>
                </a:tc>
                <a:tc>
                  <a:txBody>
                    <a:bodyPr/>
                    <a:lstStyle/>
                    <a:p>
                      <a:r>
                        <a:rPr lang="tr-TR" sz="1200" dirty="0">
                          <a:solidFill>
                            <a:srgbClr val="0C0D0D"/>
                          </a:solidFill>
                        </a:rPr>
                        <a:t>29.12.2023</a:t>
                      </a:r>
                      <a:r>
                        <a:rPr lang="tr-TR" dirty="0">
                          <a:solidFill>
                            <a:srgbClr val="0C0D0D"/>
                          </a:solidFill>
                        </a:rPr>
                        <a:t>	</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Geçici</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dirty="0">
                          <a:solidFill>
                            <a:srgbClr val="0C0D0D"/>
                          </a:solidFill>
                        </a:rPr>
                        <a:t>-</a:t>
                      </a: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Yapılan Kalıcı</a:t>
                      </a:r>
                      <a:r>
                        <a:rPr lang="tr-TR" sz="1600" baseline="0" dirty="0">
                          <a:solidFill>
                            <a:srgbClr val="0C0D0D"/>
                          </a:solidFill>
                        </a:rPr>
                        <a:t> Faaliyet :</a:t>
                      </a:r>
                      <a:endParaRPr lang="tr-TR" sz="1600" dirty="0">
                        <a:solidFill>
                          <a:srgbClr val="0C0D0D"/>
                        </a:solidFill>
                      </a:endParaRPr>
                    </a:p>
                  </a:txBody>
                  <a:tcPr>
                    <a:solidFill>
                      <a:schemeClr val="accent6">
                        <a:lumMod val="20000"/>
                        <a:lumOff val="80000"/>
                      </a:schemeClr>
                    </a:solidFill>
                  </a:tcPr>
                </a:tc>
                <a:tc>
                  <a:txBody>
                    <a:bodyPr/>
                    <a:lstStyle/>
                    <a:p>
                      <a:r>
                        <a:rPr lang="tr-TR" sz="1200" dirty="0">
                          <a:solidFill>
                            <a:srgbClr val="0C0D0D"/>
                          </a:solidFill>
                        </a:rPr>
                        <a:t>Alınacak yeni öğretim elemanları ile bölümün iş yükü hafifletilecek, bölüm akademisyenleri akademik topluma yönelik etkinlik çalışmaları konusunda teşvik edilecek ve yapılan etkinlik sayısı artırılacaktır.				</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85506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7" name="Dikdörtgen 6"/>
          <p:cNvSpPr/>
          <p:nvPr/>
        </p:nvSpPr>
        <p:spPr>
          <a:xfrm>
            <a:off x="490637" y="3508967"/>
            <a:ext cx="8352928" cy="1369606"/>
          </a:xfrm>
          <a:prstGeom prst="rect">
            <a:avLst/>
          </a:prstGeom>
        </p:spPr>
        <p:txBody>
          <a:bodyPr wrap="square">
            <a:spAutoFit/>
          </a:bodyPr>
          <a:lstStyle/>
          <a:p>
            <a:pPr fontAlgn="base">
              <a:lnSpc>
                <a:spcPct val="150000"/>
              </a:lnSpc>
              <a:spcAft>
                <a:spcPts val="0"/>
              </a:spcAft>
            </a:pPr>
            <a:r>
              <a:rPr lang="tr-TR" b="1" dirty="0">
                <a:solidFill>
                  <a:srgbClr val="FF0000"/>
                </a:solidFill>
                <a:ea typeface="Times New Roman" panose="02020603050405020304" pitchFamily="18" charset="0"/>
              </a:rPr>
              <a:t>BİRİMİN VİZYONU</a:t>
            </a:r>
          </a:p>
          <a:p>
            <a:pPr algn="just"/>
            <a:r>
              <a:rPr lang="tr-TR" sz="1400" b="0" dirty="0">
                <a:solidFill>
                  <a:srgbClr val="000000"/>
                </a:solidFill>
                <a:effectLst/>
              </a:rPr>
              <a:t>Beslenme ve Diyetetik alanında yetiştirdiği nitelikli mezunlarının yaptığı bilimsel çalışmalar ve danışmanlık hizmetleri ile toplumun sağlıklı gelişimine katkı veren araştırma ve yayın yapan, toplumun sağlık politikalarının belirlenmesinde Beslenme ve Diyetetik alanında öncü, ulusal ve uluslararası düzeyde tanınan, tercih edilen, örnek ve lider bir bölüm olmaktır.</a:t>
            </a:r>
            <a:endParaRPr lang="tr-TR" sz="1400" b="0" dirty="0">
              <a:solidFill>
                <a:srgbClr val="757575"/>
              </a:solidFill>
              <a:effectLst/>
            </a:endParaRPr>
          </a:p>
        </p:txBody>
      </p:sp>
      <p:sp>
        <p:nvSpPr>
          <p:cNvPr id="8" name="Dikdörtgen 7"/>
          <p:cNvSpPr/>
          <p:nvPr/>
        </p:nvSpPr>
        <p:spPr>
          <a:xfrm>
            <a:off x="490637" y="1615779"/>
            <a:ext cx="8352928" cy="1585049"/>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a:r>
              <a:rPr lang="tr-TR" sz="1400" b="0" dirty="0">
                <a:solidFill>
                  <a:srgbClr val="000000"/>
                </a:solidFill>
                <a:effectLst/>
              </a:rPr>
              <a:t>Yeterli ve dengeli beslenme ile toplum sağlığının yaşam boyu korunması, iyileştirilmesi, geliştirilmesi ve yaşam kalitesinin artırılması amacıyla, uluslararası standartlara uygun nitelikte, evrensel düşünce ve değerlere sahip, ülke ve dünya kültürüne saygılı, Atatürk ilke ve devrimlerine bağlı üstün nitelikli “Diyetisyen” yetiştirmek, bilim ve teknolojiye dayalı, uluslararası standartlarda eğitim-öğretim, araştırma ve danışmanlık hizmetleri sunmak ve toplumun sağlık politikalarının belirlenmesinde Beslenme ve Diyetetik alanında öncü olmaktır.</a:t>
            </a:r>
            <a:endParaRPr lang="tr-TR" sz="1400" b="0" dirty="0">
              <a:solidFill>
                <a:srgbClr val="757575"/>
              </a:solidFill>
              <a:effectLst/>
            </a:endParaRP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08205" y="66137"/>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F587F045-15EF-4379-BDFE-EB07532CDAC8}"/>
              </a:ext>
            </a:extLst>
          </p:cNvPr>
          <p:cNvSpPr txBox="1"/>
          <p:nvPr/>
        </p:nvSpPr>
        <p:spPr>
          <a:xfrm>
            <a:off x="7044410" y="3011128"/>
            <a:ext cx="165172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dirty="0">
                <a:solidFill>
                  <a:srgbClr val="001626"/>
                </a:solidFill>
              </a:rPr>
              <a:t>KYS İç Denetim Başarı Puanı %98</a:t>
            </a:r>
          </a:p>
        </p:txBody>
      </p:sp>
      <p:pic>
        <p:nvPicPr>
          <p:cNvPr id="3" name="Resim 2">
            <a:extLst>
              <a:ext uri="{FF2B5EF4-FFF2-40B4-BE49-F238E27FC236}">
                <a16:creationId xmlns:a16="http://schemas.microsoft.com/office/drawing/2014/main" id="{2E821554-453D-0632-E967-22F8B84FAE38}"/>
              </a:ext>
            </a:extLst>
          </p:cNvPr>
          <p:cNvPicPr>
            <a:picLocks noChangeAspect="1"/>
          </p:cNvPicPr>
          <p:nvPr/>
        </p:nvPicPr>
        <p:blipFill>
          <a:blip r:embed="rId3"/>
          <a:stretch>
            <a:fillRect/>
          </a:stretch>
        </p:blipFill>
        <p:spPr>
          <a:xfrm>
            <a:off x="2317350" y="1057908"/>
            <a:ext cx="4171950" cy="5753100"/>
          </a:xfrm>
          <a:prstGeom prst="rect">
            <a:avLst/>
          </a:prstGeom>
        </p:spPr>
      </p:pic>
    </p:spTree>
    <p:extLst>
      <p:ext uri="{BB962C8B-B14F-4D97-AF65-F5344CB8AC3E}">
        <p14:creationId xmlns:p14="http://schemas.microsoft.com/office/powerpoint/2010/main" val="1346354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804459"/>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p>
          <a:p>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A551AEBF-162C-4335-82CC-90A723439088}"/>
              </a:ext>
            </a:extLst>
          </p:cNvPr>
          <p:cNvSpPr txBox="1"/>
          <p:nvPr/>
        </p:nvSpPr>
        <p:spPr>
          <a:xfrm>
            <a:off x="563322" y="2140943"/>
            <a:ext cx="8017355" cy="378885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1626"/>
                </a:solidFill>
                <a:effectLst/>
                <a:uLnTx/>
                <a:uFillTx/>
                <a:latin typeface="Calibri" panose="020F0502020204030204"/>
                <a:ea typeface="+mn-ea"/>
                <a:cs typeface="+mn-cs"/>
              </a:rPr>
              <a:t>Müfredat oluşturulurken, diğer üniversitelerin akademisyenlerinin görüşleri alındı.</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1626"/>
                </a:solidFill>
                <a:effectLst/>
                <a:uLnTx/>
                <a:uFillTx/>
                <a:latin typeface="Calibri" panose="020F0502020204030204"/>
                <a:ea typeface="+mn-ea"/>
                <a:cs typeface="+mn-cs"/>
              </a:rPr>
              <a:t>Müfredat oluşturulurken, ABÜ SBF Beslenme ve Diyetetik öğrencilerinin görüşleri alındı.</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1626"/>
                </a:solidFill>
                <a:effectLst/>
                <a:uLnTx/>
                <a:uFillTx/>
                <a:latin typeface="Calibri" panose="020F0502020204030204"/>
                <a:ea typeface="+mn-ea"/>
                <a:cs typeface="+mn-cs"/>
              </a:rPr>
              <a:t>Mevcut dersler kapsamında öğrencilerin araştırma becerileri kazanabilmeleri için araştırma ve sunum yapmaları sağlandı.</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1626"/>
                </a:solidFill>
                <a:effectLst/>
                <a:uLnTx/>
                <a:uFillTx/>
                <a:latin typeface="Calibri" panose="020F0502020204030204"/>
                <a:ea typeface="+mn-ea"/>
                <a:cs typeface="+mn-cs"/>
              </a:rPr>
              <a:t>Öğrencilerle </a:t>
            </a:r>
            <a:r>
              <a:rPr lang="tr-TR" dirty="0">
                <a:solidFill>
                  <a:srgbClr val="001626"/>
                </a:solidFill>
                <a:latin typeface="Calibri" panose="020F0502020204030204"/>
              </a:rPr>
              <a:t>birlikte </a:t>
            </a:r>
            <a:r>
              <a:rPr kumimoji="0" lang="tr-TR" sz="1800" b="0" i="0" u="none" strike="noStrike" kern="1200" cap="none" spc="0" normalizeH="0" baseline="0" noProof="0" dirty="0">
                <a:ln>
                  <a:noFill/>
                </a:ln>
                <a:solidFill>
                  <a:srgbClr val="001626"/>
                </a:solidFill>
                <a:effectLst/>
                <a:uLnTx/>
                <a:uFillTx/>
                <a:latin typeface="Calibri" panose="020F0502020204030204"/>
                <a:ea typeface="+mn-ea"/>
                <a:cs typeface="+mn-cs"/>
              </a:rPr>
              <a:t>projeler yürütülmektedir (Tübitak vb.).</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1626"/>
                </a:solidFill>
                <a:effectLst/>
                <a:uLnTx/>
                <a:uFillTx/>
                <a:latin typeface="Calibri" panose="020F0502020204030204"/>
                <a:ea typeface="+mn-ea"/>
                <a:cs typeface="+mn-cs"/>
              </a:rPr>
              <a:t>Eğitim-öğretim alanında farklı ve iyi uygulama örnekleri planlanmaya devam edilmektedir.</a:t>
            </a:r>
          </a:p>
        </p:txBody>
      </p:sp>
    </p:spTree>
    <p:extLst>
      <p:ext uri="{BB962C8B-B14F-4D97-AF65-F5344CB8AC3E}">
        <p14:creationId xmlns:p14="http://schemas.microsoft.com/office/powerpoint/2010/main" val="2309275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76F458BF-2B0F-4776-831F-8EB708D63DB5}"/>
              </a:ext>
            </a:extLst>
          </p:cNvPr>
          <p:cNvSpPr txBox="1"/>
          <p:nvPr/>
        </p:nvSpPr>
        <p:spPr>
          <a:xfrm>
            <a:off x="285991" y="1585791"/>
            <a:ext cx="8582801" cy="423449"/>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tr-TR" sz="1600" dirty="0">
                <a:solidFill>
                  <a:srgbClr val="001626"/>
                </a:solidFill>
                <a:latin typeface="Calibri" panose="020F0502020204030204"/>
              </a:rPr>
              <a:t>Öğrencilerle birlikte 2022 yılında yürütülen toplam 6 adet </a:t>
            </a:r>
            <a:r>
              <a:rPr lang="tr-TR" sz="1600" b="1" dirty="0">
                <a:solidFill>
                  <a:srgbClr val="001626"/>
                </a:solidFill>
                <a:latin typeface="Calibri" panose="020F0502020204030204"/>
              </a:rPr>
              <a:t>Tübitak 2209-A </a:t>
            </a:r>
            <a:r>
              <a:rPr lang="tr-TR" sz="1600" dirty="0">
                <a:solidFill>
                  <a:srgbClr val="001626"/>
                </a:solidFill>
                <a:latin typeface="Calibri" panose="020F0502020204030204"/>
              </a:rPr>
              <a:t>Projemiz bulunmaktadır. </a:t>
            </a:r>
            <a:endParaRPr kumimoji="0" lang="tr-TR" sz="1600" b="0" i="0" u="none" strike="noStrike" kern="1200" cap="none" spc="0" normalizeH="0" baseline="0" noProof="0" dirty="0">
              <a:ln>
                <a:noFill/>
              </a:ln>
              <a:solidFill>
                <a:srgbClr val="001626"/>
              </a:solidFill>
              <a:effectLst/>
              <a:uLnTx/>
              <a:uFillTx/>
              <a:latin typeface="Calibri" panose="020F0502020204030204"/>
              <a:ea typeface="+mn-ea"/>
              <a:cs typeface="+mn-cs"/>
            </a:endParaRPr>
          </a:p>
        </p:txBody>
      </p:sp>
      <p:graphicFrame>
        <p:nvGraphicFramePr>
          <p:cNvPr id="3" name="Tablo 3">
            <a:extLst>
              <a:ext uri="{FF2B5EF4-FFF2-40B4-BE49-F238E27FC236}">
                <a16:creationId xmlns:a16="http://schemas.microsoft.com/office/drawing/2014/main" id="{A71E192C-6886-B4B6-14EF-F3730D3699B1}"/>
              </a:ext>
            </a:extLst>
          </p:cNvPr>
          <p:cNvGraphicFramePr>
            <a:graphicFrameLocks noGrp="1"/>
          </p:cNvGraphicFramePr>
          <p:nvPr>
            <p:extLst>
              <p:ext uri="{D42A27DB-BD31-4B8C-83A1-F6EECF244321}">
                <p14:modId xmlns:p14="http://schemas.microsoft.com/office/powerpoint/2010/main" val="1618144407"/>
              </p:ext>
            </p:extLst>
          </p:nvPr>
        </p:nvGraphicFramePr>
        <p:xfrm>
          <a:off x="285990" y="2067040"/>
          <a:ext cx="8582800" cy="4480560"/>
        </p:xfrm>
        <a:graphic>
          <a:graphicData uri="http://schemas.openxmlformats.org/drawingml/2006/table">
            <a:tbl>
              <a:tblPr firstRow="1" bandRow="1">
                <a:tableStyleId>{F5AB1C69-6EDB-4FF4-983F-18BD219EF322}</a:tableStyleId>
              </a:tblPr>
              <a:tblGrid>
                <a:gridCol w="2145700">
                  <a:extLst>
                    <a:ext uri="{9D8B030D-6E8A-4147-A177-3AD203B41FA5}">
                      <a16:colId xmlns:a16="http://schemas.microsoft.com/office/drawing/2014/main" val="10632989"/>
                    </a:ext>
                  </a:extLst>
                </a:gridCol>
                <a:gridCol w="2145700">
                  <a:extLst>
                    <a:ext uri="{9D8B030D-6E8A-4147-A177-3AD203B41FA5}">
                      <a16:colId xmlns:a16="http://schemas.microsoft.com/office/drawing/2014/main" val="3737615596"/>
                    </a:ext>
                  </a:extLst>
                </a:gridCol>
                <a:gridCol w="2145700">
                  <a:extLst>
                    <a:ext uri="{9D8B030D-6E8A-4147-A177-3AD203B41FA5}">
                      <a16:colId xmlns:a16="http://schemas.microsoft.com/office/drawing/2014/main" val="1491312479"/>
                    </a:ext>
                  </a:extLst>
                </a:gridCol>
                <a:gridCol w="2145700">
                  <a:extLst>
                    <a:ext uri="{9D8B030D-6E8A-4147-A177-3AD203B41FA5}">
                      <a16:colId xmlns:a16="http://schemas.microsoft.com/office/drawing/2014/main" val="372549721"/>
                    </a:ext>
                  </a:extLst>
                </a:gridCol>
              </a:tblGrid>
              <a:tr h="0">
                <a:tc>
                  <a:txBody>
                    <a:bodyPr/>
                    <a:lstStyle/>
                    <a:p>
                      <a:r>
                        <a:rPr lang="tr-TR" sz="1200" dirty="0"/>
                        <a:t>Çalışma Başlığı </a:t>
                      </a:r>
                    </a:p>
                  </a:txBody>
                  <a:tcPr/>
                </a:tc>
                <a:tc>
                  <a:txBody>
                    <a:bodyPr/>
                    <a:lstStyle/>
                    <a:p>
                      <a:r>
                        <a:rPr lang="tr-TR" sz="1200" dirty="0"/>
                        <a:t>Araştırmacı Öğrenciler</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351684352"/>
                  </a:ext>
                </a:extLst>
              </a:tr>
              <a:tr h="370840">
                <a:tc>
                  <a:txBody>
                    <a:bodyPr/>
                    <a:lstStyle/>
                    <a:p>
                      <a:pPr algn="just">
                        <a:spcAft>
                          <a:spcPts val="0"/>
                        </a:spcAft>
                      </a:pPr>
                      <a:r>
                        <a:rPr lang="tr-TR" sz="900">
                          <a:solidFill>
                            <a:srgbClr val="1F0620"/>
                          </a:solidFill>
                          <a:effectLst/>
                        </a:rPr>
                        <a:t>Bisiklet Sporcularında Beslenme Durumu ve Kafein Tüketimi İle Zihinsel Dayanıklılık Arasındaki İlişkinin İncelenmesi</a:t>
                      </a:r>
                      <a:endParaRPr lang="tr-TR" sz="900">
                        <a:solidFill>
                          <a:srgbClr val="1F0620"/>
                        </a:solidFill>
                        <a:effectLst/>
                        <a:latin typeface="Calibri" panose="020F0502020204030204" pitchFamily="34" charset="0"/>
                      </a:endParaRPr>
                    </a:p>
                  </a:txBody>
                  <a:tcPr marL="68580" marR="68580" marT="0" marB="0" anchor="ctr"/>
                </a:tc>
                <a:tc>
                  <a:txBody>
                    <a:bodyPr/>
                    <a:lstStyle/>
                    <a:p>
                      <a:pPr algn="ctr">
                        <a:spcAft>
                          <a:spcPts val="0"/>
                        </a:spcAft>
                      </a:pPr>
                      <a:r>
                        <a:rPr lang="tr-TR" sz="900">
                          <a:solidFill>
                            <a:srgbClr val="1F0620"/>
                          </a:solidFill>
                          <a:effectLst/>
                        </a:rPr>
                        <a:t>Yiğit ERYILMAZ</a:t>
                      </a:r>
                      <a:endParaRPr lang="tr-TR" sz="900">
                        <a:solidFill>
                          <a:srgbClr val="1F0620"/>
                        </a:solidFill>
                        <a:effectLst/>
                        <a:latin typeface="Calibri" panose="020F0502020204030204" pitchFamily="34" charset="0"/>
                      </a:endParaRPr>
                    </a:p>
                  </a:txBody>
                  <a:tcPr marL="68580" marR="68580" marT="0" marB="0" anchor="ctr"/>
                </a:tc>
                <a:tc>
                  <a:txBody>
                    <a:bodyPr/>
                    <a:lstStyle/>
                    <a:p>
                      <a:pPr algn="ctr">
                        <a:spcAft>
                          <a:spcPts val="0"/>
                        </a:spcAft>
                      </a:pPr>
                      <a:r>
                        <a:rPr lang="tr-TR" sz="900">
                          <a:solidFill>
                            <a:srgbClr val="1F0620"/>
                          </a:solidFill>
                          <a:effectLst/>
                        </a:rPr>
                        <a:t> </a:t>
                      </a:r>
                    </a:p>
                    <a:p>
                      <a:pPr algn="ctr">
                        <a:spcAft>
                          <a:spcPts val="0"/>
                        </a:spcAft>
                      </a:pPr>
                      <a:r>
                        <a:rPr lang="tr-TR" sz="900">
                          <a:solidFill>
                            <a:srgbClr val="1F0620"/>
                          </a:solidFill>
                          <a:effectLst/>
                        </a:rPr>
                        <a:t>Beslenme ve Diyetetik</a:t>
                      </a:r>
                      <a:endParaRPr lang="tr-TR" sz="900">
                        <a:solidFill>
                          <a:srgbClr val="1F0620"/>
                        </a:solidFill>
                        <a:effectLst/>
                        <a:latin typeface="Calibri" panose="020F0502020204030204" pitchFamily="34" charset="0"/>
                      </a:endParaRPr>
                    </a:p>
                  </a:txBody>
                  <a:tcPr marL="68580" marR="68580" marT="0" marB="0"/>
                </a:tc>
                <a:tc>
                  <a:txBody>
                    <a:bodyPr/>
                    <a:lstStyle/>
                    <a:p>
                      <a:pPr algn="ctr">
                        <a:spcAft>
                          <a:spcPts val="0"/>
                        </a:spcAft>
                      </a:pPr>
                      <a:r>
                        <a:rPr lang="tr-TR" sz="900" dirty="0">
                          <a:solidFill>
                            <a:srgbClr val="1F0620"/>
                          </a:solidFill>
                          <a:effectLst/>
                        </a:rPr>
                        <a:t>Dr. Öğr. Üyesi Aysel ŞAHİN KAYA</a:t>
                      </a:r>
                      <a:endParaRPr lang="tr-TR" sz="900" dirty="0">
                        <a:solidFill>
                          <a:srgbClr val="1F062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4111170672"/>
                  </a:ext>
                </a:extLst>
              </a:tr>
              <a:tr h="370840">
                <a:tc>
                  <a:txBody>
                    <a:bodyPr/>
                    <a:lstStyle/>
                    <a:p>
                      <a:pPr algn="just">
                        <a:spcAft>
                          <a:spcPts val="0"/>
                        </a:spcAft>
                      </a:pPr>
                      <a:r>
                        <a:rPr lang="tr-TR" sz="900" dirty="0">
                          <a:solidFill>
                            <a:srgbClr val="1F0620"/>
                          </a:solidFill>
                          <a:effectLst/>
                        </a:rPr>
                        <a:t>Üniversite Sınavına Hazırlanan Öğrencilerin Sınav Kaygısı, Uyku Kalitesi ve Beslenme Alışkanlıkları Arasındaki İlişkinin İncelenmesi </a:t>
                      </a:r>
                    </a:p>
                    <a:p>
                      <a:pPr algn="just">
                        <a:spcAft>
                          <a:spcPts val="0"/>
                        </a:spcAft>
                      </a:pPr>
                      <a:r>
                        <a:rPr lang="tr-TR" sz="900" dirty="0">
                          <a:solidFill>
                            <a:srgbClr val="1F0620"/>
                          </a:solidFill>
                          <a:effectLst/>
                        </a:rPr>
                        <a:t> </a:t>
                      </a:r>
                      <a:endParaRPr lang="tr-TR" sz="900" dirty="0">
                        <a:solidFill>
                          <a:srgbClr val="1F0620"/>
                        </a:solidFill>
                        <a:effectLst/>
                        <a:latin typeface="Calibri" panose="020F0502020204030204" pitchFamily="34" charset="0"/>
                      </a:endParaRPr>
                    </a:p>
                  </a:txBody>
                  <a:tcPr marL="68580" marR="68580" marT="0" marB="0" anchor="ctr"/>
                </a:tc>
                <a:tc>
                  <a:txBody>
                    <a:bodyPr/>
                    <a:lstStyle/>
                    <a:p>
                      <a:pPr algn="ctr">
                        <a:spcAft>
                          <a:spcPts val="0"/>
                        </a:spcAft>
                      </a:pPr>
                      <a:r>
                        <a:rPr lang="tr-TR" sz="900" dirty="0">
                          <a:solidFill>
                            <a:srgbClr val="1F0620"/>
                          </a:solidFill>
                          <a:effectLst/>
                        </a:rPr>
                        <a:t>Büşra BAKAN</a:t>
                      </a:r>
                      <a:endParaRPr lang="tr-TR" sz="900" dirty="0">
                        <a:solidFill>
                          <a:srgbClr val="1F0620"/>
                        </a:solidFill>
                        <a:effectLst/>
                        <a:latin typeface="Calibri" panose="020F0502020204030204" pitchFamily="34" charset="0"/>
                      </a:endParaRPr>
                    </a:p>
                  </a:txBody>
                  <a:tcPr marL="68580" marR="68580" marT="0" marB="0" anchor="ctr"/>
                </a:tc>
                <a:tc>
                  <a:txBody>
                    <a:bodyPr/>
                    <a:lstStyle/>
                    <a:p>
                      <a:pPr algn="ctr">
                        <a:spcAft>
                          <a:spcPts val="0"/>
                        </a:spcAft>
                      </a:pPr>
                      <a:r>
                        <a:rPr lang="tr-TR" sz="900" dirty="0">
                          <a:solidFill>
                            <a:srgbClr val="1F0620"/>
                          </a:solidFill>
                          <a:effectLst/>
                        </a:rPr>
                        <a:t> </a:t>
                      </a:r>
                    </a:p>
                    <a:p>
                      <a:pPr algn="ctr">
                        <a:spcAft>
                          <a:spcPts val="0"/>
                        </a:spcAft>
                      </a:pPr>
                      <a:r>
                        <a:rPr lang="tr-TR" sz="900" dirty="0">
                          <a:solidFill>
                            <a:srgbClr val="1F0620"/>
                          </a:solidFill>
                          <a:effectLst/>
                        </a:rPr>
                        <a:t>Beslenme ve Diyetetik</a:t>
                      </a:r>
                      <a:endParaRPr lang="tr-TR" sz="900" dirty="0">
                        <a:solidFill>
                          <a:srgbClr val="1F0620"/>
                        </a:solidFill>
                        <a:effectLst/>
                        <a:latin typeface="Calibri" panose="020F0502020204030204" pitchFamily="34" charset="0"/>
                      </a:endParaRPr>
                    </a:p>
                  </a:txBody>
                  <a:tcPr marL="68580" marR="68580" marT="0" marB="0"/>
                </a:tc>
                <a:tc>
                  <a:txBody>
                    <a:bodyPr/>
                    <a:lstStyle/>
                    <a:p>
                      <a:pPr algn="ctr">
                        <a:spcAft>
                          <a:spcPts val="0"/>
                        </a:spcAft>
                      </a:pPr>
                      <a:r>
                        <a:rPr lang="tr-TR" sz="900" dirty="0">
                          <a:solidFill>
                            <a:srgbClr val="1F0620"/>
                          </a:solidFill>
                          <a:effectLst/>
                        </a:rPr>
                        <a:t>Dr. Öğr. Üyesi Aysel ŞAHİN KAYA</a:t>
                      </a:r>
                      <a:endParaRPr lang="tr-TR" sz="900" dirty="0">
                        <a:solidFill>
                          <a:srgbClr val="1F062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3545403287"/>
                  </a:ext>
                </a:extLst>
              </a:tr>
              <a:tr h="370840">
                <a:tc>
                  <a:txBody>
                    <a:bodyPr/>
                    <a:lstStyle/>
                    <a:p>
                      <a:pPr algn="just">
                        <a:spcAft>
                          <a:spcPts val="0"/>
                        </a:spcAft>
                      </a:pPr>
                      <a:r>
                        <a:rPr lang="tr-TR" sz="900" dirty="0">
                          <a:solidFill>
                            <a:srgbClr val="1F0620"/>
                          </a:solidFill>
                          <a:effectLst/>
                        </a:rPr>
                        <a:t>Kanser Hastalarının Tamamlayıcı ve Alternatif Tıp Yöntemlerini Kullanma Durumu, Beslenme Durumu Ve Yaşam Kalitesi Arasındaki İlişkinin İncelenmesi</a:t>
                      </a:r>
                    </a:p>
                    <a:p>
                      <a:pPr algn="just">
                        <a:spcAft>
                          <a:spcPts val="0"/>
                        </a:spcAft>
                      </a:pPr>
                      <a:r>
                        <a:rPr lang="tr-TR" sz="900" dirty="0">
                          <a:solidFill>
                            <a:srgbClr val="1F0620"/>
                          </a:solidFill>
                          <a:effectLst/>
                        </a:rPr>
                        <a:t> </a:t>
                      </a:r>
                      <a:endParaRPr lang="tr-TR" sz="900" dirty="0">
                        <a:solidFill>
                          <a:srgbClr val="1F0620"/>
                        </a:solidFill>
                        <a:effectLst/>
                        <a:latin typeface="Calibri" panose="020F0502020204030204" pitchFamily="34" charset="0"/>
                      </a:endParaRPr>
                    </a:p>
                  </a:txBody>
                  <a:tcPr marL="68580" marR="68580" marT="0" marB="0" anchor="ctr"/>
                </a:tc>
                <a:tc>
                  <a:txBody>
                    <a:bodyPr/>
                    <a:lstStyle/>
                    <a:p>
                      <a:pPr algn="ctr">
                        <a:spcAft>
                          <a:spcPts val="0"/>
                        </a:spcAft>
                      </a:pPr>
                      <a:r>
                        <a:rPr lang="tr-TR" sz="900" dirty="0">
                          <a:solidFill>
                            <a:srgbClr val="1F0620"/>
                          </a:solidFill>
                          <a:effectLst/>
                        </a:rPr>
                        <a:t>Nazlı Yaren ALDOĞAN</a:t>
                      </a:r>
                      <a:endParaRPr lang="tr-TR" sz="900" dirty="0">
                        <a:solidFill>
                          <a:srgbClr val="1F0620"/>
                        </a:solidFill>
                        <a:effectLst/>
                        <a:latin typeface="Calibri" panose="020F0502020204030204" pitchFamily="34" charset="0"/>
                      </a:endParaRPr>
                    </a:p>
                  </a:txBody>
                  <a:tcPr marL="68580" marR="68580" marT="0" marB="0" anchor="ctr"/>
                </a:tc>
                <a:tc>
                  <a:txBody>
                    <a:bodyPr/>
                    <a:lstStyle/>
                    <a:p>
                      <a:pPr algn="ctr">
                        <a:spcAft>
                          <a:spcPts val="0"/>
                        </a:spcAft>
                      </a:pPr>
                      <a:r>
                        <a:rPr lang="tr-TR" sz="900" dirty="0">
                          <a:solidFill>
                            <a:srgbClr val="1F0620"/>
                          </a:solidFill>
                          <a:effectLst/>
                        </a:rPr>
                        <a:t> </a:t>
                      </a:r>
                    </a:p>
                    <a:p>
                      <a:pPr algn="ctr">
                        <a:spcAft>
                          <a:spcPts val="0"/>
                        </a:spcAft>
                      </a:pPr>
                      <a:r>
                        <a:rPr lang="tr-TR" sz="900" dirty="0">
                          <a:solidFill>
                            <a:srgbClr val="1F0620"/>
                          </a:solidFill>
                          <a:effectLst/>
                        </a:rPr>
                        <a:t> </a:t>
                      </a:r>
                    </a:p>
                    <a:p>
                      <a:pPr algn="ctr">
                        <a:spcAft>
                          <a:spcPts val="0"/>
                        </a:spcAft>
                      </a:pPr>
                      <a:r>
                        <a:rPr lang="tr-TR" sz="900" dirty="0">
                          <a:solidFill>
                            <a:srgbClr val="1F0620"/>
                          </a:solidFill>
                          <a:effectLst/>
                        </a:rPr>
                        <a:t>Beslenme ve Diyetetik</a:t>
                      </a:r>
                      <a:endParaRPr lang="tr-TR" sz="900" dirty="0">
                        <a:solidFill>
                          <a:srgbClr val="1F0620"/>
                        </a:solidFill>
                        <a:effectLst/>
                        <a:latin typeface="Calibri" panose="020F0502020204030204" pitchFamily="34" charset="0"/>
                      </a:endParaRPr>
                    </a:p>
                  </a:txBody>
                  <a:tcPr marL="68580" marR="68580" marT="0" marB="0"/>
                </a:tc>
                <a:tc>
                  <a:txBody>
                    <a:bodyPr/>
                    <a:lstStyle/>
                    <a:p>
                      <a:pPr algn="ctr">
                        <a:spcAft>
                          <a:spcPts val="0"/>
                        </a:spcAft>
                      </a:pPr>
                      <a:r>
                        <a:rPr lang="tr-TR" sz="900" dirty="0">
                          <a:solidFill>
                            <a:srgbClr val="1F0620"/>
                          </a:solidFill>
                          <a:effectLst/>
                        </a:rPr>
                        <a:t>Dr. Öğr. Üyesi Aysel ŞAHİN KAYA</a:t>
                      </a:r>
                      <a:endParaRPr lang="tr-TR" sz="900" dirty="0">
                        <a:solidFill>
                          <a:srgbClr val="1F062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20511399"/>
                  </a:ext>
                </a:extLst>
              </a:tr>
              <a:tr h="370840">
                <a:tc>
                  <a:txBody>
                    <a:bodyPr/>
                    <a:lstStyle/>
                    <a:p>
                      <a:pPr algn="just">
                        <a:spcAft>
                          <a:spcPts val="0"/>
                        </a:spcAft>
                      </a:pPr>
                      <a:r>
                        <a:rPr lang="tr-TR" sz="900" dirty="0">
                          <a:solidFill>
                            <a:srgbClr val="1F0620"/>
                          </a:solidFill>
                          <a:effectLst/>
                        </a:rPr>
                        <a:t>Gebelerin Beslenme Bilgi Düzeyleri ve Beslenme Durumlarının </a:t>
                      </a:r>
                      <a:r>
                        <a:rPr lang="tr-TR" sz="900" dirty="0" err="1">
                          <a:solidFill>
                            <a:srgbClr val="1F0620"/>
                          </a:solidFill>
                          <a:effectLst/>
                        </a:rPr>
                        <a:t>Maternal</a:t>
                      </a:r>
                      <a:r>
                        <a:rPr lang="tr-TR" sz="900" dirty="0">
                          <a:solidFill>
                            <a:srgbClr val="1F0620"/>
                          </a:solidFill>
                          <a:effectLst/>
                        </a:rPr>
                        <a:t> Obezite, Fetal </a:t>
                      </a:r>
                      <a:r>
                        <a:rPr lang="tr-TR" sz="900" dirty="0" err="1">
                          <a:solidFill>
                            <a:srgbClr val="1F0620"/>
                          </a:solidFill>
                          <a:effectLst/>
                        </a:rPr>
                        <a:t>Makrozomi</a:t>
                      </a:r>
                      <a:r>
                        <a:rPr lang="tr-TR" sz="900" dirty="0">
                          <a:solidFill>
                            <a:srgbClr val="1F0620"/>
                          </a:solidFill>
                          <a:effectLst/>
                        </a:rPr>
                        <a:t> ve Doğum Şekline Etkisinin Değerlendirilmesi</a:t>
                      </a:r>
                    </a:p>
                    <a:p>
                      <a:pPr algn="just">
                        <a:spcAft>
                          <a:spcPts val="0"/>
                        </a:spcAft>
                      </a:pPr>
                      <a:r>
                        <a:rPr lang="tr-TR" sz="900" dirty="0">
                          <a:solidFill>
                            <a:srgbClr val="1F0620"/>
                          </a:solidFill>
                          <a:effectLst/>
                        </a:rPr>
                        <a:t> </a:t>
                      </a:r>
                      <a:endParaRPr lang="tr-TR" sz="900" dirty="0">
                        <a:solidFill>
                          <a:srgbClr val="1F0620"/>
                        </a:solidFill>
                        <a:effectLst/>
                        <a:latin typeface="Calibri" panose="020F0502020204030204" pitchFamily="34" charset="0"/>
                      </a:endParaRPr>
                    </a:p>
                  </a:txBody>
                  <a:tcPr marL="68580" marR="68580" marT="0" marB="0" anchor="ctr"/>
                </a:tc>
                <a:tc>
                  <a:txBody>
                    <a:bodyPr/>
                    <a:lstStyle/>
                    <a:p>
                      <a:pPr algn="ctr">
                        <a:spcAft>
                          <a:spcPts val="0"/>
                        </a:spcAft>
                      </a:pPr>
                      <a:r>
                        <a:rPr lang="tr-TR" sz="900" dirty="0">
                          <a:solidFill>
                            <a:srgbClr val="1F0620"/>
                          </a:solidFill>
                          <a:effectLst/>
                        </a:rPr>
                        <a:t>İrem ÖNSAY</a:t>
                      </a:r>
                      <a:endParaRPr lang="tr-TR" sz="900" dirty="0">
                        <a:solidFill>
                          <a:srgbClr val="1F0620"/>
                        </a:solidFill>
                        <a:effectLst/>
                        <a:latin typeface="Calibri" panose="020F0502020204030204" pitchFamily="34" charset="0"/>
                      </a:endParaRPr>
                    </a:p>
                  </a:txBody>
                  <a:tcPr marL="68580" marR="68580" marT="0" marB="0" anchor="ctr"/>
                </a:tc>
                <a:tc>
                  <a:txBody>
                    <a:bodyPr/>
                    <a:lstStyle/>
                    <a:p>
                      <a:pPr algn="ctr">
                        <a:spcAft>
                          <a:spcPts val="0"/>
                        </a:spcAft>
                      </a:pPr>
                      <a:r>
                        <a:rPr lang="tr-TR" sz="900" dirty="0">
                          <a:solidFill>
                            <a:srgbClr val="1F0620"/>
                          </a:solidFill>
                          <a:effectLst/>
                        </a:rPr>
                        <a:t> </a:t>
                      </a:r>
                    </a:p>
                    <a:p>
                      <a:pPr algn="ctr">
                        <a:spcAft>
                          <a:spcPts val="0"/>
                        </a:spcAft>
                      </a:pPr>
                      <a:r>
                        <a:rPr lang="tr-TR" sz="900" dirty="0">
                          <a:solidFill>
                            <a:srgbClr val="1F0620"/>
                          </a:solidFill>
                          <a:effectLst/>
                        </a:rPr>
                        <a:t> </a:t>
                      </a:r>
                    </a:p>
                    <a:p>
                      <a:pPr algn="ctr">
                        <a:spcAft>
                          <a:spcPts val="0"/>
                        </a:spcAft>
                      </a:pPr>
                      <a:r>
                        <a:rPr lang="tr-TR" sz="900" dirty="0">
                          <a:solidFill>
                            <a:srgbClr val="1F0620"/>
                          </a:solidFill>
                          <a:effectLst/>
                        </a:rPr>
                        <a:t>Beslenme ve Diyetetik</a:t>
                      </a:r>
                      <a:endParaRPr lang="tr-TR" sz="900" dirty="0">
                        <a:solidFill>
                          <a:srgbClr val="1F0620"/>
                        </a:solidFill>
                        <a:effectLst/>
                        <a:latin typeface="Calibri" panose="020F0502020204030204" pitchFamily="34" charset="0"/>
                      </a:endParaRPr>
                    </a:p>
                  </a:txBody>
                  <a:tcPr marL="68580" marR="68580" marT="0" marB="0" anchor="ctr"/>
                </a:tc>
                <a:tc>
                  <a:txBody>
                    <a:bodyPr/>
                    <a:lstStyle/>
                    <a:p>
                      <a:pPr algn="ctr">
                        <a:spcAft>
                          <a:spcPts val="0"/>
                        </a:spcAft>
                      </a:pPr>
                      <a:r>
                        <a:rPr lang="tr-TR" sz="900" dirty="0">
                          <a:solidFill>
                            <a:srgbClr val="1F0620"/>
                          </a:solidFill>
                          <a:effectLst/>
                        </a:rPr>
                        <a:t>Dr. Öğr. Üyesi Hale AVŞAR ERDEKLİ</a:t>
                      </a:r>
                      <a:endParaRPr lang="tr-TR" sz="900" dirty="0">
                        <a:solidFill>
                          <a:srgbClr val="1F062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4021277731"/>
                  </a:ext>
                </a:extLst>
              </a:tr>
              <a:tr h="370840">
                <a:tc>
                  <a:txBody>
                    <a:bodyPr/>
                    <a:lstStyle/>
                    <a:p>
                      <a:pPr algn="just">
                        <a:spcAft>
                          <a:spcPts val="0"/>
                        </a:spcAft>
                      </a:pPr>
                      <a:r>
                        <a:rPr lang="tr-TR" sz="900" dirty="0">
                          <a:solidFill>
                            <a:srgbClr val="1F0620"/>
                          </a:solidFill>
                          <a:effectLst/>
                        </a:rPr>
                        <a:t>Remisyon Döneminde olan Meme Kanserli Hastaların Antropometrik Ölçümleri, Sağlıklı Beslenmeye İlişkin Tutumları ve Akdeniz Diyetine Uyumlarının Değerlendirilmesi</a:t>
                      </a:r>
                    </a:p>
                    <a:p>
                      <a:pPr algn="just">
                        <a:spcAft>
                          <a:spcPts val="0"/>
                        </a:spcAft>
                      </a:pPr>
                      <a:r>
                        <a:rPr lang="tr-TR" sz="900" dirty="0">
                          <a:solidFill>
                            <a:srgbClr val="1F0620"/>
                          </a:solidFill>
                          <a:effectLst/>
                        </a:rPr>
                        <a:t> </a:t>
                      </a:r>
                    </a:p>
                    <a:p>
                      <a:pPr algn="just">
                        <a:spcAft>
                          <a:spcPts val="0"/>
                        </a:spcAft>
                      </a:pPr>
                      <a:r>
                        <a:rPr lang="tr-TR" sz="900" dirty="0">
                          <a:solidFill>
                            <a:srgbClr val="1F0620"/>
                          </a:solidFill>
                          <a:effectLst/>
                        </a:rPr>
                        <a:t> </a:t>
                      </a:r>
                      <a:endParaRPr lang="tr-TR" sz="900" dirty="0">
                        <a:solidFill>
                          <a:srgbClr val="1F0620"/>
                        </a:solidFill>
                        <a:effectLst/>
                        <a:latin typeface="Calibri" panose="020F0502020204030204" pitchFamily="34" charset="0"/>
                      </a:endParaRPr>
                    </a:p>
                  </a:txBody>
                  <a:tcPr marL="68580" marR="68580" marT="0" marB="0" anchor="ctr"/>
                </a:tc>
                <a:tc>
                  <a:txBody>
                    <a:bodyPr/>
                    <a:lstStyle/>
                    <a:p>
                      <a:pPr algn="ctr">
                        <a:spcAft>
                          <a:spcPts val="0"/>
                        </a:spcAft>
                      </a:pPr>
                      <a:r>
                        <a:rPr lang="tr-TR" sz="900" dirty="0">
                          <a:solidFill>
                            <a:srgbClr val="1F0620"/>
                          </a:solidFill>
                          <a:effectLst/>
                        </a:rPr>
                        <a:t>Hilal Şeyma ALBAYRAK</a:t>
                      </a:r>
                      <a:endParaRPr lang="tr-TR" sz="900" dirty="0">
                        <a:solidFill>
                          <a:srgbClr val="1F0620"/>
                        </a:solidFill>
                        <a:effectLst/>
                        <a:latin typeface="Calibri" panose="020F0502020204030204" pitchFamily="34" charset="0"/>
                      </a:endParaRPr>
                    </a:p>
                  </a:txBody>
                  <a:tcPr marL="68580" marR="68580" marT="0" marB="0" anchor="ctr"/>
                </a:tc>
                <a:tc>
                  <a:txBody>
                    <a:bodyPr/>
                    <a:lstStyle/>
                    <a:p>
                      <a:pPr algn="ctr">
                        <a:spcAft>
                          <a:spcPts val="0"/>
                        </a:spcAft>
                      </a:pPr>
                      <a:r>
                        <a:rPr lang="tr-TR" sz="900" dirty="0">
                          <a:solidFill>
                            <a:srgbClr val="1F0620"/>
                          </a:solidFill>
                          <a:effectLst/>
                        </a:rPr>
                        <a:t> </a:t>
                      </a:r>
                    </a:p>
                    <a:p>
                      <a:pPr algn="ctr">
                        <a:spcAft>
                          <a:spcPts val="0"/>
                        </a:spcAft>
                      </a:pPr>
                      <a:r>
                        <a:rPr lang="tr-TR" sz="900" dirty="0">
                          <a:solidFill>
                            <a:srgbClr val="1F0620"/>
                          </a:solidFill>
                          <a:effectLst/>
                        </a:rPr>
                        <a:t> </a:t>
                      </a:r>
                    </a:p>
                    <a:p>
                      <a:pPr algn="ctr">
                        <a:spcAft>
                          <a:spcPts val="0"/>
                        </a:spcAft>
                      </a:pPr>
                      <a:r>
                        <a:rPr lang="tr-TR" sz="900" dirty="0">
                          <a:solidFill>
                            <a:srgbClr val="1F0620"/>
                          </a:solidFill>
                          <a:effectLst/>
                        </a:rPr>
                        <a:t>Beslenme ve Diyetetik</a:t>
                      </a:r>
                      <a:endParaRPr lang="tr-TR" sz="900" dirty="0">
                        <a:solidFill>
                          <a:srgbClr val="1F0620"/>
                        </a:solidFill>
                        <a:effectLst/>
                        <a:latin typeface="Calibri" panose="020F0502020204030204" pitchFamily="34" charset="0"/>
                      </a:endParaRPr>
                    </a:p>
                  </a:txBody>
                  <a:tcPr marL="68580" marR="68580" marT="0" marB="0" anchor="ctr"/>
                </a:tc>
                <a:tc>
                  <a:txBody>
                    <a:bodyPr/>
                    <a:lstStyle/>
                    <a:p>
                      <a:pPr algn="ctr">
                        <a:spcAft>
                          <a:spcPts val="0"/>
                        </a:spcAft>
                      </a:pPr>
                      <a:r>
                        <a:rPr lang="tr-TR" sz="900" dirty="0">
                          <a:solidFill>
                            <a:srgbClr val="1F0620"/>
                          </a:solidFill>
                          <a:effectLst/>
                        </a:rPr>
                        <a:t>Dr. Öğr. Üyesi Hale AVŞAR ERDEKLİ</a:t>
                      </a:r>
                      <a:endParaRPr lang="tr-TR" sz="900" dirty="0">
                        <a:solidFill>
                          <a:srgbClr val="1F062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2861751598"/>
                  </a:ext>
                </a:extLst>
              </a:tr>
              <a:tr h="370840">
                <a:tc>
                  <a:txBody>
                    <a:bodyPr/>
                    <a:lstStyle/>
                    <a:p>
                      <a:pPr algn="just">
                        <a:spcAft>
                          <a:spcPts val="0"/>
                        </a:spcAft>
                      </a:pPr>
                      <a:r>
                        <a:rPr lang="tr-TR" sz="900" dirty="0">
                          <a:solidFill>
                            <a:srgbClr val="1F0620"/>
                          </a:solidFill>
                          <a:effectLst/>
                        </a:rPr>
                        <a:t>Tohum Sanayicileri ve Üreticilerinin Sürdürülebilir Beslenme ve Çevre İlişkisi Hakkındaki Bilgi, Tutum ve Davranışlarının Değerlendirilmesi</a:t>
                      </a:r>
                    </a:p>
                    <a:p>
                      <a:pPr algn="just">
                        <a:spcAft>
                          <a:spcPts val="0"/>
                        </a:spcAft>
                      </a:pPr>
                      <a:r>
                        <a:rPr lang="tr-TR" sz="900" dirty="0">
                          <a:solidFill>
                            <a:srgbClr val="1F0620"/>
                          </a:solidFill>
                          <a:effectLst/>
                        </a:rPr>
                        <a:t> </a:t>
                      </a:r>
                      <a:endParaRPr lang="tr-TR" sz="900" dirty="0">
                        <a:solidFill>
                          <a:srgbClr val="1F0620"/>
                        </a:solidFill>
                        <a:effectLst/>
                        <a:latin typeface="Calibri" panose="020F0502020204030204" pitchFamily="34" charset="0"/>
                      </a:endParaRPr>
                    </a:p>
                  </a:txBody>
                  <a:tcPr marL="68580" marR="68580" marT="0" marB="0" anchor="ctr"/>
                </a:tc>
                <a:tc>
                  <a:txBody>
                    <a:bodyPr/>
                    <a:lstStyle/>
                    <a:p>
                      <a:pPr algn="ctr">
                        <a:spcAft>
                          <a:spcPts val="0"/>
                        </a:spcAft>
                      </a:pPr>
                      <a:r>
                        <a:rPr lang="tr-TR" sz="900" dirty="0">
                          <a:solidFill>
                            <a:srgbClr val="1F0620"/>
                          </a:solidFill>
                          <a:effectLst/>
                        </a:rPr>
                        <a:t>Cennet Feyza SUNAL</a:t>
                      </a:r>
                      <a:endParaRPr lang="tr-TR" sz="900" dirty="0">
                        <a:solidFill>
                          <a:srgbClr val="1F0620"/>
                        </a:solidFill>
                        <a:effectLst/>
                        <a:latin typeface="Calibri" panose="020F0502020204030204" pitchFamily="34" charset="0"/>
                      </a:endParaRPr>
                    </a:p>
                  </a:txBody>
                  <a:tcPr marL="68580" marR="68580" marT="0" marB="0" anchor="ctr"/>
                </a:tc>
                <a:tc>
                  <a:txBody>
                    <a:bodyPr/>
                    <a:lstStyle/>
                    <a:p>
                      <a:pPr algn="ctr">
                        <a:spcAft>
                          <a:spcPts val="0"/>
                        </a:spcAft>
                      </a:pPr>
                      <a:r>
                        <a:rPr lang="tr-TR" sz="900" dirty="0">
                          <a:solidFill>
                            <a:srgbClr val="1F0620"/>
                          </a:solidFill>
                          <a:effectLst/>
                        </a:rPr>
                        <a:t> </a:t>
                      </a:r>
                    </a:p>
                    <a:p>
                      <a:pPr algn="ctr">
                        <a:spcAft>
                          <a:spcPts val="0"/>
                        </a:spcAft>
                      </a:pPr>
                      <a:r>
                        <a:rPr lang="tr-TR" sz="900" dirty="0">
                          <a:solidFill>
                            <a:srgbClr val="1F0620"/>
                          </a:solidFill>
                          <a:effectLst/>
                        </a:rPr>
                        <a:t> </a:t>
                      </a:r>
                    </a:p>
                    <a:p>
                      <a:pPr algn="ctr">
                        <a:spcAft>
                          <a:spcPts val="0"/>
                        </a:spcAft>
                      </a:pPr>
                      <a:r>
                        <a:rPr lang="tr-TR" sz="900" dirty="0">
                          <a:solidFill>
                            <a:srgbClr val="1F0620"/>
                          </a:solidFill>
                          <a:effectLst/>
                        </a:rPr>
                        <a:t>Beslenme ve Diyetetik</a:t>
                      </a:r>
                      <a:endParaRPr lang="tr-TR" sz="900" dirty="0">
                        <a:solidFill>
                          <a:srgbClr val="1F0620"/>
                        </a:solidFill>
                        <a:effectLst/>
                        <a:latin typeface="Calibri" panose="020F0502020204030204" pitchFamily="34" charset="0"/>
                      </a:endParaRPr>
                    </a:p>
                  </a:txBody>
                  <a:tcPr marL="68580" marR="68580" marT="0" marB="0"/>
                </a:tc>
                <a:tc>
                  <a:txBody>
                    <a:bodyPr/>
                    <a:lstStyle/>
                    <a:p>
                      <a:pPr algn="ctr">
                        <a:spcAft>
                          <a:spcPts val="0"/>
                        </a:spcAft>
                      </a:pPr>
                      <a:r>
                        <a:rPr lang="tr-TR" sz="900" dirty="0">
                          <a:solidFill>
                            <a:srgbClr val="1F0620"/>
                          </a:solidFill>
                          <a:effectLst/>
                        </a:rPr>
                        <a:t>Dr. Öğr. Üyesi Kübra ARAS</a:t>
                      </a:r>
                      <a:endParaRPr lang="tr-TR" sz="900" dirty="0">
                        <a:solidFill>
                          <a:srgbClr val="1F062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838492378"/>
                  </a:ext>
                </a:extLst>
              </a:tr>
            </a:tbl>
          </a:graphicData>
        </a:graphic>
      </p:graphicFrame>
    </p:spTree>
    <p:extLst>
      <p:ext uri="{BB962C8B-B14F-4D97-AF65-F5344CB8AC3E}">
        <p14:creationId xmlns:p14="http://schemas.microsoft.com/office/powerpoint/2010/main" val="217923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76F458BF-2B0F-4776-831F-8EB708D63DB5}"/>
              </a:ext>
            </a:extLst>
          </p:cNvPr>
          <p:cNvSpPr txBox="1"/>
          <p:nvPr/>
        </p:nvSpPr>
        <p:spPr>
          <a:xfrm>
            <a:off x="236920" y="1460613"/>
            <a:ext cx="8582801" cy="464871"/>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1626"/>
                </a:solidFill>
                <a:effectLst/>
                <a:uLnTx/>
                <a:uFillTx/>
                <a:latin typeface="Calibri" panose="020F0502020204030204"/>
                <a:ea typeface="+mn-ea"/>
                <a:cs typeface="+mn-cs"/>
              </a:rPr>
              <a:t>2022 yılında yayınlanan makalelerimiz</a:t>
            </a:r>
          </a:p>
        </p:txBody>
      </p:sp>
      <p:pic>
        <p:nvPicPr>
          <p:cNvPr id="4" name="Resim 3">
            <a:extLst>
              <a:ext uri="{FF2B5EF4-FFF2-40B4-BE49-F238E27FC236}">
                <a16:creationId xmlns:a16="http://schemas.microsoft.com/office/drawing/2014/main" id="{3C9DA0AB-0F1F-6480-0416-410974A77DBC}"/>
              </a:ext>
            </a:extLst>
          </p:cNvPr>
          <p:cNvPicPr>
            <a:picLocks noChangeAspect="1"/>
          </p:cNvPicPr>
          <p:nvPr/>
        </p:nvPicPr>
        <p:blipFill>
          <a:blip r:embed="rId3"/>
          <a:stretch>
            <a:fillRect/>
          </a:stretch>
        </p:blipFill>
        <p:spPr>
          <a:xfrm>
            <a:off x="332240" y="1961996"/>
            <a:ext cx="4304396" cy="1655244"/>
          </a:xfrm>
          <a:prstGeom prst="rect">
            <a:avLst/>
          </a:prstGeom>
          <a:ln>
            <a:solidFill>
              <a:srgbClr val="1F0620"/>
            </a:solidFill>
          </a:ln>
        </p:spPr>
      </p:pic>
      <p:pic>
        <p:nvPicPr>
          <p:cNvPr id="67" name="Resim 66">
            <a:extLst>
              <a:ext uri="{FF2B5EF4-FFF2-40B4-BE49-F238E27FC236}">
                <a16:creationId xmlns:a16="http://schemas.microsoft.com/office/drawing/2014/main" id="{B96F84CC-FE35-BADD-0804-707575B8F3D7}"/>
              </a:ext>
            </a:extLst>
          </p:cNvPr>
          <p:cNvPicPr>
            <a:picLocks noChangeAspect="1"/>
          </p:cNvPicPr>
          <p:nvPr/>
        </p:nvPicPr>
        <p:blipFill>
          <a:blip r:embed="rId4"/>
          <a:stretch>
            <a:fillRect/>
          </a:stretch>
        </p:blipFill>
        <p:spPr>
          <a:xfrm>
            <a:off x="4752570" y="1632521"/>
            <a:ext cx="4304396" cy="1457325"/>
          </a:xfrm>
          <a:prstGeom prst="rect">
            <a:avLst/>
          </a:prstGeom>
          <a:ln>
            <a:solidFill>
              <a:srgbClr val="1F0620"/>
            </a:solidFill>
          </a:ln>
        </p:spPr>
      </p:pic>
      <p:pic>
        <p:nvPicPr>
          <p:cNvPr id="70" name="Resim 69">
            <a:extLst>
              <a:ext uri="{FF2B5EF4-FFF2-40B4-BE49-F238E27FC236}">
                <a16:creationId xmlns:a16="http://schemas.microsoft.com/office/drawing/2014/main" id="{15895964-12D2-B42E-E7B2-85EFC68C9474}"/>
              </a:ext>
            </a:extLst>
          </p:cNvPr>
          <p:cNvPicPr>
            <a:picLocks noChangeAspect="1"/>
          </p:cNvPicPr>
          <p:nvPr/>
        </p:nvPicPr>
        <p:blipFill>
          <a:blip r:embed="rId5"/>
          <a:stretch>
            <a:fillRect/>
          </a:stretch>
        </p:blipFill>
        <p:spPr>
          <a:xfrm>
            <a:off x="4937729" y="3168501"/>
            <a:ext cx="3934077" cy="1457325"/>
          </a:xfrm>
          <a:prstGeom prst="rect">
            <a:avLst/>
          </a:prstGeom>
          <a:ln>
            <a:solidFill>
              <a:srgbClr val="1F0620"/>
            </a:solidFill>
          </a:ln>
        </p:spPr>
      </p:pic>
      <p:pic>
        <p:nvPicPr>
          <p:cNvPr id="72" name="Resim 71">
            <a:extLst>
              <a:ext uri="{FF2B5EF4-FFF2-40B4-BE49-F238E27FC236}">
                <a16:creationId xmlns:a16="http://schemas.microsoft.com/office/drawing/2014/main" id="{02C43176-DD4F-6170-DE5A-576F19D0D264}"/>
              </a:ext>
            </a:extLst>
          </p:cNvPr>
          <p:cNvPicPr>
            <a:picLocks noChangeAspect="1"/>
          </p:cNvPicPr>
          <p:nvPr/>
        </p:nvPicPr>
        <p:blipFill>
          <a:blip r:embed="rId6"/>
          <a:stretch>
            <a:fillRect/>
          </a:stretch>
        </p:blipFill>
        <p:spPr>
          <a:xfrm>
            <a:off x="5022712" y="5732124"/>
            <a:ext cx="3797009" cy="916519"/>
          </a:xfrm>
          <a:prstGeom prst="rect">
            <a:avLst/>
          </a:prstGeom>
          <a:ln>
            <a:solidFill>
              <a:srgbClr val="1F0620"/>
            </a:solidFill>
          </a:ln>
        </p:spPr>
      </p:pic>
      <p:pic>
        <p:nvPicPr>
          <p:cNvPr id="74" name="Resim 73">
            <a:extLst>
              <a:ext uri="{FF2B5EF4-FFF2-40B4-BE49-F238E27FC236}">
                <a16:creationId xmlns:a16="http://schemas.microsoft.com/office/drawing/2014/main" id="{9F3EFAE3-82F7-A454-F1F1-88C73614C73A}"/>
              </a:ext>
            </a:extLst>
          </p:cNvPr>
          <p:cNvPicPr>
            <a:picLocks noChangeAspect="1"/>
          </p:cNvPicPr>
          <p:nvPr/>
        </p:nvPicPr>
        <p:blipFill>
          <a:blip r:embed="rId7"/>
          <a:stretch>
            <a:fillRect/>
          </a:stretch>
        </p:blipFill>
        <p:spPr>
          <a:xfrm>
            <a:off x="4953000" y="4726750"/>
            <a:ext cx="3934077" cy="850859"/>
          </a:xfrm>
          <a:prstGeom prst="rect">
            <a:avLst/>
          </a:prstGeom>
          <a:ln>
            <a:solidFill>
              <a:srgbClr val="1F0620"/>
            </a:solidFill>
          </a:ln>
        </p:spPr>
      </p:pic>
      <p:pic>
        <p:nvPicPr>
          <p:cNvPr id="5" name="Resim 4">
            <a:extLst>
              <a:ext uri="{FF2B5EF4-FFF2-40B4-BE49-F238E27FC236}">
                <a16:creationId xmlns:a16="http://schemas.microsoft.com/office/drawing/2014/main" id="{B802D7ED-365A-CC65-1F38-4779E1FDEDDE}"/>
              </a:ext>
            </a:extLst>
          </p:cNvPr>
          <p:cNvPicPr>
            <a:picLocks noChangeAspect="1"/>
          </p:cNvPicPr>
          <p:nvPr/>
        </p:nvPicPr>
        <p:blipFill>
          <a:blip r:embed="rId8"/>
          <a:stretch>
            <a:fillRect/>
          </a:stretch>
        </p:blipFill>
        <p:spPr>
          <a:xfrm>
            <a:off x="307713" y="3696615"/>
            <a:ext cx="4353449" cy="991921"/>
          </a:xfrm>
          <a:prstGeom prst="rect">
            <a:avLst/>
          </a:prstGeom>
          <a:ln>
            <a:solidFill>
              <a:schemeClr val="tx2"/>
            </a:solidFill>
          </a:ln>
        </p:spPr>
      </p:pic>
      <p:pic>
        <p:nvPicPr>
          <p:cNvPr id="65" name="Resim 64">
            <a:extLst>
              <a:ext uri="{FF2B5EF4-FFF2-40B4-BE49-F238E27FC236}">
                <a16:creationId xmlns:a16="http://schemas.microsoft.com/office/drawing/2014/main" id="{16C8A1A4-FEE3-41F2-8A2B-1BD755E73E65}"/>
              </a:ext>
            </a:extLst>
          </p:cNvPr>
          <p:cNvPicPr>
            <a:picLocks noChangeAspect="1"/>
          </p:cNvPicPr>
          <p:nvPr/>
        </p:nvPicPr>
        <p:blipFill>
          <a:blip r:embed="rId9"/>
          <a:stretch>
            <a:fillRect/>
          </a:stretch>
        </p:blipFill>
        <p:spPr>
          <a:xfrm>
            <a:off x="332240" y="4767911"/>
            <a:ext cx="4299806" cy="958286"/>
          </a:xfrm>
          <a:prstGeom prst="rect">
            <a:avLst/>
          </a:prstGeom>
          <a:ln>
            <a:solidFill>
              <a:srgbClr val="002060"/>
            </a:solidFill>
          </a:ln>
        </p:spPr>
      </p:pic>
    </p:spTree>
    <p:extLst>
      <p:ext uri="{BB962C8B-B14F-4D97-AF65-F5344CB8AC3E}">
        <p14:creationId xmlns:p14="http://schemas.microsoft.com/office/powerpoint/2010/main" val="55797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76F458BF-2B0F-4776-831F-8EB708D63DB5}"/>
              </a:ext>
            </a:extLst>
          </p:cNvPr>
          <p:cNvSpPr txBox="1"/>
          <p:nvPr/>
        </p:nvSpPr>
        <p:spPr>
          <a:xfrm>
            <a:off x="256185" y="1404496"/>
            <a:ext cx="8582801" cy="464871"/>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1626"/>
                </a:solidFill>
                <a:effectLst/>
                <a:uLnTx/>
                <a:uFillTx/>
                <a:latin typeface="Calibri" panose="020F0502020204030204"/>
                <a:ea typeface="+mn-ea"/>
                <a:cs typeface="+mn-cs"/>
              </a:rPr>
              <a:t>2022 yılı kongre sunumlarımız</a:t>
            </a:r>
          </a:p>
        </p:txBody>
      </p:sp>
      <p:pic>
        <p:nvPicPr>
          <p:cNvPr id="65" name="Resim 64">
            <a:extLst>
              <a:ext uri="{FF2B5EF4-FFF2-40B4-BE49-F238E27FC236}">
                <a16:creationId xmlns:a16="http://schemas.microsoft.com/office/drawing/2014/main" id="{ADB3D32D-4E16-DFDC-0744-E8D0C622EB68}"/>
              </a:ext>
            </a:extLst>
          </p:cNvPr>
          <p:cNvPicPr>
            <a:picLocks noChangeAspect="1"/>
          </p:cNvPicPr>
          <p:nvPr/>
        </p:nvPicPr>
        <p:blipFill rotWithShape="1">
          <a:blip r:embed="rId3"/>
          <a:srcRect b="27860"/>
          <a:stretch/>
        </p:blipFill>
        <p:spPr>
          <a:xfrm>
            <a:off x="1514276" y="1898066"/>
            <a:ext cx="6020355" cy="1136402"/>
          </a:xfrm>
          <a:prstGeom prst="rect">
            <a:avLst/>
          </a:prstGeom>
          <a:ln>
            <a:solidFill>
              <a:srgbClr val="7030A0"/>
            </a:solidFill>
          </a:ln>
        </p:spPr>
      </p:pic>
      <p:pic>
        <p:nvPicPr>
          <p:cNvPr id="71" name="Resim 70">
            <a:extLst>
              <a:ext uri="{FF2B5EF4-FFF2-40B4-BE49-F238E27FC236}">
                <a16:creationId xmlns:a16="http://schemas.microsoft.com/office/drawing/2014/main" id="{3228A844-127A-B0D2-CBA1-C224B0885FA0}"/>
              </a:ext>
            </a:extLst>
          </p:cNvPr>
          <p:cNvPicPr>
            <a:picLocks noChangeAspect="1"/>
          </p:cNvPicPr>
          <p:nvPr/>
        </p:nvPicPr>
        <p:blipFill rotWithShape="1">
          <a:blip r:embed="rId4"/>
          <a:srcRect b="15355"/>
          <a:stretch/>
        </p:blipFill>
        <p:spPr>
          <a:xfrm>
            <a:off x="1537407" y="3207552"/>
            <a:ext cx="6020355" cy="1219061"/>
          </a:xfrm>
          <a:prstGeom prst="rect">
            <a:avLst/>
          </a:prstGeom>
          <a:ln>
            <a:solidFill>
              <a:srgbClr val="7030A0"/>
            </a:solidFill>
          </a:ln>
        </p:spPr>
      </p:pic>
      <p:sp>
        <p:nvSpPr>
          <p:cNvPr id="3" name="Metin kutusu 2">
            <a:extLst>
              <a:ext uri="{FF2B5EF4-FFF2-40B4-BE49-F238E27FC236}">
                <a16:creationId xmlns:a16="http://schemas.microsoft.com/office/drawing/2014/main" id="{475A5A6D-1FB0-299D-7979-134ACFD1DDBD}"/>
              </a:ext>
            </a:extLst>
          </p:cNvPr>
          <p:cNvSpPr txBox="1"/>
          <p:nvPr/>
        </p:nvSpPr>
        <p:spPr>
          <a:xfrm>
            <a:off x="414474" y="4463125"/>
            <a:ext cx="8582801" cy="464871"/>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1626"/>
                </a:solidFill>
                <a:effectLst/>
                <a:uLnTx/>
                <a:uFillTx/>
                <a:latin typeface="Calibri" panose="020F0502020204030204"/>
                <a:ea typeface="+mn-ea"/>
                <a:cs typeface="+mn-cs"/>
              </a:rPr>
              <a:t>2022 yılında yayınlanan kitap bölümlerimiz</a:t>
            </a:r>
          </a:p>
        </p:txBody>
      </p:sp>
      <p:pic>
        <p:nvPicPr>
          <p:cNvPr id="4" name="Resim 3">
            <a:extLst>
              <a:ext uri="{FF2B5EF4-FFF2-40B4-BE49-F238E27FC236}">
                <a16:creationId xmlns:a16="http://schemas.microsoft.com/office/drawing/2014/main" id="{293C3697-14FE-062F-EC88-5E4D47D99EAE}"/>
              </a:ext>
            </a:extLst>
          </p:cNvPr>
          <p:cNvPicPr>
            <a:picLocks noChangeAspect="1"/>
          </p:cNvPicPr>
          <p:nvPr/>
        </p:nvPicPr>
        <p:blipFill>
          <a:blip r:embed="rId5"/>
          <a:stretch>
            <a:fillRect/>
          </a:stretch>
        </p:blipFill>
        <p:spPr>
          <a:xfrm>
            <a:off x="2484438" y="5142309"/>
            <a:ext cx="3962400" cy="676275"/>
          </a:xfrm>
          <a:prstGeom prst="rect">
            <a:avLst/>
          </a:prstGeom>
          <a:ln>
            <a:solidFill>
              <a:srgbClr val="002060"/>
            </a:solidFill>
          </a:ln>
        </p:spPr>
      </p:pic>
    </p:spTree>
    <p:extLst>
      <p:ext uri="{BB962C8B-B14F-4D97-AF65-F5344CB8AC3E}">
        <p14:creationId xmlns:p14="http://schemas.microsoft.com/office/powerpoint/2010/main" val="2811631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24217"/>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192831A2-440D-4865-AE02-2188696C8135}"/>
              </a:ext>
            </a:extLst>
          </p:cNvPr>
          <p:cNvSpPr txBox="1"/>
          <p:nvPr/>
        </p:nvSpPr>
        <p:spPr>
          <a:xfrm>
            <a:off x="721519" y="2392381"/>
            <a:ext cx="7700962" cy="129586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1626"/>
                </a:solidFill>
                <a:effectLst/>
                <a:uLnTx/>
                <a:uFillTx/>
                <a:latin typeface="Calibri" panose="020F0502020204030204"/>
                <a:ea typeface="+mn-ea"/>
                <a:cs typeface="+mn-cs"/>
              </a:rPr>
              <a:t>Sektörden firmalarla görüşmeler planlanmıştır.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1626"/>
                </a:solidFill>
                <a:effectLst/>
                <a:uLnTx/>
                <a:uFillTx/>
                <a:latin typeface="Calibri" panose="020F0502020204030204"/>
                <a:ea typeface="+mn-ea"/>
                <a:cs typeface="+mn-cs"/>
              </a:rPr>
              <a:t>Staj görüşmeleri için ön çalışmalar yapılmaktadır.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1626"/>
                </a:solidFill>
                <a:effectLst/>
                <a:uLnTx/>
                <a:uFillTx/>
                <a:latin typeface="Calibri" panose="020F0502020204030204"/>
                <a:ea typeface="+mn-ea"/>
                <a:cs typeface="+mn-cs"/>
              </a:rPr>
              <a:t>Girişimcilik alanında çalışmalar planlanma aşamasındadır.</a:t>
            </a:r>
          </a:p>
        </p:txBody>
      </p:sp>
    </p:spTree>
    <p:extLst>
      <p:ext uri="{BB962C8B-B14F-4D97-AF65-F5344CB8AC3E}">
        <p14:creationId xmlns:p14="http://schemas.microsoft.com/office/powerpoint/2010/main" val="2926320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C9C8EE7E-AD01-422B-826D-08D26257D89A}"/>
              </a:ext>
            </a:extLst>
          </p:cNvPr>
          <p:cNvSpPr txBox="1"/>
          <p:nvPr/>
        </p:nvSpPr>
        <p:spPr>
          <a:xfrm>
            <a:off x="471608" y="2392381"/>
            <a:ext cx="8200784" cy="129586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1626"/>
                </a:solidFill>
                <a:effectLst/>
                <a:uLnTx/>
                <a:uFillTx/>
                <a:latin typeface="Calibri" panose="020F0502020204030204"/>
                <a:ea typeface="+mn-ea"/>
                <a:cs typeface="+mn-cs"/>
              </a:rPr>
              <a:t>SBF olarak belediye ile işbirliği sağlanıp toplumsal sorumluluk projeleri üzerinde çalışılmaktadır.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1626"/>
                </a:solidFill>
                <a:effectLst/>
                <a:uLnTx/>
                <a:uFillTx/>
                <a:latin typeface="Calibri" panose="020F0502020204030204"/>
                <a:ea typeface="+mn-ea"/>
                <a:cs typeface="+mn-cs"/>
              </a:rPr>
              <a:t>Toplumsal katkı alanında çalışmalar planlanma aşamasındadır.</a:t>
            </a:r>
            <a:endParaRPr kumimoji="0" lang="en-US" sz="1800" b="0" i="0" u="none" strike="noStrike" kern="1200" cap="none" spc="0" normalizeH="0" baseline="0" noProof="0" dirty="0">
              <a:ln>
                <a:noFill/>
              </a:ln>
              <a:solidFill>
                <a:srgbClr val="00162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252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1088122"/>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p>
          <a:p>
            <a:endParaRPr lang="tr-TR" sz="2700" dirty="0">
              <a:solidFill>
                <a:schemeClr val="tx2"/>
              </a:solidFill>
              <a:latin typeface="+mn-lt"/>
            </a:endParaRPr>
          </a:p>
          <a:p>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EE4869EE-F684-42D4-A701-720486717B8A}"/>
              </a:ext>
            </a:extLst>
          </p:cNvPr>
          <p:cNvSpPr txBox="1"/>
          <p:nvPr/>
        </p:nvSpPr>
        <p:spPr>
          <a:xfrm>
            <a:off x="826754" y="2609728"/>
            <a:ext cx="7225553" cy="646331"/>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rgbClr val="001626"/>
                </a:solidFill>
              </a:rPr>
              <a:t>Bölümümüz kurumsal arşivini, "L klasörü" ve "</a:t>
            </a:r>
            <a:r>
              <a:rPr lang="tr-TR" dirty="0" err="1">
                <a:solidFill>
                  <a:srgbClr val="001626"/>
                </a:solidFill>
              </a:rPr>
              <a:t>OneDrive</a:t>
            </a:r>
            <a:r>
              <a:rPr lang="tr-TR" dirty="0">
                <a:solidFill>
                  <a:srgbClr val="001626"/>
                </a:solidFill>
              </a:rPr>
              <a:t>" kullanarak oluşturmaktadır. </a:t>
            </a:r>
          </a:p>
        </p:txBody>
      </p:sp>
    </p:spTree>
    <p:extLst>
      <p:ext uri="{BB962C8B-B14F-4D97-AF65-F5344CB8AC3E}">
        <p14:creationId xmlns:p14="http://schemas.microsoft.com/office/powerpoint/2010/main" val="1784154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898C194A-7556-48DC-A217-2C5D98683270}"/>
              </a:ext>
            </a:extLst>
          </p:cNvPr>
          <p:cNvSpPr txBox="1"/>
          <p:nvPr/>
        </p:nvSpPr>
        <p:spPr>
          <a:xfrm>
            <a:off x="407027" y="1882833"/>
            <a:ext cx="8329944" cy="2308324"/>
          </a:xfrm>
          <a:prstGeom prst="rect">
            <a:avLst/>
          </a:prstGeom>
          <a:noFill/>
        </p:spPr>
        <p:txBody>
          <a:bodyPr wrap="square" rtlCol="0">
            <a:spAutoFit/>
          </a:bodyPr>
          <a:lstStyle/>
          <a:p>
            <a:r>
              <a:rPr lang="tr-TR" dirty="0">
                <a:solidFill>
                  <a:srgbClr val="001626"/>
                </a:solidFill>
              </a:rPr>
              <a:t>1-Bölümdeki akademik kadro sayısının artırılması.</a:t>
            </a:r>
          </a:p>
          <a:p>
            <a:endParaRPr kumimoji="0" lang="tr-TR" b="0" i="0" u="none" strike="noStrike" kern="1200" cap="none" spc="0" normalizeH="0" baseline="0" noProof="0" dirty="0">
              <a:ln>
                <a:noFill/>
              </a:ln>
              <a:solidFill>
                <a:srgbClr val="000000"/>
              </a:solidFill>
              <a:effectLst/>
              <a:uLnTx/>
              <a:uFillTx/>
              <a:ea typeface="+mn-ea"/>
              <a:cs typeface="+mn-cs"/>
            </a:endParaRPr>
          </a:p>
          <a:p>
            <a:r>
              <a:rPr lang="tr-TR" dirty="0">
                <a:solidFill>
                  <a:srgbClr val="000000"/>
                </a:solidFill>
              </a:rPr>
              <a:t>2-Lisansüstü eğitimin başlaması.</a:t>
            </a:r>
          </a:p>
          <a:p>
            <a:endParaRPr lang="tr-TR" dirty="0">
              <a:solidFill>
                <a:srgbClr val="000000"/>
              </a:solidFill>
            </a:endParaRPr>
          </a:p>
          <a:p>
            <a:r>
              <a:rPr lang="tr-TR" dirty="0">
                <a:solidFill>
                  <a:srgbClr val="000000"/>
                </a:solidFill>
              </a:rPr>
              <a:t>4-Erasmus, çift anadal.</a:t>
            </a:r>
          </a:p>
          <a:p>
            <a:endParaRPr lang="tr-TR" dirty="0">
              <a:solidFill>
                <a:srgbClr val="000000"/>
              </a:solidFill>
            </a:endParaRPr>
          </a:p>
          <a:p>
            <a:r>
              <a:rPr lang="tr-TR" dirty="0">
                <a:solidFill>
                  <a:srgbClr val="000000"/>
                </a:solidFill>
              </a:rPr>
              <a:t>5-Dış paydaşlarla üniversitenin ve bölümün tanınırlığı için yeni eğitim ve projelerin düzenlenmesi.</a:t>
            </a:r>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3643045626"/>
              </p:ext>
            </p:extLst>
          </p:nvPr>
        </p:nvGraphicFramePr>
        <p:xfrm>
          <a:off x="0" y="1288031"/>
          <a:ext cx="9144000" cy="5296492"/>
        </p:xfrm>
        <a:graphic>
          <a:graphicData uri="http://schemas.openxmlformats.org/drawingml/2006/table">
            <a:tbl>
              <a:tblPr/>
              <a:tblGrid>
                <a:gridCol w="2182403">
                  <a:extLst>
                    <a:ext uri="{9D8B030D-6E8A-4147-A177-3AD203B41FA5}">
                      <a16:colId xmlns:a16="http://schemas.microsoft.com/office/drawing/2014/main" val="3918363564"/>
                    </a:ext>
                  </a:extLst>
                </a:gridCol>
                <a:gridCol w="2308427">
                  <a:extLst>
                    <a:ext uri="{9D8B030D-6E8A-4147-A177-3AD203B41FA5}">
                      <a16:colId xmlns:a16="http://schemas.microsoft.com/office/drawing/2014/main" val="1683979601"/>
                    </a:ext>
                  </a:extLst>
                </a:gridCol>
                <a:gridCol w="2326585">
                  <a:extLst>
                    <a:ext uri="{9D8B030D-6E8A-4147-A177-3AD203B41FA5}">
                      <a16:colId xmlns:a16="http://schemas.microsoft.com/office/drawing/2014/main" val="2592459544"/>
                    </a:ext>
                  </a:extLst>
                </a:gridCol>
                <a:gridCol w="2326585">
                  <a:extLst>
                    <a:ext uri="{9D8B030D-6E8A-4147-A177-3AD203B41FA5}">
                      <a16:colId xmlns:a16="http://schemas.microsoft.com/office/drawing/2014/main" val="588152821"/>
                    </a:ext>
                  </a:extLst>
                </a:gridCol>
              </a:tblGrid>
              <a:tr h="313582">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75538">
                <a:tc>
                  <a:txBody>
                    <a:bodyPr/>
                    <a:lstStyle/>
                    <a:p>
                      <a:pPr algn="l" fontAlgn="t"/>
                      <a:r>
                        <a:rPr lang="tr-TR" sz="1000" b="0" i="0" u="none" strike="noStrike" dirty="0">
                          <a:solidFill>
                            <a:srgbClr val="001626"/>
                          </a:solidFill>
                          <a:effectLst/>
                          <a:latin typeface="Calibri" panose="020F0502020204030204" pitchFamily="34" charset="0"/>
                        </a:rPr>
                        <a:t>G1- Antalya ilinde merkezde Beslenme ve Diyetetik lisans programı olan  ilk ve tek vakıf üniversitesi olması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1626"/>
                          </a:solidFill>
                          <a:effectLst/>
                          <a:latin typeface="Calibri" panose="020F0502020204030204" pitchFamily="34" charset="0"/>
                        </a:rPr>
                        <a:t>Z1- Eğitime Ekim 2021 itibariyle başlayan bir bölüm olmasından dolayı kurumsallaşma sürecinin tamamlanmamış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1626"/>
                          </a:solidFill>
                          <a:effectLst/>
                          <a:latin typeface="Calibri" panose="020F0502020204030204" pitchFamily="34" charset="0"/>
                        </a:rPr>
                        <a:t>F1- Üniversitemizin sağlık politikası gereği uluslararası sağlık turizmine önem verilmesi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1626"/>
                          </a:solidFill>
                          <a:effectLst/>
                          <a:latin typeface="Calibri" panose="020F0502020204030204" pitchFamily="34" charset="0"/>
                        </a:rPr>
                        <a:t>T1-F11- Yatay geçiş ile öğrencilerin gidebilmesi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744000">
                <a:tc>
                  <a:txBody>
                    <a:bodyPr/>
                    <a:lstStyle/>
                    <a:p>
                      <a:pPr algn="l" fontAlgn="t"/>
                      <a:r>
                        <a:rPr lang="tr-TR" sz="1000" b="0" i="0" u="none" strike="noStrike" dirty="0">
                          <a:solidFill>
                            <a:srgbClr val="001626"/>
                          </a:solidFill>
                          <a:effectLst/>
                          <a:latin typeface="Calibri" panose="020F0502020204030204" pitchFamily="34" charset="0"/>
                        </a:rPr>
                        <a:t>G2-Dört yıllık eğitim müfredatının Beslenme ve Diyetetik  ÇEP ve ulusal-uluslararası Akreditasyon kuruluşlarının kriterleri ölçüsünde hazırlanmış olması.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1626"/>
                          </a:solidFill>
                          <a:effectLst/>
                          <a:latin typeface="Calibri" panose="020F0502020204030204" pitchFamily="34" charset="0"/>
                        </a:rPr>
                        <a:t>Z2-Meslek alanında akademik personelin sayıca yetersiz olması ve akademik yapılanmanın tamamlanmamış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1626"/>
                          </a:solidFill>
                          <a:effectLst/>
                          <a:latin typeface="Calibri" panose="020F0502020204030204" pitchFamily="34" charset="0"/>
                        </a:rPr>
                        <a:t>F2- Antalya'nın turizm şehri olmasından dolayı yurtiçi ve yurtdışından öğrencilerin ilgisini çekmesi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1626"/>
                          </a:solidFill>
                          <a:effectLst/>
                          <a:latin typeface="Calibri" panose="020F0502020204030204" pitchFamily="34" charset="0"/>
                        </a:rPr>
                        <a:t>T2- Açılan beslenme ve diyetetik bölümünün sayısındaki artış</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75538">
                <a:tc>
                  <a:txBody>
                    <a:bodyPr/>
                    <a:lstStyle/>
                    <a:p>
                      <a:pPr algn="l" fontAlgn="t"/>
                      <a:r>
                        <a:rPr lang="tr-TR" sz="1000" b="0" i="0" u="none" strike="noStrike" dirty="0">
                          <a:solidFill>
                            <a:srgbClr val="001626"/>
                          </a:solidFill>
                          <a:effectLst/>
                          <a:latin typeface="Calibri" panose="020F0502020204030204" pitchFamily="34" charset="0"/>
                        </a:rPr>
                        <a:t>G3-Öğrenci merkezli eğitim sisteminin benimsenmiş olması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1626"/>
                          </a:solidFill>
                          <a:effectLst/>
                          <a:latin typeface="Calibri" panose="020F0502020204030204" pitchFamily="34" charset="0"/>
                        </a:rPr>
                        <a:t>Z3- Beslenme ilkeleri, Besin Kimyası Laboratuvarlarının ve Antropometri Laboratuvarının kurulum aşamasında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1626"/>
                          </a:solidFill>
                          <a:effectLst/>
                          <a:latin typeface="Calibri" panose="020F0502020204030204" pitchFamily="34" charset="0"/>
                        </a:rPr>
                        <a:t>F3- Yönetim ve Mütevelli Heyetinin eğitime bakış açısı ve gelişmeye, yeniliklere açık bir üniversite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575538">
                <a:tc>
                  <a:txBody>
                    <a:bodyPr/>
                    <a:lstStyle/>
                    <a:p>
                      <a:pPr algn="l" fontAlgn="t"/>
                      <a:r>
                        <a:rPr lang="tr-TR" sz="1000" b="0" i="0" u="none" strike="noStrike" dirty="0">
                          <a:solidFill>
                            <a:srgbClr val="001626"/>
                          </a:solidFill>
                          <a:effectLst/>
                          <a:latin typeface="Calibri" panose="020F0502020204030204" pitchFamily="34" charset="0"/>
                        </a:rPr>
                        <a:t>G4- Öğrenci akademisyen ilişkisinin güçlü olması, danışman ve danışmanlık saatlerinin etkin yapılabilmesi</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1626"/>
                          </a:solidFill>
                          <a:effectLst/>
                          <a:latin typeface="Calibri" panose="020F0502020204030204" pitchFamily="34" charset="0"/>
                        </a:rPr>
                        <a:t>Z4-Yüksek lisans ve doktora programlarının henüz  olmaması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1626"/>
                          </a:solidFill>
                          <a:effectLst/>
                          <a:latin typeface="Calibri" panose="020F0502020204030204" pitchFamily="34" charset="0"/>
                        </a:rPr>
                        <a:t>F4- Üniversitenin ildeki sağlık kurumları ile protokolleri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744000">
                <a:tc>
                  <a:txBody>
                    <a:bodyPr/>
                    <a:lstStyle/>
                    <a:p>
                      <a:pPr algn="l" fontAlgn="t"/>
                      <a:r>
                        <a:rPr lang="tr-TR" sz="1000" b="0" i="0" u="none" strike="noStrike" dirty="0">
                          <a:solidFill>
                            <a:srgbClr val="001626"/>
                          </a:solidFill>
                          <a:effectLst/>
                          <a:latin typeface="Calibri" panose="020F0502020204030204" pitchFamily="34" charset="0"/>
                        </a:rPr>
                        <a:t>G5-Bölüm akademik kadrosunun Beslenme ve Diyetetik alanından mezun,  deneyimli, spesifik alanlarda uzman  akademisyenler olmaları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1626"/>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1626"/>
                          </a:solidFill>
                          <a:effectLst/>
                          <a:latin typeface="Calibri" panose="020F0502020204030204" pitchFamily="34" charset="0"/>
                        </a:rPr>
                        <a:t>F5- Sağlıklı Beslenme alanına ilgi ve danışmanlık taleplerinin artmış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575538">
                <a:tc>
                  <a:txBody>
                    <a:bodyPr/>
                    <a:lstStyle/>
                    <a:p>
                      <a:pPr algn="l" fontAlgn="t"/>
                      <a:r>
                        <a:rPr lang="tr-TR" sz="1000" b="0" i="0" u="none" strike="noStrike" dirty="0">
                          <a:solidFill>
                            <a:srgbClr val="001626"/>
                          </a:solidFill>
                          <a:effectLst/>
                          <a:latin typeface="Calibri" panose="020F0502020204030204" pitchFamily="34" charset="0"/>
                        </a:rPr>
                        <a:t>G6-Uzaktan eğitim sisteminin etkin ve kontrollü bir şekilde kullanımının sağlanması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1626"/>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1626"/>
                          </a:solidFill>
                          <a:effectLst/>
                          <a:latin typeface="Calibri" panose="020F0502020204030204" pitchFamily="34" charset="0"/>
                        </a:rPr>
                        <a:t>F7-Ülkemizde beslenme ve diyetetik hizmeti veren merkezlerin artıyor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575538">
                <a:tc>
                  <a:txBody>
                    <a:bodyPr/>
                    <a:lstStyle/>
                    <a:p>
                      <a:pPr algn="l" fontAlgn="t"/>
                      <a:r>
                        <a:rPr lang="tr-TR" sz="1000" b="0" i="0" u="none" strike="noStrike" dirty="0">
                          <a:solidFill>
                            <a:srgbClr val="001626"/>
                          </a:solidFill>
                          <a:effectLst/>
                          <a:latin typeface="Calibri" panose="020F0502020204030204" pitchFamily="34" charset="0"/>
                        </a:rPr>
                        <a:t>G7 -Üniversitedeki diğer sağlık programları ile aynı kampüste bulunulması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1626"/>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1626"/>
                          </a:solidFill>
                          <a:effectLst/>
                          <a:latin typeface="Calibri" panose="020F0502020204030204" pitchFamily="34" charset="0"/>
                        </a:rPr>
                        <a:t>F8- Farklı kültürlerden öğrencilerin bulunması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575538">
                <a:tc>
                  <a:txBody>
                    <a:bodyPr/>
                    <a:lstStyle/>
                    <a:p>
                      <a:pPr algn="l" fontAlgn="t"/>
                      <a:r>
                        <a:rPr lang="tr-TR" sz="1000" b="0" i="0" u="none" strike="noStrike" dirty="0">
                          <a:solidFill>
                            <a:srgbClr val="001626"/>
                          </a:solidFill>
                          <a:effectLst/>
                          <a:latin typeface="Calibri" panose="020F0502020204030204" pitchFamily="34" charset="0"/>
                        </a:rPr>
                        <a:t>G8- Bölüm ile ilgili mesleki ve bilimsel etkinliklerin yapılması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1626"/>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i-FI" sz="1000" b="0" i="0" u="none" strike="noStrike" dirty="0">
                          <a:solidFill>
                            <a:srgbClr val="001626"/>
                          </a:solidFill>
                          <a:effectLst/>
                          <a:latin typeface="Calibri" panose="020F0502020204030204" pitchFamily="34" charset="0"/>
                        </a:rPr>
                        <a:t>F9- Üst yönetimin etkin iletişimi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SWOT (GZFT) ANALİZİ</a:t>
            </a:r>
            <a:endPar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202774013"/>
              </p:ext>
            </p:extLst>
          </p:nvPr>
        </p:nvGraphicFramePr>
        <p:xfrm>
          <a:off x="0" y="1288031"/>
          <a:ext cx="9144000" cy="3595506"/>
        </p:xfrm>
        <a:graphic>
          <a:graphicData uri="http://schemas.openxmlformats.org/drawingml/2006/table">
            <a:tbl>
              <a:tblPr/>
              <a:tblGrid>
                <a:gridCol w="2182403">
                  <a:extLst>
                    <a:ext uri="{9D8B030D-6E8A-4147-A177-3AD203B41FA5}">
                      <a16:colId xmlns:a16="http://schemas.microsoft.com/office/drawing/2014/main" val="3918363564"/>
                    </a:ext>
                  </a:extLst>
                </a:gridCol>
                <a:gridCol w="2308427">
                  <a:extLst>
                    <a:ext uri="{9D8B030D-6E8A-4147-A177-3AD203B41FA5}">
                      <a16:colId xmlns:a16="http://schemas.microsoft.com/office/drawing/2014/main" val="1683979601"/>
                    </a:ext>
                  </a:extLst>
                </a:gridCol>
                <a:gridCol w="2326585">
                  <a:extLst>
                    <a:ext uri="{9D8B030D-6E8A-4147-A177-3AD203B41FA5}">
                      <a16:colId xmlns:a16="http://schemas.microsoft.com/office/drawing/2014/main" val="2592459544"/>
                    </a:ext>
                  </a:extLst>
                </a:gridCol>
                <a:gridCol w="2326585">
                  <a:extLst>
                    <a:ext uri="{9D8B030D-6E8A-4147-A177-3AD203B41FA5}">
                      <a16:colId xmlns:a16="http://schemas.microsoft.com/office/drawing/2014/main" val="588152821"/>
                    </a:ext>
                  </a:extLst>
                </a:gridCol>
              </a:tblGrid>
              <a:tr h="311465">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738975">
                <a:tc>
                  <a:txBody>
                    <a:bodyPr/>
                    <a:lstStyle/>
                    <a:p>
                      <a:pPr algn="l" fontAlgn="t"/>
                      <a:r>
                        <a:rPr lang="tr-TR" sz="1000" b="0" i="0" u="none" strike="noStrike" dirty="0">
                          <a:solidFill>
                            <a:srgbClr val="001626"/>
                          </a:solidFill>
                          <a:effectLst/>
                          <a:latin typeface="Calibri" panose="020F0502020204030204" pitchFamily="34" charset="0"/>
                        </a:rPr>
                        <a:t>G9- Bölümün üniversite kampüsünün içinde yer almasına bağlı kampüsün bütün imkanlarından yararlanma olanağının fazla olması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1626"/>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1626"/>
                          </a:solidFill>
                          <a:effectLst/>
                          <a:latin typeface="Calibri" panose="020F0502020204030204" pitchFamily="34" charset="0"/>
                        </a:rPr>
                        <a:t>F10- Sağlık alanında uygulama ağırlıklı bir bölüm olarak öğrenci kontenjanının yüksek olmaması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571651">
                <a:tc>
                  <a:txBody>
                    <a:bodyPr/>
                    <a:lstStyle/>
                    <a:p>
                      <a:pPr algn="l" fontAlgn="t"/>
                      <a:r>
                        <a:rPr lang="tr-TR" sz="1000" b="0" i="0" u="none" strike="noStrike" dirty="0">
                          <a:solidFill>
                            <a:srgbClr val="001626"/>
                          </a:solidFill>
                          <a:effectLst/>
                          <a:latin typeface="Calibri" panose="020F0502020204030204" pitchFamily="34" charset="0"/>
                        </a:rPr>
                        <a:t>G10- Müfredatta öğrencilerin kişisel ve mesleki gelişimlerine katkı sağlayacak seçmeli derslerin bulunması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1626"/>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1626"/>
                          </a:solidFill>
                          <a:effectLst/>
                          <a:latin typeface="Calibri" panose="020F0502020204030204" pitchFamily="34" charset="0"/>
                        </a:rPr>
                        <a:t>F11-T1 Yatay ve dikey geçiş ile öğrencilerin gelebilmesi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404326">
                <a:tc>
                  <a:txBody>
                    <a:bodyPr/>
                    <a:lstStyle/>
                    <a:p>
                      <a:pPr algn="l" fontAlgn="t"/>
                      <a:r>
                        <a:rPr lang="tr-TR" sz="1000" b="0" i="0" u="none" strike="noStrike" dirty="0">
                          <a:solidFill>
                            <a:srgbClr val="001626"/>
                          </a:solidFill>
                          <a:effectLst/>
                          <a:latin typeface="Calibri" panose="020F0502020204030204" pitchFamily="34" charset="0"/>
                        </a:rPr>
                        <a:t>G11-Dinamikve üretken  bir çalışma sisteminin bulunması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1626"/>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1626"/>
                          </a:solidFill>
                          <a:effectLst/>
                          <a:latin typeface="Calibri" panose="020F0502020204030204" pitchFamily="34" charset="0"/>
                        </a:rPr>
                        <a:t>F12- İkili işbirlikleri için il içerisinde bir beslenme ve diyetetik bölümünün bulunması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738975">
                <a:tc>
                  <a:txBody>
                    <a:bodyPr/>
                    <a:lstStyle/>
                    <a:p>
                      <a:pPr algn="l" fontAlgn="t"/>
                      <a:r>
                        <a:rPr lang="tr-TR" sz="1000" b="0" i="0" u="none" strike="noStrike" dirty="0">
                          <a:solidFill>
                            <a:srgbClr val="001626"/>
                          </a:solidFill>
                          <a:effectLst/>
                          <a:latin typeface="Calibri" panose="020F0502020204030204" pitchFamily="34" charset="0"/>
                        </a:rPr>
                        <a:t>G12- Fakültenin eğitim dilinin Türkçe olmasına rağmen 4 yıllık eğitim programında İngilizce dil eğitimine yer verilmesi</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1626"/>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1626"/>
                          </a:solidFill>
                          <a:effectLst/>
                          <a:latin typeface="Calibri" panose="020F0502020204030204" pitchFamily="34" charset="0"/>
                        </a:rPr>
                        <a:t>F13- Multidisipliner çalışma olanakları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404326">
                <a:tc>
                  <a:txBody>
                    <a:bodyPr/>
                    <a:lstStyle/>
                    <a:p>
                      <a:pPr algn="ctr" fontAlgn="ctr"/>
                      <a:r>
                        <a:rPr lang="tr-TR" sz="400" b="0" i="0" u="none" strike="noStrike">
                          <a:solidFill>
                            <a:srgbClr val="001626"/>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1626"/>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1626"/>
                          </a:solidFill>
                          <a:effectLst/>
                          <a:latin typeface="Calibri" panose="020F0502020204030204" pitchFamily="34" charset="0"/>
                        </a:rPr>
                        <a:t>F14- Dört yıllık eğitim programına ikinci yabancı dil olarak Modern Diller dersinin yerleştirilmesi ve mezuniyette transkriptlerde ek AKTS olarak gösterilebilecek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bl>
          </a:graphicData>
        </a:graphic>
      </p:graphicFrame>
    </p:spTree>
    <p:extLst>
      <p:ext uri="{BB962C8B-B14F-4D97-AF65-F5344CB8AC3E}">
        <p14:creationId xmlns:p14="http://schemas.microsoft.com/office/powerpoint/2010/main" val="239798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104046357"/>
              </p:ext>
            </p:extLst>
          </p:nvPr>
        </p:nvGraphicFramePr>
        <p:xfrm>
          <a:off x="0" y="1160054"/>
          <a:ext cx="9144000" cy="5697946"/>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689175">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68678">
                <a:tc>
                  <a:txBody>
                    <a:bodyPr/>
                    <a:lstStyle/>
                    <a:p>
                      <a:pPr algn="ctr" fontAlgn="ctr"/>
                      <a:r>
                        <a:rPr lang="tr-TR" sz="1000" b="0" i="0" u="none" strike="noStrike" dirty="0">
                          <a:solidFill>
                            <a:srgbClr val="000000"/>
                          </a:solidFill>
                          <a:effectLst/>
                          <a:latin typeface="Calibri" panose="020F0502020204030204" pitchFamily="34" charset="0"/>
                        </a:rPr>
                        <a:t>Rektörlük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Kurumu Yönetme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Politika ve Mevzuata Uygunluk, Akademik Başarı, İç ve Dış Paydaş Memnuniyeti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07933">
                <a:tc>
                  <a:txBody>
                    <a:bodyPr/>
                    <a:lstStyle/>
                    <a:p>
                      <a:pPr algn="ctr" fontAlgn="ctr"/>
                      <a:r>
                        <a:rPr lang="tr-TR" sz="1000" b="0" i="0" u="none" strike="noStrike">
                          <a:solidFill>
                            <a:srgbClr val="000000"/>
                          </a:solidFill>
                          <a:effectLst/>
                          <a:latin typeface="Calibri" panose="020F0502020204030204" pitchFamily="34" charset="0"/>
                        </a:rPr>
                        <a:t>Dekanlık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Fakülte Yönetme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Mevzuata Uyum, Akademik Başarı-Öğrenci Memnuniyeti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755130">
                <a:tc>
                  <a:txBody>
                    <a:bodyPr/>
                    <a:lstStyle/>
                    <a:p>
                      <a:pPr algn="ctr" fontAlgn="ctr"/>
                      <a:r>
                        <a:rPr lang="tr-TR" sz="1000" b="0" i="0" u="none" strike="noStrike">
                          <a:solidFill>
                            <a:srgbClr val="000000"/>
                          </a:solidFill>
                          <a:effectLst/>
                          <a:latin typeface="Calibri" panose="020F0502020204030204" pitchFamily="34" charset="0"/>
                        </a:rPr>
                        <a:t>Bölüm Akademik Personeli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Akademik Hizmet Verme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Öğrenci İlgisi ve Başarısı-Akademik Çalışmalar İçin Kaynak-Güçlü İletişim ve Empati-Kurumsal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07933">
                <a:tc>
                  <a:txBody>
                    <a:bodyPr/>
                    <a:lstStyle/>
                    <a:p>
                      <a:pPr algn="ctr" fontAlgn="ctr"/>
                      <a:r>
                        <a:rPr lang="tr-TR" sz="1000" b="0" i="0" u="none" strike="noStrike">
                          <a:solidFill>
                            <a:srgbClr val="000000"/>
                          </a:solidFill>
                          <a:effectLst/>
                          <a:latin typeface="Calibri" panose="020F0502020204030204" pitchFamily="34" charset="0"/>
                        </a:rPr>
                        <a:t>İdari Personel</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İdari Hizmet Verme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Güçlü İletişim ve 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07933">
                <a:tc>
                  <a:txBody>
                    <a:bodyPr/>
                    <a:lstStyle/>
                    <a:p>
                      <a:pPr algn="ctr" fontAlgn="ctr"/>
                      <a:r>
                        <a:rPr lang="tr-TR" sz="1000" b="0" i="0" u="none" strike="noStrike">
                          <a:solidFill>
                            <a:srgbClr val="000000"/>
                          </a:solidFill>
                          <a:effectLst/>
                          <a:latin typeface="Calibri" panose="020F0502020204030204" pitchFamily="34" charset="0"/>
                        </a:rPr>
                        <a:t>YÖK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Mevzuat Yaratıcı Üst Kurum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Mevzuata Uyum, Eğitim ve Araştırma Alanlarında Başarı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755130">
                <a:tc>
                  <a:txBody>
                    <a:bodyPr/>
                    <a:lstStyle/>
                    <a:p>
                      <a:pPr algn="ctr" fontAlgn="ctr"/>
                      <a:r>
                        <a:rPr lang="tr-TR" sz="1000" b="0" i="0" u="none" strike="noStrike">
                          <a:solidFill>
                            <a:srgbClr val="000000"/>
                          </a:solidFill>
                          <a:effectLst/>
                          <a:latin typeface="Calibri" panose="020F0502020204030204" pitchFamily="34" charset="0"/>
                        </a:rPr>
                        <a:t>Devam Eden Öğrenci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Hizmeti kullanan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Kaliteli Eğitim, Sosyal İmkanlar, Kariyer Planlama, Güçlü İletişim , Kurumsal Yapı, Akademik Çalışma Ortaklığı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568678">
                <a:tc>
                  <a:txBody>
                    <a:bodyPr/>
                    <a:lstStyle/>
                    <a:p>
                      <a:pPr algn="ctr" fontAlgn="ctr"/>
                      <a:r>
                        <a:rPr lang="tr-TR" sz="1000" b="0" i="0" u="none" strike="noStrike">
                          <a:solidFill>
                            <a:srgbClr val="000000"/>
                          </a:solidFill>
                          <a:effectLst/>
                          <a:latin typeface="Calibri" panose="020F0502020204030204" pitchFamily="34" charset="0"/>
                        </a:rPr>
                        <a:t>Potansiyel Öğrenci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Tercih Etme Olasılığı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Etkin İletişim, Eğitim, Araştırma Olanakları, Kültürel ve Sosyal Olanaklar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568678">
                <a:tc>
                  <a:txBody>
                    <a:bodyPr/>
                    <a:lstStyle/>
                    <a:p>
                      <a:pPr algn="ctr" fontAlgn="ctr"/>
                      <a:r>
                        <a:rPr lang="tr-TR" sz="1000" b="0" i="0" u="none" strike="noStrike">
                          <a:solidFill>
                            <a:srgbClr val="000000"/>
                          </a:solidFill>
                          <a:effectLst/>
                          <a:latin typeface="Calibri" panose="020F0502020204030204" pitchFamily="34" charset="0"/>
                        </a:rPr>
                        <a:t>Diğer Üniversiteler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Bilgi Paylaşımı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Ortak Araştırma Geliştirme Faaliyetleri, Sürdürülebilir Bilgi Paylaşımı, Etkili İletişim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568678">
                <a:tc>
                  <a:txBody>
                    <a:bodyPr/>
                    <a:lstStyle/>
                    <a:p>
                      <a:pPr algn="ctr" fontAlgn="ctr"/>
                      <a:r>
                        <a:rPr lang="tr-TR" sz="1000" b="0" i="0" u="none" strike="noStrike">
                          <a:solidFill>
                            <a:srgbClr val="000000"/>
                          </a:solidFill>
                          <a:effectLst/>
                          <a:latin typeface="Calibri" panose="020F0502020204030204" pitchFamily="34" charset="0"/>
                        </a:rPr>
                        <a:t>TÜBİTAK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Hibe Sağlayıcı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Projeler Üretilerek Bilimin Geliştirilmesi ve Yaygınlaştırılması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PAYDAŞ BEKLENTİLERİ</a:t>
            </a:r>
            <a:endPar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1227030993"/>
              </p:ext>
            </p:extLst>
          </p:nvPr>
        </p:nvGraphicFramePr>
        <p:xfrm>
          <a:off x="0" y="1109708"/>
          <a:ext cx="9144000" cy="6452049"/>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602845">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986729">
                <a:tc>
                  <a:txBody>
                    <a:bodyPr/>
                    <a:lstStyle/>
                    <a:p>
                      <a:pPr algn="ctr" fontAlgn="ctr"/>
                      <a:r>
                        <a:rPr lang="tr-TR" sz="1000" b="0" i="0" u="none" strike="noStrike">
                          <a:solidFill>
                            <a:srgbClr val="000000"/>
                          </a:solidFill>
                          <a:effectLst/>
                          <a:latin typeface="Calibri" panose="020F0502020204030204" pitchFamily="34" charset="0"/>
                        </a:rPr>
                        <a:t>Öğrenci Velileri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Dolaylı Müşteri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Kaliteli Eğitim, Sosyal ve Kültürel İmkanlar, Kariyer Planlama, Güçlü İletişim, 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1217670"/>
                  </a:ext>
                </a:extLst>
              </a:tr>
              <a:tr h="986729">
                <a:tc>
                  <a:txBody>
                    <a:bodyPr/>
                    <a:lstStyle/>
                    <a:p>
                      <a:pPr algn="ctr" fontAlgn="ctr"/>
                      <a:r>
                        <a:rPr lang="tr-TR" sz="1000" b="0" i="0" u="none" strike="noStrike">
                          <a:solidFill>
                            <a:srgbClr val="000000"/>
                          </a:solidFill>
                          <a:effectLst/>
                          <a:latin typeface="Calibri" panose="020F0502020204030204" pitchFamily="34" charset="0"/>
                        </a:rPr>
                        <a:t>Sağlık Bakanlığı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Türkiye Cumhuriyeti Cumhurbaşkanlığına Bağlı Olarak Sağlık İşlerinin Yönetilmesi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Diploma Onayları ve Klinik Uygulamalar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388752"/>
                  </a:ext>
                </a:extLst>
              </a:tr>
              <a:tr h="986729">
                <a:tc>
                  <a:txBody>
                    <a:bodyPr/>
                    <a:lstStyle/>
                    <a:p>
                      <a:pPr algn="ctr" fontAlgn="ctr"/>
                      <a:r>
                        <a:rPr lang="tr-TR" sz="1000" b="0" i="0" u="none" strike="noStrike" dirty="0">
                          <a:solidFill>
                            <a:srgbClr val="000000"/>
                          </a:solidFill>
                          <a:effectLst/>
                          <a:latin typeface="Calibri" panose="020F0502020204030204" pitchFamily="34" charset="0"/>
                        </a:rPr>
                        <a:t>Mesleki Dernekler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Beslenme ve Diyetetik İle İlgili Teknik ve Sosyal Alanlardaki Çalışma, Yenilik, Gelişme ve Yayınları İzlemek, Ülkemizde Diyetisyenlerin Bilimsel Araştırmalarını Teşvik Etmek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823634">
                <a:tc>
                  <a:txBody>
                    <a:bodyPr/>
                    <a:lstStyle/>
                    <a:p>
                      <a:pPr algn="ctr" fontAlgn="ctr"/>
                      <a:r>
                        <a:rPr lang="tr-TR" sz="1000" b="0" i="0" u="none" strike="noStrike">
                          <a:solidFill>
                            <a:srgbClr val="000000"/>
                          </a:solidFill>
                          <a:effectLst/>
                          <a:latin typeface="Calibri" panose="020F0502020204030204" pitchFamily="34" charset="0"/>
                        </a:rPr>
                        <a:t>Fakültenin Diğer Bölümleri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Ders ve Akademik Çalışmalar İçin Destek-Güçlü İletişim, Ortak Araştırma ve Geliştirme Faaliyetleri ve Empati-Kurumsal Yapı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356833">
                <a:tc>
                  <a:txBody>
                    <a:bodyPr/>
                    <a:lstStyle/>
                    <a:p>
                      <a:pPr algn="ctr" fontAlgn="ctr"/>
                      <a:r>
                        <a:rPr lang="tr-TR" sz="1000" b="0" i="0" u="none" strike="noStrike">
                          <a:solidFill>
                            <a:srgbClr val="000000"/>
                          </a:solidFill>
                          <a:effectLst/>
                          <a:latin typeface="Calibri" panose="020F0502020204030204" pitchFamily="34" charset="0"/>
                        </a:rPr>
                        <a:t>Fakülte dışı akademisyenler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Akademik Hizmet Verme Sorumluluğu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Uygun eğitim ortamının sağlanması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2106288"/>
                  </a:ext>
                </a:extLst>
              </a:tr>
              <a:tr h="356833">
                <a:tc>
                  <a:txBody>
                    <a:bodyPr/>
                    <a:lstStyle/>
                    <a:p>
                      <a:pPr algn="ctr" fontAlgn="ctr"/>
                      <a:r>
                        <a:rPr lang="tr-TR" sz="1000" b="0" i="0" u="none" strike="noStrike">
                          <a:solidFill>
                            <a:srgbClr val="000000"/>
                          </a:solidFill>
                          <a:effectLst/>
                          <a:latin typeface="Calibri" panose="020F0502020204030204" pitchFamily="34" charset="0"/>
                        </a:rPr>
                        <a:t>Kamu ve Özel Sağlık Kuruluşları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Klinik Uygulamalar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5881709"/>
                  </a:ext>
                </a:extLst>
              </a:tr>
              <a:tr h="497442">
                <a:tc>
                  <a:txBody>
                    <a:bodyPr/>
                    <a:lstStyle/>
                    <a:p>
                      <a:pPr algn="ctr" fontAlgn="ctr"/>
                      <a:r>
                        <a:rPr lang="tr-TR" sz="1000" b="0" i="0" u="none" strike="noStrike" dirty="0">
                          <a:solidFill>
                            <a:srgbClr val="000000"/>
                          </a:solidFill>
                          <a:effectLst/>
                          <a:latin typeface="Calibri" panose="020F0502020204030204" pitchFamily="34" charset="0"/>
                        </a:rPr>
                        <a:t>Öğrenci Kulüpleri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Öğrenci Aktiviteleri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Öğrenci Aktivitelerinin Oluşturulması, Konferans Düzenlenmesi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9526605"/>
                  </a:ext>
                </a:extLst>
              </a:tr>
              <a:tr h="356833">
                <a:tc>
                  <a:txBody>
                    <a:bodyPr/>
                    <a:lstStyle/>
                    <a:p>
                      <a:pPr algn="ctr" fontAlgn="ctr"/>
                      <a:r>
                        <a:rPr lang="tr-TR" sz="1000" b="0" i="0" u="none" strike="noStrike" dirty="0">
                          <a:solidFill>
                            <a:srgbClr val="000000"/>
                          </a:solidFill>
                          <a:effectLst/>
                          <a:latin typeface="Calibri" panose="020F0502020204030204" pitchFamily="34" charset="0"/>
                        </a:rPr>
                        <a:t>YÖKAK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Dış denetleme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Mevzuat ve Standartlara uygun eğitim verilmesi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5487787"/>
                  </a:ext>
                </a:extLst>
              </a:tr>
              <a:tr h="497442">
                <a:tc>
                  <a:txBody>
                    <a:bodyPr/>
                    <a:lstStyle/>
                    <a:p>
                      <a:pPr algn="ctr" fontAlgn="ctr"/>
                      <a:r>
                        <a:rPr lang="tr-TR" sz="1000" b="0" i="0" u="none" strike="noStrike">
                          <a:solidFill>
                            <a:srgbClr val="000000"/>
                          </a:solidFill>
                          <a:effectLst/>
                          <a:latin typeface="Calibri" panose="020F0502020204030204" pitchFamily="34" charset="0"/>
                        </a:rPr>
                        <a:t>Bağımsız Dış Denetleme Kurumları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Kalite standartlarını belgeleme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Müfredat ve ders </a:t>
                      </a:r>
                      <a:r>
                        <a:rPr lang="tr-TR" sz="1000" b="0" i="0" u="none" strike="noStrike" dirty="0" err="1">
                          <a:solidFill>
                            <a:srgbClr val="000000"/>
                          </a:solidFill>
                          <a:effectLst/>
                          <a:latin typeface="Calibri" panose="020F0502020204030204" pitchFamily="34" charset="0"/>
                        </a:rPr>
                        <a:t>standardlarının</a:t>
                      </a:r>
                      <a:r>
                        <a:rPr lang="tr-TR" sz="1000" b="0" i="0" u="none" strike="noStrike" dirty="0">
                          <a:solidFill>
                            <a:srgbClr val="000000"/>
                          </a:solidFill>
                          <a:effectLst/>
                          <a:latin typeface="Calibri" panose="020F0502020204030204" pitchFamily="34" charset="0"/>
                        </a:rPr>
                        <a:t> oluşturulması - akreditasyon belgelerinin edinilmesi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4921166"/>
                  </a:ext>
                </a:extLst>
              </a:tr>
            </a:tbl>
          </a:graphicData>
        </a:graphic>
      </p:graphicFrame>
    </p:spTree>
    <p:extLst>
      <p:ext uri="{BB962C8B-B14F-4D97-AF65-F5344CB8AC3E}">
        <p14:creationId xmlns:p14="http://schemas.microsoft.com/office/powerpoint/2010/main" val="342335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4146231455"/>
              </p:ext>
            </p:extLst>
          </p:nvPr>
        </p:nvGraphicFramePr>
        <p:xfrm>
          <a:off x="1696178" y="1688696"/>
          <a:ext cx="5472441" cy="2917780"/>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4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dirty="0">
                          <a:solidFill>
                            <a:srgbClr val="000000"/>
                          </a:solidFill>
                          <a:effectLst/>
                          <a:latin typeface="+mn-lt"/>
                        </a:rPr>
                        <a:t>Besin Kimyası Analizleri ve Mikrobiyoloji Laboratuvarı</a:t>
                      </a:r>
                      <a:endParaRPr lang="tr-TR" sz="1400" b="0" i="0" u="none" strike="noStrike" dirty="0">
                        <a:solidFill>
                          <a:srgbClr val="000000"/>
                        </a:solidFill>
                        <a:effectLst/>
                        <a:latin typeface="+mn-l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Beslenme ve Diyetetik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err="1">
                          <a:solidFill>
                            <a:srgbClr val="000000"/>
                          </a:solidFill>
                          <a:effectLst/>
                          <a:latin typeface="Calibri" panose="020F0502020204030204" pitchFamily="34" charset="0"/>
                        </a:rPr>
                        <a:t>Yök</a:t>
                      </a:r>
                      <a:r>
                        <a:rPr lang="tr-TR" sz="1400" b="0" i="0" u="none" strike="noStrike" dirty="0">
                          <a:solidFill>
                            <a:srgbClr val="000000"/>
                          </a:solidFill>
                          <a:effectLst/>
                          <a:latin typeface="Calibri" panose="020F0502020204030204" pitchFamily="34" charset="0"/>
                        </a:rPr>
                        <a:t> asgari kriteri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err="1">
                          <a:solidFill>
                            <a:srgbClr val="000000"/>
                          </a:solidFill>
                          <a:effectLst/>
                          <a:latin typeface="Calibri" panose="020F0502020204030204" pitchFamily="34" charset="0"/>
                        </a:rPr>
                        <a:t>Antropometri</a:t>
                      </a:r>
                      <a:r>
                        <a:rPr lang="tr-TR" sz="1400" b="0" i="0" u="none" strike="noStrike" dirty="0">
                          <a:solidFill>
                            <a:srgbClr val="000000"/>
                          </a:solidFill>
                          <a:effectLst/>
                          <a:latin typeface="Calibri" panose="020F0502020204030204" pitchFamily="34" charset="0"/>
                        </a:rPr>
                        <a:t> Laboratuvarı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Beslenme ve Diyetetik</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err="1">
                          <a:solidFill>
                            <a:srgbClr val="000000"/>
                          </a:solidFill>
                          <a:effectLst/>
                          <a:latin typeface="Calibri" panose="020F0502020204030204" pitchFamily="34" charset="0"/>
                        </a:rPr>
                        <a:t>Yök</a:t>
                      </a:r>
                      <a:r>
                        <a:rPr lang="tr-TR" sz="1400" b="0" i="0" u="none" strike="noStrike" dirty="0">
                          <a:solidFill>
                            <a:srgbClr val="000000"/>
                          </a:solidFill>
                          <a:effectLst/>
                          <a:latin typeface="Calibri" panose="020F0502020204030204" pitchFamily="34" charset="0"/>
                        </a:rPr>
                        <a:t> asgari kriteri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79002">
                <a:tc>
                  <a:txBody>
                    <a:bodyPr/>
                    <a:lstStyle/>
                    <a:p>
                      <a:pPr algn="ctr" fontAlgn="ctr"/>
                      <a:r>
                        <a:rPr lang="tr-TR" sz="1400" b="0" i="0" u="none" strike="noStrike" dirty="0">
                          <a:solidFill>
                            <a:srgbClr val="000000"/>
                          </a:solidFill>
                          <a:effectLst/>
                          <a:latin typeface="Calibri" panose="020F0502020204030204" pitchFamily="34" charset="0"/>
                        </a:rPr>
                        <a:t>Beslenme İlkeleri Laboratuvarı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Gastronomi ve Mutfak Sanatları</a:t>
                      </a:r>
                    </a:p>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err="1">
                          <a:solidFill>
                            <a:srgbClr val="000000"/>
                          </a:solidFill>
                          <a:effectLst/>
                          <a:latin typeface="Calibri" panose="020F0502020204030204" pitchFamily="34" charset="0"/>
                        </a:rPr>
                        <a:t>Yök</a:t>
                      </a:r>
                      <a:r>
                        <a:rPr lang="tr-TR" sz="1400" b="0" i="0" u="none" strike="noStrike" dirty="0">
                          <a:solidFill>
                            <a:srgbClr val="000000"/>
                          </a:solidFill>
                          <a:effectLst/>
                          <a:latin typeface="Calibri" panose="020F0502020204030204" pitchFamily="34" charset="0"/>
                        </a:rPr>
                        <a:t> asgari kriteri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575318"/>
            <a:ext cx="8201679" cy="49925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10000"/>
              </a:lnSpc>
              <a:spcBef>
                <a:spcPct val="0"/>
              </a:spcBef>
              <a:spcAft>
                <a:spcPts val="600"/>
              </a:spcAft>
              <a:buClrTx/>
              <a:buSzTx/>
              <a:buFontTx/>
              <a:buNone/>
              <a:tabLst/>
              <a:defRPr/>
            </a:pPr>
            <a:r>
              <a:rPr kumimoji="0" lang="tr-TR" sz="24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MEVCUT </a:t>
            </a:r>
            <a:r>
              <a:rPr kumimoji="0" lang="en-US" sz="24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KAYNAK</a:t>
            </a:r>
            <a:r>
              <a:rPr kumimoji="0" lang="tr-TR" sz="24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LAR ve </a:t>
            </a:r>
            <a:r>
              <a:rPr kumimoji="0" lang="en-US" sz="24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 İHTİYA</a:t>
            </a:r>
            <a:r>
              <a:rPr kumimoji="0" lang="tr-TR" sz="24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ÇLAR</a:t>
            </a:r>
          </a:p>
          <a:p>
            <a:pPr marL="0" marR="0" lvl="0" indent="0" algn="ctr" defTabSz="914400" rtl="0" eaLnBrk="1" fontAlgn="auto" latinLnBrk="0" hangingPunct="1">
              <a:lnSpc>
                <a:spcPct val="110000"/>
              </a:lnSpc>
              <a:spcBef>
                <a:spcPct val="0"/>
              </a:spcBef>
              <a:spcAft>
                <a:spcPts val="600"/>
              </a:spcAft>
              <a:buClrTx/>
              <a:buSzTx/>
              <a:buFontTx/>
              <a:buNone/>
              <a:tabLst/>
              <a:defRPr/>
            </a:pPr>
            <a:r>
              <a:rPr kumimoji="0" lang="tr-TR" sz="24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(FİZİKİ, MALZEME, TEÇHİZAT, EKİPMAN vb.)</a:t>
            </a:r>
            <a:endParaRPr kumimoji="0" lang="en-US" sz="24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7" name="Tablo 66">
            <a:extLst>
              <a:ext uri="{FF2B5EF4-FFF2-40B4-BE49-F238E27FC236}">
                <a16:creationId xmlns:a16="http://schemas.microsoft.com/office/drawing/2014/main" id="{EF8B3213-0FA7-45B3-8136-C81655887C30}"/>
              </a:ext>
            </a:extLst>
          </p:cNvPr>
          <p:cNvGraphicFramePr>
            <a:graphicFrameLocks noGrp="1"/>
          </p:cNvGraphicFramePr>
          <p:nvPr>
            <p:extLst>
              <p:ext uri="{D42A27DB-BD31-4B8C-83A1-F6EECF244321}">
                <p14:modId xmlns:p14="http://schemas.microsoft.com/office/powerpoint/2010/main" val="1109913590"/>
              </p:ext>
            </p:extLst>
          </p:nvPr>
        </p:nvGraphicFramePr>
        <p:xfrm>
          <a:off x="0" y="1690658"/>
          <a:ext cx="4572000" cy="4516798"/>
        </p:xfrm>
        <a:graphic>
          <a:graphicData uri="http://schemas.openxmlformats.org/drawingml/2006/table">
            <a:tbl>
              <a:tblPr/>
              <a:tblGrid>
                <a:gridCol w="869873">
                  <a:extLst>
                    <a:ext uri="{9D8B030D-6E8A-4147-A177-3AD203B41FA5}">
                      <a16:colId xmlns:a16="http://schemas.microsoft.com/office/drawing/2014/main" val="3918363564"/>
                    </a:ext>
                  </a:extLst>
                </a:gridCol>
                <a:gridCol w="920104">
                  <a:extLst>
                    <a:ext uri="{9D8B030D-6E8A-4147-A177-3AD203B41FA5}">
                      <a16:colId xmlns:a16="http://schemas.microsoft.com/office/drawing/2014/main" val="1683979601"/>
                    </a:ext>
                  </a:extLst>
                </a:gridCol>
                <a:gridCol w="927341">
                  <a:extLst>
                    <a:ext uri="{9D8B030D-6E8A-4147-A177-3AD203B41FA5}">
                      <a16:colId xmlns:a16="http://schemas.microsoft.com/office/drawing/2014/main" val="2592459544"/>
                    </a:ext>
                  </a:extLst>
                </a:gridCol>
                <a:gridCol w="927341">
                  <a:extLst>
                    <a:ext uri="{9D8B030D-6E8A-4147-A177-3AD203B41FA5}">
                      <a16:colId xmlns:a16="http://schemas.microsoft.com/office/drawing/2014/main" val="3383282758"/>
                    </a:ext>
                  </a:extLst>
                </a:gridCol>
                <a:gridCol w="927341">
                  <a:extLst>
                    <a:ext uri="{9D8B030D-6E8A-4147-A177-3AD203B41FA5}">
                      <a16:colId xmlns:a16="http://schemas.microsoft.com/office/drawing/2014/main" val="494559924"/>
                    </a:ext>
                  </a:extLst>
                </a:gridCol>
              </a:tblGrid>
              <a:tr h="373927">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72855">
                <a:tc>
                  <a:txBody>
                    <a:bodyPr/>
                    <a:lstStyle/>
                    <a:p>
                      <a:pPr algn="ctr" fontAlgn="ctr"/>
                      <a:r>
                        <a:rPr lang="tr-TR" sz="1000" b="0" i="0" u="none" strike="noStrike" dirty="0" err="1">
                          <a:solidFill>
                            <a:srgbClr val="000000"/>
                          </a:solidFill>
                          <a:effectLst/>
                          <a:latin typeface="Calibri" panose="020F0502020204030204" pitchFamily="34" charset="0"/>
                        </a:rPr>
                        <a:t>Kjeldahl</a:t>
                      </a:r>
                      <a:r>
                        <a:rPr lang="tr-TR" sz="1000" b="0" i="0" u="none" strike="noStrike" dirty="0">
                          <a:solidFill>
                            <a:srgbClr val="000000"/>
                          </a:solidFill>
                          <a:effectLst/>
                          <a:latin typeface="Calibri" panose="020F0502020204030204" pitchFamily="34" charset="0"/>
                        </a:rPr>
                        <a:t> Cihazı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81269">
                <a:tc>
                  <a:txBody>
                    <a:bodyPr/>
                    <a:lstStyle/>
                    <a:p>
                      <a:pPr algn="ctr" fontAlgn="ctr"/>
                      <a:r>
                        <a:rPr lang="tr-TR" sz="1000" b="0" i="0" u="none" strike="noStrike" dirty="0" err="1">
                          <a:solidFill>
                            <a:srgbClr val="000000"/>
                          </a:solidFill>
                          <a:effectLst/>
                          <a:latin typeface="Calibri" panose="020F0502020204030204" pitchFamily="34" charset="0"/>
                        </a:rPr>
                        <a:t>Soxhlet</a:t>
                      </a:r>
                      <a:r>
                        <a:rPr lang="tr-TR" sz="1000" b="0" i="0" u="none" strike="noStrike" dirty="0">
                          <a:solidFill>
                            <a:srgbClr val="000000"/>
                          </a:solidFill>
                          <a:effectLst/>
                          <a:latin typeface="Calibri" panose="020F0502020204030204" pitchFamily="34" charset="0"/>
                        </a:rPr>
                        <a:t> Cihazı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81269">
                <a:tc>
                  <a:txBody>
                    <a:bodyPr/>
                    <a:lstStyle/>
                    <a:p>
                      <a:pPr algn="ctr" fontAlgn="ctr"/>
                      <a:r>
                        <a:rPr lang="tr-TR" sz="1000" b="0" i="0" u="none" strike="noStrike" dirty="0" err="1">
                          <a:solidFill>
                            <a:srgbClr val="000000"/>
                          </a:solidFill>
                          <a:effectLst/>
                          <a:latin typeface="+mn-lt"/>
                        </a:rPr>
                        <a:t>Spektrofotometre</a:t>
                      </a:r>
                      <a:endParaRPr lang="tr-TR" sz="1000" b="0" i="0" u="none" strike="noStrike" dirty="0">
                        <a:solidFill>
                          <a:srgbClr val="000000"/>
                        </a:solidFill>
                        <a:effectLst/>
                        <a:latin typeface="+mn-l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1 </a:t>
                      </a:r>
                      <a:r>
                        <a:rPr lang="tr-TR" sz="1000" b="0" i="0" u="none" strike="noStrike" dirty="0">
                          <a:solidFill>
                            <a:srgbClr val="000000"/>
                          </a:solidFill>
                          <a:effectLst/>
                          <a:latin typeface="Calibri" panose="020F0502020204030204" pitchFamily="34" charset="0"/>
                        </a:rPr>
                        <a:t>adet</a:t>
                      </a: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mn-lt"/>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1670586"/>
                  </a:ext>
                </a:extLst>
              </a:tr>
              <a:tr h="272855">
                <a:tc>
                  <a:txBody>
                    <a:bodyPr/>
                    <a:lstStyle/>
                    <a:p>
                      <a:pPr algn="ctr" fontAlgn="ctr"/>
                      <a:r>
                        <a:rPr lang="tr-TR" sz="1000" b="0" i="0" u="none" strike="noStrike" dirty="0">
                          <a:solidFill>
                            <a:srgbClr val="000000"/>
                          </a:solidFill>
                          <a:effectLst/>
                          <a:latin typeface="Calibri" panose="020F0502020204030204" pitchFamily="34" charset="0"/>
                        </a:rPr>
                        <a:t> Kül Fırını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272855">
                <a:tc>
                  <a:txBody>
                    <a:bodyPr/>
                    <a:lstStyle/>
                    <a:p>
                      <a:pPr algn="ctr" fontAlgn="ctr"/>
                      <a:r>
                        <a:rPr lang="tr-TR" sz="1000" b="0" i="0" u="none" strike="noStrike" dirty="0">
                          <a:solidFill>
                            <a:srgbClr val="000000"/>
                          </a:solidFill>
                          <a:effectLst/>
                          <a:latin typeface="Calibri" panose="020F0502020204030204" pitchFamily="34" charset="0"/>
                        </a:rPr>
                        <a:t>Çeker Ocak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0</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272855">
                <a:tc>
                  <a:txBody>
                    <a:bodyPr/>
                    <a:lstStyle/>
                    <a:p>
                      <a:pPr algn="ctr" fontAlgn="ctr"/>
                      <a:r>
                        <a:rPr lang="tr-TR" sz="1000" b="0" i="0" u="none" strike="noStrike" dirty="0">
                          <a:solidFill>
                            <a:srgbClr val="000000"/>
                          </a:solidFill>
                          <a:effectLst/>
                          <a:latin typeface="Calibri" panose="020F0502020204030204" pitchFamily="34" charset="0"/>
                        </a:rPr>
                        <a:t>Nem Tayin Cihazı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BDB</a:t>
                      </a:r>
                    </a:p>
                    <a:p>
                      <a:pPr algn="ctr"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185951"/>
                  </a:ext>
                </a:extLst>
              </a:tr>
              <a:tr h="272855">
                <a:tc>
                  <a:txBody>
                    <a:bodyPr/>
                    <a:lstStyle/>
                    <a:p>
                      <a:pPr algn="ctr" fontAlgn="ctr"/>
                      <a:r>
                        <a:rPr lang="tr-TR" sz="1000" b="0" i="0" u="none" strike="noStrike" dirty="0">
                          <a:solidFill>
                            <a:srgbClr val="000000"/>
                          </a:solidFill>
                          <a:effectLst/>
                          <a:latin typeface="Calibri" panose="020F0502020204030204" pitchFamily="34" charset="0"/>
                        </a:rPr>
                        <a:t>Refraktometre</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9601347"/>
                  </a:ext>
                </a:extLst>
              </a:tr>
              <a:tr h="272855">
                <a:tc>
                  <a:txBody>
                    <a:bodyPr/>
                    <a:lstStyle/>
                    <a:p>
                      <a:pPr algn="ctr" fontAlgn="ctr"/>
                      <a:r>
                        <a:rPr lang="tr-TR" sz="1000" b="0" i="0" u="none" strike="noStrike" dirty="0" err="1">
                          <a:solidFill>
                            <a:srgbClr val="000000"/>
                          </a:solidFill>
                          <a:effectLst/>
                          <a:latin typeface="Calibri" panose="020F0502020204030204" pitchFamily="34" charset="0"/>
                        </a:rPr>
                        <a:t>Türbidimetre</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272855">
                <a:tc>
                  <a:txBody>
                    <a:bodyPr/>
                    <a:lstStyle/>
                    <a:p>
                      <a:pPr algn="ctr" fontAlgn="ctr"/>
                      <a:r>
                        <a:rPr lang="tr-TR" sz="1000" b="0" i="0" u="none" strike="noStrike" dirty="0">
                          <a:solidFill>
                            <a:srgbClr val="000000"/>
                          </a:solidFill>
                          <a:effectLst/>
                          <a:latin typeface="Calibri" panose="020F0502020204030204" pitchFamily="34" charset="0"/>
                        </a:rPr>
                        <a:t>Polarimetre</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0643916"/>
                  </a:ext>
                </a:extLst>
              </a:tr>
              <a:tr h="272855">
                <a:tc>
                  <a:txBody>
                    <a:bodyPr/>
                    <a:lstStyle/>
                    <a:p>
                      <a:pPr algn="ctr" fontAlgn="ctr"/>
                      <a:r>
                        <a:rPr lang="tr-TR" sz="1000" b="0" i="0" u="none" strike="noStrike" dirty="0">
                          <a:solidFill>
                            <a:srgbClr val="000000"/>
                          </a:solidFill>
                          <a:effectLst/>
                          <a:latin typeface="Calibri" panose="020F0502020204030204" pitchFamily="34" charset="0"/>
                        </a:rPr>
                        <a:t>Viskozimetre</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590216"/>
                  </a:ext>
                </a:extLst>
              </a:tr>
              <a:tr h="272855">
                <a:tc>
                  <a:txBody>
                    <a:bodyPr/>
                    <a:lstStyle/>
                    <a:p>
                      <a:pPr algn="ctr" fontAlgn="ctr"/>
                      <a:r>
                        <a:rPr lang="tr-TR" sz="1000" b="0" i="0" u="none" strike="noStrike" dirty="0">
                          <a:solidFill>
                            <a:srgbClr val="000000"/>
                          </a:solidFill>
                          <a:effectLst/>
                          <a:latin typeface="+mn-lt"/>
                        </a:rPr>
                        <a:t>Otomatik pipet seti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mn-lt"/>
                        </a:rPr>
                        <a:t>BDB</a:t>
                      </a: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1 </a:t>
                      </a:r>
                      <a:r>
                        <a:rPr lang="tr-TR" sz="1000" b="0" i="0" u="none" strike="noStrike" dirty="0">
                          <a:solidFill>
                            <a:srgbClr val="000000"/>
                          </a:solidFill>
                          <a:effectLst/>
                          <a:latin typeface="Calibri" panose="020F0502020204030204" pitchFamily="34" charset="0"/>
                        </a:rPr>
                        <a:t>adet</a:t>
                      </a: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mn-lt"/>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3579804"/>
                  </a:ext>
                </a:extLst>
              </a:tr>
              <a:tr h="272855">
                <a:tc>
                  <a:txBody>
                    <a:bodyPr/>
                    <a:lstStyle/>
                    <a:p>
                      <a:pPr algn="ctr" fontAlgn="ctr"/>
                      <a:r>
                        <a:rPr lang="tr-TR" sz="1000" b="0" i="0" u="none" strike="noStrike" dirty="0">
                          <a:solidFill>
                            <a:srgbClr val="000000"/>
                          </a:solidFill>
                          <a:effectLst/>
                          <a:latin typeface="+mn-lt"/>
                        </a:rPr>
                        <a:t> Dijital termometre</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5 </a:t>
                      </a:r>
                      <a:r>
                        <a:rPr lang="tr-TR" sz="1000" b="0" i="0" u="none" strike="noStrike" dirty="0">
                          <a:solidFill>
                            <a:srgbClr val="000000"/>
                          </a:solidFill>
                          <a:effectLst/>
                          <a:latin typeface="Calibri" panose="020F0502020204030204" pitchFamily="34" charset="0"/>
                        </a:rPr>
                        <a:t>adet</a:t>
                      </a: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mn-lt"/>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3058763"/>
                  </a:ext>
                </a:extLst>
              </a:tr>
              <a:tr h="272855">
                <a:tc>
                  <a:txBody>
                    <a:bodyPr/>
                    <a:lstStyle/>
                    <a:p>
                      <a:pPr algn="ctr" fontAlgn="ctr"/>
                      <a:r>
                        <a:rPr lang="tr-TR" sz="1000" b="0" i="0" u="none" strike="noStrike" dirty="0">
                          <a:solidFill>
                            <a:srgbClr val="000000"/>
                          </a:solidFill>
                          <a:effectLst/>
                          <a:latin typeface="Calibri" panose="020F0502020204030204" pitchFamily="34" charset="0"/>
                        </a:rPr>
                        <a:t>Metal Tabure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50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2360323"/>
                  </a:ext>
                </a:extLst>
              </a:tr>
            </a:tbl>
          </a:graphicData>
        </a:graphic>
      </p:graphicFrame>
      <p:graphicFrame>
        <p:nvGraphicFramePr>
          <p:cNvPr id="66" name="Tablo 65">
            <a:extLst>
              <a:ext uri="{FF2B5EF4-FFF2-40B4-BE49-F238E27FC236}">
                <a16:creationId xmlns:a16="http://schemas.microsoft.com/office/drawing/2014/main" id="{DAAF22C1-61AE-4B2E-BCB2-0334116264A3}"/>
              </a:ext>
            </a:extLst>
          </p:cNvPr>
          <p:cNvGraphicFramePr>
            <a:graphicFrameLocks noGrp="1"/>
          </p:cNvGraphicFramePr>
          <p:nvPr>
            <p:extLst>
              <p:ext uri="{D42A27DB-BD31-4B8C-83A1-F6EECF244321}">
                <p14:modId xmlns:p14="http://schemas.microsoft.com/office/powerpoint/2010/main" val="4240693294"/>
              </p:ext>
            </p:extLst>
          </p:nvPr>
        </p:nvGraphicFramePr>
        <p:xfrm>
          <a:off x="4613189" y="1690657"/>
          <a:ext cx="4572000" cy="4516792"/>
        </p:xfrm>
        <a:graphic>
          <a:graphicData uri="http://schemas.openxmlformats.org/drawingml/2006/table">
            <a:tbl>
              <a:tblPr/>
              <a:tblGrid>
                <a:gridCol w="869873">
                  <a:extLst>
                    <a:ext uri="{9D8B030D-6E8A-4147-A177-3AD203B41FA5}">
                      <a16:colId xmlns:a16="http://schemas.microsoft.com/office/drawing/2014/main" val="3918363564"/>
                    </a:ext>
                  </a:extLst>
                </a:gridCol>
                <a:gridCol w="920104">
                  <a:extLst>
                    <a:ext uri="{9D8B030D-6E8A-4147-A177-3AD203B41FA5}">
                      <a16:colId xmlns:a16="http://schemas.microsoft.com/office/drawing/2014/main" val="1683979601"/>
                    </a:ext>
                  </a:extLst>
                </a:gridCol>
                <a:gridCol w="927341">
                  <a:extLst>
                    <a:ext uri="{9D8B030D-6E8A-4147-A177-3AD203B41FA5}">
                      <a16:colId xmlns:a16="http://schemas.microsoft.com/office/drawing/2014/main" val="2592459544"/>
                    </a:ext>
                  </a:extLst>
                </a:gridCol>
                <a:gridCol w="927341">
                  <a:extLst>
                    <a:ext uri="{9D8B030D-6E8A-4147-A177-3AD203B41FA5}">
                      <a16:colId xmlns:a16="http://schemas.microsoft.com/office/drawing/2014/main" val="3383282758"/>
                    </a:ext>
                  </a:extLst>
                </a:gridCol>
                <a:gridCol w="927341">
                  <a:extLst>
                    <a:ext uri="{9D8B030D-6E8A-4147-A177-3AD203B41FA5}">
                      <a16:colId xmlns:a16="http://schemas.microsoft.com/office/drawing/2014/main" val="494559924"/>
                    </a:ext>
                  </a:extLst>
                </a:gridCol>
              </a:tblGrid>
              <a:tr h="386588">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17708">
                <a:tc>
                  <a:txBody>
                    <a:bodyPr/>
                    <a:lstStyle/>
                    <a:p>
                      <a:pPr algn="ctr" fontAlgn="ctr"/>
                      <a:r>
                        <a:rPr lang="tr-TR" sz="1000" b="0" i="0" u="none" strike="noStrike" dirty="0">
                          <a:solidFill>
                            <a:srgbClr val="000000"/>
                          </a:solidFill>
                          <a:effectLst/>
                          <a:latin typeface="Calibri" panose="020F0502020204030204" pitchFamily="34" charset="0"/>
                        </a:rPr>
                        <a:t>Enjektör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 paket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0301682"/>
                  </a:ext>
                </a:extLst>
              </a:tr>
              <a:tr h="317708">
                <a:tc>
                  <a:txBody>
                    <a:bodyPr/>
                    <a:lstStyle/>
                    <a:p>
                      <a:pPr algn="ctr" fontAlgn="ctr"/>
                      <a:r>
                        <a:rPr lang="tr-TR" sz="1000" b="0" i="0" u="none" strike="noStrike" dirty="0">
                          <a:solidFill>
                            <a:srgbClr val="000000"/>
                          </a:solidFill>
                          <a:effectLst/>
                          <a:latin typeface="Calibri" panose="020F0502020204030204" pitchFamily="34" charset="0"/>
                        </a:rPr>
                        <a:t>Cam Balon</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10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9912508"/>
                  </a:ext>
                </a:extLst>
              </a:tr>
              <a:tr h="317708">
                <a:tc>
                  <a:txBody>
                    <a:bodyPr/>
                    <a:lstStyle/>
                    <a:p>
                      <a:pPr algn="ctr" fontAlgn="ctr"/>
                      <a:r>
                        <a:rPr lang="tr-TR" sz="1000" b="0" i="0" u="none" strike="noStrike" dirty="0">
                          <a:solidFill>
                            <a:srgbClr val="000000"/>
                          </a:solidFill>
                          <a:effectLst/>
                          <a:latin typeface="Calibri" panose="020F0502020204030204" pitchFamily="34" charset="0"/>
                        </a:rPr>
                        <a:t>Cam boncuk</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kg</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9520459"/>
                  </a:ext>
                </a:extLst>
              </a:tr>
              <a:tr h="317708">
                <a:tc>
                  <a:txBody>
                    <a:bodyPr/>
                    <a:lstStyle/>
                    <a:p>
                      <a:pPr algn="ctr" fontAlgn="ctr"/>
                      <a:r>
                        <a:rPr lang="tr-TR" sz="1000" b="0" i="0" u="none" strike="noStrike" dirty="0">
                          <a:solidFill>
                            <a:srgbClr val="000000"/>
                          </a:solidFill>
                          <a:effectLst/>
                          <a:latin typeface="Calibri" panose="020F0502020204030204" pitchFamily="34" charset="0"/>
                        </a:rPr>
                        <a:t>Spatül paslanmaz çelik</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11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927669"/>
                  </a:ext>
                </a:extLst>
              </a:tr>
              <a:tr h="317708">
                <a:tc>
                  <a:txBody>
                    <a:bodyPr/>
                    <a:lstStyle/>
                    <a:p>
                      <a:pPr algn="ctr" fontAlgn="ctr"/>
                      <a:r>
                        <a:rPr lang="tr-TR" sz="1000" b="0" i="0" u="none" strike="noStrike" dirty="0">
                          <a:solidFill>
                            <a:srgbClr val="000000"/>
                          </a:solidFill>
                          <a:effectLst/>
                          <a:latin typeface="Calibri" panose="020F0502020204030204" pitchFamily="34" charset="0"/>
                        </a:rPr>
                        <a:t>Borosilikat şişe</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3 paket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9830401"/>
                  </a:ext>
                </a:extLst>
              </a:tr>
              <a:tr h="317708">
                <a:tc>
                  <a:txBody>
                    <a:bodyPr/>
                    <a:lstStyle/>
                    <a:p>
                      <a:pPr algn="ctr" fontAlgn="ctr"/>
                      <a:r>
                        <a:rPr lang="tr-TR" sz="1000" b="0" i="0" u="none" strike="noStrike" dirty="0">
                          <a:solidFill>
                            <a:srgbClr val="000000"/>
                          </a:solidFill>
                          <a:effectLst/>
                          <a:latin typeface="Calibri" panose="020F0502020204030204" pitchFamily="34" charset="0"/>
                        </a:rPr>
                        <a:t>Düz </a:t>
                      </a:r>
                      <a:r>
                        <a:rPr lang="tr-TR" sz="1000" b="0" i="0" u="none" strike="noStrike" dirty="0" err="1">
                          <a:solidFill>
                            <a:srgbClr val="000000"/>
                          </a:solidFill>
                          <a:effectLst/>
                          <a:latin typeface="Calibri" panose="020F0502020204030204" pitchFamily="34" charset="0"/>
                        </a:rPr>
                        <a:t>büret</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9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3379463"/>
                  </a:ext>
                </a:extLst>
              </a:tr>
              <a:tr h="317708">
                <a:tc>
                  <a:txBody>
                    <a:bodyPr/>
                    <a:lstStyle/>
                    <a:p>
                      <a:pPr algn="ctr" fontAlgn="ctr"/>
                      <a:r>
                        <a:rPr lang="tr-TR" sz="1000" b="0" i="0" u="none" strike="noStrike" dirty="0">
                          <a:solidFill>
                            <a:srgbClr val="000000"/>
                          </a:solidFill>
                          <a:effectLst/>
                          <a:latin typeface="Calibri" panose="020F0502020204030204" pitchFamily="34" charset="0"/>
                        </a:rPr>
                        <a:t>Pens-paslanmaz çelik</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4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2089818"/>
                  </a:ext>
                </a:extLst>
              </a:tr>
              <a:tr h="317708">
                <a:tc>
                  <a:txBody>
                    <a:bodyPr/>
                    <a:lstStyle/>
                    <a:p>
                      <a:pPr algn="ctr" fontAlgn="ctr"/>
                      <a:r>
                        <a:rPr lang="tr-TR" sz="1000" b="0" i="0" u="none" strike="noStrike" dirty="0">
                          <a:solidFill>
                            <a:srgbClr val="000000"/>
                          </a:solidFill>
                          <a:effectLst/>
                          <a:latin typeface="Calibri" panose="020F0502020204030204" pitchFamily="34" charset="0"/>
                        </a:rPr>
                        <a:t>Cam tüp</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3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1331307"/>
                  </a:ext>
                </a:extLst>
              </a:tr>
              <a:tr h="317708">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dirty="0" err="1">
                          <a:solidFill>
                            <a:srgbClr val="000000"/>
                          </a:solidFill>
                          <a:effectLst/>
                          <a:latin typeface="Calibri" panose="020F0502020204030204" pitchFamily="34" charset="0"/>
                        </a:rPr>
                        <a:t>Kjeldahl</a:t>
                      </a:r>
                      <a:r>
                        <a:rPr lang="tr-TR" sz="1000" b="0" i="0" u="none" strike="noStrike" dirty="0">
                          <a:solidFill>
                            <a:srgbClr val="000000"/>
                          </a:solidFill>
                          <a:effectLst/>
                          <a:latin typeface="Calibri" panose="020F0502020204030204" pitchFamily="34" charset="0"/>
                        </a:rPr>
                        <a:t> balonu</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1888948"/>
                  </a:ext>
                </a:extLst>
              </a:tr>
              <a:tr h="317708">
                <a:tc>
                  <a:txBody>
                    <a:bodyPr/>
                    <a:lstStyle/>
                    <a:p>
                      <a:pPr algn="ctr" fontAlgn="ctr"/>
                      <a:r>
                        <a:rPr lang="tr-TR" sz="1000" b="0" i="0" u="none" strike="noStrike" dirty="0">
                          <a:solidFill>
                            <a:srgbClr val="000000"/>
                          </a:solidFill>
                          <a:effectLst/>
                          <a:latin typeface="Calibri" panose="020F0502020204030204" pitchFamily="34" charset="0"/>
                        </a:rPr>
                        <a:t>Tüp yıkama fırçası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6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2417110"/>
                  </a:ext>
                </a:extLst>
              </a:tr>
              <a:tr h="317708">
                <a:tc>
                  <a:txBody>
                    <a:bodyPr/>
                    <a:lstStyle/>
                    <a:p>
                      <a:pPr algn="ctr" fontAlgn="ctr"/>
                      <a:r>
                        <a:rPr lang="tr-TR" sz="1000" b="0" i="0" u="none" strike="noStrike" dirty="0">
                          <a:solidFill>
                            <a:srgbClr val="000000"/>
                          </a:solidFill>
                          <a:effectLst/>
                          <a:latin typeface="Calibri" panose="020F0502020204030204" pitchFamily="34" charset="0"/>
                        </a:rPr>
                        <a:t>Balon </a:t>
                      </a:r>
                      <a:r>
                        <a:rPr lang="tr-TR" sz="1000" b="0" i="0" u="none" strike="noStrike" dirty="0" err="1">
                          <a:solidFill>
                            <a:srgbClr val="000000"/>
                          </a:solidFill>
                          <a:effectLst/>
                          <a:latin typeface="Calibri" panose="020F0502020204030204" pitchFamily="34" charset="0"/>
                        </a:rPr>
                        <a:t>joje</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5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6566748"/>
                  </a:ext>
                </a:extLst>
              </a:tr>
              <a:tr h="317708">
                <a:tc>
                  <a:txBody>
                    <a:bodyPr/>
                    <a:lstStyle/>
                    <a:p>
                      <a:pPr algn="ctr" fontAlgn="ctr"/>
                      <a:r>
                        <a:rPr lang="tr-TR" sz="1000" b="0" i="0" u="none" strike="noStrike" dirty="0">
                          <a:solidFill>
                            <a:srgbClr val="000000"/>
                          </a:solidFill>
                          <a:effectLst/>
                          <a:latin typeface="Calibri" panose="020F0502020204030204" pitchFamily="34" charset="0"/>
                        </a:rPr>
                        <a:t>Erlen</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4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2698953"/>
                  </a:ext>
                </a:extLst>
              </a:tr>
              <a:tr h="317708">
                <a:tc>
                  <a:txBody>
                    <a:bodyPr/>
                    <a:lstStyle/>
                    <a:p>
                      <a:pPr algn="ctr" fontAlgn="ctr"/>
                      <a:r>
                        <a:rPr lang="tr-TR" sz="1000" b="0" i="0" u="none" strike="noStrike" dirty="0">
                          <a:solidFill>
                            <a:srgbClr val="000000"/>
                          </a:solidFill>
                          <a:effectLst/>
                          <a:latin typeface="Calibri" panose="020F0502020204030204" pitchFamily="34" charset="0"/>
                        </a:rPr>
                        <a:t>Beher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6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7143652"/>
                  </a:ext>
                </a:extLst>
              </a:tr>
            </a:tbl>
          </a:graphicData>
        </a:graphic>
      </p:graphicFrame>
      <p:sp>
        <p:nvSpPr>
          <p:cNvPr id="68" name="Dikdörtgen 67">
            <a:extLst>
              <a:ext uri="{FF2B5EF4-FFF2-40B4-BE49-F238E27FC236}">
                <a16:creationId xmlns:a16="http://schemas.microsoft.com/office/drawing/2014/main" id="{FA373312-0859-4BE2-B497-CB822BF585E6}"/>
              </a:ext>
            </a:extLst>
          </p:cNvPr>
          <p:cNvSpPr/>
          <p:nvPr/>
        </p:nvSpPr>
        <p:spPr>
          <a:xfrm>
            <a:off x="2051980" y="1125322"/>
            <a:ext cx="5316485"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ea typeface="+mn-ea"/>
                <a:cs typeface="+mn-cs"/>
              </a:rPr>
              <a:t>Besin Kimyası ve Analizleri Laboratuvarı Malzeme Listesi</a:t>
            </a:r>
          </a:p>
        </p:txBody>
      </p:sp>
    </p:spTree>
    <p:extLst>
      <p:ext uri="{BB962C8B-B14F-4D97-AF65-F5344CB8AC3E}">
        <p14:creationId xmlns:p14="http://schemas.microsoft.com/office/powerpoint/2010/main" val="183269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7438490C-5C25-4200-B85A-F0126D483F60}"/>
              </a:ext>
            </a:extLst>
          </p:cNvPr>
          <p:cNvSpPr/>
          <p:nvPr/>
        </p:nvSpPr>
        <p:spPr>
          <a:xfrm>
            <a:off x="2008794" y="1364042"/>
            <a:ext cx="5297528"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ea typeface="+mn-ea"/>
                <a:cs typeface="+mn-cs"/>
              </a:rPr>
              <a:t>Besin Kimyası ve Analizleri Laboratuvarı Malzeme Listesi</a:t>
            </a:r>
          </a:p>
        </p:txBody>
      </p:sp>
      <p:graphicFrame>
        <p:nvGraphicFramePr>
          <p:cNvPr id="69" name="Tablo 68">
            <a:extLst>
              <a:ext uri="{FF2B5EF4-FFF2-40B4-BE49-F238E27FC236}">
                <a16:creationId xmlns:a16="http://schemas.microsoft.com/office/drawing/2014/main" id="{3E3C2919-B7BF-4588-8B8F-12A732C4A874}"/>
              </a:ext>
            </a:extLst>
          </p:cNvPr>
          <p:cNvGraphicFramePr>
            <a:graphicFrameLocks noGrp="1"/>
          </p:cNvGraphicFramePr>
          <p:nvPr>
            <p:extLst>
              <p:ext uri="{D42A27DB-BD31-4B8C-83A1-F6EECF244321}">
                <p14:modId xmlns:p14="http://schemas.microsoft.com/office/powerpoint/2010/main" val="549972973"/>
              </p:ext>
            </p:extLst>
          </p:nvPr>
        </p:nvGraphicFramePr>
        <p:xfrm>
          <a:off x="1" y="1851404"/>
          <a:ext cx="4572000" cy="4167541"/>
        </p:xfrm>
        <a:graphic>
          <a:graphicData uri="http://schemas.openxmlformats.org/drawingml/2006/table">
            <a:tbl>
              <a:tblPr/>
              <a:tblGrid>
                <a:gridCol w="869873">
                  <a:extLst>
                    <a:ext uri="{9D8B030D-6E8A-4147-A177-3AD203B41FA5}">
                      <a16:colId xmlns:a16="http://schemas.microsoft.com/office/drawing/2014/main" val="3918363564"/>
                    </a:ext>
                  </a:extLst>
                </a:gridCol>
                <a:gridCol w="920104">
                  <a:extLst>
                    <a:ext uri="{9D8B030D-6E8A-4147-A177-3AD203B41FA5}">
                      <a16:colId xmlns:a16="http://schemas.microsoft.com/office/drawing/2014/main" val="1683979601"/>
                    </a:ext>
                  </a:extLst>
                </a:gridCol>
                <a:gridCol w="927341">
                  <a:extLst>
                    <a:ext uri="{9D8B030D-6E8A-4147-A177-3AD203B41FA5}">
                      <a16:colId xmlns:a16="http://schemas.microsoft.com/office/drawing/2014/main" val="2592459544"/>
                    </a:ext>
                  </a:extLst>
                </a:gridCol>
                <a:gridCol w="927341">
                  <a:extLst>
                    <a:ext uri="{9D8B030D-6E8A-4147-A177-3AD203B41FA5}">
                      <a16:colId xmlns:a16="http://schemas.microsoft.com/office/drawing/2014/main" val="3383282758"/>
                    </a:ext>
                  </a:extLst>
                </a:gridCol>
                <a:gridCol w="927341">
                  <a:extLst>
                    <a:ext uri="{9D8B030D-6E8A-4147-A177-3AD203B41FA5}">
                      <a16:colId xmlns:a16="http://schemas.microsoft.com/office/drawing/2014/main" val="494559924"/>
                    </a:ext>
                  </a:extLst>
                </a:gridCol>
              </a:tblGrid>
              <a:tr h="373927">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44874">
                <a:tc>
                  <a:txBody>
                    <a:bodyPr/>
                    <a:lstStyle/>
                    <a:p>
                      <a:pPr algn="ctr" fontAlgn="ctr"/>
                      <a:r>
                        <a:rPr lang="tr-TR" sz="1000" b="0" i="0" u="none" strike="noStrike" dirty="0">
                          <a:solidFill>
                            <a:srgbClr val="000000"/>
                          </a:solidFill>
                          <a:effectLst/>
                          <a:latin typeface="Calibri" panose="020F0502020204030204" pitchFamily="34" charset="0"/>
                        </a:rPr>
                        <a:t>Manyetik balık</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3 paket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44874">
                <a:tc>
                  <a:txBody>
                    <a:bodyPr/>
                    <a:lstStyle/>
                    <a:p>
                      <a:pPr algn="ctr" fontAlgn="ctr"/>
                      <a:r>
                        <a:rPr lang="tr-TR" sz="1000" b="0" i="0" u="none" strike="noStrike" dirty="0">
                          <a:solidFill>
                            <a:srgbClr val="000000"/>
                          </a:solidFill>
                          <a:effectLst/>
                          <a:latin typeface="Calibri" panose="020F0502020204030204" pitchFamily="34" charset="0"/>
                        </a:rPr>
                        <a:t>Manyetik balık tutucu</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adet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1329083"/>
                  </a:ext>
                </a:extLst>
              </a:tr>
              <a:tr h="344874">
                <a:tc>
                  <a:txBody>
                    <a:bodyPr/>
                    <a:lstStyle/>
                    <a:p>
                      <a:pPr algn="ctr" fontAlgn="ctr"/>
                      <a:r>
                        <a:rPr lang="tr-TR" sz="1000" b="0" i="0" u="none" strike="noStrike" dirty="0">
                          <a:solidFill>
                            <a:srgbClr val="000000"/>
                          </a:solidFill>
                          <a:effectLst/>
                          <a:latin typeface="Calibri" panose="020F0502020204030204" pitchFamily="34" charset="0"/>
                        </a:rPr>
                        <a:t>Santrifüj tüpü</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BDB</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3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6973292"/>
                  </a:ext>
                </a:extLst>
              </a:tr>
              <a:tr h="344874">
                <a:tc>
                  <a:txBody>
                    <a:bodyPr/>
                    <a:lstStyle/>
                    <a:p>
                      <a:pPr algn="ctr" fontAlgn="ctr"/>
                      <a:r>
                        <a:rPr lang="tr-TR" sz="1000" b="0" i="0" u="none" strike="noStrike" dirty="0">
                          <a:solidFill>
                            <a:srgbClr val="000000"/>
                          </a:solidFill>
                          <a:effectLst/>
                          <a:latin typeface="Calibri" panose="020F0502020204030204" pitchFamily="34" charset="0"/>
                        </a:rPr>
                        <a:t>Piknometre</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BDB</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8038174"/>
                  </a:ext>
                </a:extLst>
              </a:tr>
              <a:tr h="344874">
                <a:tc>
                  <a:txBody>
                    <a:bodyPr/>
                    <a:lstStyle/>
                    <a:p>
                      <a:pPr algn="ctr" fontAlgn="ctr"/>
                      <a:r>
                        <a:rPr lang="tr-TR" sz="1000" b="0" i="0" u="none" strike="noStrike" dirty="0" err="1">
                          <a:solidFill>
                            <a:srgbClr val="000000"/>
                          </a:solidFill>
                          <a:effectLst/>
                          <a:latin typeface="Calibri" panose="020F0502020204030204" pitchFamily="34" charset="0"/>
                        </a:rPr>
                        <a:t>Piset</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4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6914599"/>
                  </a:ext>
                </a:extLst>
              </a:tr>
              <a:tr h="344874">
                <a:tc>
                  <a:txBody>
                    <a:bodyPr/>
                    <a:lstStyle/>
                    <a:p>
                      <a:pPr algn="ctr" fontAlgn="ctr"/>
                      <a:r>
                        <a:rPr lang="tr-TR" sz="1000" b="0" i="0" u="none" strike="noStrike" dirty="0">
                          <a:solidFill>
                            <a:srgbClr val="000000"/>
                          </a:solidFill>
                          <a:effectLst/>
                          <a:latin typeface="Calibri" panose="020F0502020204030204" pitchFamily="34" charset="0"/>
                        </a:rPr>
                        <a:t>Porselen kroze</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BDB</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5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8242403"/>
                  </a:ext>
                </a:extLst>
              </a:tr>
              <a:tr h="344874">
                <a:tc>
                  <a:txBody>
                    <a:bodyPr/>
                    <a:lstStyle/>
                    <a:p>
                      <a:pPr algn="ctr" fontAlgn="ctr"/>
                      <a:r>
                        <a:rPr lang="tr-TR" sz="1000" b="0" i="0" u="none" strike="noStrike" dirty="0">
                          <a:solidFill>
                            <a:srgbClr val="000000"/>
                          </a:solidFill>
                          <a:effectLst/>
                          <a:latin typeface="Calibri" panose="020F0502020204030204" pitchFamily="34" charset="0"/>
                        </a:rPr>
                        <a:t>Huni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706401"/>
                  </a:ext>
                </a:extLst>
              </a:tr>
              <a:tr h="344874">
                <a:tc>
                  <a:txBody>
                    <a:bodyPr/>
                    <a:lstStyle/>
                    <a:p>
                      <a:pPr algn="ctr" fontAlgn="ctr"/>
                      <a:r>
                        <a:rPr lang="tr-TR" sz="1000" b="0" i="0" u="none" strike="noStrike" dirty="0">
                          <a:solidFill>
                            <a:srgbClr val="000000"/>
                          </a:solidFill>
                          <a:effectLst/>
                          <a:latin typeface="Calibri" panose="020F0502020204030204" pitchFamily="34" charset="0"/>
                        </a:rPr>
                        <a:t>Mezür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3 paket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2301419"/>
                  </a:ext>
                </a:extLst>
              </a:tr>
              <a:tr h="344874">
                <a:tc>
                  <a:txBody>
                    <a:bodyPr/>
                    <a:lstStyle/>
                    <a:p>
                      <a:pPr algn="ctr" fontAlgn="ctr"/>
                      <a:r>
                        <a:rPr lang="tr-TR" sz="1000" b="0" i="0" u="none" strike="noStrike" dirty="0">
                          <a:solidFill>
                            <a:srgbClr val="000000"/>
                          </a:solidFill>
                          <a:effectLst/>
                          <a:latin typeface="Calibri" panose="020F0502020204030204" pitchFamily="34" charset="0"/>
                        </a:rPr>
                        <a:t>Desikatör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 adet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9434499"/>
                  </a:ext>
                </a:extLst>
              </a:tr>
              <a:tr h="344874">
                <a:tc>
                  <a:txBody>
                    <a:bodyPr/>
                    <a:lstStyle/>
                    <a:p>
                      <a:pPr algn="ctr" fontAlgn="ctr"/>
                      <a:r>
                        <a:rPr lang="tr-TR" sz="1000" b="0" i="0" u="none" strike="noStrike" dirty="0">
                          <a:solidFill>
                            <a:srgbClr val="000000"/>
                          </a:solidFill>
                          <a:effectLst/>
                          <a:latin typeface="Calibri" panose="020F0502020204030204" pitchFamily="34" charset="0"/>
                        </a:rPr>
                        <a:t>Ayırma hunisi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4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7103119"/>
                  </a:ext>
                </a:extLst>
              </a:tr>
              <a:tr h="344874">
                <a:tc>
                  <a:txBody>
                    <a:bodyPr/>
                    <a:lstStyle/>
                    <a:p>
                      <a:pPr algn="ctr" fontAlgn="ctr"/>
                      <a:r>
                        <a:rPr lang="tr-TR" sz="1000" b="0" i="0" u="none" strike="noStrike" dirty="0">
                          <a:solidFill>
                            <a:srgbClr val="000000"/>
                          </a:solidFill>
                          <a:effectLst/>
                          <a:latin typeface="Calibri" panose="020F0502020204030204" pitchFamily="34" charset="0"/>
                        </a:rPr>
                        <a:t>Lam-düz kesim</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paket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0261380"/>
                  </a:ext>
                </a:extLst>
              </a:tr>
            </a:tbl>
          </a:graphicData>
        </a:graphic>
      </p:graphicFrame>
      <p:graphicFrame>
        <p:nvGraphicFramePr>
          <p:cNvPr id="70" name="Tablo 69">
            <a:extLst>
              <a:ext uri="{FF2B5EF4-FFF2-40B4-BE49-F238E27FC236}">
                <a16:creationId xmlns:a16="http://schemas.microsoft.com/office/drawing/2014/main" id="{8C2C67FE-745A-41DF-9954-BE6BB3FB85BD}"/>
              </a:ext>
            </a:extLst>
          </p:cNvPr>
          <p:cNvGraphicFramePr>
            <a:graphicFrameLocks noGrp="1"/>
          </p:cNvGraphicFramePr>
          <p:nvPr>
            <p:extLst>
              <p:ext uri="{D42A27DB-BD31-4B8C-83A1-F6EECF244321}">
                <p14:modId xmlns:p14="http://schemas.microsoft.com/office/powerpoint/2010/main" val="1306365411"/>
              </p:ext>
            </p:extLst>
          </p:nvPr>
        </p:nvGraphicFramePr>
        <p:xfrm>
          <a:off x="4572000" y="1859342"/>
          <a:ext cx="4572000" cy="4158019"/>
        </p:xfrm>
        <a:graphic>
          <a:graphicData uri="http://schemas.openxmlformats.org/drawingml/2006/table">
            <a:tbl>
              <a:tblPr/>
              <a:tblGrid>
                <a:gridCol w="869873">
                  <a:extLst>
                    <a:ext uri="{9D8B030D-6E8A-4147-A177-3AD203B41FA5}">
                      <a16:colId xmlns:a16="http://schemas.microsoft.com/office/drawing/2014/main" val="3918363564"/>
                    </a:ext>
                  </a:extLst>
                </a:gridCol>
                <a:gridCol w="920104">
                  <a:extLst>
                    <a:ext uri="{9D8B030D-6E8A-4147-A177-3AD203B41FA5}">
                      <a16:colId xmlns:a16="http://schemas.microsoft.com/office/drawing/2014/main" val="1683979601"/>
                    </a:ext>
                  </a:extLst>
                </a:gridCol>
                <a:gridCol w="927341">
                  <a:extLst>
                    <a:ext uri="{9D8B030D-6E8A-4147-A177-3AD203B41FA5}">
                      <a16:colId xmlns:a16="http://schemas.microsoft.com/office/drawing/2014/main" val="2592459544"/>
                    </a:ext>
                  </a:extLst>
                </a:gridCol>
                <a:gridCol w="927341">
                  <a:extLst>
                    <a:ext uri="{9D8B030D-6E8A-4147-A177-3AD203B41FA5}">
                      <a16:colId xmlns:a16="http://schemas.microsoft.com/office/drawing/2014/main" val="3383282758"/>
                    </a:ext>
                  </a:extLst>
                </a:gridCol>
                <a:gridCol w="927341">
                  <a:extLst>
                    <a:ext uri="{9D8B030D-6E8A-4147-A177-3AD203B41FA5}">
                      <a16:colId xmlns:a16="http://schemas.microsoft.com/office/drawing/2014/main" val="494559924"/>
                    </a:ext>
                  </a:extLst>
                </a:gridCol>
              </a:tblGrid>
              <a:tr h="382807">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14601">
                <a:tc>
                  <a:txBody>
                    <a:bodyPr/>
                    <a:lstStyle/>
                    <a:p>
                      <a:pPr algn="ctr" fontAlgn="ctr"/>
                      <a:r>
                        <a:rPr lang="tr-TR" sz="1000" b="0" i="0" u="none" strike="noStrike" dirty="0">
                          <a:solidFill>
                            <a:srgbClr val="000000"/>
                          </a:solidFill>
                          <a:effectLst/>
                          <a:latin typeface="Calibri" panose="020F0502020204030204" pitchFamily="34" charset="0"/>
                        </a:rPr>
                        <a:t> </a:t>
                      </a:r>
                      <a:r>
                        <a:rPr lang="tr-TR" sz="1000" b="0" i="0" u="none" strike="noStrike" dirty="0" err="1">
                          <a:solidFill>
                            <a:srgbClr val="000000"/>
                          </a:solidFill>
                          <a:effectLst/>
                          <a:latin typeface="Calibri" panose="020F0502020204030204" pitchFamily="34" charset="0"/>
                        </a:rPr>
                        <a:t>Bunsen</a:t>
                      </a:r>
                      <a:r>
                        <a:rPr lang="tr-TR" sz="1000" b="0" i="0" u="none" strike="noStrike" dirty="0">
                          <a:solidFill>
                            <a:srgbClr val="000000"/>
                          </a:solidFill>
                          <a:effectLst/>
                          <a:latin typeface="Calibri" panose="020F0502020204030204" pitchFamily="34" charset="0"/>
                        </a:rPr>
                        <a:t> beki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5 adet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14601">
                <a:tc>
                  <a:txBody>
                    <a:bodyPr/>
                    <a:lstStyle/>
                    <a:p>
                      <a:pPr algn="ctr" fontAlgn="ctr"/>
                      <a:r>
                        <a:rPr lang="tr-TR" sz="1000" b="0" i="0" u="none" strike="noStrike" dirty="0">
                          <a:solidFill>
                            <a:srgbClr val="000000"/>
                          </a:solidFill>
                          <a:effectLst/>
                          <a:latin typeface="Calibri" panose="020F0502020204030204" pitchFamily="34" charset="0"/>
                        </a:rPr>
                        <a:t>Cam pamuk</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BDB</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kg</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4836519"/>
                  </a:ext>
                </a:extLst>
              </a:tr>
              <a:tr h="314601">
                <a:tc>
                  <a:txBody>
                    <a:bodyPr/>
                    <a:lstStyle/>
                    <a:p>
                      <a:pPr algn="ctr" fontAlgn="ctr"/>
                      <a:r>
                        <a:rPr lang="tr-TR" sz="1000" b="0" i="0" u="none" strike="noStrike" dirty="0">
                          <a:solidFill>
                            <a:srgbClr val="000000"/>
                          </a:solidFill>
                          <a:effectLst/>
                          <a:latin typeface="Calibri" panose="020F0502020204030204" pitchFamily="34" charset="0"/>
                        </a:rPr>
                        <a:t>Yangın söndürme cihazı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 adet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2476318"/>
                  </a:ext>
                </a:extLst>
              </a:tr>
              <a:tr h="314601">
                <a:tc>
                  <a:txBody>
                    <a:bodyPr/>
                    <a:lstStyle/>
                    <a:p>
                      <a:pPr algn="ctr" fontAlgn="ctr"/>
                      <a:r>
                        <a:rPr lang="tr-TR" sz="1000" b="0" i="0" u="none" strike="noStrike" dirty="0">
                          <a:solidFill>
                            <a:srgbClr val="000000"/>
                          </a:solidFill>
                          <a:effectLst/>
                          <a:latin typeface="Calibri" panose="020F0502020204030204" pitchFamily="34" charset="0"/>
                        </a:rPr>
                        <a:t>Göz yıkama şişesi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 adet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692368"/>
                  </a:ext>
                </a:extLst>
              </a:tr>
              <a:tr h="314601">
                <a:tc>
                  <a:txBody>
                    <a:bodyPr/>
                    <a:lstStyle/>
                    <a:p>
                      <a:pPr algn="ctr" fontAlgn="ctr"/>
                      <a:r>
                        <a:rPr lang="tr-TR" sz="1000" b="0" i="0" u="none" strike="noStrike" dirty="0">
                          <a:solidFill>
                            <a:srgbClr val="000000"/>
                          </a:solidFill>
                          <a:effectLst/>
                          <a:latin typeface="Calibri" panose="020F0502020204030204" pitchFamily="34" charset="0"/>
                        </a:rPr>
                        <a:t>(D+)Glukoz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BDB</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 kg</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755455"/>
                  </a:ext>
                </a:extLst>
              </a:tr>
              <a:tr h="314601">
                <a:tc>
                  <a:txBody>
                    <a:bodyPr/>
                    <a:lstStyle/>
                    <a:p>
                      <a:pPr algn="ctr" fontAlgn="ctr"/>
                      <a:r>
                        <a:rPr lang="tr-TR" sz="1000" b="0" i="0" u="none" strike="noStrike" dirty="0">
                          <a:solidFill>
                            <a:srgbClr val="000000"/>
                          </a:solidFill>
                          <a:effectLst/>
                          <a:latin typeface="Calibri" panose="020F0502020204030204" pitchFamily="34" charset="0"/>
                        </a:rPr>
                        <a:t>Benedict çözeltisi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litre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524599"/>
                  </a:ext>
                </a:extLst>
              </a:tr>
              <a:tr h="314601">
                <a:tc>
                  <a:txBody>
                    <a:bodyPr/>
                    <a:lstStyle/>
                    <a:p>
                      <a:pPr algn="ctr" fontAlgn="ctr"/>
                      <a:r>
                        <a:rPr lang="tr-TR" sz="1000" b="0" i="0" u="none" strike="noStrike" dirty="0">
                          <a:solidFill>
                            <a:srgbClr val="000000"/>
                          </a:solidFill>
                          <a:effectLst/>
                          <a:latin typeface="Calibri" panose="020F0502020204030204" pitchFamily="34" charset="0"/>
                        </a:rPr>
                        <a:t>Hidroklorik asit</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2,5 litre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8990526"/>
                  </a:ext>
                </a:extLst>
              </a:tr>
              <a:tr h="314601">
                <a:tc>
                  <a:txBody>
                    <a:bodyPr/>
                    <a:lstStyle/>
                    <a:p>
                      <a:pPr algn="ctr" fontAlgn="ctr"/>
                      <a:r>
                        <a:rPr lang="tr-TR" sz="1000" b="0" i="0" u="none" strike="noStrike" dirty="0" err="1">
                          <a:solidFill>
                            <a:srgbClr val="000000"/>
                          </a:solidFill>
                          <a:effectLst/>
                          <a:latin typeface="Calibri" panose="020F0502020204030204" pitchFamily="34" charset="0"/>
                        </a:rPr>
                        <a:t>Fehling</a:t>
                      </a:r>
                      <a:r>
                        <a:rPr lang="tr-TR" sz="1000" b="0" i="0" u="none" strike="noStrike" dirty="0">
                          <a:solidFill>
                            <a:srgbClr val="000000"/>
                          </a:solidFill>
                          <a:effectLst/>
                          <a:latin typeface="Calibri" panose="020F0502020204030204" pitchFamily="34" charset="0"/>
                        </a:rPr>
                        <a:t> A, B</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500 ml</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5179156"/>
                  </a:ext>
                </a:extLst>
              </a:tr>
              <a:tr h="314601">
                <a:tc>
                  <a:txBody>
                    <a:bodyPr/>
                    <a:lstStyle/>
                    <a:p>
                      <a:pPr algn="ctr" fontAlgn="ctr"/>
                      <a:r>
                        <a:rPr lang="tr-TR" sz="1000" b="0" i="0" u="none" strike="noStrike" dirty="0">
                          <a:solidFill>
                            <a:srgbClr val="000000"/>
                          </a:solidFill>
                          <a:effectLst/>
                          <a:latin typeface="Calibri" panose="020F0502020204030204" pitchFamily="34" charset="0"/>
                        </a:rPr>
                        <a:t>Sülfirik asit</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5 litre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6266456"/>
                  </a:ext>
                </a:extLst>
              </a:tr>
              <a:tr h="314601">
                <a:tc>
                  <a:txBody>
                    <a:bodyPr/>
                    <a:lstStyle/>
                    <a:p>
                      <a:pPr algn="ctr" fontAlgn="ctr"/>
                      <a:r>
                        <a:rPr lang="tr-TR" sz="1000" b="0" i="0" u="none" strike="noStrike" dirty="0" err="1">
                          <a:solidFill>
                            <a:srgbClr val="000000"/>
                          </a:solidFill>
                          <a:effectLst/>
                          <a:latin typeface="Calibri" panose="020F0502020204030204" pitchFamily="34" charset="0"/>
                        </a:rPr>
                        <a:t>Fenilhidrazin</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p>
                      <a:pPr marL="0" marR="0" lvl="0" indent="0" algn="ctr" defTabSz="457207" rtl="0" eaLnBrk="1" fontAlgn="ctr"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250 ml</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214445"/>
                  </a:ext>
                </a:extLst>
              </a:tr>
              <a:tr h="314601">
                <a:tc>
                  <a:txBody>
                    <a:bodyPr/>
                    <a:lstStyle/>
                    <a:p>
                      <a:pPr algn="ctr" fontAlgn="ctr"/>
                      <a:r>
                        <a:rPr lang="tr-TR" sz="1000" b="0" i="0" u="none" strike="noStrike" dirty="0" err="1">
                          <a:solidFill>
                            <a:srgbClr val="000000"/>
                          </a:solidFill>
                          <a:effectLst/>
                          <a:latin typeface="Calibri" panose="020F0502020204030204" pitchFamily="34" charset="0"/>
                        </a:rPr>
                        <a:t>Glisin</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BDB</a:t>
                      </a:r>
                    </a:p>
                    <a:p>
                      <a:pPr marL="0" marR="0" lvl="0" indent="0" algn="ctr" defTabSz="457207" rtl="0" eaLnBrk="1" fontAlgn="ctr"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1 kg</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Dersin uygulaması için</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2930990"/>
                  </a:ext>
                </a:extLst>
              </a:tr>
              <a:tr h="314601">
                <a:tc>
                  <a:txBody>
                    <a:bodyPr/>
                    <a:lstStyle/>
                    <a:p>
                      <a:pPr algn="ctr" fontAlgn="ctr"/>
                      <a:r>
                        <a:rPr lang="tr-TR" sz="1000" b="0" i="0" u="none" strike="noStrike" dirty="0">
                          <a:solidFill>
                            <a:srgbClr val="000000"/>
                          </a:solidFill>
                          <a:effectLst/>
                          <a:latin typeface="Calibri" panose="020F0502020204030204" pitchFamily="34" charset="0"/>
                        </a:rPr>
                        <a:t>……</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Dersin uygulaması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9929994"/>
                  </a:ext>
                </a:extLst>
              </a:tr>
            </a:tbl>
          </a:graphicData>
        </a:graphic>
      </p:graphicFrame>
      <p:sp>
        <p:nvSpPr>
          <p:cNvPr id="3" name="Metin kutusu 2">
            <a:extLst>
              <a:ext uri="{FF2B5EF4-FFF2-40B4-BE49-F238E27FC236}">
                <a16:creationId xmlns:a16="http://schemas.microsoft.com/office/drawing/2014/main" id="{F76B69E9-5E67-3F19-399B-170F97CA2FC6}"/>
              </a:ext>
            </a:extLst>
          </p:cNvPr>
          <p:cNvSpPr txBox="1"/>
          <p:nvPr/>
        </p:nvSpPr>
        <p:spPr>
          <a:xfrm>
            <a:off x="2733582" y="6315584"/>
            <a:ext cx="4438835" cy="276999"/>
          </a:xfrm>
          <a:prstGeom prst="rect">
            <a:avLst/>
          </a:prstGeom>
          <a:noFill/>
        </p:spPr>
        <p:txBody>
          <a:bodyPr wrap="square" rtlCol="0">
            <a:spAutoFit/>
          </a:bodyPr>
          <a:lstStyle/>
          <a:p>
            <a:r>
              <a:rPr lang="tr-TR" sz="1200" dirty="0">
                <a:solidFill>
                  <a:srgbClr val="001626"/>
                </a:solidFill>
              </a:rPr>
              <a:t>Listeler Yeni Dönemde Güncellenecektir. Yaklaşık tutar 1.000.000 TL</a:t>
            </a:r>
          </a:p>
        </p:txBody>
      </p:sp>
    </p:spTree>
    <p:extLst>
      <p:ext uri="{BB962C8B-B14F-4D97-AF65-F5344CB8AC3E}">
        <p14:creationId xmlns:p14="http://schemas.microsoft.com/office/powerpoint/2010/main" val="2791234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1804</TotalTime>
  <Words>2881</Words>
  <Application>Microsoft Office PowerPoint</Application>
  <PresentationFormat>Ekran Gösterisi (4:3)</PresentationFormat>
  <Paragraphs>820</Paragraphs>
  <Slides>28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28</vt:i4>
      </vt:variant>
    </vt:vector>
  </HeadingPairs>
  <TitlesOfParts>
    <vt:vector size="33" baseType="lpstr">
      <vt:lpstr>Arial</vt:lpstr>
      <vt:lpstr>Calibri</vt:lpstr>
      <vt:lpstr>Calibri Light</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Zeynep KALAYCI</cp:lastModifiedBy>
  <cp:revision>141</cp:revision>
  <dcterms:created xsi:type="dcterms:W3CDTF">2020-01-20T10:44:30Z</dcterms:created>
  <dcterms:modified xsi:type="dcterms:W3CDTF">2023-06-14T12:04:09Z</dcterms:modified>
</cp:coreProperties>
</file>