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61" r:id="rId3"/>
    <p:sldId id="263" r:id="rId4"/>
    <p:sldId id="264" r:id="rId5"/>
    <p:sldId id="262" r:id="rId6"/>
    <p:sldId id="268" r:id="rId7"/>
    <p:sldId id="281" r:id="rId8"/>
    <p:sldId id="265" r:id="rId9"/>
    <p:sldId id="269" r:id="rId10"/>
    <p:sldId id="270" r:id="rId11"/>
    <p:sldId id="282" r:id="rId12"/>
    <p:sldId id="271" r:id="rId13"/>
    <p:sldId id="272" r:id="rId14"/>
    <p:sldId id="273" r:id="rId15"/>
    <p:sldId id="28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6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2"/>
                </a:solidFill>
              </a:rPr>
              <a:t>SATIN ALMA MEMNUNİYET </a:t>
            </a:r>
          </a:p>
          <a:p>
            <a:pPr>
              <a:defRPr>
                <a:solidFill>
                  <a:schemeClr val="tx2"/>
                </a:solidFill>
              </a:defRPr>
            </a:pPr>
            <a:r>
              <a:rPr lang="en-US">
                <a:solidFill>
                  <a:schemeClr val="tx2"/>
                </a:solidFill>
              </a:rPr>
              <a:t>ANKET ANALİZ FORMU - TÜMÜ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1381872120236142"/>
          <c:y val="0.16458880321460037"/>
          <c:w val="0.78618127879763855"/>
          <c:h val="0.448354269816131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'TÜMÜ 2021'!$D$75:$L$75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'TÜMÜ 2021'!$D$76:$L$76</c:f>
              <c:numCache>
                <c:formatCode>0%</c:formatCode>
                <c:ptCount val="9"/>
                <c:pt idx="0">
                  <c:v>0.88450704225352117</c:v>
                </c:pt>
                <c:pt idx="1">
                  <c:v>0.90704225352112677</c:v>
                </c:pt>
                <c:pt idx="2">
                  <c:v>0.86760563380281697</c:v>
                </c:pt>
                <c:pt idx="3">
                  <c:v>0.87887323943661977</c:v>
                </c:pt>
                <c:pt idx="4">
                  <c:v>0.89014084507042257</c:v>
                </c:pt>
                <c:pt idx="5">
                  <c:v>0.87042253521126756</c:v>
                </c:pt>
                <c:pt idx="6">
                  <c:v>0.90140845070422537</c:v>
                </c:pt>
                <c:pt idx="7">
                  <c:v>0.90985915492957736</c:v>
                </c:pt>
                <c:pt idx="8">
                  <c:v>0.88873239436619722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A-4446-861E-BEF3096E3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SATIN ALMA MEMNUNİYET </a:t>
            </a:r>
          </a:p>
          <a:p>
            <a:pPr>
              <a:defRPr/>
            </a:pPr>
            <a:r>
              <a:rPr lang="en-US"/>
              <a:t>ANKET ANALİZ FORMU - İDARİ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'IDARI 2021'!$D$46:$L$46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'IDARI 2021'!$D$47:$L$47</c:f>
              <c:numCache>
                <c:formatCode>0%</c:formatCode>
                <c:ptCount val="9"/>
                <c:pt idx="0">
                  <c:v>0.87142857142857133</c:v>
                </c:pt>
                <c:pt idx="1">
                  <c:v>0.91428571428571426</c:v>
                </c:pt>
                <c:pt idx="2">
                  <c:v>0.87142857142857133</c:v>
                </c:pt>
                <c:pt idx="3">
                  <c:v>0.89047619047619053</c:v>
                </c:pt>
                <c:pt idx="4">
                  <c:v>0.9</c:v>
                </c:pt>
                <c:pt idx="5">
                  <c:v>0.8761904761904763</c:v>
                </c:pt>
                <c:pt idx="6">
                  <c:v>0.919047619047619</c:v>
                </c:pt>
                <c:pt idx="7">
                  <c:v>0.92380952380952375</c:v>
                </c:pt>
                <c:pt idx="8">
                  <c:v>0.89583333333333337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A-485A-B0A4-B2B8E379E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SATIN ALMA MEMNUNİYET </a:t>
            </a:r>
          </a:p>
          <a:p>
            <a:pPr>
              <a:defRPr/>
            </a:pPr>
            <a:r>
              <a:rPr lang="en-US"/>
              <a:t>ANKET ANALİZ FORMU - AKADEMİ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'AKADEMI 2021'!$D$33:$L$33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'AKADEMI 2021'!$D$34:$L$34</c:f>
              <c:numCache>
                <c:formatCode>0%</c:formatCode>
                <c:ptCount val="9"/>
                <c:pt idx="0">
                  <c:v>0.90344827586206899</c:v>
                </c:pt>
                <c:pt idx="1">
                  <c:v>0.89655172413793094</c:v>
                </c:pt>
                <c:pt idx="2">
                  <c:v>0.86206896551724144</c:v>
                </c:pt>
                <c:pt idx="3">
                  <c:v>0.86206896551724144</c:v>
                </c:pt>
                <c:pt idx="4">
                  <c:v>0.87586206896551722</c:v>
                </c:pt>
                <c:pt idx="5">
                  <c:v>0.86206896551724144</c:v>
                </c:pt>
                <c:pt idx="6">
                  <c:v>0.87586206896551722</c:v>
                </c:pt>
                <c:pt idx="7">
                  <c:v>0.8896551724137931</c:v>
                </c:pt>
                <c:pt idx="8">
                  <c:v>0.87844827586206908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7-4BCE-921F-891BC0624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TEDARİKÇİ MEMNUNİYET ANKET ANALİZ FORMU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'2021'!$B$89:$M$89</c:f>
              <c:strCache>
                <c:ptCount val="12"/>
                <c:pt idx="0">
                  <c:v>Kapasitenizle orantılı sipariş verebilme yeteneğimizden</c:v>
                </c:pt>
                <c:pt idx="1">
                  <c:v>Siparişleri/Teknik şartnameleri yazılı olarak iletebilme yeteneğimizden</c:v>
                </c:pt>
                <c:pt idx="2">
                  <c:v>Ödeme vadelerine uyumumuzdan</c:v>
                </c:pt>
                <c:pt idx="3">
                  <c:v>Zam taleplerinize verdiğimiz tepkilerden</c:v>
                </c:pt>
                <c:pt idx="4">
                  <c:v>Satınalma sorumlumuzun hitap ve davranışlarından</c:v>
                </c:pt>
                <c:pt idx="5">
                  <c:v>Toplantı taleplerinize olan yaklaşımlarımızdan</c:v>
                </c:pt>
                <c:pt idx="6">
                  <c:v>Kalite geliştirme konusundaki gayretlerimizden</c:v>
                </c:pt>
                <c:pt idx="7">
                  <c:v>İlgili personele kolay ulaşabilirliğinizden</c:v>
                </c:pt>
                <c:pt idx="8">
                  <c:v>Ödeme türünün firma finans yapınıza olan uyumundan</c:v>
                </c:pt>
                <c:pt idx="9">
                  <c:v>Sorunlarınıza karşı çözüm üretebilme yeteneğimizden</c:v>
                </c:pt>
                <c:pt idx="10">
                  <c:v>Genel bir değerlendirme yaparsanız eğer,bizden ne derece memnunsunuz ?</c:v>
                </c:pt>
                <c:pt idx="11">
                  <c:v>ORTALAMA</c:v>
                </c:pt>
              </c:strCache>
            </c:strRef>
          </c:cat>
          <c:val>
            <c:numRef>
              <c:f>'2021'!$B$90:$M$90</c:f>
              <c:numCache>
                <c:formatCode>0%</c:formatCode>
                <c:ptCount val="12"/>
                <c:pt idx="0">
                  <c:v>0.94117647058823528</c:v>
                </c:pt>
                <c:pt idx="1">
                  <c:v>0.95529411764705885</c:v>
                </c:pt>
                <c:pt idx="2">
                  <c:v>0.94352941176470595</c:v>
                </c:pt>
                <c:pt idx="3">
                  <c:v>0.88235294117647067</c:v>
                </c:pt>
                <c:pt idx="4">
                  <c:v>0.9882352941176471</c:v>
                </c:pt>
                <c:pt idx="5">
                  <c:v>0.96470588235294108</c:v>
                </c:pt>
                <c:pt idx="6">
                  <c:v>0.97176470588235286</c:v>
                </c:pt>
                <c:pt idx="7">
                  <c:v>0.96705882352941175</c:v>
                </c:pt>
                <c:pt idx="8">
                  <c:v>0.95529411764705885</c:v>
                </c:pt>
                <c:pt idx="9">
                  <c:v>0.95294117647058818</c:v>
                </c:pt>
                <c:pt idx="10">
                  <c:v>0.96</c:v>
                </c:pt>
                <c:pt idx="11">
                  <c:v>0.95294117647058807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0-418A-95B0-337F381B2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B33AB-95D0-4717-BDF4-E43CC0F3C2A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8044AC2-6714-4990-A06E-5C0CCACFB7F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Misyonu</a:t>
          </a:r>
          <a:endParaRPr lang="tr-TR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C8CE2-DEE6-4B50-829D-5ECCF3D81E67}" type="parTrans" cxnId="{D22D5BF1-1412-408A-B1D3-B606467E568B}">
      <dgm:prSet/>
      <dgm:spPr/>
      <dgm:t>
        <a:bodyPr/>
        <a:lstStyle/>
        <a:p>
          <a:endParaRPr lang="tr-TR"/>
        </a:p>
      </dgm:t>
    </dgm:pt>
    <dgm:pt modelId="{748C16A6-53BF-490D-A0EE-81D14991000B}" type="sibTrans" cxnId="{D22D5BF1-1412-408A-B1D3-B606467E568B}">
      <dgm:prSet/>
      <dgm:spPr/>
      <dgm:t>
        <a:bodyPr/>
        <a:lstStyle/>
        <a:p>
          <a:endParaRPr lang="tr-TR"/>
        </a:p>
      </dgm:t>
    </dgm:pt>
    <dgm:pt modelId="{90DF9BF9-3575-4027-A9A2-AE509842E8B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Vizyonu</a:t>
          </a:r>
          <a:endParaRPr lang="tr-TR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C7FA1-9E9E-43E7-812E-2AAE52BDA1E5}" type="parTrans" cxnId="{4A40BB6B-96BB-48B9-97B1-E0FC4711347B}">
      <dgm:prSet/>
      <dgm:spPr/>
      <dgm:t>
        <a:bodyPr/>
        <a:lstStyle/>
        <a:p>
          <a:endParaRPr lang="tr-TR"/>
        </a:p>
      </dgm:t>
    </dgm:pt>
    <dgm:pt modelId="{861C524E-1B46-4545-AAF7-8C0C6E305534}" type="sibTrans" cxnId="{4A40BB6B-96BB-48B9-97B1-E0FC4711347B}">
      <dgm:prSet/>
      <dgm:spPr/>
      <dgm:t>
        <a:bodyPr/>
        <a:lstStyle/>
        <a:p>
          <a:endParaRPr lang="tr-TR"/>
        </a:p>
      </dgm:t>
    </dgm:pt>
    <dgm:pt modelId="{ABFA9D6E-2E37-4CAF-976C-E64FB811B24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Çalışma Politikası</a:t>
          </a:r>
          <a:endParaRPr lang="tr-TR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A07DA-31ED-42CC-B0B1-B1AD7E591A83}" type="parTrans" cxnId="{A94F8738-E2C8-4569-981B-F7D50C3CEFFB}">
      <dgm:prSet/>
      <dgm:spPr/>
      <dgm:t>
        <a:bodyPr/>
        <a:lstStyle/>
        <a:p>
          <a:endParaRPr lang="tr-TR"/>
        </a:p>
      </dgm:t>
    </dgm:pt>
    <dgm:pt modelId="{83456B5F-DD29-416D-9A38-399F079C39EC}" type="sibTrans" cxnId="{A94F8738-E2C8-4569-981B-F7D50C3CEFFB}">
      <dgm:prSet/>
      <dgm:spPr/>
      <dgm:t>
        <a:bodyPr/>
        <a:lstStyle/>
        <a:p>
          <a:endParaRPr lang="tr-TR"/>
        </a:p>
      </dgm:t>
    </dgm:pt>
    <dgm:pt modelId="{7862B0BD-9560-4346-9393-CB50CA9AC8EF}">
      <dgm:prSet phldrT="[Text]" custT="1"/>
      <dgm:spPr/>
      <dgm:t>
        <a:bodyPr/>
        <a:lstStyle/>
        <a:p>
          <a:r>
            <a:rPr lang="tr-TR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Üniversitemizin uluslararası düzeydeki koşullara sahip hale getirmek için ihtiyaçlarının en kısa sürede planlanarak bitirilmesini sağlamak ve hizmetine sunulmasına yardımcı olmaktır.</a:t>
          </a:r>
          <a:endParaRPr lang="tr-TR" sz="105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D3A0D-1658-4EDE-B5B0-84942043DC76}" type="sibTrans" cxnId="{A2CEBFE8-6004-450C-9F92-55C5B746EAEE}">
      <dgm:prSet/>
      <dgm:spPr/>
      <dgm:t>
        <a:bodyPr/>
        <a:lstStyle/>
        <a:p>
          <a:endParaRPr lang="tr-TR"/>
        </a:p>
      </dgm:t>
    </dgm:pt>
    <dgm:pt modelId="{9B006CCC-7570-4E8C-96B0-8BF723160353}" type="parTrans" cxnId="{A2CEBFE8-6004-450C-9F92-55C5B746EAEE}">
      <dgm:prSet/>
      <dgm:spPr/>
      <dgm:t>
        <a:bodyPr/>
        <a:lstStyle/>
        <a:p>
          <a:endParaRPr lang="tr-TR"/>
        </a:p>
      </dgm:t>
    </dgm:pt>
    <dgm:pt modelId="{33D1FB3E-CA0C-4FE1-BD8B-9ADA3A893075}">
      <dgm:prSet phldrT="[Text]" custT="1"/>
      <dgm:spPr>
        <a:solidFill>
          <a:srgbClr val="F0A22E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F0A22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0320" tIns="20320" rIns="20320" bIns="20320" numCol="1" spcCol="1270" anchor="t" anchorCtr="0"/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2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Üniversitemizin gelişimine yönelik stratejik planlar çerçevesinde, paydaşlarımız ile etkin işbirliği yaparak çalışmaktır.</a:t>
          </a:r>
          <a:endParaRPr lang="tr-TR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00DC726-57E8-4796-8812-68035742F548}" type="sibTrans" cxnId="{F349B533-B0C6-426D-8D1B-EF3A8BAD9759}">
      <dgm:prSet/>
      <dgm:spPr/>
      <dgm:t>
        <a:bodyPr/>
        <a:lstStyle/>
        <a:p>
          <a:endParaRPr lang="tr-TR"/>
        </a:p>
      </dgm:t>
    </dgm:pt>
    <dgm:pt modelId="{3B5F02F8-9FD7-42D9-B2B6-EF5FF5F52C87}" type="parTrans" cxnId="{F349B533-B0C6-426D-8D1B-EF3A8BAD9759}">
      <dgm:prSet/>
      <dgm:spPr/>
      <dgm:t>
        <a:bodyPr/>
        <a:lstStyle/>
        <a:p>
          <a:endParaRPr lang="tr-TR"/>
        </a:p>
      </dgm:t>
    </dgm:pt>
    <dgm:pt modelId="{C3766F48-E1B0-4EA7-AF04-8397CAAD1FAC}">
      <dgm:prSet custT="1"/>
      <dgm:spPr>
        <a:solidFill>
          <a:srgbClr val="F0A22E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F0A22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275" tIns="41275" rIns="41275" bIns="41275" numCol="1" spcCol="1270" anchor="t" anchorCtr="0"/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‘’Vakıf Yükseköğretim Kurumlar İhale Yönetmeliği‘’ kapsamında Üniversitemizin Akademik, İdari ve Yatırım konularındaki tüm satın alma işlemlerinin bilinçli ve etkili olarak yapılmasını sağlamaktadır. </a:t>
          </a:r>
          <a:endParaRPr lang="tr-TR" sz="2000" i="1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D61B9D4-3766-4CF5-9659-7A56DE7E4D99}" type="sibTrans" cxnId="{23ED1656-9338-48FF-B284-A0CE44745F68}">
      <dgm:prSet/>
      <dgm:spPr/>
      <dgm:t>
        <a:bodyPr/>
        <a:lstStyle/>
        <a:p>
          <a:endParaRPr lang="tr-TR"/>
        </a:p>
      </dgm:t>
    </dgm:pt>
    <dgm:pt modelId="{FBF4CB92-0065-43EB-987F-07C3A28ADFB6}" type="parTrans" cxnId="{23ED1656-9338-48FF-B284-A0CE44745F68}">
      <dgm:prSet/>
      <dgm:spPr/>
      <dgm:t>
        <a:bodyPr/>
        <a:lstStyle/>
        <a:p>
          <a:endParaRPr lang="tr-TR"/>
        </a:p>
      </dgm:t>
    </dgm:pt>
    <dgm:pt modelId="{4A83D1D9-DC31-4F97-A68A-79D8FA16BE50}" type="pres">
      <dgm:prSet presAssocID="{D6BB33AB-95D0-4717-BDF4-E43CC0F3C2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F3E6F7-522F-4A3A-808A-C5ED5EEEF97D}" type="pres">
      <dgm:prSet presAssocID="{48044AC2-6714-4990-A06E-5C0CCACFB7F6}" presName="linNode" presStyleCnt="0"/>
      <dgm:spPr/>
    </dgm:pt>
    <dgm:pt modelId="{895778C7-62FB-4368-8185-B39376CD2D93}" type="pres">
      <dgm:prSet presAssocID="{48044AC2-6714-4990-A06E-5C0CCACFB7F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90CE8-A0EF-43ED-8742-B2B24DE580AB}" type="pres">
      <dgm:prSet presAssocID="{48044AC2-6714-4990-A06E-5C0CCACFB7F6}" presName="childShp" presStyleLbl="bgAccFollowNode1" presStyleIdx="0" presStyleCnt="3" custLinFactNeighborX="-184" custLinFactNeighborY="2568">
        <dgm:presLayoutVars>
          <dgm:bulletEnabled val="1"/>
        </dgm:presLayoutVars>
      </dgm:prSet>
      <dgm:spPr>
        <a:xfrm>
          <a:off x="4507288" y="0"/>
          <a:ext cx="6760932" cy="1294712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5CD649E-6854-4C0E-985C-A85D54BB579D}" type="pres">
      <dgm:prSet presAssocID="{748C16A6-53BF-490D-A0EE-81D14991000B}" presName="spacing" presStyleCnt="0"/>
      <dgm:spPr/>
    </dgm:pt>
    <dgm:pt modelId="{A84D25B8-0C8D-47FD-92C6-FD850873E12D}" type="pres">
      <dgm:prSet presAssocID="{90DF9BF9-3575-4027-A9A2-AE509842E8BF}" presName="linNode" presStyleCnt="0"/>
      <dgm:spPr/>
    </dgm:pt>
    <dgm:pt modelId="{F3C9560A-6CA6-4F98-8BF9-61CA0ED0A256}" type="pres">
      <dgm:prSet presAssocID="{90DF9BF9-3575-4027-A9A2-AE509842E8B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C28D6-ADE1-4BE8-A098-5D37873A1FBF}" type="pres">
      <dgm:prSet presAssocID="{90DF9BF9-3575-4027-A9A2-AE509842E8BF}" presName="childShp" presStyleLbl="bgAccFollowNode1" presStyleIdx="1" presStyleCnt="3" custLinFactNeighborY="-1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F763D-8DBD-4FA4-A13D-159573EBEA93}" type="pres">
      <dgm:prSet presAssocID="{861C524E-1B46-4545-AAF7-8C0C6E305534}" presName="spacing" presStyleCnt="0"/>
      <dgm:spPr/>
    </dgm:pt>
    <dgm:pt modelId="{D187971D-BFF1-46C4-8A81-8EE3D90C0BE6}" type="pres">
      <dgm:prSet presAssocID="{ABFA9D6E-2E37-4CAF-976C-E64FB811B246}" presName="linNode" presStyleCnt="0"/>
      <dgm:spPr/>
    </dgm:pt>
    <dgm:pt modelId="{AAED4C34-41FD-4697-A664-F774F1AC45E2}" type="pres">
      <dgm:prSet presAssocID="{ABFA9D6E-2E37-4CAF-976C-E64FB811B24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B3A4D-7279-42D9-BC33-9F687E06A827}" type="pres">
      <dgm:prSet presAssocID="{ABFA9D6E-2E37-4CAF-976C-E64FB811B246}" presName="childShp" presStyleLbl="bgAccFollowNode1" presStyleIdx="2" presStyleCnt="3">
        <dgm:presLayoutVars>
          <dgm:bulletEnabled val="1"/>
        </dgm:presLayoutVars>
      </dgm:prSet>
      <dgm:spPr>
        <a:xfrm>
          <a:off x="4507288" y="2848367"/>
          <a:ext cx="6760932" cy="1294712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</dgm:ptLst>
  <dgm:cxnLst>
    <dgm:cxn modelId="{30B16FC9-07C4-4684-B8CF-FA03EAEF6930}" type="presOf" srcId="{C3766F48-E1B0-4EA7-AF04-8397CAAD1FAC}" destId="{89BB3A4D-7279-42D9-BC33-9F687E06A827}" srcOrd="0" destOrd="0" presId="urn:microsoft.com/office/officeart/2005/8/layout/vList6"/>
    <dgm:cxn modelId="{6E1E40CA-C101-4C05-936B-284478251D1C}" type="presOf" srcId="{ABFA9D6E-2E37-4CAF-976C-E64FB811B246}" destId="{AAED4C34-41FD-4697-A664-F774F1AC45E2}" srcOrd="0" destOrd="0" presId="urn:microsoft.com/office/officeart/2005/8/layout/vList6"/>
    <dgm:cxn modelId="{8878B925-573D-4232-971D-DB573E24A924}" type="presOf" srcId="{D6BB33AB-95D0-4717-BDF4-E43CC0F3C2AB}" destId="{4A83D1D9-DC31-4F97-A68A-79D8FA16BE50}" srcOrd="0" destOrd="0" presId="urn:microsoft.com/office/officeart/2005/8/layout/vList6"/>
    <dgm:cxn modelId="{F349B533-B0C6-426D-8D1B-EF3A8BAD9759}" srcId="{48044AC2-6714-4990-A06E-5C0CCACFB7F6}" destId="{33D1FB3E-CA0C-4FE1-BD8B-9ADA3A893075}" srcOrd="0" destOrd="0" parTransId="{3B5F02F8-9FD7-42D9-B2B6-EF5FF5F52C87}" sibTransId="{F00DC726-57E8-4796-8812-68035742F548}"/>
    <dgm:cxn modelId="{D22D5BF1-1412-408A-B1D3-B606467E568B}" srcId="{D6BB33AB-95D0-4717-BDF4-E43CC0F3C2AB}" destId="{48044AC2-6714-4990-A06E-5C0CCACFB7F6}" srcOrd="0" destOrd="0" parTransId="{56FC8CE2-DEE6-4B50-829D-5ECCF3D81E67}" sibTransId="{748C16A6-53BF-490D-A0EE-81D14991000B}"/>
    <dgm:cxn modelId="{18D47B55-E26E-4C83-99A1-188715099154}" type="presOf" srcId="{33D1FB3E-CA0C-4FE1-BD8B-9ADA3A893075}" destId="{C8B90CE8-A0EF-43ED-8742-B2B24DE580AB}" srcOrd="0" destOrd="0" presId="urn:microsoft.com/office/officeart/2005/8/layout/vList6"/>
    <dgm:cxn modelId="{23ED1656-9338-48FF-B284-A0CE44745F68}" srcId="{ABFA9D6E-2E37-4CAF-976C-E64FB811B246}" destId="{C3766F48-E1B0-4EA7-AF04-8397CAAD1FAC}" srcOrd="0" destOrd="0" parTransId="{FBF4CB92-0065-43EB-987F-07C3A28ADFB6}" sibTransId="{5D61B9D4-3766-4CF5-9659-7A56DE7E4D99}"/>
    <dgm:cxn modelId="{A2CEBFE8-6004-450C-9F92-55C5B746EAEE}" srcId="{90DF9BF9-3575-4027-A9A2-AE509842E8BF}" destId="{7862B0BD-9560-4346-9393-CB50CA9AC8EF}" srcOrd="0" destOrd="0" parTransId="{9B006CCC-7570-4E8C-96B0-8BF723160353}" sibTransId="{A30D3A0D-1658-4EDE-B5B0-84942043DC76}"/>
    <dgm:cxn modelId="{868250B3-C94B-4093-BE25-261BB4C5C28F}" type="presOf" srcId="{90DF9BF9-3575-4027-A9A2-AE509842E8BF}" destId="{F3C9560A-6CA6-4F98-8BF9-61CA0ED0A256}" srcOrd="0" destOrd="0" presId="urn:microsoft.com/office/officeart/2005/8/layout/vList6"/>
    <dgm:cxn modelId="{5195DBDD-EBE0-4EB6-9B99-B0A0CFB8EED9}" type="presOf" srcId="{48044AC2-6714-4990-A06E-5C0CCACFB7F6}" destId="{895778C7-62FB-4368-8185-B39376CD2D93}" srcOrd="0" destOrd="0" presId="urn:microsoft.com/office/officeart/2005/8/layout/vList6"/>
    <dgm:cxn modelId="{A94F8738-E2C8-4569-981B-F7D50C3CEFFB}" srcId="{D6BB33AB-95D0-4717-BDF4-E43CC0F3C2AB}" destId="{ABFA9D6E-2E37-4CAF-976C-E64FB811B246}" srcOrd="2" destOrd="0" parTransId="{DEFA07DA-31ED-42CC-B0B1-B1AD7E591A83}" sibTransId="{83456B5F-DD29-416D-9A38-399F079C39EC}"/>
    <dgm:cxn modelId="{CB726981-BE5D-40B4-A3BC-6DEF8B8B2930}" type="presOf" srcId="{7862B0BD-9560-4346-9393-CB50CA9AC8EF}" destId="{AB6C28D6-ADE1-4BE8-A098-5D37873A1FBF}" srcOrd="0" destOrd="0" presId="urn:microsoft.com/office/officeart/2005/8/layout/vList6"/>
    <dgm:cxn modelId="{4A40BB6B-96BB-48B9-97B1-E0FC4711347B}" srcId="{D6BB33AB-95D0-4717-BDF4-E43CC0F3C2AB}" destId="{90DF9BF9-3575-4027-A9A2-AE509842E8BF}" srcOrd="1" destOrd="0" parTransId="{2FDC7FA1-9E9E-43E7-812E-2AAE52BDA1E5}" sibTransId="{861C524E-1B46-4545-AAF7-8C0C6E305534}"/>
    <dgm:cxn modelId="{47EDA1F3-5234-4452-BE17-C4FCA9FE5025}" type="presParOf" srcId="{4A83D1D9-DC31-4F97-A68A-79D8FA16BE50}" destId="{D2F3E6F7-522F-4A3A-808A-C5ED5EEEF97D}" srcOrd="0" destOrd="0" presId="urn:microsoft.com/office/officeart/2005/8/layout/vList6"/>
    <dgm:cxn modelId="{D4AB5680-E184-4136-AD6F-9C5A20C13897}" type="presParOf" srcId="{D2F3E6F7-522F-4A3A-808A-C5ED5EEEF97D}" destId="{895778C7-62FB-4368-8185-B39376CD2D93}" srcOrd="0" destOrd="0" presId="urn:microsoft.com/office/officeart/2005/8/layout/vList6"/>
    <dgm:cxn modelId="{B6D36653-9A3F-4E35-9C69-2218892089DB}" type="presParOf" srcId="{D2F3E6F7-522F-4A3A-808A-C5ED5EEEF97D}" destId="{C8B90CE8-A0EF-43ED-8742-B2B24DE580AB}" srcOrd="1" destOrd="0" presId="urn:microsoft.com/office/officeart/2005/8/layout/vList6"/>
    <dgm:cxn modelId="{6917FA30-7F5E-40C1-9D1C-7376AB5648EE}" type="presParOf" srcId="{4A83D1D9-DC31-4F97-A68A-79D8FA16BE50}" destId="{C5CD649E-6854-4C0E-985C-A85D54BB579D}" srcOrd="1" destOrd="0" presId="urn:microsoft.com/office/officeart/2005/8/layout/vList6"/>
    <dgm:cxn modelId="{4C5BCCDB-C9CE-4390-BFBA-62F3E5D61040}" type="presParOf" srcId="{4A83D1D9-DC31-4F97-A68A-79D8FA16BE50}" destId="{A84D25B8-0C8D-47FD-92C6-FD850873E12D}" srcOrd="2" destOrd="0" presId="urn:microsoft.com/office/officeart/2005/8/layout/vList6"/>
    <dgm:cxn modelId="{8FE2D842-0C0B-49FD-B361-49DC735E6C3E}" type="presParOf" srcId="{A84D25B8-0C8D-47FD-92C6-FD850873E12D}" destId="{F3C9560A-6CA6-4F98-8BF9-61CA0ED0A256}" srcOrd="0" destOrd="0" presId="urn:microsoft.com/office/officeart/2005/8/layout/vList6"/>
    <dgm:cxn modelId="{1548F7BD-3953-4F0E-B18D-3EF6A7E3F96D}" type="presParOf" srcId="{A84D25B8-0C8D-47FD-92C6-FD850873E12D}" destId="{AB6C28D6-ADE1-4BE8-A098-5D37873A1FBF}" srcOrd="1" destOrd="0" presId="urn:microsoft.com/office/officeart/2005/8/layout/vList6"/>
    <dgm:cxn modelId="{ACE7A03F-4A22-4A89-ADEB-3A22B6AE79F4}" type="presParOf" srcId="{4A83D1D9-DC31-4F97-A68A-79D8FA16BE50}" destId="{8C6F763D-8DBD-4FA4-A13D-159573EBEA93}" srcOrd="3" destOrd="0" presId="urn:microsoft.com/office/officeart/2005/8/layout/vList6"/>
    <dgm:cxn modelId="{42FDCB71-5BF9-4103-B57B-2F1BF1137514}" type="presParOf" srcId="{4A83D1D9-DC31-4F97-A68A-79D8FA16BE50}" destId="{D187971D-BFF1-46C4-8A81-8EE3D90C0BE6}" srcOrd="4" destOrd="0" presId="urn:microsoft.com/office/officeart/2005/8/layout/vList6"/>
    <dgm:cxn modelId="{0F2B7D2F-FCBF-446D-89AD-96BC22D577A9}" type="presParOf" srcId="{D187971D-BFF1-46C4-8A81-8EE3D90C0BE6}" destId="{AAED4C34-41FD-4697-A664-F774F1AC45E2}" srcOrd="0" destOrd="0" presId="urn:microsoft.com/office/officeart/2005/8/layout/vList6"/>
    <dgm:cxn modelId="{B5CD7FB0-2CE7-42E6-9470-8EA69F8D3365}" type="presParOf" srcId="{D187971D-BFF1-46C4-8A81-8EE3D90C0BE6}" destId="{89BB3A4D-7279-42D9-BC33-9F687E06A82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65439-8DE3-4A73-9D4E-30432ED771C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4688E0F-6E9F-45C2-8655-24EADEEAC4D3}">
      <dgm:prSet phldrT="[Text]"/>
      <dgm:spPr>
        <a:solidFill>
          <a:srgbClr val="7C7154"/>
        </a:solidFill>
      </dgm:spPr>
      <dgm:t>
        <a:bodyPr/>
        <a:lstStyle/>
        <a:p>
          <a:pPr algn="ctr"/>
          <a:endParaRPr lang="tr-TR" dirty="0"/>
        </a:p>
        <a:p>
          <a:pPr algn="ctr"/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Riskin</a:t>
          </a:r>
          <a:r>
            <a:rPr lang="tr-TR" dirty="0"/>
            <a:t> Tanımı</a:t>
          </a:r>
        </a:p>
      </dgm:t>
    </dgm:pt>
    <dgm:pt modelId="{5E3A14A1-9B8D-4F24-8596-B6C9698FAB98}" type="parTrans" cxnId="{23FB4A86-8E3E-4307-85A5-82C9F1E2CBBE}">
      <dgm:prSet/>
      <dgm:spPr/>
      <dgm:t>
        <a:bodyPr/>
        <a:lstStyle/>
        <a:p>
          <a:endParaRPr lang="tr-TR"/>
        </a:p>
      </dgm:t>
    </dgm:pt>
    <dgm:pt modelId="{CF97884F-E065-4F6A-B43D-055E54E97771}" type="sibTrans" cxnId="{23FB4A86-8E3E-4307-85A5-82C9F1E2CBBE}">
      <dgm:prSet/>
      <dgm:spPr/>
      <dgm:t>
        <a:bodyPr/>
        <a:lstStyle/>
        <a:p>
          <a:endParaRPr lang="tr-TR"/>
        </a:p>
      </dgm:t>
    </dgm:pt>
    <dgm:pt modelId="{BA23A379-F9FE-4EE5-8D1F-D9842723B02B}">
      <dgm:prSet phldrT="[Text]" custT="1"/>
      <dgm:spPr/>
      <dgm:t>
        <a:bodyPr/>
        <a:lstStyle/>
        <a:p>
          <a:pPr algn="l"/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Termin Tarihi:	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31.08.2022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F9A54-CABD-40DA-8875-43DB0F81AE0D}" type="parTrans" cxnId="{46EF0F74-40DC-4B76-A8A1-772B03EABD50}">
      <dgm:prSet/>
      <dgm:spPr/>
      <dgm:t>
        <a:bodyPr/>
        <a:lstStyle/>
        <a:p>
          <a:endParaRPr lang="tr-TR"/>
        </a:p>
      </dgm:t>
    </dgm:pt>
    <dgm:pt modelId="{C6896CF7-2483-4F23-812C-4BE82B055AB2}" type="sibTrans" cxnId="{46EF0F74-40DC-4B76-A8A1-772B03EABD50}">
      <dgm:prSet/>
      <dgm:spPr/>
      <dgm:t>
        <a:bodyPr/>
        <a:lstStyle/>
        <a:p>
          <a:endParaRPr lang="tr-TR"/>
        </a:p>
      </dgm:t>
    </dgm:pt>
    <dgm:pt modelId="{0986F90E-96A0-4312-B20F-FCF58EF2C595}">
      <dgm:prSet phldrT="[Text]" custT="1"/>
      <dgm:spPr/>
      <dgm:t>
        <a:bodyPr/>
        <a:lstStyle/>
        <a:p>
          <a:pPr algn="l"/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Sorumlu Birim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Genel Sekreterlik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37D69-659E-4856-B328-D49474AC23B7}" type="parTrans" cxnId="{6C7C6EFB-90E1-4D37-8B8B-670839B590A5}">
      <dgm:prSet/>
      <dgm:spPr/>
      <dgm:t>
        <a:bodyPr/>
        <a:lstStyle/>
        <a:p>
          <a:endParaRPr lang="tr-TR"/>
        </a:p>
      </dgm:t>
    </dgm:pt>
    <dgm:pt modelId="{349DCFE7-6BA2-4EE8-839A-1325C1E3FE03}" type="sibTrans" cxnId="{6C7C6EFB-90E1-4D37-8B8B-670839B590A5}">
      <dgm:prSet/>
      <dgm:spPr/>
      <dgm:t>
        <a:bodyPr/>
        <a:lstStyle/>
        <a:p>
          <a:endParaRPr lang="tr-TR"/>
        </a:p>
      </dgm:t>
    </dgm:pt>
    <dgm:pt modelId="{F7A49A60-ED34-43B3-B45C-88ABBE94F18B}">
      <dgm:prSet phldrT="[Text]" custT="1"/>
      <dgm:spPr/>
      <dgm:t>
        <a:bodyPr/>
        <a:lstStyle/>
        <a:p>
          <a:pPr algn="l"/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Önleyici Faaliyet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tr-TR" sz="2400" dirty="0" smtClean="0">
              <a:solidFill>
                <a:schemeClr val="tx2"/>
              </a:solidFill>
            </a:rPr>
            <a:t>Bütçeden</a:t>
          </a:r>
          <a:r>
            <a:rPr lang="tr-TR" sz="2400" baseline="0" dirty="0" smtClean="0">
              <a:solidFill>
                <a:schemeClr val="tx2"/>
              </a:solidFill>
            </a:rPr>
            <a:t> talep edilmiştir. Çıkmamıştır.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01E55-6167-4994-95CC-0B87EA9C3ED3}" type="parTrans" cxnId="{29C42FC2-6472-4FC7-B512-46B42B56FCCF}">
      <dgm:prSet/>
      <dgm:spPr/>
      <dgm:t>
        <a:bodyPr/>
        <a:lstStyle/>
        <a:p>
          <a:endParaRPr lang="tr-TR"/>
        </a:p>
      </dgm:t>
    </dgm:pt>
    <dgm:pt modelId="{7932AD68-A463-4BA2-9F2B-52CBE28E931E}" type="sibTrans" cxnId="{29C42FC2-6472-4FC7-B512-46B42B56FCCF}">
      <dgm:prSet/>
      <dgm:spPr/>
      <dgm:t>
        <a:bodyPr/>
        <a:lstStyle/>
        <a:p>
          <a:endParaRPr lang="tr-TR"/>
        </a:p>
      </dgm:t>
    </dgm:pt>
    <dgm:pt modelId="{2BCB9B41-15DC-441A-AE22-551977A17879}" type="pres">
      <dgm:prSet presAssocID="{44C65439-8DE3-4A73-9D4E-30432ED771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68611C-C23B-4FD7-B894-AEF37F881D5B}" type="pres">
      <dgm:prSet presAssocID="{54688E0F-6E9F-45C2-8655-24EADEEAC4D3}" presName="thickLine" presStyleLbl="alignNode1" presStyleIdx="0" presStyleCnt="1"/>
      <dgm:spPr>
        <a:ln>
          <a:noFill/>
        </a:ln>
      </dgm:spPr>
    </dgm:pt>
    <dgm:pt modelId="{480E9831-7329-4B1C-B49B-8721D186F6F5}" type="pres">
      <dgm:prSet presAssocID="{54688E0F-6E9F-45C2-8655-24EADEEAC4D3}" presName="horz1" presStyleCnt="0"/>
      <dgm:spPr/>
    </dgm:pt>
    <dgm:pt modelId="{6633D85D-27A4-445B-9704-B4A3C6747252}" type="pres">
      <dgm:prSet presAssocID="{54688E0F-6E9F-45C2-8655-24EADEEAC4D3}" presName="tx1" presStyleLbl="revTx" presStyleIdx="0" presStyleCnt="4"/>
      <dgm:spPr/>
      <dgm:t>
        <a:bodyPr/>
        <a:lstStyle/>
        <a:p>
          <a:endParaRPr lang="en-US"/>
        </a:p>
      </dgm:t>
    </dgm:pt>
    <dgm:pt modelId="{BC3175DA-8CFB-432F-AEDB-769A5D42516C}" type="pres">
      <dgm:prSet presAssocID="{54688E0F-6E9F-45C2-8655-24EADEEAC4D3}" presName="vert1" presStyleCnt="0"/>
      <dgm:spPr/>
    </dgm:pt>
    <dgm:pt modelId="{7E9D99F8-5295-4609-B7A5-70437D003D6C}" type="pres">
      <dgm:prSet presAssocID="{BA23A379-F9FE-4EE5-8D1F-D9842723B02B}" presName="vertSpace2a" presStyleCnt="0"/>
      <dgm:spPr/>
    </dgm:pt>
    <dgm:pt modelId="{C7EF6E11-6B7C-4B93-89B5-6759DD635405}" type="pres">
      <dgm:prSet presAssocID="{BA23A379-F9FE-4EE5-8D1F-D9842723B02B}" presName="horz2" presStyleCnt="0"/>
      <dgm:spPr/>
    </dgm:pt>
    <dgm:pt modelId="{08D94858-F115-4386-B1AC-B2643F0BFA51}" type="pres">
      <dgm:prSet presAssocID="{BA23A379-F9FE-4EE5-8D1F-D9842723B02B}" presName="horzSpace2" presStyleCnt="0"/>
      <dgm:spPr/>
    </dgm:pt>
    <dgm:pt modelId="{283C8E08-A5AC-438A-A3E4-0F9BAA83C6FB}" type="pres">
      <dgm:prSet presAssocID="{BA23A379-F9FE-4EE5-8D1F-D9842723B02B}" presName="tx2" presStyleLbl="revTx" presStyleIdx="1" presStyleCnt="4"/>
      <dgm:spPr/>
      <dgm:t>
        <a:bodyPr/>
        <a:lstStyle/>
        <a:p>
          <a:endParaRPr lang="en-US"/>
        </a:p>
      </dgm:t>
    </dgm:pt>
    <dgm:pt modelId="{FE104B78-E17A-4789-8C34-A876B4944D8A}" type="pres">
      <dgm:prSet presAssocID="{BA23A379-F9FE-4EE5-8D1F-D9842723B02B}" presName="vert2" presStyleCnt="0"/>
      <dgm:spPr/>
    </dgm:pt>
    <dgm:pt modelId="{B097D557-D2E1-4639-9B28-C03EC45FBA0F}" type="pres">
      <dgm:prSet presAssocID="{BA23A379-F9FE-4EE5-8D1F-D9842723B02B}" presName="thinLine2b" presStyleLbl="callout" presStyleIdx="0" presStyleCnt="3"/>
      <dgm:spPr/>
    </dgm:pt>
    <dgm:pt modelId="{A1A8E9B8-11D2-445D-B35C-87E6DA73BACE}" type="pres">
      <dgm:prSet presAssocID="{BA23A379-F9FE-4EE5-8D1F-D9842723B02B}" presName="vertSpace2b" presStyleCnt="0"/>
      <dgm:spPr/>
    </dgm:pt>
    <dgm:pt modelId="{2559322E-CA22-41D5-97FB-6F3E69951BAE}" type="pres">
      <dgm:prSet presAssocID="{0986F90E-96A0-4312-B20F-FCF58EF2C595}" presName="horz2" presStyleCnt="0"/>
      <dgm:spPr/>
    </dgm:pt>
    <dgm:pt modelId="{3FB3AC5A-538F-4279-9FE1-031F4FD970CD}" type="pres">
      <dgm:prSet presAssocID="{0986F90E-96A0-4312-B20F-FCF58EF2C595}" presName="horzSpace2" presStyleCnt="0"/>
      <dgm:spPr/>
    </dgm:pt>
    <dgm:pt modelId="{D6FC5A38-23B1-40C1-8A82-31F4454EEFC6}" type="pres">
      <dgm:prSet presAssocID="{0986F90E-96A0-4312-B20F-FCF58EF2C595}" presName="tx2" presStyleLbl="revTx" presStyleIdx="2" presStyleCnt="4"/>
      <dgm:spPr/>
      <dgm:t>
        <a:bodyPr/>
        <a:lstStyle/>
        <a:p>
          <a:endParaRPr lang="en-US"/>
        </a:p>
      </dgm:t>
    </dgm:pt>
    <dgm:pt modelId="{693260BD-CB41-40F5-AC1A-728916BE9031}" type="pres">
      <dgm:prSet presAssocID="{0986F90E-96A0-4312-B20F-FCF58EF2C595}" presName="vert2" presStyleCnt="0"/>
      <dgm:spPr/>
    </dgm:pt>
    <dgm:pt modelId="{71402CD2-3271-42AC-A250-D9BEAAD795C3}" type="pres">
      <dgm:prSet presAssocID="{0986F90E-96A0-4312-B20F-FCF58EF2C595}" presName="thinLine2b" presStyleLbl="callout" presStyleIdx="1" presStyleCnt="3"/>
      <dgm:spPr/>
    </dgm:pt>
    <dgm:pt modelId="{422783CA-6857-4975-8FFA-4AC755EF0752}" type="pres">
      <dgm:prSet presAssocID="{0986F90E-96A0-4312-B20F-FCF58EF2C595}" presName="vertSpace2b" presStyleCnt="0"/>
      <dgm:spPr/>
    </dgm:pt>
    <dgm:pt modelId="{39DAE40B-9CD3-4C11-97F1-BE98BFE7F104}" type="pres">
      <dgm:prSet presAssocID="{F7A49A60-ED34-43B3-B45C-88ABBE94F18B}" presName="horz2" presStyleCnt="0"/>
      <dgm:spPr/>
    </dgm:pt>
    <dgm:pt modelId="{CE132ED9-CC6A-45F7-A3FC-631696FF572F}" type="pres">
      <dgm:prSet presAssocID="{F7A49A60-ED34-43B3-B45C-88ABBE94F18B}" presName="horzSpace2" presStyleCnt="0"/>
      <dgm:spPr/>
    </dgm:pt>
    <dgm:pt modelId="{E67254EA-10EC-483F-A1DE-E4E8FD78DD9D}" type="pres">
      <dgm:prSet presAssocID="{F7A49A60-ED34-43B3-B45C-88ABBE94F18B}" presName="tx2" presStyleLbl="revTx" presStyleIdx="3" presStyleCnt="4"/>
      <dgm:spPr/>
      <dgm:t>
        <a:bodyPr/>
        <a:lstStyle/>
        <a:p>
          <a:endParaRPr lang="en-US"/>
        </a:p>
      </dgm:t>
    </dgm:pt>
    <dgm:pt modelId="{46535C43-314E-4FE9-9AAA-F2B55F2C943A}" type="pres">
      <dgm:prSet presAssocID="{F7A49A60-ED34-43B3-B45C-88ABBE94F18B}" presName="vert2" presStyleCnt="0"/>
      <dgm:spPr/>
    </dgm:pt>
    <dgm:pt modelId="{28F316E6-42F5-4C51-A63A-0683F9A99384}" type="pres">
      <dgm:prSet presAssocID="{F7A49A60-ED34-43B3-B45C-88ABBE94F18B}" presName="thinLine2b" presStyleLbl="callout" presStyleIdx="2" presStyleCnt="3"/>
      <dgm:spPr/>
    </dgm:pt>
    <dgm:pt modelId="{7B8AC26A-3066-4E71-9E2B-0115E186F1ED}" type="pres">
      <dgm:prSet presAssocID="{F7A49A60-ED34-43B3-B45C-88ABBE94F18B}" presName="vertSpace2b" presStyleCnt="0"/>
      <dgm:spPr/>
    </dgm:pt>
  </dgm:ptLst>
  <dgm:cxnLst>
    <dgm:cxn modelId="{2271A5ED-9502-4AFE-8AA9-BD027AC326E9}" type="presOf" srcId="{44C65439-8DE3-4A73-9D4E-30432ED771C9}" destId="{2BCB9B41-15DC-441A-AE22-551977A17879}" srcOrd="0" destOrd="0" presId="urn:microsoft.com/office/officeart/2008/layout/LinedList"/>
    <dgm:cxn modelId="{ED099287-FA0B-4952-B6F3-A661344D4365}" type="presOf" srcId="{F7A49A60-ED34-43B3-B45C-88ABBE94F18B}" destId="{E67254EA-10EC-483F-A1DE-E4E8FD78DD9D}" srcOrd="0" destOrd="0" presId="urn:microsoft.com/office/officeart/2008/layout/LinedList"/>
    <dgm:cxn modelId="{6C7C6EFB-90E1-4D37-8B8B-670839B590A5}" srcId="{54688E0F-6E9F-45C2-8655-24EADEEAC4D3}" destId="{0986F90E-96A0-4312-B20F-FCF58EF2C595}" srcOrd="1" destOrd="0" parTransId="{2A137D69-659E-4856-B328-D49474AC23B7}" sibTransId="{349DCFE7-6BA2-4EE8-839A-1325C1E3FE03}"/>
    <dgm:cxn modelId="{211100A1-E8A3-4B43-9867-D191DB9A9456}" type="presOf" srcId="{BA23A379-F9FE-4EE5-8D1F-D9842723B02B}" destId="{283C8E08-A5AC-438A-A3E4-0F9BAA83C6FB}" srcOrd="0" destOrd="0" presId="urn:microsoft.com/office/officeart/2008/layout/LinedList"/>
    <dgm:cxn modelId="{46EF0F74-40DC-4B76-A8A1-772B03EABD50}" srcId="{54688E0F-6E9F-45C2-8655-24EADEEAC4D3}" destId="{BA23A379-F9FE-4EE5-8D1F-D9842723B02B}" srcOrd="0" destOrd="0" parTransId="{834F9A54-CABD-40DA-8875-43DB0F81AE0D}" sibTransId="{C6896CF7-2483-4F23-812C-4BE82B055AB2}"/>
    <dgm:cxn modelId="{31E1E994-4183-4E7D-8F7E-0C372AAECB94}" type="presOf" srcId="{54688E0F-6E9F-45C2-8655-24EADEEAC4D3}" destId="{6633D85D-27A4-445B-9704-B4A3C6747252}" srcOrd="0" destOrd="0" presId="urn:microsoft.com/office/officeart/2008/layout/LinedList"/>
    <dgm:cxn modelId="{23FB4A86-8E3E-4307-85A5-82C9F1E2CBBE}" srcId="{44C65439-8DE3-4A73-9D4E-30432ED771C9}" destId="{54688E0F-6E9F-45C2-8655-24EADEEAC4D3}" srcOrd="0" destOrd="0" parTransId="{5E3A14A1-9B8D-4F24-8596-B6C9698FAB98}" sibTransId="{CF97884F-E065-4F6A-B43D-055E54E97771}"/>
    <dgm:cxn modelId="{30C303CF-B3BB-4C60-9AEB-46FCFBE88851}" type="presOf" srcId="{0986F90E-96A0-4312-B20F-FCF58EF2C595}" destId="{D6FC5A38-23B1-40C1-8A82-31F4454EEFC6}" srcOrd="0" destOrd="0" presId="urn:microsoft.com/office/officeart/2008/layout/LinedList"/>
    <dgm:cxn modelId="{29C42FC2-6472-4FC7-B512-46B42B56FCCF}" srcId="{54688E0F-6E9F-45C2-8655-24EADEEAC4D3}" destId="{F7A49A60-ED34-43B3-B45C-88ABBE94F18B}" srcOrd="2" destOrd="0" parTransId="{FA901E55-6167-4994-95CC-0B87EA9C3ED3}" sibTransId="{7932AD68-A463-4BA2-9F2B-52CBE28E931E}"/>
    <dgm:cxn modelId="{D06A78D3-9A63-4E32-BED1-54480A0876B7}" type="presParOf" srcId="{2BCB9B41-15DC-441A-AE22-551977A17879}" destId="{9968611C-C23B-4FD7-B894-AEF37F881D5B}" srcOrd="0" destOrd="0" presId="urn:microsoft.com/office/officeart/2008/layout/LinedList"/>
    <dgm:cxn modelId="{782109D6-CAB8-4DAD-8D9A-CC231EE603C3}" type="presParOf" srcId="{2BCB9B41-15DC-441A-AE22-551977A17879}" destId="{480E9831-7329-4B1C-B49B-8721D186F6F5}" srcOrd="1" destOrd="0" presId="urn:microsoft.com/office/officeart/2008/layout/LinedList"/>
    <dgm:cxn modelId="{8B0473E9-2DB1-448D-BB59-AE4FD61B6120}" type="presParOf" srcId="{480E9831-7329-4B1C-B49B-8721D186F6F5}" destId="{6633D85D-27A4-445B-9704-B4A3C6747252}" srcOrd="0" destOrd="0" presId="urn:microsoft.com/office/officeart/2008/layout/LinedList"/>
    <dgm:cxn modelId="{70077790-1903-4AE5-9DE0-8A61EC008D45}" type="presParOf" srcId="{480E9831-7329-4B1C-B49B-8721D186F6F5}" destId="{BC3175DA-8CFB-432F-AEDB-769A5D42516C}" srcOrd="1" destOrd="0" presId="urn:microsoft.com/office/officeart/2008/layout/LinedList"/>
    <dgm:cxn modelId="{691FE57F-A806-4335-A4BA-368D5CBC06BF}" type="presParOf" srcId="{BC3175DA-8CFB-432F-AEDB-769A5D42516C}" destId="{7E9D99F8-5295-4609-B7A5-70437D003D6C}" srcOrd="0" destOrd="0" presId="urn:microsoft.com/office/officeart/2008/layout/LinedList"/>
    <dgm:cxn modelId="{B2042B5C-2739-4252-84E6-5499A20A6F50}" type="presParOf" srcId="{BC3175DA-8CFB-432F-AEDB-769A5D42516C}" destId="{C7EF6E11-6B7C-4B93-89B5-6759DD635405}" srcOrd="1" destOrd="0" presId="urn:microsoft.com/office/officeart/2008/layout/LinedList"/>
    <dgm:cxn modelId="{8CA94B3C-458B-40ED-89EB-BA6EA92E02F9}" type="presParOf" srcId="{C7EF6E11-6B7C-4B93-89B5-6759DD635405}" destId="{08D94858-F115-4386-B1AC-B2643F0BFA51}" srcOrd="0" destOrd="0" presId="urn:microsoft.com/office/officeart/2008/layout/LinedList"/>
    <dgm:cxn modelId="{C6BB3CBA-5CE9-49F2-99E9-F41D89EE038E}" type="presParOf" srcId="{C7EF6E11-6B7C-4B93-89B5-6759DD635405}" destId="{283C8E08-A5AC-438A-A3E4-0F9BAA83C6FB}" srcOrd="1" destOrd="0" presId="urn:microsoft.com/office/officeart/2008/layout/LinedList"/>
    <dgm:cxn modelId="{66D5083D-AC81-427E-9F2B-8D94A5934C7C}" type="presParOf" srcId="{C7EF6E11-6B7C-4B93-89B5-6759DD635405}" destId="{FE104B78-E17A-4789-8C34-A876B4944D8A}" srcOrd="2" destOrd="0" presId="urn:microsoft.com/office/officeart/2008/layout/LinedList"/>
    <dgm:cxn modelId="{E7CAAB9D-8957-4F5C-8AA5-7C9B20404840}" type="presParOf" srcId="{BC3175DA-8CFB-432F-AEDB-769A5D42516C}" destId="{B097D557-D2E1-4639-9B28-C03EC45FBA0F}" srcOrd="2" destOrd="0" presId="urn:microsoft.com/office/officeart/2008/layout/LinedList"/>
    <dgm:cxn modelId="{02DE4EE0-47DD-4328-ABAF-D995F39C44F0}" type="presParOf" srcId="{BC3175DA-8CFB-432F-AEDB-769A5D42516C}" destId="{A1A8E9B8-11D2-445D-B35C-87E6DA73BACE}" srcOrd="3" destOrd="0" presId="urn:microsoft.com/office/officeart/2008/layout/LinedList"/>
    <dgm:cxn modelId="{56682F0F-513A-43CC-A9BF-A1F0E7D359EB}" type="presParOf" srcId="{BC3175DA-8CFB-432F-AEDB-769A5D42516C}" destId="{2559322E-CA22-41D5-97FB-6F3E69951BAE}" srcOrd="4" destOrd="0" presId="urn:microsoft.com/office/officeart/2008/layout/LinedList"/>
    <dgm:cxn modelId="{93804610-B526-4869-9F58-164FF3E7C91C}" type="presParOf" srcId="{2559322E-CA22-41D5-97FB-6F3E69951BAE}" destId="{3FB3AC5A-538F-4279-9FE1-031F4FD970CD}" srcOrd="0" destOrd="0" presId="urn:microsoft.com/office/officeart/2008/layout/LinedList"/>
    <dgm:cxn modelId="{22691963-E365-4781-95F8-B13F4870211E}" type="presParOf" srcId="{2559322E-CA22-41D5-97FB-6F3E69951BAE}" destId="{D6FC5A38-23B1-40C1-8A82-31F4454EEFC6}" srcOrd="1" destOrd="0" presId="urn:microsoft.com/office/officeart/2008/layout/LinedList"/>
    <dgm:cxn modelId="{40D8957E-2E25-4D99-BA10-B357AD6927CB}" type="presParOf" srcId="{2559322E-CA22-41D5-97FB-6F3E69951BAE}" destId="{693260BD-CB41-40F5-AC1A-728916BE9031}" srcOrd="2" destOrd="0" presId="urn:microsoft.com/office/officeart/2008/layout/LinedList"/>
    <dgm:cxn modelId="{9BB7AFC5-873D-422B-88BE-530B9C6A2652}" type="presParOf" srcId="{BC3175DA-8CFB-432F-AEDB-769A5D42516C}" destId="{71402CD2-3271-42AC-A250-D9BEAAD795C3}" srcOrd="5" destOrd="0" presId="urn:microsoft.com/office/officeart/2008/layout/LinedList"/>
    <dgm:cxn modelId="{A02F4ECC-718E-4875-83BD-06B068975FC8}" type="presParOf" srcId="{BC3175DA-8CFB-432F-AEDB-769A5D42516C}" destId="{422783CA-6857-4975-8FFA-4AC755EF0752}" srcOrd="6" destOrd="0" presId="urn:microsoft.com/office/officeart/2008/layout/LinedList"/>
    <dgm:cxn modelId="{71148B31-626E-4F10-83E3-D28F074F1A47}" type="presParOf" srcId="{BC3175DA-8CFB-432F-AEDB-769A5D42516C}" destId="{39DAE40B-9CD3-4C11-97F1-BE98BFE7F104}" srcOrd="7" destOrd="0" presId="urn:microsoft.com/office/officeart/2008/layout/LinedList"/>
    <dgm:cxn modelId="{0F4C3898-3ECD-4DEE-A4AD-0B8ED8D30FB5}" type="presParOf" srcId="{39DAE40B-9CD3-4C11-97F1-BE98BFE7F104}" destId="{CE132ED9-CC6A-45F7-A3FC-631696FF572F}" srcOrd="0" destOrd="0" presId="urn:microsoft.com/office/officeart/2008/layout/LinedList"/>
    <dgm:cxn modelId="{866766FD-EA95-4ACE-8E5A-D5DB09D16C64}" type="presParOf" srcId="{39DAE40B-9CD3-4C11-97F1-BE98BFE7F104}" destId="{E67254EA-10EC-483F-A1DE-E4E8FD78DD9D}" srcOrd="1" destOrd="0" presId="urn:microsoft.com/office/officeart/2008/layout/LinedList"/>
    <dgm:cxn modelId="{490FD8AE-163F-468F-97E5-781F97C66AA7}" type="presParOf" srcId="{39DAE40B-9CD3-4C11-97F1-BE98BFE7F104}" destId="{46535C43-314E-4FE9-9AAA-F2B55F2C943A}" srcOrd="2" destOrd="0" presId="urn:microsoft.com/office/officeart/2008/layout/LinedList"/>
    <dgm:cxn modelId="{5EC543A8-F26C-45E4-AE54-93D6860CD8E5}" type="presParOf" srcId="{BC3175DA-8CFB-432F-AEDB-769A5D42516C}" destId="{28F316E6-42F5-4C51-A63A-0683F9A99384}" srcOrd="8" destOrd="0" presId="urn:microsoft.com/office/officeart/2008/layout/LinedList"/>
    <dgm:cxn modelId="{855481C7-482D-4064-B485-B238112C95DE}" type="presParOf" srcId="{BC3175DA-8CFB-432F-AEDB-769A5D42516C}" destId="{7B8AC26A-3066-4E71-9E2B-0115E186F1ED}" srcOrd="9" destOrd="0" presId="urn:microsoft.com/office/officeart/2008/layout/LinedList"/>
  </dgm:cxnLst>
  <dgm:bg/>
  <dgm:whole>
    <a:ln w="9525" cap="flat" cmpd="sng" algn="ctr">
      <a:solidFill>
        <a:schemeClr val="accent5">
          <a:lumMod val="75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65439-8DE3-4A73-9D4E-30432ED771C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4688E0F-6E9F-45C2-8655-24EADEEAC4D3}">
      <dgm:prSet phldrT="[Text]"/>
      <dgm:spPr>
        <a:solidFill>
          <a:srgbClr val="7C7154"/>
        </a:solidFill>
      </dgm:spPr>
      <dgm:t>
        <a:bodyPr/>
        <a:lstStyle/>
        <a:p>
          <a:pPr algn="ctr"/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Bulgu(DF) Tanımı:</a:t>
          </a:r>
        </a:p>
        <a:p>
          <a:pPr algn="ctr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SA-GT-0001 Satın alma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müdürü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görev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tanımında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GGYS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kapsamında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ISO22</a:t>
          </a:r>
          <a:r>
            <a:rPr lang="tr-T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ile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ilgili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herhangi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madde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görülememiştir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tr-TR" dirty="0"/>
        </a:p>
      </dgm:t>
    </dgm:pt>
    <dgm:pt modelId="{5E3A14A1-9B8D-4F24-8596-B6C9698FAB98}" type="parTrans" cxnId="{23FB4A86-8E3E-4307-85A5-82C9F1E2CBBE}">
      <dgm:prSet/>
      <dgm:spPr/>
      <dgm:t>
        <a:bodyPr/>
        <a:lstStyle/>
        <a:p>
          <a:endParaRPr lang="tr-TR"/>
        </a:p>
      </dgm:t>
    </dgm:pt>
    <dgm:pt modelId="{CF97884F-E065-4F6A-B43D-055E54E97771}" type="sibTrans" cxnId="{23FB4A86-8E3E-4307-85A5-82C9F1E2CBBE}">
      <dgm:prSet/>
      <dgm:spPr/>
      <dgm:t>
        <a:bodyPr/>
        <a:lstStyle/>
        <a:p>
          <a:endParaRPr lang="tr-TR"/>
        </a:p>
      </dgm:t>
    </dgm:pt>
    <dgm:pt modelId="{BA23A379-F9FE-4EE5-8D1F-D9842723B02B}">
      <dgm:prSet phldrT="[Text]" custT="1"/>
      <dgm:spPr/>
      <dgm:t>
        <a:bodyPr/>
        <a:lstStyle/>
        <a:p>
          <a:pPr algn="l"/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Termin Tarihi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22.12.2022</a:t>
          </a:r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gm:t>
    </dgm:pt>
    <dgm:pt modelId="{834F9A54-CABD-40DA-8875-43DB0F81AE0D}" type="parTrans" cxnId="{46EF0F74-40DC-4B76-A8A1-772B03EABD50}">
      <dgm:prSet/>
      <dgm:spPr/>
      <dgm:t>
        <a:bodyPr/>
        <a:lstStyle/>
        <a:p>
          <a:endParaRPr lang="tr-TR"/>
        </a:p>
      </dgm:t>
    </dgm:pt>
    <dgm:pt modelId="{C6896CF7-2483-4F23-812C-4BE82B055AB2}" type="sibTrans" cxnId="{46EF0F74-40DC-4B76-A8A1-772B03EABD50}">
      <dgm:prSet/>
      <dgm:spPr/>
      <dgm:t>
        <a:bodyPr/>
        <a:lstStyle/>
        <a:p>
          <a:endParaRPr lang="tr-TR"/>
        </a:p>
      </dgm:t>
    </dgm:pt>
    <dgm:pt modelId="{0986F90E-96A0-4312-B20F-FCF58EF2C595}">
      <dgm:prSet phldrT="[Text]" custT="1"/>
      <dgm:spPr/>
      <dgm:t>
        <a:bodyPr/>
        <a:lstStyle/>
        <a:p>
          <a:pPr algn="l"/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Yapılan Geçici Faaliyet:</a:t>
          </a:r>
        </a:p>
      </dgm:t>
    </dgm:pt>
    <dgm:pt modelId="{2A137D69-659E-4856-B328-D49474AC23B7}" type="parTrans" cxnId="{6C7C6EFB-90E1-4D37-8B8B-670839B590A5}">
      <dgm:prSet/>
      <dgm:spPr/>
      <dgm:t>
        <a:bodyPr/>
        <a:lstStyle/>
        <a:p>
          <a:endParaRPr lang="tr-TR"/>
        </a:p>
      </dgm:t>
    </dgm:pt>
    <dgm:pt modelId="{349DCFE7-6BA2-4EE8-839A-1325C1E3FE03}" type="sibTrans" cxnId="{6C7C6EFB-90E1-4D37-8B8B-670839B590A5}">
      <dgm:prSet/>
      <dgm:spPr/>
      <dgm:t>
        <a:bodyPr/>
        <a:lstStyle/>
        <a:p>
          <a:endParaRPr lang="tr-TR"/>
        </a:p>
      </dgm:t>
    </dgm:pt>
    <dgm:pt modelId="{F7A49A60-ED34-43B3-B45C-88ABBE94F18B}">
      <dgm:prSet phldrT="[Text]" custT="1"/>
      <dgm:spPr/>
      <dgm:t>
        <a:bodyPr/>
        <a:lstStyle/>
        <a:p>
          <a:pPr algn="l"/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Yapılan 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Kalıcı </a:t>
          </a:r>
          <a:r>
            <a:rPr 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Faaliyet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Görev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Tanımına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ISO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maddesi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eklenecektir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tr-TR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01E55-6167-4994-95CC-0B87EA9C3ED3}" type="parTrans" cxnId="{29C42FC2-6472-4FC7-B512-46B42B56FCCF}">
      <dgm:prSet/>
      <dgm:spPr/>
      <dgm:t>
        <a:bodyPr/>
        <a:lstStyle/>
        <a:p>
          <a:endParaRPr lang="tr-TR"/>
        </a:p>
      </dgm:t>
    </dgm:pt>
    <dgm:pt modelId="{7932AD68-A463-4BA2-9F2B-52CBE28E931E}" type="sibTrans" cxnId="{29C42FC2-6472-4FC7-B512-46B42B56FCCF}">
      <dgm:prSet/>
      <dgm:spPr/>
      <dgm:t>
        <a:bodyPr/>
        <a:lstStyle/>
        <a:p>
          <a:endParaRPr lang="tr-TR"/>
        </a:p>
      </dgm:t>
    </dgm:pt>
    <dgm:pt modelId="{2BCB9B41-15DC-441A-AE22-551977A17879}" type="pres">
      <dgm:prSet presAssocID="{44C65439-8DE3-4A73-9D4E-30432ED771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68611C-C23B-4FD7-B894-AEF37F881D5B}" type="pres">
      <dgm:prSet presAssocID="{54688E0F-6E9F-45C2-8655-24EADEEAC4D3}" presName="thickLine" presStyleLbl="alignNode1" presStyleIdx="0" presStyleCnt="1"/>
      <dgm:spPr>
        <a:ln>
          <a:noFill/>
        </a:ln>
      </dgm:spPr>
    </dgm:pt>
    <dgm:pt modelId="{480E9831-7329-4B1C-B49B-8721D186F6F5}" type="pres">
      <dgm:prSet presAssocID="{54688E0F-6E9F-45C2-8655-24EADEEAC4D3}" presName="horz1" presStyleCnt="0"/>
      <dgm:spPr/>
    </dgm:pt>
    <dgm:pt modelId="{6633D85D-27A4-445B-9704-B4A3C6747252}" type="pres">
      <dgm:prSet presAssocID="{54688E0F-6E9F-45C2-8655-24EADEEAC4D3}" presName="tx1" presStyleLbl="revTx" presStyleIdx="0" presStyleCnt="4"/>
      <dgm:spPr/>
      <dgm:t>
        <a:bodyPr/>
        <a:lstStyle/>
        <a:p>
          <a:endParaRPr lang="en-US"/>
        </a:p>
      </dgm:t>
    </dgm:pt>
    <dgm:pt modelId="{BC3175DA-8CFB-432F-AEDB-769A5D42516C}" type="pres">
      <dgm:prSet presAssocID="{54688E0F-6E9F-45C2-8655-24EADEEAC4D3}" presName="vert1" presStyleCnt="0"/>
      <dgm:spPr/>
    </dgm:pt>
    <dgm:pt modelId="{7E9D99F8-5295-4609-B7A5-70437D003D6C}" type="pres">
      <dgm:prSet presAssocID="{BA23A379-F9FE-4EE5-8D1F-D9842723B02B}" presName="vertSpace2a" presStyleCnt="0"/>
      <dgm:spPr/>
    </dgm:pt>
    <dgm:pt modelId="{C7EF6E11-6B7C-4B93-89B5-6759DD635405}" type="pres">
      <dgm:prSet presAssocID="{BA23A379-F9FE-4EE5-8D1F-D9842723B02B}" presName="horz2" presStyleCnt="0"/>
      <dgm:spPr/>
    </dgm:pt>
    <dgm:pt modelId="{08D94858-F115-4386-B1AC-B2643F0BFA51}" type="pres">
      <dgm:prSet presAssocID="{BA23A379-F9FE-4EE5-8D1F-D9842723B02B}" presName="horzSpace2" presStyleCnt="0"/>
      <dgm:spPr/>
    </dgm:pt>
    <dgm:pt modelId="{283C8E08-A5AC-438A-A3E4-0F9BAA83C6FB}" type="pres">
      <dgm:prSet presAssocID="{BA23A379-F9FE-4EE5-8D1F-D9842723B02B}" presName="tx2" presStyleLbl="revTx" presStyleIdx="1" presStyleCnt="4"/>
      <dgm:spPr/>
      <dgm:t>
        <a:bodyPr/>
        <a:lstStyle/>
        <a:p>
          <a:endParaRPr lang="en-US"/>
        </a:p>
      </dgm:t>
    </dgm:pt>
    <dgm:pt modelId="{FE104B78-E17A-4789-8C34-A876B4944D8A}" type="pres">
      <dgm:prSet presAssocID="{BA23A379-F9FE-4EE5-8D1F-D9842723B02B}" presName="vert2" presStyleCnt="0"/>
      <dgm:spPr/>
    </dgm:pt>
    <dgm:pt modelId="{B097D557-D2E1-4639-9B28-C03EC45FBA0F}" type="pres">
      <dgm:prSet presAssocID="{BA23A379-F9FE-4EE5-8D1F-D9842723B02B}" presName="thinLine2b" presStyleLbl="callout" presStyleIdx="0" presStyleCnt="3"/>
      <dgm:spPr/>
    </dgm:pt>
    <dgm:pt modelId="{A1A8E9B8-11D2-445D-B35C-87E6DA73BACE}" type="pres">
      <dgm:prSet presAssocID="{BA23A379-F9FE-4EE5-8D1F-D9842723B02B}" presName="vertSpace2b" presStyleCnt="0"/>
      <dgm:spPr/>
    </dgm:pt>
    <dgm:pt modelId="{2559322E-CA22-41D5-97FB-6F3E69951BAE}" type="pres">
      <dgm:prSet presAssocID="{0986F90E-96A0-4312-B20F-FCF58EF2C595}" presName="horz2" presStyleCnt="0"/>
      <dgm:spPr/>
    </dgm:pt>
    <dgm:pt modelId="{3FB3AC5A-538F-4279-9FE1-031F4FD970CD}" type="pres">
      <dgm:prSet presAssocID="{0986F90E-96A0-4312-B20F-FCF58EF2C595}" presName="horzSpace2" presStyleCnt="0"/>
      <dgm:spPr/>
    </dgm:pt>
    <dgm:pt modelId="{D6FC5A38-23B1-40C1-8A82-31F4454EEFC6}" type="pres">
      <dgm:prSet presAssocID="{0986F90E-96A0-4312-B20F-FCF58EF2C595}" presName="tx2" presStyleLbl="revTx" presStyleIdx="2" presStyleCnt="4"/>
      <dgm:spPr/>
      <dgm:t>
        <a:bodyPr/>
        <a:lstStyle/>
        <a:p>
          <a:endParaRPr lang="en-US"/>
        </a:p>
      </dgm:t>
    </dgm:pt>
    <dgm:pt modelId="{693260BD-CB41-40F5-AC1A-728916BE9031}" type="pres">
      <dgm:prSet presAssocID="{0986F90E-96A0-4312-B20F-FCF58EF2C595}" presName="vert2" presStyleCnt="0"/>
      <dgm:spPr/>
    </dgm:pt>
    <dgm:pt modelId="{71402CD2-3271-42AC-A250-D9BEAAD795C3}" type="pres">
      <dgm:prSet presAssocID="{0986F90E-96A0-4312-B20F-FCF58EF2C595}" presName="thinLine2b" presStyleLbl="callout" presStyleIdx="1" presStyleCnt="3"/>
      <dgm:spPr/>
    </dgm:pt>
    <dgm:pt modelId="{422783CA-6857-4975-8FFA-4AC755EF0752}" type="pres">
      <dgm:prSet presAssocID="{0986F90E-96A0-4312-B20F-FCF58EF2C595}" presName="vertSpace2b" presStyleCnt="0"/>
      <dgm:spPr/>
    </dgm:pt>
    <dgm:pt modelId="{39DAE40B-9CD3-4C11-97F1-BE98BFE7F104}" type="pres">
      <dgm:prSet presAssocID="{F7A49A60-ED34-43B3-B45C-88ABBE94F18B}" presName="horz2" presStyleCnt="0"/>
      <dgm:spPr/>
    </dgm:pt>
    <dgm:pt modelId="{CE132ED9-CC6A-45F7-A3FC-631696FF572F}" type="pres">
      <dgm:prSet presAssocID="{F7A49A60-ED34-43B3-B45C-88ABBE94F18B}" presName="horzSpace2" presStyleCnt="0"/>
      <dgm:spPr/>
    </dgm:pt>
    <dgm:pt modelId="{E67254EA-10EC-483F-A1DE-E4E8FD78DD9D}" type="pres">
      <dgm:prSet presAssocID="{F7A49A60-ED34-43B3-B45C-88ABBE94F18B}" presName="tx2" presStyleLbl="revTx" presStyleIdx="3" presStyleCnt="4"/>
      <dgm:spPr/>
      <dgm:t>
        <a:bodyPr/>
        <a:lstStyle/>
        <a:p>
          <a:endParaRPr lang="en-US"/>
        </a:p>
      </dgm:t>
    </dgm:pt>
    <dgm:pt modelId="{46535C43-314E-4FE9-9AAA-F2B55F2C943A}" type="pres">
      <dgm:prSet presAssocID="{F7A49A60-ED34-43B3-B45C-88ABBE94F18B}" presName="vert2" presStyleCnt="0"/>
      <dgm:spPr/>
    </dgm:pt>
    <dgm:pt modelId="{28F316E6-42F5-4C51-A63A-0683F9A99384}" type="pres">
      <dgm:prSet presAssocID="{F7A49A60-ED34-43B3-B45C-88ABBE94F18B}" presName="thinLine2b" presStyleLbl="callout" presStyleIdx="2" presStyleCnt="3"/>
      <dgm:spPr/>
    </dgm:pt>
    <dgm:pt modelId="{7B8AC26A-3066-4E71-9E2B-0115E186F1ED}" type="pres">
      <dgm:prSet presAssocID="{F7A49A60-ED34-43B3-B45C-88ABBE94F18B}" presName="vertSpace2b" presStyleCnt="0"/>
      <dgm:spPr/>
    </dgm:pt>
  </dgm:ptLst>
  <dgm:cxnLst>
    <dgm:cxn modelId="{2271A5ED-9502-4AFE-8AA9-BD027AC326E9}" type="presOf" srcId="{44C65439-8DE3-4A73-9D4E-30432ED771C9}" destId="{2BCB9B41-15DC-441A-AE22-551977A17879}" srcOrd="0" destOrd="0" presId="urn:microsoft.com/office/officeart/2008/layout/LinedList"/>
    <dgm:cxn modelId="{ED099287-FA0B-4952-B6F3-A661344D4365}" type="presOf" srcId="{F7A49A60-ED34-43B3-B45C-88ABBE94F18B}" destId="{E67254EA-10EC-483F-A1DE-E4E8FD78DD9D}" srcOrd="0" destOrd="0" presId="urn:microsoft.com/office/officeart/2008/layout/LinedList"/>
    <dgm:cxn modelId="{6C7C6EFB-90E1-4D37-8B8B-670839B590A5}" srcId="{54688E0F-6E9F-45C2-8655-24EADEEAC4D3}" destId="{0986F90E-96A0-4312-B20F-FCF58EF2C595}" srcOrd="1" destOrd="0" parTransId="{2A137D69-659E-4856-B328-D49474AC23B7}" sibTransId="{349DCFE7-6BA2-4EE8-839A-1325C1E3FE03}"/>
    <dgm:cxn modelId="{211100A1-E8A3-4B43-9867-D191DB9A9456}" type="presOf" srcId="{BA23A379-F9FE-4EE5-8D1F-D9842723B02B}" destId="{283C8E08-A5AC-438A-A3E4-0F9BAA83C6FB}" srcOrd="0" destOrd="0" presId="urn:microsoft.com/office/officeart/2008/layout/LinedList"/>
    <dgm:cxn modelId="{46EF0F74-40DC-4B76-A8A1-772B03EABD50}" srcId="{54688E0F-6E9F-45C2-8655-24EADEEAC4D3}" destId="{BA23A379-F9FE-4EE5-8D1F-D9842723B02B}" srcOrd="0" destOrd="0" parTransId="{834F9A54-CABD-40DA-8875-43DB0F81AE0D}" sibTransId="{C6896CF7-2483-4F23-812C-4BE82B055AB2}"/>
    <dgm:cxn modelId="{31E1E994-4183-4E7D-8F7E-0C372AAECB94}" type="presOf" srcId="{54688E0F-6E9F-45C2-8655-24EADEEAC4D3}" destId="{6633D85D-27A4-445B-9704-B4A3C6747252}" srcOrd="0" destOrd="0" presId="urn:microsoft.com/office/officeart/2008/layout/LinedList"/>
    <dgm:cxn modelId="{23FB4A86-8E3E-4307-85A5-82C9F1E2CBBE}" srcId="{44C65439-8DE3-4A73-9D4E-30432ED771C9}" destId="{54688E0F-6E9F-45C2-8655-24EADEEAC4D3}" srcOrd="0" destOrd="0" parTransId="{5E3A14A1-9B8D-4F24-8596-B6C9698FAB98}" sibTransId="{CF97884F-E065-4F6A-B43D-055E54E97771}"/>
    <dgm:cxn modelId="{30C303CF-B3BB-4C60-9AEB-46FCFBE88851}" type="presOf" srcId="{0986F90E-96A0-4312-B20F-FCF58EF2C595}" destId="{D6FC5A38-23B1-40C1-8A82-31F4454EEFC6}" srcOrd="0" destOrd="0" presId="urn:microsoft.com/office/officeart/2008/layout/LinedList"/>
    <dgm:cxn modelId="{29C42FC2-6472-4FC7-B512-46B42B56FCCF}" srcId="{54688E0F-6E9F-45C2-8655-24EADEEAC4D3}" destId="{F7A49A60-ED34-43B3-B45C-88ABBE94F18B}" srcOrd="2" destOrd="0" parTransId="{FA901E55-6167-4994-95CC-0B87EA9C3ED3}" sibTransId="{7932AD68-A463-4BA2-9F2B-52CBE28E931E}"/>
    <dgm:cxn modelId="{D06A78D3-9A63-4E32-BED1-54480A0876B7}" type="presParOf" srcId="{2BCB9B41-15DC-441A-AE22-551977A17879}" destId="{9968611C-C23B-4FD7-B894-AEF37F881D5B}" srcOrd="0" destOrd="0" presId="urn:microsoft.com/office/officeart/2008/layout/LinedList"/>
    <dgm:cxn modelId="{782109D6-CAB8-4DAD-8D9A-CC231EE603C3}" type="presParOf" srcId="{2BCB9B41-15DC-441A-AE22-551977A17879}" destId="{480E9831-7329-4B1C-B49B-8721D186F6F5}" srcOrd="1" destOrd="0" presId="urn:microsoft.com/office/officeart/2008/layout/LinedList"/>
    <dgm:cxn modelId="{8B0473E9-2DB1-448D-BB59-AE4FD61B6120}" type="presParOf" srcId="{480E9831-7329-4B1C-B49B-8721D186F6F5}" destId="{6633D85D-27A4-445B-9704-B4A3C6747252}" srcOrd="0" destOrd="0" presId="urn:microsoft.com/office/officeart/2008/layout/LinedList"/>
    <dgm:cxn modelId="{70077790-1903-4AE5-9DE0-8A61EC008D45}" type="presParOf" srcId="{480E9831-7329-4B1C-B49B-8721D186F6F5}" destId="{BC3175DA-8CFB-432F-AEDB-769A5D42516C}" srcOrd="1" destOrd="0" presId="urn:microsoft.com/office/officeart/2008/layout/LinedList"/>
    <dgm:cxn modelId="{691FE57F-A806-4335-A4BA-368D5CBC06BF}" type="presParOf" srcId="{BC3175DA-8CFB-432F-AEDB-769A5D42516C}" destId="{7E9D99F8-5295-4609-B7A5-70437D003D6C}" srcOrd="0" destOrd="0" presId="urn:microsoft.com/office/officeart/2008/layout/LinedList"/>
    <dgm:cxn modelId="{B2042B5C-2739-4252-84E6-5499A20A6F50}" type="presParOf" srcId="{BC3175DA-8CFB-432F-AEDB-769A5D42516C}" destId="{C7EF6E11-6B7C-4B93-89B5-6759DD635405}" srcOrd="1" destOrd="0" presId="urn:microsoft.com/office/officeart/2008/layout/LinedList"/>
    <dgm:cxn modelId="{8CA94B3C-458B-40ED-89EB-BA6EA92E02F9}" type="presParOf" srcId="{C7EF6E11-6B7C-4B93-89B5-6759DD635405}" destId="{08D94858-F115-4386-B1AC-B2643F0BFA51}" srcOrd="0" destOrd="0" presId="urn:microsoft.com/office/officeart/2008/layout/LinedList"/>
    <dgm:cxn modelId="{C6BB3CBA-5CE9-49F2-99E9-F41D89EE038E}" type="presParOf" srcId="{C7EF6E11-6B7C-4B93-89B5-6759DD635405}" destId="{283C8E08-A5AC-438A-A3E4-0F9BAA83C6FB}" srcOrd="1" destOrd="0" presId="urn:microsoft.com/office/officeart/2008/layout/LinedList"/>
    <dgm:cxn modelId="{66D5083D-AC81-427E-9F2B-8D94A5934C7C}" type="presParOf" srcId="{C7EF6E11-6B7C-4B93-89B5-6759DD635405}" destId="{FE104B78-E17A-4789-8C34-A876B4944D8A}" srcOrd="2" destOrd="0" presId="urn:microsoft.com/office/officeart/2008/layout/LinedList"/>
    <dgm:cxn modelId="{E7CAAB9D-8957-4F5C-8AA5-7C9B20404840}" type="presParOf" srcId="{BC3175DA-8CFB-432F-AEDB-769A5D42516C}" destId="{B097D557-D2E1-4639-9B28-C03EC45FBA0F}" srcOrd="2" destOrd="0" presId="urn:microsoft.com/office/officeart/2008/layout/LinedList"/>
    <dgm:cxn modelId="{02DE4EE0-47DD-4328-ABAF-D995F39C44F0}" type="presParOf" srcId="{BC3175DA-8CFB-432F-AEDB-769A5D42516C}" destId="{A1A8E9B8-11D2-445D-B35C-87E6DA73BACE}" srcOrd="3" destOrd="0" presId="urn:microsoft.com/office/officeart/2008/layout/LinedList"/>
    <dgm:cxn modelId="{56682F0F-513A-43CC-A9BF-A1F0E7D359EB}" type="presParOf" srcId="{BC3175DA-8CFB-432F-AEDB-769A5D42516C}" destId="{2559322E-CA22-41D5-97FB-6F3E69951BAE}" srcOrd="4" destOrd="0" presId="urn:microsoft.com/office/officeart/2008/layout/LinedList"/>
    <dgm:cxn modelId="{93804610-B526-4869-9F58-164FF3E7C91C}" type="presParOf" srcId="{2559322E-CA22-41D5-97FB-6F3E69951BAE}" destId="{3FB3AC5A-538F-4279-9FE1-031F4FD970CD}" srcOrd="0" destOrd="0" presId="urn:microsoft.com/office/officeart/2008/layout/LinedList"/>
    <dgm:cxn modelId="{22691963-E365-4781-95F8-B13F4870211E}" type="presParOf" srcId="{2559322E-CA22-41D5-97FB-6F3E69951BAE}" destId="{D6FC5A38-23B1-40C1-8A82-31F4454EEFC6}" srcOrd="1" destOrd="0" presId="urn:microsoft.com/office/officeart/2008/layout/LinedList"/>
    <dgm:cxn modelId="{40D8957E-2E25-4D99-BA10-B357AD6927CB}" type="presParOf" srcId="{2559322E-CA22-41D5-97FB-6F3E69951BAE}" destId="{693260BD-CB41-40F5-AC1A-728916BE9031}" srcOrd="2" destOrd="0" presId="urn:microsoft.com/office/officeart/2008/layout/LinedList"/>
    <dgm:cxn modelId="{9BB7AFC5-873D-422B-88BE-530B9C6A2652}" type="presParOf" srcId="{BC3175DA-8CFB-432F-AEDB-769A5D42516C}" destId="{71402CD2-3271-42AC-A250-D9BEAAD795C3}" srcOrd="5" destOrd="0" presId="urn:microsoft.com/office/officeart/2008/layout/LinedList"/>
    <dgm:cxn modelId="{A02F4ECC-718E-4875-83BD-06B068975FC8}" type="presParOf" srcId="{BC3175DA-8CFB-432F-AEDB-769A5D42516C}" destId="{422783CA-6857-4975-8FFA-4AC755EF0752}" srcOrd="6" destOrd="0" presId="urn:microsoft.com/office/officeart/2008/layout/LinedList"/>
    <dgm:cxn modelId="{71148B31-626E-4F10-83E3-D28F074F1A47}" type="presParOf" srcId="{BC3175DA-8CFB-432F-AEDB-769A5D42516C}" destId="{39DAE40B-9CD3-4C11-97F1-BE98BFE7F104}" srcOrd="7" destOrd="0" presId="urn:microsoft.com/office/officeart/2008/layout/LinedList"/>
    <dgm:cxn modelId="{0F4C3898-3ECD-4DEE-A4AD-0B8ED8D30FB5}" type="presParOf" srcId="{39DAE40B-9CD3-4C11-97F1-BE98BFE7F104}" destId="{CE132ED9-CC6A-45F7-A3FC-631696FF572F}" srcOrd="0" destOrd="0" presId="urn:microsoft.com/office/officeart/2008/layout/LinedList"/>
    <dgm:cxn modelId="{866766FD-EA95-4ACE-8E5A-D5DB09D16C64}" type="presParOf" srcId="{39DAE40B-9CD3-4C11-97F1-BE98BFE7F104}" destId="{E67254EA-10EC-483F-A1DE-E4E8FD78DD9D}" srcOrd="1" destOrd="0" presId="urn:microsoft.com/office/officeart/2008/layout/LinedList"/>
    <dgm:cxn modelId="{490FD8AE-163F-468F-97E5-781F97C66AA7}" type="presParOf" srcId="{39DAE40B-9CD3-4C11-97F1-BE98BFE7F104}" destId="{46535C43-314E-4FE9-9AAA-F2B55F2C943A}" srcOrd="2" destOrd="0" presId="urn:microsoft.com/office/officeart/2008/layout/LinedList"/>
    <dgm:cxn modelId="{5EC543A8-F26C-45E4-AE54-93D6860CD8E5}" type="presParOf" srcId="{BC3175DA-8CFB-432F-AEDB-769A5D42516C}" destId="{28F316E6-42F5-4C51-A63A-0683F9A99384}" srcOrd="8" destOrd="0" presId="urn:microsoft.com/office/officeart/2008/layout/LinedList"/>
    <dgm:cxn modelId="{855481C7-482D-4064-B485-B238112C95DE}" type="presParOf" srcId="{BC3175DA-8CFB-432F-AEDB-769A5D42516C}" destId="{7B8AC26A-3066-4E71-9E2B-0115E186F1ED}" srcOrd="9" destOrd="0" presId="urn:microsoft.com/office/officeart/2008/layout/LinedList"/>
  </dgm:cxnLst>
  <dgm:bg/>
  <dgm:whole>
    <a:ln w="9525" cap="flat" cmpd="sng" algn="ctr">
      <a:solidFill>
        <a:schemeClr val="accent5">
          <a:lumMod val="75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90CE8-A0EF-43ED-8742-B2B24DE580AB}">
      <dsp:nvSpPr>
        <dsp:cNvPr id="0" name=""/>
        <dsp:cNvSpPr/>
      </dsp:nvSpPr>
      <dsp:spPr>
        <a:xfrm>
          <a:off x="4498994" y="33248"/>
          <a:ext cx="6760932" cy="1294712"/>
        </a:xfrm>
        <a:prstGeom prst="rightArrow">
          <a:avLst>
            <a:gd name="adj1" fmla="val 75000"/>
            <a:gd name="adj2" fmla="val 50000"/>
          </a:avLst>
        </a:prstGeom>
        <a:solidFill>
          <a:srgbClr val="F0A22E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F0A22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Üniversitemizin gelişimine yönelik stratejik planlar çerçevesinde, paydaşlarımız ile etkin işbirliği yaparak çalışmaktır.</a:t>
          </a:r>
          <a:endParaRPr lang="tr-TR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98994" y="195087"/>
        <a:ext cx="6275415" cy="971034"/>
      </dsp:txXfrm>
    </dsp:sp>
    <dsp:sp modelId="{895778C7-62FB-4368-8185-B39376CD2D93}">
      <dsp:nvSpPr>
        <dsp:cNvPr id="0" name=""/>
        <dsp:cNvSpPr/>
      </dsp:nvSpPr>
      <dsp:spPr>
        <a:xfrm>
          <a:off x="0" y="0"/>
          <a:ext cx="4507288" cy="1294712"/>
        </a:xfrm>
        <a:prstGeom prst="roundRect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Misyonu</a:t>
          </a:r>
          <a:endParaRPr lang="tr-TR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03" y="63203"/>
        <a:ext cx="4380882" cy="1168306"/>
      </dsp:txXfrm>
    </dsp:sp>
    <dsp:sp modelId="{AB6C28D6-ADE1-4BE8-A098-5D37873A1FBF}">
      <dsp:nvSpPr>
        <dsp:cNvPr id="0" name=""/>
        <dsp:cNvSpPr/>
      </dsp:nvSpPr>
      <dsp:spPr>
        <a:xfrm>
          <a:off x="4507288" y="1399247"/>
          <a:ext cx="6760932" cy="1294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Üniversitemizin uluslararası düzeydeki koşullara sahip hale getirmek için ihtiyaçlarının en kısa sürede planlanarak bitirilmesini sağlamak ve hizmetine sunulmasına yardımcı olmaktır.</a:t>
          </a:r>
          <a:endParaRPr lang="tr-TR" sz="105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7288" y="1561086"/>
        <a:ext cx="6275415" cy="971034"/>
      </dsp:txXfrm>
    </dsp:sp>
    <dsp:sp modelId="{F3C9560A-6CA6-4F98-8BF9-61CA0ED0A256}">
      <dsp:nvSpPr>
        <dsp:cNvPr id="0" name=""/>
        <dsp:cNvSpPr/>
      </dsp:nvSpPr>
      <dsp:spPr>
        <a:xfrm>
          <a:off x="0" y="1424183"/>
          <a:ext cx="4507288" cy="1294712"/>
        </a:xfrm>
        <a:prstGeom prst="roundRect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Vizyonu</a:t>
          </a:r>
          <a:endParaRPr lang="tr-TR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03" y="1487386"/>
        <a:ext cx="4380882" cy="1168306"/>
      </dsp:txXfrm>
    </dsp:sp>
    <dsp:sp modelId="{89BB3A4D-7279-42D9-BC33-9F687E06A827}">
      <dsp:nvSpPr>
        <dsp:cNvPr id="0" name=""/>
        <dsp:cNvSpPr/>
      </dsp:nvSpPr>
      <dsp:spPr>
        <a:xfrm>
          <a:off x="4507288" y="2848367"/>
          <a:ext cx="6760932" cy="1294712"/>
        </a:xfrm>
        <a:prstGeom prst="rightArrow">
          <a:avLst>
            <a:gd name="adj1" fmla="val 75000"/>
            <a:gd name="adj2" fmla="val 50000"/>
          </a:avLst>
        </a:prstGeom>
        <a:solidFill>
          <a:srgbClr val="F0A22E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F0A22E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‘’Vakıf Yükseköğretim Kurumlar İhale Yönetmeliği‘’ kapsamında Üniversitemizin Akademik, İdari ve Yatırım konularındaki tüm satın alma işlemlerinin bilinçli ve etkili olarak yapılmasını sağlamaktadır. </a:t>
          </a:r>
          <a:endParaRPr lang="tr-TR" sz="2000" i="1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507288" y="3010206"/>
        <a:ext cx="6275415" cy="971034"/>
      </dsp:txXfrm>
    </dsp:sp>
    <dsp:sp modelId="{AAED4C34-41FD-4697-A664-F774F1AC45E2}">
      <dsp:nvSpPr>
        <dsp:cNvPr id="0" name=""/>
        <dsp:cNvSpPr/>
      </dsp:nvSpPr>
      <dsp:spPr>
        <a:xfrm>
          <a:off x="0" y="2848367"/>
          <a:ext cx="4507288" cy="1294712"/>
        </a:xfrm>
        <a:prstGeom prst="roundRect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Birimin Çalışma Politikası</a:t>
          </a:r>
          <a:endParaRPr lang="tr-TR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03" y="2911570"/>
        <a:ext cx="4380882" cy="1168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611C-C23B-4FD7-B894-AEF37F881D5B}">
      <dsp:nvSpPr>
        <dsp:cNvPr id="0" name=""/>
        <dsp:cNvSpPr/>
      </dsp:nvSpPr>
      <dsp:spPr>
        <a:xfrm>
          <a:off x="0" y="0"/>
          <a:ext cx="110779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3D85D-27A4-445B-9704-B4A3C6747252}">
      <dsp:nvSpPr>
        <dsp:cNvPr id="0" name=""/>
        <dsp:cNvSpPr/>
      </dsp:nvSpPr>
      <dsp:spPr>
        <a:xfrm>
          <a:off x="0" y="0"/>
          <a:ext cx="2215580" cy="3704746"/>
        </a:xfrm>
        <a:prstGeom prst="rect">
          <a:avLst/>
        </a:prstGeom>
        <a:solidFill>
          <a:srgbClr val="7C715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700" kern="1200" dirty="0"/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Riskin</a:t>
          </a:r>
          <a:r>
            <a:rPr lang="tr-TR" sz="4700" kern="1200" dirty="0"/>
            <a:t> Tanımı</a:t>
          </a:r>
        </a:p>
      </dsp:txBody>
      <dsp:txXfrm>
        <a:off x="0" y="0"/>
        <a:ext cx="2215580" cy="3704746"/>
      </dsp:txXfrm>
    </dsp:sp>
    <dsp:sp modelId="{283C8E08-A5AC-438A-A3E4-0F9BAA83C6FB}">
      <dsp:nvSpPr>
        <dsp:cNvPr id="0" name=""/>
        <dsp:cNvSpPr/>
      </dsp:nvSpPr>
      <dsp:spPr>
        <a:xfrm>
          <a:off x="2381749" y="57886"/>
          <a:ext cx="8696153" cy="115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Termin Tarihi:	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31.08.2022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1749" y="57886"/>
        <a:ext cx="8696153" cy="1157733"/>
      </dsp:txXfrm>
    </dsp:sp>
    <dsp:sp modelId="{B097D557-D2E1-4639-9B28-C03EC45FBA0F}">
      <dsp:nvSpPr>
        <dsp:cNvPr id="0" name=""/>
        <dsp:cNvSpPr/>
      </dsp:nvSpPr>
      <dsp:spPr>
        <a:xfrm>
          <a:off x="2215580" y="1215619"/>
          <a:ext cx="886232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C5A38-23B1-40C1-8A82-31F4454EEFC6}">
      <dsp:nvSpPr>
        <dsp:cNvPr id="0" name=""/>
        <dsp:cNvSpPr/>
      </dsp:nvSpPr>
      <dsp:spPr>
        <a:xfrm>
          <a:off x="2381749" y="1273506"/>
          <a:ext cx="8696153" cy="115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Sorumlu Birim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Genel Sekreterlik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1749" y="1273506"/>
        <a:ext cx="8696153" cy="1157733"/>
      </dsp:txXfrm>
    </dsp:sp>
    <dsp:sp modelId="{71402CD2-3271-42AC-A250-D9BEAAD795C3}">
      <dsp:nvSpPr>
        <dsp:cNvPr id="0" name=""/>
        <dsp:cNvSpPr/>
      </dsp:nvSpPr>
      <dsp:spPr>
        <a:xfrm>
          <a:off x="2215580" y="2431239"/>
          <a:ext cx="886232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254EA-10EC-483F-A1DE-E4E8FD78DD9D}">
      <dsp:nvSpPr>
        <dsp:cNvPr id="0" name=""/>
        <dsp:cNvSpPr/>
      </dsp:nvSpPr>
      <dsp:spPr>
        <a:xfrm>
          <a:off x="2381749" y="2489126"/>
          <a:ext cx="8696153" cy="115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Önleyici Faaliyet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tr-TR" sz="2400" kern="1200" dirty="0" smtClean="0">
              <a:solidFill>
                <a:schemeClr val="tx2"/>
              </a:solidFill>
            </a:rPr>
            <a:t>Bütçeden</a:t>
          </a:r>
          <a:r>
            <a:rPr lang="tr-TR" sz="2400" kern="1200" baseline="0" dirty="0" smtClean="0">
              <a:solidFill>
                <a:schemeClr val="tx2"/>
              </a:solidFill>
            </a:rPr>
            <a:t> talep edilmiştir. Çıkmamıştır.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1749" y="2489126"/>
        <a:ext cx="8696153" cy="1157733"/>
      </dsp:txXfrm>
    </dsp:sp>
    <dsp:sp modelId="{28F316E6-42F5-4C51-A63A-0683F9A99384}">
      <dsp:nvSpPr>
        <dsp:cNvPr id="0" name=""/>
        <dsp:cNvSpPr/>
      </dsp:nvSpPr>
      <dsp:spPr>
        <a:xfrm>
          <a:off x="2215580" y="3646859"/>
          <a:ext cx="886232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611C-C23B-4FD7-B894-AEF37F881D5B}">
      <dsp:nvSpPr>
        <dsp:cNvPr id="0" name=""/>
        <dsp:cNvSpPr/>
      </dsp:nvSpPr>
      <dsp:spPr>
        <a:xfrm>
          <a:off x="0" y="0"/>
          <a:ext cx="1119351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3D85D-27A4-445B-9704-B4A3C6747252}">
      <dsp:nvSpPr>
        <dsp:cNvPr id="0" name=""/>
        <dsp:cNvSpPr/>
      </dsp:nvSpPr>
      <dsp:spPr>
        <a:xfrm>
          <a:off x="0" y="0"/>
          <a:ext cx="2238703" cy="1749530"/>
        </a:xfrm>
        <a:prstGeom prst="rect">
          <a:avLst/>
        </a:prstGeom>
        <a:solidFill>
          <a:srgbClr val="7C715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Bulgu(DF) Tanımı: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SA-GT-0001 Satın alma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müdürü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görev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tanımında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GGYS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kapsamında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ISO22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ile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ilgili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herhangi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bir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madde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görülememiştir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tr-T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>
        <a:off x="0" y="0"/>
        <a:ext cx="2238703" cy="1749530"/>
      </dsp:txXfrm>
    </dsp:sp>
    <dsp:sp modelId="{283C8E08-A5AC-438A-A3E4-0F9BAA83C6FB}">
      <dsp:nvSpPr>
        <dsp:cNvPr id="0" name=""/>
        <dsp:cNvSpPr/>
      </dsp:nvSpPr>
      <dsp:spPr>
        <a:xfrm>
          <a:off x="2406606" y="27336"/>
          <a:ext cx="8786911" cy="54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Termin Tarihi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22.12.2022</a:t>
          </a: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sp:txBody>
      <dsp:txXfrm>
        <a:off x="2406606" y="27336"/>
        <a:ext cx="8786911" cy="546728"/>
      </dsp:txXfrm>
    </dsp:sp>
    <dsp:sp modelId="{B097D557-D2E1-4639-9B28-C03EC45FBA0F}">
      <dsp:nvSpPr>
        <dsp:cNvPr id="0" name=""/>
        <dsp:cNvSpPr/>
      </dsp:nvSpPr>
      <dsp:spPr>
        <a:xfrm>
          <a:off x="2238703" y="574064"/>
          <a:ext cx="89548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C5A38-23B1-40C1-8A82-31F4454EEFC6}">
      <dsp:nvSpPr>
        <dsp:cNvPr id="0" name=""/>
        <dsp:cNvSpPr/>
      </dsp:nvSpPr>
      <dsp:spPr>
        <a:xfrm>
          <a:off x="2406606" y="601400"/>
          <a:ext cx="8786911" cy="54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Yapılan Geçici Faaliyet:</a:t>
          </a:r>
        </a:p>
      </dsp:txBody>
      <dsp:txXfrm>
        <a:off x="2406606" y="601400"/>
        <a:ext cx="8786911" cy="546728"/>
      </dsp:txXfrm>
    </dsp:sp>
    <dsp:sp modelId="{71402CD2-3271-42AC-A250-D9BEAAD795C3}">
      <dsp:nvSpPr>
        <dsp:cNvPr id="0" name=""/>
        <dsp:cNvSpPr/>
      </dsp:nvSpPr>
      <dsp:spPr>
        <a:xfrm>
          <a:off x="2238703" y="1148129"/>
          <a:ext cx="89548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254EA-10EC-483F-A1DE-E4E8FD78DD9D}">
      <dsp:nvSpPr>
        <dsp:cNvPr id="0" name=""/>
        <dsp:cNvSpPr/>
      </dsp:nvSpPr>
      <dsp:spPr>
        <a:xfrm>
          <a:off x="2406606" y="1175465"/>
          <a:ext cx="8786911" cy="54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Yapılan 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Kalıcı </a:t>
          </a:r>
          <a:r>
            <a:rPr 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Faaliyet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Görev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Tanımına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ISO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maddesi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eklenecektir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tr-TR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6606" y="1175465"/>
        <a:ext cx="8786911" cy="546728"/>
      </dsp:txXfrm>
    </dsp:sp>
    <dsp:sp modelId="{28F316E6-42F5-4C51-A63A-0683F9A99384}">
      <dsp:nvSpPr>
        <dsp:cNvPr id="0" name=""/>
        <dsp:cNvSpPr/>
      </dsp:nvSpPr>
      <dsp:spPr>
        <a:xfrm>
          <a:off x="2238703" y="1722193"/>
          <a:ext cx="89548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28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16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588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60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274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084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80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368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0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82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74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95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3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59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35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9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3B491C7-C0F3-47D0-834F-F57430F88149}" type="datetimeFigureOut">
              <a:rPr lang="tr-TR" smtClean="0"/>
              <a:t>23.12.2022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C19A09F-D4CF-463F-A637-3043A95A31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733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DD52-2406-AB21-3311-0E24288CF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2" y="1030128"/>
            <a:ext cx="9144000" cy="90223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YILI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31C48-29F7-F796-BE3F-35355213D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032" y="2162960"/>
            <a:ext cx="9715500" cy="2391787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4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Gıda Güvenliği Yönetim Sistemi</a:t>
            </a:r>
          </a:p>
          <a:p>
            <a:r>
              <a:rPr lang="tr-TR" sz="4200" b="1" dirty="0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Yönetimin Gözden Geçirme</a:t>
            </a:r>
            <a:r>
              <a:rPr lang="tr-TR" sz="4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tr-TR" sz="42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(YGG) </a:t>
            </a:r>
            <a:endParaRPr lang="tr-TR" sz="4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9A26E57C-F0BD-1133-B20D-FC9094224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" y="185503"/>
            <a:ext cx="3976360" cy="8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4">
            <a:extLst>
              <a:ext uri="{FF2B5EF4-FFF2-40B4-BE49-F238E27FC236}">
                <a16:creationId xmlns:a16="http://schemas.microsoft.com/office/drawing/2014/main" id="{12A24B9F-DEA5-122D-9BF4-8B7DBE923150}"/>
              </a:ext>
            </a:extLst>
          </p:cNvPr>
          <p:cNvSpPr txBox="1"/>
          <p:nvPr/>
        </p:nvSpPr>
        <p:spPr>
          <a:xfrm>
            <a:off x="2937410" y="5604451"/>
            <a:ext cx="6200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/>
              <a:t>SATIN ALMA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24193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92F46F44-10E4-D32D-32F4-341913E9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350024"/>
              </p:ext>
            </p:extLst>
          </p:nvPr>
        </p:nvGraphicFramePr>
        <p:xfrm>
          <a:off x="251519" y="1274927"/>
          <a:ext cx="5739977" cy="339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etin kutusu 4">
            <a:extLst>
              <a:ext uri="{FF2B5EF4-FFF2-40B4-BE49-F238E27FC236}">
                <a16:creationId xmlns:a16="http://schemas.microsoft.com/office/drawing/2014/main" id="{9B46302C-7E10-6FD4-A02B-1851738454AC}"/>
              </a:ext>
            </a:extLst>
          </p:cNvPr>
          <p:cNvSpPr txBox="1"/>
          <p:nvPr/>
        </p:nvSpPr>
        <p:spPr>
          <a:xfrm>
            <a:off x="618459" y="579068"/>
            <a:ext cx="1092024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PAYDAŞ GERİ BİLDİRİMLERİ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349724"/>
              </p:ext>
            </p:extLst>
          </p:nvPr>
        </p:nvGraphicFramePr>
        <p:xfrm>
          <a:off x="6470470" y="3030583"/>
          <a:ext cx="5404254" cy="349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83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F54F2E1A-ADD4-EB0E-7701-7B09A00CA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4">
            <a:extLst>
              <a:ext uri="{FF2B5EF4-FFF2-40B4-BE49-F238E27FC236}">
                <a16:creationId xmlns:a16="http://schemas.microsoft.com/office/drawing/2014/main" id="{9B46302C-7E10-6FD4-A02B-1851738454AC}"/>
              </a:ext>
            </a:extLst>
          </p:cNvPr>
          <p:cNvSpPr txBox="1"/>
          <p:nvPr/>
        </p:nvSpPr>
        <p:spPr>
          <a:xfrm>
            <a:off x="618459" y="579068"/>
            <a:ext cx="1092024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PAYDAŞ GERİ BİLDİRİMLERİ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211383"/>
              </p:ext>
            </p:extLst>
          </p:nvPr>
        </p:nvGraphicFramePr>
        <p:xfrm>
          <a:off x="1616745" y="1445350"/>
          <a:ext cx="7934035" cy="499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090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D7ADE5EB-2C1E-F4DB-1202-B97D4DF7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C036FE-599D-3619-E88F-8BE3DE3D2FC4}"/>
              </a:ext>
            </a:extLst>
          </p:cNvPr>
          <p:cNvSpPr txBox="1"/>
          <p:nvPr/>
        </p:nvSpPr>
        <p:spPr>
          <a:xfrm>
            <a:off x="262759" y="932821"/>
            <a:ext cx="1159291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(HAYATA GEÇİRİLEN ÖNERİLER ve AKSİYON ALINAN ŞİKAYETLER)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8935546-6E16-9BFD-C5BE-3ADEEC287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22764"/>
              </p:ext>
            </p:extLst>
          </p:nvPr>
        </p:nvGraphicFramePr>
        <p:xfrm>
          <a:off x="609599" y="2622038"/>
          <a:ext cx="11014842" cy="37235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71614">
                  <a:extLst>
                    <a:ext uri="{9D8B030D-6E8A-4147-A177-3AD203B41FA5}">
                      <a16:colId xmlns:a16="http://schemas.microsoft.com/office/drawing/2014/main" val="51367090"/>
                    </a:ext>
                  </a:extLst>
                </a:gridCol>
                <a:gridCol w="3671614">
                  <a:extLst>
                    <a:ext uri="{9D8B030D-6E8A-4147-A177-3AD203B41FA5}">
                      <a16:colId xmlns:a16="http://schemas.microsoft.com/office/drawing/2014/main" val="391094443"/>
                    </a:ext>
                  </a:extLst>
                </a:gridCol>
                <a:gridCol w="3671614">
                  <a:extLst>
                    <a:ext uri="{9D8B030D-6E8A-4147-A177-3AD203B41FA5}">
                      <a16:colId xmlns:a16="http://schemas.microsoft.com/office/drawing/2014/main" val="35149074"/>
                    </a:ext>
                  </a:extLst>
                </a:gridCol>
              </a:tblGrid>
              <a:tr h="332043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tx1"/>
                          </a:solidFill>
                        </a:rPr>
                        <a:t>Konu</a:t>
                      </a:r>
                      <a:endParaRPr lang="tr-TR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tx1"/>
                          </a:solidFill>
                        </a:rPr>
                        <a:t>Çözüm</a:t>
                      </a:r>
                      <a:endParaRPr lang="tr-TR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solidFill>
                            <a:schemeClr val="tx1"/>
                          </a:solidFill>
                        </a:rPr>
                        <a:t>Sonuç</a:t>
                      </a:r>
                      <a:endParaRPr lang="tr-TR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32374"/>
                  </a:ext>
                </a:extLst>
              </a:tr>
              <a:tr h="7765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Pandemi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Döneminde kendilerine erişim zor oldu, telefon aramalarımıza yanıt alamadık, sayı olarak yetersizler, sayıları artırılmalı, ne zaman arasak başka işleri olduğundan yoğun oldukları söyleniyor. Personel sayısı artırılmalı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Birim Yetkilisi ile toplantı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Yılı bütçesinden talep edilmiştir. Olumlu bir cevap alınamamıştır. (05.07.2021 toplantı)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435294950"/>
                  </a:ext>
                </a:extLst>
              </a:tr>
              <a:tr h="9315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Uzaktan eğitim yaptığımız süreçte bilgisayarım bozuldu. Okuldan çalışır bir bilgisayar talep ettiğimde bunun sağlanamayacağı söylendi. Kendi imkanlarımla yeni bilgisayar almak zorunda kaldım.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Söz konusu problem bilgilendirme maili ile çözüme kavuşacaktır.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Uzaktan eğitim sürecinde birimimizde fazla bilgisayar bulunmamaktaydı. Talepler ve Rektörlüğün onayı doğrultusunda bilgisayar alımına çıkılmış olup, talep edilen hocalarımıza bilgisayarlar sıra ile teslim edilmektedir. 22.12.2021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485624165"/>
                  </a:ext>
                </a:extLst>
              </a:tr>
              <a:tr h="332043">
                <a:tc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861400"/>
                  </a:ext>
                </a:extLst>
              </a:tr>
              <a:tr h="332043">
                <a:tc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66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12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796C24A0-4CF7-7E38-F6F5-100A7FBAD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4">
            <a:extLst>
              <a:ext uri="{FF2B5EF4-FFF2-40B4-BE49-F238E27FC236}">
                <a16:creationId xmlns:a16="http://schemas.microsoft.com/office/drawing/2014/main" id="{C9BA3C3E-E30D-4845-FC74-E2B5154F2AC5}"/>
              </a:ext>
            </a:extLst>
          </p:cNvPr>
          <p:cNvSpPr txBox="1"/>
          <p:nvPr/>
        </p:nvSpPr>
        <p:spPr>
          <a:xfrm>
            <a:off x="872358" y="996307"/>
            <a:ext cx="10762593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DÜZELTİCİ</a:t>
            </a:r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-ÖNLEYİCİ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FAALİYETLER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6627CA-9A5B-AB52-7C7B-5E604A3C3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713055"/>
              </p:ext>
            </p:extLst>
          </p:nvPr>
        </p:nvGraphicFramePr>
        <p:xfrm>
          <a:off x="557048" y="2027254"/>
          <a:ext cx="11193518" cy="174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3586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CF4DAB4B-1865-D254-F6B1-D9998A95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4">
            <a:extLst>
              <a:ext uri="{FF2B5EF4-FFF2-40B4-BE49-F238E27FC236}">
                <a16:creationId xmlns:a16="http://schemas.microsoft.com/office/drawing/2014/main" id="{FC1325E9-EA70-D211-0A87-3DC73B17D8A6}"/>
              </a:ext>
            </a:extLst>
          </p:cNvPr>
          <p:cNvSpPr txBox="1"/>
          <p:nvPr/>
        </p:nvSpPr>
        <p:spPr>
          <a:xfrm>
            <a:off x="160807" y="966864"/>
            <a:ext cx="11820985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İÇ DENETİM SONUCUNA DAYALI </a:t>
            </a:r>
          </a:p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 DEĞERLENDİRME ve GÖRÜŞLERİNİZ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6836AFB-9A07-49E9-9AEA-095FC62A66B5}"/>
              </a:ext>
            </a:extLst>
          </p:cNvPr>
          <p:cNvSpPr txBox="1"/>
          <p:nvPr/>
        </p:nvSpPr>
        <p:spPr>
          <a:xfrm>
            <a:off x="530569" y="2615752"/>
            <a:ext cx="11034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0F2303"/>
                </a:solidFill>
              </a:rPr>
              <a:t>2022 </a:t>
            </a:r>
            <a:r>
              <a:rPr lang="tr-TR" sz="2400" dirty="0">
                <a:solidFill>
                  <a:srgbClr val="0F2303"/>
                </a:solidFill>
              </a:rPr>
              <a:t>y</a:t>
            </a:r>
            <a:r>
              <a:rPr lang="tr-TR" sz="2400" dirty="0" smtClean="0">
                <a:solidFill>
                  <a:srgbClr val="0F2303"/>
                </a:solidFill>
              </a:rPr>
              <a:t>ılı iç denetim sonucu;</a:t>
            </a:r>
          </a:p>
          <a:p>
            <a:pPr marL="342900" indent="-342900" algn="just">
              <a:buFontTx/>
              <a:buChar char="-"/>
            </a:pPr>
            <a:r>
              <a:rPr lang="tr-TR" sz="2400" dirty="0" smtClean="0">
                <a:solidFill>
                  <a:srgbClr val="0F2303"/>
                </a:solidFill>
              </a:rPr>
              <a:t>1 Adet minör uygunsuzluk tespit </a:t>
            </a:r>
            <a:r>
              <a:rPr lang="tr-TR" sz="2400" dirty="0" smtClean="0">
                <a:solidFill>
                  <a:srgbClr val="0F2303"/>
                </a:solidFill>
              </a:rPr>
              <a:t>edilmiştir</a:t>
            </a:r>
            <a:r>
              <a:rPr lang="tr-TR" sz="2400" dirty="0" smtClean="0">
                <a:solidFill>
                  <a:srgbClr val="0F2303"/>
                </a:solidFill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tr-TR" sz="2400" dirty="0" smtClean="0">
                <a:solidFill>
                  <a:srgbClr val="0F2303"/>
                </a:solidFill>
              </a:rPr>
              <a:t>İyileştirilmesi gereken yönler önerilmiş olup, 2 adet gözlem verilmiştir.</a:t>
            </a:r>
          </a:p>
          <a:p>
            <a:pPr marL="342900" indent="-342900">
              <a:buFontTx/>
              <a:buChar char="-"/>
            </a:pPr>
            <a:endParaRPr lang="tr-TR" sz="2400" dirty="0">
              <a:solidFill>
                <a:srgbClr val="0F2303"/>
              </a:solidFill>
            </a:endParaRPr>
          </a:p>
          <a:p>
            <a:pPr marL="342900" indent="-342900">
              <a:buFontTx/>
              <a:buChar char="-"/>
            </a:pPr>
            <a:endParaRPr lang="tr-TR" sz="2400" dirty="0" smtClean="0">
              <a:solidFill>
                <a:srgbClr val="0F2303"/>
              </a:solidFill>
            </a:endParaRPr>
          </a:p>
          <a:p>
            <a:pPr algn="just"/>
            <a:r>
              <a:rPr lang="tr-TR" sz="2400" dirty="0" smtClean="0">
                <a:solidFill>
                  <a:srgbClr val="0F2303"/>
                </a:solidFill>
              </a:rPr>
              <a:t>- İç Denetimlerde, birim faaliyetlerinde uygunsuz veya geliştirilmesi gereken yönler belirlenmesi, birimin kendini geliştirmesine ve faaliyetlerine olumlu katkı sağlamaktadır.</a:t>
            </a:r>
          </a:p>
          <a:p>
            <a:pPr algn="ctr"/>
            <a:endParaRPr lang="tr-TR" sz="2400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1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CF4DAB4B-1865-D254-F6B1-D9998A95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4">
            <a:extLst>
              <a:ext uri="{FF2B5EF4-FFF2-40B4-BE49-F238E27FC236}">
                <a16:creationId xmlns:a16="http://schemas.microsoft.com/office/drawing/2014/main" id="{FC1325E9-EA70-D211-0A87-3DC73B17D8A6}"/>
              </a:ext>
            </a:extLst>
          </p:cNvPr>
          <p:cNvSpPr txBox="1"/>
          <p:nvPr/>
        </p:nvSpPr>
        <p:spPr>
          <a:xfrm>
            <a:off x="160807" y="966864"/>
            <a:ext cx="11820985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İÇ DENETİM SONUCUNA DAYALI </a:t>
            </a:r>
          </a:p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 DEĞERLENDİRME ve GÖRÜŞLERİNİZ</a:t>
            </a:r>
          </a:p>
        </p:txBody>
      </p:sp>
      <p:sp>
        <p:nvSpPr>
          <p:cNvPr id="5" name="Metin kutusu 5"/>
          <p:cNvSpPr txBox="1"/>
          <p:nvPr/>
        </p:nvSpPr>
        <p:spPr>
          <a:xfrm>
            <a:off x="7623274" y="4396784"/>
            <a:ext cx="2653127" cy="64633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KYS İç Denetim Başarı Puanı  %98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6606740-5A4B-1840-B422-4575E4AA1D2B}"/>
              </a:ext>
            </a:extLst>
          </p:cNvPr>
          <p:cNvSpPr txBox="1"/>
          <p:nvPr/>
        </p:nvSpPr>
        <p:spPr>
          <a:xfrm>
            <a:off x="7217433" y="5352898"/>
            <a:ext cx="3688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 smtClean="0">
                <a:solidFill>
                  <a:srgbClr val="1F0620"/>
                </a:solidFill>
              </a:rPr>
              <a:t>İç denet</a:t>
            </a:r>
            <a:r>
              <a:rPr lang="en-US" b="1" dirty="0" smtClean="0">
                <a:solidFill>
                  <a:srgbClr val="1F0620"/>
                </a:solidFill>
              </a:rPr>
              <a:t>ç</a:t>
            </a:r>
            <a:r>
              <a:rPr lang="en-TR" b="1" dirty="0" smtClean="0">
                <a:solidFill>
                  <a:srgbClr val="1F0620"/>
                </a:solidFill>
              </a:rPr>
              <a:t>i</a:t>
            </a:r>
            <a:r>
              <a:rPr lang="en-US" b="1" dirty="0" err="1" smtClean="0">
                <a:solidFill>
                  <a:srgbClr val="1F0620"/>
                </a:solidFill>
              </a:rPr>
              <a:t>lerin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değerlendirmeleri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doğrultusunda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kalite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sürecine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ilişkin</a:t>
            </a:r>
            <a:r>
              <a:rPr lang="tr-TR" b="1" dirty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iyileştirmeler</a:t>
            </a:r>
            <a:r>
              <a:rPr lang="en-TR" b="1" dirty="0" smtClean="0">
                <a:solidFill>
                  <a:srgbClr val="1F0620"/>
                </a:solidFill>
              </a:rPr>
              <a:t> </a:t>
            </a:r>
            <a:r>
              <a:rPr lang="en-TR" b="1" dirty="0">
                <a:solidFill>
                  <a:srgbClr val="1F0620"/>
                </a:solidFill>
              </a:rPr>
              <a:t>ve düzenlemeler planlanmıştır.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149" y="2413414"/>
            <a:ext cx="4115378" cy="1673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77" y="2280312"/>
            <a:ext cx="5287670" cy="44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4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1B550852-2071-D29F-AECF-36688A7A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A86D6-F3C0-1C88-20A2-F7A0408B4A78}"/>
              </a:ext>
            </a:extLst>
          </p:cNvPr>
          <p:cNvSpPr txBox="1"/>
          <p:nvPr/>
        </p:nvSpPr>
        <p:spPr>
          <a:xfrm>
            <a:off x="379378" y="1069460"/>
            <a:ext cx="11644009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SÜREKLİ İYİLEŞTİRME ÖNERİLERİ</a:t>
            </a:r>
            <a:endPara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9F21F-6463-4A49-B0A0-FDE5105D9003}"/>
              </a:ext>
            </a:extLst>
          </p:cNvPr>
          <p:cNvSpPr txBox="1"/>
          <p:nvPr/>
        </p:nvSpPr>
        <p:spPr>
          <a:xfrm>
            <a:off x="438818" y="2037686"/>
            <a:ext cx="1110003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Kalite 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Yönetim Sistemi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süreçlerinin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düzenli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 ve periyodik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takip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edilmesi</a:t>
            </a:r>
            <a:endParaRPr lang="tr-TR" sz="2000" dirty="0" smtClean="0">
              <a:solidFill>
                <a:srgbClr val="0C0D0D"/>
              </a:solidFill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endParaRPr lang="tr-TR" sz="2000" dirty="0" smtClean="0">
              <a:solidFill>
                <a:srgbClr val="0C0D0D"/>
              </a:solidFill>
              <a:ea typeface="+mn-lt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Kalite Koordinatörlüğü ile eksik kaldığımız konuları düzeltebilmek için sürekli irtibat halinde olabilmek 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C0D0D"/>
              </a:solidFill>
              <a:ea typeface="+mn-lt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Kalite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sürecinde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yer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alan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personel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in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motive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edilmesi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 </a:t>
            </a:r>
            <a:endParaRPr lang="en-US" sz="2000" dirty="0">
              <a:solidFill>
                <a:srgbClr val="0C0D0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6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95A90294-6915-217C-3A18-0AB51BD0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B437AC-0240-3128-919E-C7A42C299127}"/>
              </a:ext>
            </a:extLst>
          </p:cNvPr>
          <p:cNvSpPr txBox="1"/>
          <p:nvPr/>
        </p:nvSpPr>
        <p:spPr>
          <a:xfrm>
            <a:off x="1319645" y="899775"/>
            <a:ext cx="90816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MİSYON-VİZYON-POLİTİKA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9F175AB-1E35-5F37-7B3B-6211C69D8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109695"/>
              </p:ext>
            </p:extLst>
          </p:nvPr>
        </p:nvGraphicFramePr>
        <p:xfrm>
          <a:off x="464234" y="2107794"/>
          <a:ext cx="11268221" cy="414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014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66CA8F07-17FF-7417-6567-FA83AEB9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834827-7D69-F924-AC27-490698A4F223}"/>
              </a:ext>
            </a:extLst>
          </p:cNvPr>
          <p:cNvSpPr txBox="1"/>
          <p:nvPr/>
        </p:nvSpPr>
        <p:spPr>
          <a:xfrm>
            <a:off x="2265218" y="819763"/>
            <a:ext cx="74684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SWOT (GZFT) ANALİZİ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B566155-4AFE-69DE-F066-F6AD73D17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97709"/>
              </p:ext>
            </p:extLst>
          </p:nvPr>
        </p:nvGraphicFramePr>
        <p:xfrm>
          <a:off x="957696" y="1945638"/>
          <a:ext cx="10276608" cy="43891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9152">
                  <a:extLst>
                    <a:ext uri="{9D8B030D-6E8A-4147-A177-3AD203B41FA5}">
                      <a16:colId xmlns:a16="http://schemas.microsoft.com/office/drawing/2014/main" val="2492177041"/>
                    </a:ext>
                  </a:extLst>
                </a:gridCol>
                <a:gridCol w="2569152">
                  <a:extLst>
                    <a:ext uri="{9D8B030D-6E8A-4147-A177-3AD203B41FA5}">
                      <a16:colId xmlns:a16="http://schemas.microsoft.com/office/drawing/2014/main" val="974745642"/>
                    </a:ext>
                  </a:extLst>
                </a:gridCol>
                <a:gridCol w="2569152">
                  <a:extLst>
                    <a:ext uri="{9D8B030D-6E8A-4147-A177-3AD203B41FA5}">
                      <a16:colId xmlns:a16="http://schemas.microsoft.com/office/drawing/2014/main" val="1669978560"/>
                    </a:ext>
                  </a:extLst>
                </a:gridCol>
                <a:gridCol w="2569152">
                  <a:extLst>
                    <a:ext uri="{9D8B030D-6E8A-4147-A177-3AD203B41FA5}">
                      <a16:colId xmlns:a16="http://schemas.microsoft.com/office/drawing/2014/main" val="4020029336"/>
                    </a:ext>
                  </a:extLst>
                </a:gridCol>
              </a:tblGrid>
              <a:tr h="547803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tx1"/>
                          </a:solidFill>
                        </a:rPr>
                        <a:t>Güçlü Yönler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tx1"/>
                          </a:solidFill>
                        </a:rPr>
                        <a:t>Zayıf Yönler 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tx1"/>
                          </a:solidFill>
                        </a:rPr>
                        <a:t>Fırsatlar</a:t>
                      </a:r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tx1"/>
                          </a:solidFill>
                        </a:rPr>
                        <a:t>Tehditler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51845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G1- Tedarikçilerimize ödemelerinin verimli takibi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Z1- Satın Alma taleplerinin bir yazılımla takip edilememesi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F1- Üst Yönetimin Satın Alma departmanına olan güveni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T1-Ekonomik Kriz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474354508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G2- Satın Alma Uzmanı ile çalışanlarımızın iletişimin iyi olması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T2- Ana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Kampüs'ün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uzaklığı nedeni ile aynı gün ürün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tedariğinde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zorlanma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205382755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G3- Taleplerin ivedilikle cevaplanması ve karşılanması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T3- Taleplerin talep formu ile yapılmaması, e-mail atılmaması ve sözlü bildirilmesi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2749880198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G4- Dış paydaşlarla iletişimin iyi olması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T4- Onaylanan bütçe kalemlerinin net olarak açıklanmaması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948977900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G5- Satın Alma ekibinin tecrübeli, alanında uzman ve dinamik olması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T5- Araç sıkıntısı sebebi ile tedarikçilere gidilememesi ve taleplerinin temin süresinin uzaması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03973143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G6- Satın alma personelinin portföy genişliği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T6- Tedarikçi iflası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791723224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G7- Peşin alım gücü nedeni ile pazarlıkta kuvvetli olmamız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4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02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3BF353BD-E2A3-0125-77FB-CB2AFB5C2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B1285D-6F6F-2992-8A63-CC636829125F}"/>
              </a:ext>
            </a:extLst>
          </p:cNvPr>
          <p:cNvSpPr txBox="1"/>
          <p:nvPr/>
        </p:nvSpPr>
        <p:spPr>
          <a:xfrm>
            <a:off x="2265218" y="819763"/>
            <a:ext cx="74684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PAYDAŞ BEKLENTİLERİ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34613BA-7012-ED44-5194-8B0266F8D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84793"/>
              </p:ext>
            </p:extLst>
          </p:nvPr>
        </p:nvGraphicFramePr>
        <p:xfrm>
          <a:off x="1070263" y="1679631"/>
          <a:ext cx="10058400" cy="50424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5544225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37132256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023714363"/>
                    </a:ext>
                  </a:extLst>
                </a:gridCol>
              </a:tblGrid>
              <a:tr h="54910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Paydaş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Paydaş Olma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Paydaş Beklentileri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57894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bulunan Üst Kurum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 </a:t>
                      </a:r>
                      <a:b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Amir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7525711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İdari ve Akademik Personel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Almakta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ürünü istenilen zamanda temin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1897382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Tedarikçi Firmalar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Ürünü/Hizmeti Sağlayıcı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Zamanında Ödeme, Sürdürülebilir Sipariş, İyi İletişim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148872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 gereği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uygunluk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3929788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Satın Alma Çalışanları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Paydaşların doğru yeterli bilgiyi zamanında paylaşması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6635923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bulunan Üst Amir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İşleyişin sorunsuz ve kaynakların etkin kullanılması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3059585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Yükseköğretim Kalite Kurulu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ABÜ İç Kalite Güvence Sisteminin oluşturulması ve ABÜ iç kalite güvencesinin artırılması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9771333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 Akredite Kuruluşu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Bilgi/Mevzuat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Raporlama, Kalite Bünyesinde Faaliyet Gösterme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049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62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9B52C1FC-52C8-9BBD-8047-7D7B949CB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A0B3D3-37BB-CC8D-2CF4-9F55836BED79}"/>
              </a:ext>
            </a:extLst>
          </p:cNvPr>
          <p:cNvSpPr txBox="1"/>
          <p:nvPr/>
        </p:nvSpPr>
        <p:spPr>
          <a:xfrm>
            <a:off x="693682" y="721583"/>
            <a:ext cx="106574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MEVCUT </a:t>
            </a:r>
            <a:r>
              <a:rPr lang="en-US" dirty="0"/>
              <a:t>KAYNAK</a:t>
            </a:r>
            <a:r>
              <a:rPr lang="tr-TR" dirty="0"/>
              <a:t>LAR ve </a:t>
            </a:r>
            <a:r>
              <a:rPr lang="en-US" dirty="0"/>
              <a:t> İHTİYA</a:t>
            </a:r>
            <a:r>
              <a:rPr lang="tr-TR" dirty="0"/>
              <a:t>ÇLAR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25EC9E-88F0-9503-E44C-698A033FDD6A}"/>
              </a:ext>
            </a:extLst>
          </p:cNvPr>
          <p:cNvGraphicFramePr>
            <a:graphicFrameLocks noGrp="1"/>
          </p:cNvGraphicFramePr>
          <p:nvPr/>
        </p:nvGraphicFramePr>
        <p:xfrm>
          <a:off x="640772" y="2616467"/>
          <a:ext cx="10910455" cy="365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82091">
                  <a:extLst>
                    <a:ext uri="{9D8B030D-6E8A-4147-A177-3AD203B41FA5}">
                      <a16:colId xmlns:a16="http://schemas.microsoft.com/office/drawing/2014/main" val="3643887944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4177798332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3374914482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1503617744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3745572328"/>
                    </a:ext>
                  </a:extLst>
                </a:gridCol>
              </a:tblGrid>
              <a:tr h="45556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10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691897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Yazıcı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485156"/>
                  </a:ext>
                </a:extLst>
              </a:tr>
              <a:tr h="4490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Arşiv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7854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Araç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Malzeme Temini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0116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527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0798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2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32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225EC9E-88F0-9503-E44C-698A033FD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50132"/>
              </p:ext>
            </p:extLst>
          </p:nvPr>
        </p:nvGraphicFramePr>
        <p:xfrm>
          <a:off x="640772" y="2616467"/>
          <a:ext cx="10910455" cy="36445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82091">
                  <a:extLst>
                    <a:ext uri="{9D8B030D-6E8A-4147-A177-3AD203B41FA5}">
                      <a16:colId xmlns:a16="http://schemas.microsoft.com/office/drawing/2014/main" val="3643887944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4177798332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3374914482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1503617744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3745572328"/>
                    </a:ext>
                  </a:extLst>
                </a:gridCol>
              </a:tblGrid>
              <a:tr h="45556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10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163691897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528485156"/>
                  </a:ext>
                </a:extLst>
              </a:tr>
              <a:tr h="4490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EBYS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89097854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Satın Alma 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senkronizasyonu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116750116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527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0798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22291"/>
                  </a:ext>
                </a:extLst>
              </a:tr>
            </a:tbl>
          </a:graphicData>
        </a:graphic>
      </p:graphicFrame>
      <p:pic>
        <p:nvPicPr>
          <p:cNvPr id="3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985803A6-9F89-A246-FA26-8B4CD4E3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B52B7-DDC3-D3E5-46B2-A8334B4D8923}"/>
              </a:ext>
            </a:extLst>
          </p:cNvPr>
          <p:cNvSpPr txBox="1"/>
          <p:nvPr/>
        </p:nvSpPr>
        <p:spPr>
          <a:xfrm>
            <a:off x="404647" y="1367249"/>
            <a:ext cx="11382704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lang="tr-TR" sz="4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(TEKNOLOJİK, YAZILIM, DONANIM vb.)</a:t>
            </a:r>
          </a:p>
        </p:txBody>
      </p:sp>
    </p:spTree>
    <p:extLst>
      <p:ext uri="{BB962C8B-B14F-4D97-AF65-F5344CB8AC3E}">
        <p14:creationId xmlns:p14="http://schemas.microsoft.com/office/powerpoint/2010/main" val="246523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225EC9E-88F0-9503-E44C-698A033FDD6A}"/>
              </a:ext>
            </a:extLst>
          </p:cNvPr>
          <p:cNvGraphicFramePr>
            <a:graphicFrameLocks noGrp="1"/>
          </p:cNvGraphicFramePr>
          <p:nvPr/>
        </p:nvGraphicFramePr>
        <p:xfrm>
          <a:off x="640772" y="2616467"/>
          <a:ext cx="10910455" cy="36461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82091">
                  <a:extLst>
                    <a:ext uri="{9D8B030D-6E8A-4147-A177-3AD203B41FA5}">
                      <a16:colId xmlns:a16="http://schemas.microsoft.com/office/drawing/2014/main" val="3643887944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4177798332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3374914482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1503617744"/>
                    </a:ext>
                  </a:extLst>
                </a:gridCol>
                <a:gridCol w="2182091">
                  <a:extLst>
                    <a:ext uri="{9D8B030D-6E8A-4147-A177-3AD203B41FA5}">
                      <a16:colId xmlns:a16="http://schemas.microsoft.com/office/drawing/2014/main" val="3745572328"/>
                    </a:ext>
                  </a:extLst>
                </a:gridCol>
              </a:tblGrid>
              <a:tr h="45556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10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Müdür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163691897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Uzman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528485156"/>
                  </a:ext>
                </a:extLst>
              </a:tr>
              <a:tr h="4490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yoğunluğu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89097854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0116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527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0798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22291"/>
                  </a:ext>
                </a:extLst>
              </a:tr>
            </a:tbl>
          </a:graphicData>
        </a:graphic>
      </p:graphicFrame>
      <p:pic>
        <p:nvPicPr>
          <p:cNvPr id="3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985803A6-9F89-A246-FA26-8B4CD4E3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B52B7-DDC3-D3E5-46B2-A8334B4D8923}"/>
              </a:ext>
            </a:extLst>
          </p:cNvPr>
          <p:cNvSpPr txBox="1"/>
          <p:nvPr/>
        </p:nvSpPr>
        <p:spPr>
          <a:xfrm>
            <a:off x="404647" y="1367249"/>
            <a:ext cx="11382704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400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(İŞ GÜCÜ-İNSAN KAYNAĞI)</a:t>
            </a:r>
            <a:endParaRPr lang="tr-TR" sz="4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9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BEF9107F-5266-9AEF-55FA-B89D7547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4">
            <a:extLst>
              <a:ext uri="{FF2B5EF4-FFF2-40B4-BE49-F238E27FC236}">
                <a16:creationId xmlns:a16="http://schemas.microsoft.com/office/drawing/2014/main" id="{7EA10FCF-8B1C-BB47-A39E-E6465B56A9D3}"/>
              </a:ext>
            </a:extLst>
          </p:cNvPr>
          <p:cNvSpPr txBox="1"/>
          <p:nvPr/>
        </p:nvSpPr>
        <p:spPr>
          <a:xfrm>
            <a:off x="269589" y="1461269"/>
            <a:ext cx="11652821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SKORU YÜKSEK OLAN ve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AKSİYON GEREKTİREN </a:t>
            </a:r>
            <a:r>
              <a:rPr lang="en-US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RİS</a:t>
            </a:r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KLER</a:t>
            </a:r>
            <a:endPara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40D2849-6125-BD06-5E36-9244AE878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383570"/>
              </p:ext>
            </p:extLst>
          </p:nvPr>
        </p:nvGraphicFramePr>
        <p:xfrm>
          <a:off x="609600" y="2675325"/>
          <a:ext cx="11077903" cy="370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075878" y="3244334"/>
            <a:ext cx="725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Satın Alma taleplerinin bir yazılımla takip edilememesi (Z1)</a:t>
            </a:r>
          </a:p>
        </p:txBody>
      </p:sp>
    </p:spTree>
    <p:extLst>
      <p:ext uri="{BB962C8B-B14F-4D97-AF65-F5344CB8AC3E}">
        <p14:creationId xmlns:p14="http://schemas.microsoft.com/office/powerpoint/2010/main" val="217382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F54F2E1A-ADD4-EB0E-7701-7B09A00CA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" y="201246"/>
            <a:ext cx="2911877" cy="6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4">
            <a:extLst>
              <a:ext uri="{FF2B5EF4-FFF2-40B4-BE49-F238E27FC236}">
                <a16:creationId xmlns:a16="http://schemas.microsoft.com/office/drawing/2014/main" id="{9B46302C-7E10-6FD4-A02B-1851738454AC}"/>
              </a:ext>
            </a:extLst>
          </p:cNvPr>
          <p:cNvSpPr txBox="1"/>
          <p:nvPr/>
        </p:nvSpPr>
        <p:spPr>
          <a:xfrm>
            <a:off x="618459" y="579068"/>
            <a:ext cx="1092024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PAYDAŞ GERİ BİLDİRİMLERİ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841250"/>
              </p:ext>
            </p:extLst>
          </p:nvPr>
        </p:nvGraphicFramePr>
        <p:xfrm>
          <a:off x="803564" y="1348509"/>
          <a:ext cx="8497190" cy="524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609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421</TotalTime>
  <Words>668</Words>
  <Application>Microsoft Office PowerPoint</Application>
  <PresentationFormat>Widescreen</PresentationFormat>
  <Paragraphs>165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Calisto MT</vt:lpstr>
      <vt:lpstr>Times New Roman</vt:lpstr>
      <vt:lpstr>Trebuchet MS</vt:lpstr>
      <vt:lpstr>Wingdings 2</vt:lpstr>
      <vt:lpstr>Slate</vt:lpstr>
      <vt:lpstr>2022 YILI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YILI</dc:title>
  <dc:creator>GÖKÇE GÖKÇE</dc:creator>
  <cp:lastModifiedBy>Teoman Altay</cp:lastModifiedBy>
  <cp:revision>21</cp:revision>
  <dcterms:created xsi:type="dcterms:W3CDTF">2022-12-20T11:40:18Z</dcterms:created>
  <dcterms:modified xsi:type="dcterms:W3CDTF">2022-12-23T08:26:23Z</dcterms:modified>
</cp:coreProperties>
</file>