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61" r:id="rId3"/>
    <p:sldId id="263" r:id="rId4"/>
    <p:sldId id="264" r:id="rId5"/>
    <p:sldId id="275" r:id="rId6"/>
    <p:sldId id="278" r:id="rId7"/>
    <p:sldId id="262" r:id="rId8"/>
    <p:sldId id="276" r:id="rId9"/>
    <p:sldId id="279" r:id="rId10"/>
    <p:sldId id="27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6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B33AB-95D0-4717-BDF4-E43CC0F3C2A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8044AC2-6714-4990-A06E-5C0CCACFB7F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Misyonu</a:t>
          </a:r>
          <a:endParaRPr lang="tr-TR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C8CE2-DEE6-4B50-829D-5ECCF3D81E67}" type="parTrans" cxnId="{D22D5BF1-1412-408A-B1D3-B606467E568B}">
      <dgm:prSet/>
      <dgm:spPr/>
      <dgm:t>
        <a:bodyPr/>
        <a:lstStyle/>
        <a:p>
          <a:endParaRPr lang="tr-TR"/>
        </a:p>
      </dgm:t>
    </dgm:pt>
    <dgm:pt modelId="{748C16A6-53BF-490D-A0EE-81D14991000B}" type="sibTrans" cxnId="{D22D5BF1-1412-408A-B1D3-B606467E568B}">
      <dgm:prSet/>
      <dgm:spPr/>
      <dgm:t>
        <a:bodyPr/>
        <a:lstStyle/>
        <a:p>
          <a:endParaRPr lang="tr-TR"/>
        </a:p>
      </dgm:t>
    </dgm:pt>
    <dgm:pt modelId="{90DF9BF9-3575-4027-A9A2-AE509842E8B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Vizyonu</a:t>
          </a:r>
          <a:endParaRPr lang="tr-TR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C7FA1-9E9E-43E7-812E-2AAE52BDA1E5}" type="parTrans" cxnId="{4A40BB6B-96BB-48B9-97B1-E0FC4711347B}">
      <dgm:prSet/>
      <dgm:spPr/>
      <dgm:t>
        <a:bodyPr/>
        <a:lstStyle/>
        <a:p>
          <a:endParaRPr lang="tr-TR"/>
        </a:p>
      </dgm:t>
    </dgm:pt>
    <dgm:pt modelId="{861C524E-1B46-4545-AAF7-8C0C6E305534}" type="sibTrans" cxnId="{4A40BB6B-96BB-48B9-97B1-E0FC4711347B}">
      <dgm:prSet/>
      <dgm:spPr/>
      <dgm:t>
        <a:bodyPr/>
        <a:lstStyle/>
        <a:p>
          <a:endParaRPr lang="tr-TR"/>
        </a:p>
      </dgm:t>
    </dgm:pt>
    <dgm:pt modelId="{ABFA9D6E-2E37-4CAF-976C-E64FB811B24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Çalışma Politikası</a:t>
          </a:r>
          <a:endParaRPr lang="tr-TR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A07DA-31ED-42CC-B0B1-B1AD7E591A83}" type="parTrans" cxnId="{A94F8738-E2C8-4569-981B-F7D50C3CEFFB}">
      <dgm:prSet/>
      <dgm:spPr/>
      <dgm:t>
        <a:bodyPr/>
        <a:lstStyle/>
        <a:p>
          <a:endParaRPr lang="tr-TR"/>
        </a:p>
      </dgm:t>
    </dgm:pt>
    <dgm:pt modelId="{83456B5F-DD29-416D-9A38-399F079C39EC}" type="sibTrans" cxnId="{A94F8738-E2C8-4569-981B-F7D50C3CEFFB}">
      <dgm:prSet/>
      <dgm:spPr/>
      <dgm:t>
        <a:bodyPr/>
        <a:lstStyle/>
        <a:p>
          <a:endParaRPr lang="tr-TR"/>
        </a:p>
      </dgm:t>
    </dgm:pt>
    <dgm:pt modelId="{7862B0BD-9560-4346-9393-CB50CA9AC8EF}">
      <dgm:prSet phldrT="[Text]" custT="1"/>
      <dgm:spPr/>
      <dgm:t>
        <a:bodyPr/>
        <a:lstStyle/>
        <a:p>
          <a:r>
            <a:rPr lang="tr-TR" sz="1800" b="1" i="1" dirty="0" smtClean="0">
              <a:solidFill>
                <a:schemeClr val="bg1"/>
              </a:solidFill>
            </a:rPr>
            <a:t>Meslek etiğinden ve sosyal sorumluluğundan ödün vermeden kendini sürekli yenileyen ve teknolojiye uyum sağlayan yapısıyla muhasebe hizmetinin en etkin bir şekilde verilmesine çaba gösterir.</a:t>
          </a:r>
          <a:endParaRPr lang="tr-TR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D3A0D-1658-4EDE-B5B0-84942043DC76}" type="sibTrans" cxnId="{A2CEBFE8-6004-450C-9F92-55C5B746EAEE}">
      <dgm:prSet/>
      <dgm:spPr/>
      <dgm:t>
        <a:bodyPr/>
        <a:lstStyle/>
        <a:p>
          <a:endParaRPr lang="tr-TR"/>
        </a:p>
      </dgm:t>
    </dgm:pt>
    <dgm:pt modelId="{9B006CCC-7570-4E8C-96B0-8BF723160353}" type="parTrans" cxnId="{A2CEBFE8-6004-450C-9F92-55C5B746EAEE}">
      <dgm:prSet/>
      <dgm:spPr/>
      <dgm:t>
        <a:bodyPr/>
        <a:lstStyle/>
        <a:p>
          <a:endParaRPr lang="tr-TR"/>
        </a:p>
      </dgm:t>
    </dgm:pt>
    <dgm:pt modelId="{33D1FB3E-CA0C-4FE1-BD8B-9ADA3A893075}">
      <dgm:prSet phldrT="[Text]" custT="1"/>
      <dgm:spPr>
        <a:solidFill>
          <a:srgbClr val="F0A22E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F0A22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b="1" i="1" kern="1200" dirty="0" smtClean="0">
              <a:solidFill>
                <a:schemeClr val="bg2"/>
              </a:solidFill>
            </a:rPr>
            <a:t>Üniversitemizin stratejik hedeflerine ulaşmasında yardımcı olacak muhasebe hizmetlerini karşılarken yasal mevzuata uygun, hesap verilebilir ve saydam olarak karar alıcılara ve paydaşlarına bilgi sağlamak.</a:t>
          </a:r>
          <a:endParaRPr lang="tr-TR" sz="1800" kern="1200" dirty="0">
            <a:solidFill>
              <a:schemeClr val="bg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00DC726-57E8-4796-8812-68035742F548}" type="sibTrans" cxnId="{F349B533-B0C6-426D-8D1B-EF3A8BAD9759}">
      <dgm:prSet/>
      <dgm:spPr/>
      <dgm:t>
        <a:bodyPr/>
        <a:lstStyle/>
        <a:p>
          <a:endParaRPr lang="tr-TR"/>
        </a:p>
      </dgm:t>
    </dgm:pt>
    <dgm:pt modelId="{3B5F02F8-9FD7-42D9-B2B6-EF5FF5F52C87}" type="parTrans" cxnId="{F349B533-B0C6-426D-8D1B-EF3A8BAD9759}">
      <dgm:prSet/>
      <dgm:spPr/>
      <dgm:t>
        <a:bodyPr/>
        <a:lstStyle/>
        <a:p>
          <a:endParaRPr lang="tr-TR"/>
        </a:p>
      </dgm:t>
    </dgm:pt>
    <dgm:pt modelId="{C3766F48-E1B0-4EA7-AF04-8397CAAD1FAC}">
      <dgm:prSet custT="1"/>
      <dgm:spPr>
        <a:solidFill>
          <a:srgbClr val="F0A22E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F0A22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b="1" i="1" kern="1200" dirty="0" smtClean="0">
              <a:solidFill>
                <a:schemeClr val="bg1"/>
              </a:solidFill>
            </a:rPr>
            <a:t>Kanun ve ilgili mevzuatlar ile kendisine verilmiş olan görev ve sorumluluklar çerçevesinde üniversitenin bölümden beklentilerini eksiksiz, doğru ve zamanında; tarafsızlık ve güvenilirlik ilkelerine bağlı kalarak karşılamayı amaçlar.</a:t>
          </a:r>
          <a:endParaRPr lang="tr-TR" sz="1800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D61B9D4-3766-4CF5-9659-7A56DE7E4D99}" type="sibTrans" cxnId="{23ED1656-9338-48FF-B284-A0CE44745F68}">
      <dgm:prSet/>
      <dgm:spPr/>
      <dgm:t>
        <a:bodyPr/>
        <a:lstStyle/>
        <a:p>
          <a:endParaRPr lang="tr-TR"/>
        </a:p>
      </dgm:t>
    </dgm:pt>
    <dgm:pt modelId="{FBF4CB92-0065-43EB-987F-07C3A28ADFB6}" type="parTrans" cxnId="{23ED1656-9338-48FF-B284-A0CE44745F68}">
      <dgm:prSet/>
      <dgm:spPr/>
      <dgm:t>
        <a:bodyPr/>
        <a:lstStyle/>
        <a:p>
          <a:endParaRPr lang="tr-TR"/>
        </a:p>
      </dgm:t>
    </dgm:pt>
    <dgm:pt modelId="{4A83D1D9-DC31-4F97-A68A-79D8FA16BE50}" type="pres">
      <dgm:prSet presAssocID="{D6BB33AB-95D0-4717-BDF4-E43CC0F3C2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2F3E6F7-522F-4A3A-808A-C5ED5EEEF97D}" type="pres">
      <dgm:prSet presAssocID="{48044AC2-6714-4990-A06E-5C0CCACFB7F6}" presName="linNode" presStyleCnt="0"/>
      <dgm:spPr/>
    </dgm:pt>
    <dgm:pt modelId="{895778C7-62FB-4368-8185-B39376CD2D93}" type="pres">
      <dgm:prSet presAssocID="{48044AC2-6714-4990-A06E-5C0CCACFB7F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B90CE8-A0EF-43ED-8742-B2B24DE580AB}" type="pres">
      <dgm:prSet presAssocID="{48044AC2-6714-4990-A06E-5C0CCACFB7F6}" presName="childShp" presStyleLbl="bgAccFollowNode1" presStyleIdx="0" presStyleCnt="3">
        <dgm:presLayoutVars>
          <dgm:bulletEnabled val="1"/>
        </dgm:presLayoutVars>
      </dgm:prSet>
      <dgm:spPr>
        <a:xfrm>
          <a:off x="4507288" y="0"/>
          <a:ext cx="6760932" cy="1294712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C5CD649E-6854-4C0E-985C-A85D54BB579D}" type="pres">
      <dgm:prSet presAssocID="{748C16A6-53BF-490D-A0EE-81D14991000B}" presName="spacing" presStyleCnt="0"/>
      <dgm:spPr/>
    </dgm:pt>
    <dgm:pt modelId="{A84D25B8-0C8D-47FD-92C6-FD850873E12D}" type="pres">
      <dgm:prSet presAssocID="{90DF9BF9-3575-4027-A9A2-AE509842E8BF}" presName="linNode" presStyleCnt="0"/>
      <dgm:spPr/>
    </dgm:pt>
    <dgm:pt modelId="{F3C9560A-6CA6-4F98-8BF9-61CA0ED0A256}" type="pres">
      <dgm:prSet presAssocID="{90DF9BF9-3575-4027-A9A2-AE509842E8B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6C28D6-ADE1-4BE8-A098-5D37873A1FBF}" type="pres">
      <dgm:prSet presAssocID="{90DF9BF9-3575-4027-A9A2-AE509842E8B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6F763D-8DBD-4FA4-A13D-159573EBEA93}" type="pres">
      <dgm:prSet presAssocID="{861C524E-1B46-4545-AAF7-8C0C6E305534}" presName="spacing" presStyleCnt="0"/>
      <dgm:spPr/>
    </dgm:pt>
    <dgm:pt modelId="{D187971D-BFF1-46C4-8A81-8EE3D90C0BE6}" type="pres">
      <dgm:prSet presAssocID="{ABFA9D6E-2E37-4CAF-976C-E64FB811B246}" presName="linNode" presStyleCnt="0"/>
      <dgm:spPr/>
    </dgm:pt>
    <dgm:pt modelId="{AAED4C34-41FD-4697-A664-F774F1AC45E2}" type="pres">
      <dgm:prSet presAssocID="{ABFA9D6E-2E37-4CAF-976C-E64FB811B24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BB3A4D-7279-42D9-BC33-9F687E06A827}" type="pres">
      <dgm:prSet presAssocID="{ABFA9D6E-2E37-4CAF-976C-E64FB811B246}" presName="childShp" presStyleLbl="bgAccFollowNode1" presStyleIdx="2" presStyleCnt="3">
        <dgm:presLayoutVars>
          <dgm:bulletEnabled val="1"/>
        </dgm:presLayoutVars>
      </dgm:prSet>
      <dgm:spPr>
        <a:xfrm>
          <a:off x="4507288" y="2848367"/>
          <a:ext cx="6760932" cy="1294712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tr-TR"/>
        </a:p>
      </dgm:t>
    </dgm:pt>
  </dgm:ptLst>
  <dgm:cxnLst>
    <dgm:cxn modelId="{30B16FC9-07C4-4684-B8CF-FA03EAEF6930}" type="presOf" srcId="{C3766F48-E1B0-4EA7-AF04-8397CAAD1FAC}" destId="{89BB3A4D-7279-42D9-BC33-9F687E06A827}" srcOrd="0" destOrd="0" presId="urn:microsoft.com/office/officeart/2005/8/layout/vList6"/>
    <dgm:cxn modelId="{6E1E40CA-C101-4C05-936B-284478251D1C}" type="presOf" srcId="{ABFA9D6E-2E37-4CAF-976C-E64FB811B246}" destId="{AAED4C34-41FD-4697-A664-F774F1AC45E2}" srcOrd="0" destOrd="0" presId="urn:microsoft.com/office/officeart/2005/8/layout/vList6"/>
    <dgm:cxn modelId="{8878B925-573D-4232-971D-DB573E24A924}" type="presOf" srcId="{D6BB33AB-95D0-4717-BDF4-E43CC0F3C2AB}" destId="{4A83D1D9-DC31-4F97-A68A-79D8FA16BE50}" srcOrd="0" destOrd="0" presId="urn:microsoft.com/office/officeart/2005/8/layout/vList6"/>
    <dgm:cxn modelId="{F349B533-B0C6-426D-8D1B-EF3A8BAD9759}" srcId="{48044AC2-6714-4990-A06E-5C0CCACFB7F6}" destId="{33D1FB3E-CA0C-4FE1-BD8B-9ADA3A893075}" srcOrd="0" destOrd="0" parTransId="{3B5F02F8-9FD7-42D9-B2B6-EF5FF5F52C87}" sibTransId="{F00DC726-57E8-4796-8812-68035742F548}"/>
    <dgm:cxn modelId="{D22D5BF1-1412-408A-B1D3-B606467E568B}" srcId="{D6BB33AB-95D0-4717-BDF4-E43CC0F3C2AB}" destId="{48044AC2-6714-4990-A06E-5C0CCACFB7F6}" srcOrd="0" destOrd="0" parTransId="{56FC8CE2-DEE6-4B50-829D-5ECCF3D81E67}" sibTransId="{748C16A6-53BF-490D-A0EE-81D14991000B}"/>
    <dgm:cxn modelId="{18D47B55-E26E-4C83-99A1-188715099154}" type="presOf" srcId="{33D1FB3E-CA0C-4FE1-BD8B-9ADA3A893075}" destId="{C8B90CE8-A0EF-43ED-8742-B2B24DE580AB}" srcOrd="0" destOrd="0" presId="urn:microsoft.com/office/officeart/2005/8/layout/vList6"/>
    <dgm:cxn modelId="{23ED1656-9338-48FF-B284-A0CE44745F68}" srcId="{ABFA9D6E-2E37-4CAF-976C-E64FB811B246}" destId="{C3766F48-E1B0-4EA7-AF04-8397CAAD1FAC}" srcOrd="0" destOrd="0" parTransId="{FBF4CB92-0065-43EB-987F-07C3A28ADFB6}" sibTransId="{5D61B9D4-3766-4CF5-9659-7A56DE7E4D99}"/>
    <dgm:cxn modelId="{A2CEBFE8-6004-450C-9F92-55C5B746EAEE}" srcId="{90DF9BF9-3575-4027-A9A2-AE509842E8BF}" destId="{7862B0BD-9560-4346-9393-CB50CA9AC8EF}" srcOrd="0" destOrd="0" parTransId="{9B006CCC-7570-4E8C-96B0-8BF723160353}" sibTransId="{A30D3A0D-1658-4EDE-B5B0-84942043DC76}"/>
    <dgm:cxn modelId="{868250B3-C94B-4093-BE25-261BB4C5C28F}" type="presOf" srcId="{90DF9BF9-3575-4027-A9A2-AE509842E8BF}" destId="{F3C9560A-6CA6-4F98-8BF9-61CA0ED0A256}" srcOrd="0" destOrd="0" presId="urn:microsoft.com/office/officeart/2005/8/layout/vList6"/>
    <dgm:cxn modelId="{5195DBDD-EBE0-4EB6-9B99-B0A0CFB8EED9}" type="presOf" srcId="{48044AC2-6714-4990-A06E-5C0CCACFB7F6}" destId="{895778C7-62FB-4368-8185-B39376CD2D93}" srcOrd="0" destOrd="0" presId="urn:microsoft.com/office/officeart/2005/8/layout/vList6"/>
    <dgm:cxn modelId="{A94F8738-E2C8-4569-981B-F7D50C3CEFFB}" srcId="{D6BB33AB-95D0-4717-BDF4-E43CC0F3C2AB}" destId="{ABFA9D6E-2E37-4CAF-976C-E64FB811B246}" srcOrd="2" destOrd="0" parTransId="{DEFA07DA-31ED-42CC-B0B1-B1AD7E591A83}" sibTransId="{83456B5F-DD29-416D-9A38-399F079C39EC}"/>
    <dgm:cxn modelId="{CB726981-BE5D-40B4-A3BC-6DEF8B8B2930}" type="presOf" srcId="{7862B0BD-9560-4346-9393-CB50CA9AC8EF}" destId="{AB6C28D6-ADE1-4BE8-A098-5D37873A1FBF}" srcOrd="0" destOrd="0" presId="urn:microsoft.com/office/officeart/2005/8/layout/vList6"/>
    <dgm:cxn modelId="{4A40BB6B-96BB-48B9-97B1-E0FC4711347B}" srcId="{D6BB33AB-95D0-4717-BDF4-E43CC0F3C2AB}" destId="{90DF9BF9-3575-4027-A9A2-AE509842E8BF}" srcOrd="1" destOrd="0" parTransId="{2FDC7FA1-9E9E-43E7-812E-2AAE52BDA1E5}" sibTransId="{861C524E-1B46-4545-AAF7-8C0C6E305534}"/>
    <dgm:cxn modelId="{47EDA1F3-5234-4452-BE17-C4FCA9FE5025}" type="presParOf" srcId="{4A83D1D9-DC31-4F97-A68A-79D8FA16BE50}" destId="{D2F3E6F7-522F-4A3A-808A-C5ED5EEEF97D}" srcOrd="0" destOrd="0" presId="urn:microsoft.com/office/officeart/2005/8/layout/vList6"/>
    <dgm:cxn modelId="{D4AB5680-E184-4136-AD6F-9C5A20C13897}" type="presParOf" srcId="{D2F3E6F7-522F-4A3A-808A-C5ED5EEEF97D}" destId="{895778C7-62FB-4368-8185-B39376CD2D93}" srcOrd="0" destOrd="0" presId="urn:microsoft.com/office/officeart/2005/8/layout/vList6"/>
    <dgm:cxn modelId="{B6D36653-9A3F-4E35-9C69-2218892089DB}" type="presParOf" srcId="{D2F3E6F7-522F-4A3A-808A-C5ED5EEEF97D}" destId="{C8B90CE8-A0EF-43ED-8742-B2B24DE580AB}" srcOrd="1" destOrd="0" presId="urn:microsoft.com/office/officeart/2005/8/layout/vList6"/>
    <dgm:cxn modelId="{6917FA30-7F5E-40C1-9D1C-7376AB5648EE}" type="presParOf" srcId="{4A83D1D9-DC31-4F97-A68A-79D8FA16BE50}" destId="{C5CD649E-6854-4C0E-985C-A85D54BB579D}" srcOrd="1" destOrd="0" presId="urn:microsoft.com/office/officeart/2005/8/layout/vList6"/>
    <dgm:cxn modelId="{4C5BCCDB-C9CE-4390-BFBA-62F3E5D61040}" type="presParOf" srcId="{4A83D1D9-DC31-4F97-A68A-79D8FA16BE50}" destId="{A84D25B8-0C8D-47FD-92C6-FD850873E12D}" srcOrd="2" destOrd="0" presId="urn:microsoft.com/office/officeart/2005/8/layout/vList6"/>
    <dgm:cxn modelId="{8FE2D842-0C0B-49FD-B361-49DC735E6C3E}" type="presParOf" srcId="{A84D25B8-0C8D-47FD-92C6-FD850873E12D}" destId="{F3C9560A-6CA6-4F98-8BF9-61CA0ED0A256}" srcOrd="0" destOrd="0" presId="urn:microsoft.com/office/officeart/2005/8/layout/vList6"/>
    <dgm:cxn modelId="{1548F7BD-3953-4F0E-B18D-3EF6A7E3F96D}" type="presParOf" srcId="{A84D25B8-0C8D-47FD-92C6-FD850873E12D}" destId="{AB6C28D6-ADE1-4BE8-A098-5D37873A1FBF}" srcOrd="1" destOrd="0" presId="urn:microsoft.com/office/officeart/2005/8/layout/vList6"/>
    <dgm:cxn modelId="{ACE7A03F-4A22-4A89-ADEB-3A22B6AE79F4}" type="presParOf" srcId="{4A83D1D9-DC31-4F97-A68A-79D8FA16BE50}" destId="{8C6F763D-8DBD-4FA4-A13D-159573EBEA93}" srcOrd="3" destOrd="0" presId="urn:microsoft.com/office/officeart/2005/8/layout/vList6"/>
    <dgm:cxn modelId="{42FDCB71-5BF9-4103-B57B-2F1BF1137514}" type="presParOf" srcId="{4A83D1D9-DC31-4F97-A68A-79D8FA16BE50}" destId="{D187971D-BFF1-46C4-8A81-8EE3D90C0BE6}" srcOrd="4" destOrd="0" presId="urn:microsoft.com/office/officeart/2005/8/layout/vList6"/>
    <dgm:cxn modelId="{0F2B7D2F-FCBF-446D-89AD-96BC22D577A9}" type="presParOf" srcId="{D187971D-BFF1-46C4-8A81-8EE3D90C0BE6}" destId="{AAED4C34-41FD-4697-A664-F774F1AC45E2}" srcOrd="0" destOrd="0" presId="urn:microsoft.com/office/officeart/2005/8/layout/vList6"/>
    <dgm:cxn modelId="{B5CD7FB0-2CE7-42E6-9470-8EA69F8D3365}" type="presParOf" srcId="{D187971D-BFF1-46C4-8A81-8EE3D90C0BE6}" destId="{89BB3A4D-7279-42D9-BC33-9F687E06A82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65439-8DE3-4A73-9D4E-30432ED771C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4688E0F-6E9F-45C2-8655-24EADEEAC4D3}">
      <dgm:prSet phldrT="[Text]"/>
      <dgm:spPr>
        <a:solidFill>
          <a:srgbClr val="7C7154"/>
        </a:solidFill>
      </dgm:spPr>
      <dgm:t>
        <a:bodyPr/>
        <a:lstStyle/>
        <a:p>
          <a:pPr algn="ctr"/>
          <a:endParaRPr lang="tr-TR" dirty="0"/>
        </a:p>
        <a:p>
          <a:pPr algn="ctr"/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Riskin</a:t>
          </a:r>
          <a:r>
            <a:rPr lang="tr-TR" dirty="0"/>
            <a:t> Tanımı</a:t>
          </a:r>
        </a:p>
      </dgm:t>
    </dgm:pt>
    <dgm:pt modelId="{5E3A14A1-9B8D-4F24-8596-B6C9698FAB98}" type="parTrans" cxnId="{23FB4A86-8E3E-4307-85A5-82C9F1E2CBBE}">
      <dgm:prSet/>
      <dgm:spPr/>
      <dgm:t>
        <a:bodyPr/>
        <a:lstStyle/>
        <a:p>
          <a:endParaRPr lang="tr-TR"/>
        </a:p>
      </dgm:t>
    </dgm:pt>
    <dgm:pt modelId="{CF97884F-E065-4F6A-B43D-055E54E97771}" type="sibTrans" cxnId="{23FB4A86-8E3E-4307-85A5-82C9F1E2CBBE}">
      <dgm:prSet/>
      <dgm:spPr/>
      <dgm:t>
        <a:bodyPr/>
        <a:lstStyle/>
        <a:p>
          <a:endParaRPr lang="tr-TR"/>
        </a:p>
      </dgm:t>
    </dgm:pt>
    <dgm:pt modelId="{BA23A379-F9FE-4EE5-8D1F-D9842723B02B}">
      <dgm:prSet phldrT="[Text]" custT="1"/>
      <dgm:spPr/>
      <dgm:t>
        <a:bodyPr/>
        <a:lstStyle/>
        <a:p>
          <a:pPr algn="l"/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Termin Tarihi:	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01.09.2023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F9A54-CABD-40DA-8875-43DB0F81AE0D}" type="parTrans" cxnId="{46EF0F74-40DC-4B76-A8A1-772B03EABD50}">
      <dgm:prSet/>
      <dgm:spPr/>
      <dgm:t>
        <a:bodyPr/>
        <a:lstStyle/>
        <a:p>
          <a:endParaRPr lang="tr-TR"/>
        </a:p>
      </dgm:t>
    </dgm:pt>
    <dgm:pt modelId="{C6896CF7-2483-4F23-812C-4BE82B055AB2}" type="sibTrans" cxnId="{46EF0F74-40DC-4B76-A8A1-772B03EABD50}">
      <dgm:prSet/>
      <dgm:spPr/>
      <dgm:t>
        <a:bodyPr/>
        <a:lstStyle/>
        <a:p>
          <a:endParaRPr lang="tr-TR"/>
        </a:p>
      </dgm:t>
    </dgm:pt>
    <dgm:pt modelId="{0986F90E-96A0-4312-B20F-FCF58EF2C595}">
      <dgm:prSet phldrT="[Text]" custT="1"/>
      <dgm:spPr/>
      <dgm:t>
        <a:bodyPr/>
        <a:lstStyle/>
        <a:p>
          <a:pPr algn="l"/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Sorumlu Birim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Genel Sekreterlik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37D69-659E-4856-B328-D49474AC23B7}" type="parTrans" cxnId="{6C7C6EFB-90E1-4D37-8B8B-670839B590A5}">
      <dgm:prSet/>
      <dgm:spPr/>
      <dgm:t>
        <a:bodyPr/>
        <a:lstStyle/>
        <a:p>
          <a:endParaRPr lang="tr-TR"/>
        </a:p>
      </dgm:t>
    </dgm:pt>
    <dgm:pt modelId="{349DCFE7-6BA2-4EE8-839A-1325C1E3FE03}" type="sibTrans" cxnId="{6C7C6EFB-90E1-4D37-8B8B-670839B590A5}">
      <dgm:prSet/>
      <dgm:spPr/>
      <dgm:t>
        <a:bodyPr/>
        <a:lstStyle/>
        <a:p>
          <a:endParaRPr lang="tr-TR"/>
        </a:p>
      </dgm:t>
    </dgm:pt>
    <dgm:pt modelId="{F7A49A60-ED34-43B3-B45C-88ABBE94F18B}">
      <dgm:prSet phldrT="[Text]" custT="1"/>
      <dgm:spPr/>
      <dgm:t>
        <a:bodyPr/>
        <a:lstStyle/>
        <a:p>
          <a:pPr algn="l"/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Önleyici Faaliyet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Depolama Alanlarının Genişletilmesi bütçe talebinin içerisinde yer almaktadır. Henüz yatırım yapılmamıştır.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01E55-6167-4994-95CC-0B87EA9C3ED3}" type="parTrans" cxnId="{29C42FC2-6472-4FC7-B512-46B42B56FCCF}">
      <dgm:prSet/>
      <dgm:spPr/>
      <dgm:t>
        <a:bodyPr/>
        <a:lstStyle/>
        <a:p>
          <a:endParaRPr lang="tr-TR"/>
        </a:p>
      </dgm:t>
    </dgm:pt>
    <dgm:pt modelId="{7932AD68-A463-4BA2-9F2B-52CBE28E931E}" type="sibTrans" cxnId="{29C42FC2-6472-4FC7-B512-46B42B56FCCF}">
      <dgm:prSet/>
      <dgm:spPr/>
      <dgm:t>
        <a:bodyPr/>
        <a:lstStyle/>
        <a:p>
          <a:endParaRPr lang="tr-TR"/>
        </a:p>
      </dgm:t>
    </dgm:pt>
    <dgm:pt modelId="{2BCB9B41-15DC-441A-AE22-551977A17879}" type="pres">
      <dgm:prSet presAssocID="{44C65439-8DE3-4A73-9D4E-30432ED771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68611C-C23B-4FD7-B894-AEF37F881D5B}" type="pres">
      <dgm:prSet presAssocID="{54688E0F-6E9F-45C2-8655-24EADEEAC4D3}" presName="thickLine" presStyleLbl="alignNode1" presStyleIdx="0" presStyleCnt="1"/>
      <dgm:spPr>
        <a:ln>
          <a:noFill/>
        </a:ln>
      </dgm:spPr>
    </dgm:pt>
    <dgm:pt modelId="{480E9831-7329-4B1C-B49B-8721D186F6F5}" type="pres">
      <dgm:prSet presAssocID="{54688E0F-6E9F-45C2-8655-24EADEEAC4D3}" presName="horz1" presStyleCnt="0"/>
      <dgm:spPr/>
    </dgm:pt>
    <dgm:pt modelId="{6633D85D-27A4-445B-9704-B4A3C6747252}" type="pres">
      <dgm:prSet presAssocID="{54688E0F-6E9F-45C2-8655-24EADEEAC4D3}" presName="tx1" presStyleLbl="revTx" presStyleIdx="0" presStyleCnt="4"/>
      <dgm:spPr/>
      <dgm:t>
        <a:bodyPr/>
        <a:lstStyle/>
        <a:p>
          <a:endParaRPr lang="en-US"/>
        </a:p>
      </dgm:t>
    </dgm:pt>
    <dgm:pt modelId="{BC3175DA-8CFB-432F-AEDB-769A5D42516C}" type="pres">
      <dgm:prSet presAssocID="{54688E0F-6E9F-45C2-8655-24EADEEAC4D3}" presName="vert1" presStyleCnt="0"/>
      <dgm:spPr/>
    </dgm:pt>
    <dgm:pt modelId="{7E9D99F8-5295-4609-B7A5-70437D003D6C}" type="pres">
      <dgm:prSet presAssocID="{BA23A379-F9FE-4EE5-8D1F-D9842723B02B}" presName="vertSpace2a" presStyleCnt="0"/>
      <dgm:spPr/>
    </dgm:pt>
    <dgm:pt modelId="{C7EF6E11-6B7C-4B93-89B5-6759DD635405}" type="pres">
      <dgm:prSet presAssocID="{BA23A379-F9FE-4EE5-8D1F-D9842723B02B}" presName="horz2" presStyleCnt="0"/>
      <dgm:spPr/>
    </dgm:pt>
    <dgm:pt modelId="{08D94858-F115-4386-B1AC-B2643F0BFA51}" type="pres">
      <dgm:prSet presAssocID="{BA23A379-F9FE-4EE5-8D1F-D9842723B02B}" presName="horzSpace2" presStyleCnt="0"/>
      <dgm:spPr/>
    </dgm:pt>
    <dgm:pt modelId="{283C8E08-A5AC-438A-A3E4-0F9BAA83C6FB}" type="pres">
      <dgm:prSet presAssocID="{BA23A379-F9FE-4EE5-8D1F-D9842723B02B}" presName="tx2" presStyleLbl="revTx" presStyleIdx="1" presStyleCnt="4"/>
      <dgm:spPr/>
      <dgm:t>
        <a:bodyPr/>
        <a:lstStyle/>
        <a:p>
          <a:endParaRPr lang="en-US"/>
        </a:p>
      </dgm:t>
    </dgm:pt>
    <dgm:pt modelId="{FE104B78-E17A-4789-8C34-A876B4944D8A}" type="pres">
      <dgm:prSet presAssocID="{BA23A379-F9FE-4EE5-8D1F-D9842723B02B}" presName="vert2" presStyleCnt="0"/>
      <dgm:spPr/>
    </dgm:pt>
    <dgm:pt modelId="{B097D557-D2E1-4639-9B28-C03EC45FBA0F}" type="pres">
      <dgm:prSet presAssocID="{BA23A379-F9FE-4EE5-8D1F-D9842723B02B}" presName="thinLine2b" presStyleLbl="callout" presStyleIdx="0" presStyleCnt="3"/>
      <dgm:spPr/>
    </dgm:pt>
    <dgm:pt modelId="{A1A8E9B8-11D2-445D-B35C-87E6DA73BACE}" type="pres">
      <dgm:prSet presAssocID="{BA23A379-F9FE-4EE5-8D1F-D9842723B02B}" presName="vertSpace2b" presStyleCnt="0"/>
      <dgm:spPr/>
    </dgm:pt>
    <dgm:pt modelId="{2559322E-CA22-41D5-97FB-6F3E69951BAE}" type="pres">
      <dgm:prSet presAssocID="{0986F90E-96A0-4312-B20F-FCF58EF2C595}" presName="horz2" presStyleCnt="0"/>
      <dgm:spPr/>
    </dgm:pt>
    <dgm:pt modelId="{3FB3AC5A-538F-4279-9FE1-031F4FD970CD}" type="pres">
      <dgm:prSet presAssocID="{0986F90E-96A0-4312-B20F-FCF58EF2C595}" presName="horzSpace2" presStyleCnt="0"/>
      <dgm:spPr/>
    </dgm:pt>
    <dgm:pt modelId="{D6FC5A38-23B1-40C1-8A82-31F4454EEFC6}" type="pres">
      <dgm:prSet presAssocID="{0986F90E-96A0-4312-B20F-FCF58EF2C595}" presName="tx2" presStyleLbl="revTx" presStyleIdx="2" presStyleCnt="4"/>
      <dgm:spPr/>
      <dgm:t>
        <a:bodyPr/>
        <a:lstStyle/>
        <a:p>
          <a:endParaRPr lang="en-US"/>
        </a:p>
      </dgm:t>
    </dgm:pt>
    <dgm:pt modelId="{693260BD-CB41-40F5-AC1A-728916BE9031}" type="pres">
      <dgm:prSet presAssocID="{0986F90E-96A0-4312-B20F-FCF58EF2C595}" presName="vert2" presStyleCnt="0"/>
      <dgm:spPr/>
    </dgm:pt>
    <dgm:pt modelId="{71402CD2-3271-42AC-A250-D9BEAAD795C3}" type="pres">
      <dgm:prSet presAssocID="{0986F90E-96A0-4312-B20F-FCF58EF2C595}" presName="thinLine2b" presStyleLbl="callout" presStyleIdx="1" presStyleCnt="3"/>
      <dgm:spPr/>
    </dgm:pt>
    <dgm:pt modelId="{422783CA-6857-4975-8FFA-4AC755EF0752}" type="pres">
      <dgm:prSet presAssocID="{0986F90E-96A0-4312-B20F-FCF58EF2C595}" presName="vertSpace2b" presStyleCnt="0"/>
      <dgm:spPr/>
    </dgm:pt>
    <dgm:pt modelId="{39DAE40B-9CD3-4C11-97F1-BE98BFE7F104}" type="pres">
      <dgm:prSet presAssocID="{F7A49A60-ED34-43B3-B45C-88ABBE94F18B}" presName="horz2" presStyleCnt="0"/>
      <dgm:spPr/>
    </dgm:pt>
    <dgm:pt modelId="{CE132ED9-CC6A-45F7-A3FC-631696FF572F}" type="pres">
      <dgm:prSet presAssocID="{F7A49A60-ED34-43B3-B45C-88ABBE94F18B}" presName="horzSpace2" presStyleCnt="0"/>
      <dgm:spPr/>
    </dgm:pt>
    <dgm:pt modelId="{E67254EA-10EC-483F-A1DE-E4E8FD78DD9D}" type="pres">
      <dgm:prSet presAssocID="{F7A49A60-ED34-43B3-B45C-88ABBE94F18B}" presName="tx2" presStyleLbl="revTx" presStyleIdx="3" presStyleCnt="4"/>
      <dgm:spPr/>
      <dgm:t>
        <a:bodyPr/>
        <a:lstStyle/>
        <a:p>
          <a:endParaRPr lang="en-US"/>
        </a:p>
      </dgm:t>
    </dgm:pt>
    <dgm:pt modelId="{46535C43-314E-4FE9-9AAA-F2B55F2C943A}" type="pres">
      <dgm:prSet presAssocID="{F7A49A60-ED34-43B3-B45C-88ABBE94F18B}" presName="vert2" presStyleCnt="0"/>
      <dgm:spPr/>
    </dgm:pt>
    <dgm:pt modelId="{28F316E6-42F5-4C51-A63A-0683F9A99384}" type="pres">
      <dgm:prSet presAssocID="{F7A49A60-ED34-43B3-B45C-88ABBE94F18B}" presName="thinLine2b" presStyleLbl="callout" presStyleIdx="2" presStyleCnt="3"/>
      <dgm:spPr/>
    </dgm:pt>
    <dgm:pt modelId="{7B8AC26A-3066-4E71-9E2B-0115E186F1ED}" type="pres">
      <dgm:prSet presAssocID="{F7A49A60-ED34-43B3-B45C-88ABBE94F18B}" presName="vertSpace2b" presStyleCnt="0"/>
      <dgm:spPr/>
    </dgm:pt>
  </dgm:ptLst>
  <dgm:cxnLst>
    <dgm:cxn modelId="{2271A5ED-9502-4AFE-8AA9-BD027AC326E9}" type="presOf" srcId="{44C65439-8DE3-4A73-9D4E-30432ED771C9}" destId="{2BCB9B41-15DC-441A-AE22-551977A17879}" srcOrd="0" destOrd="0" presId="urn:microsoft.com/office/officeart/2008/layout/LinedList"/>
    <dgm:cxn modelId="{ED099287-FA0B-4952-B6F3-A661344D4365}" type="presOf" srcId="{F7A49A60-ED34-43B3-B45C-88ABBE94F18B}" destId="{E67254EA-10EC-483F-A1DE-E4E8FD78DD9D}" srcOrd="0" destOrd="0" presId="urn:microsoft.com/office/officeart/2008/layout/LinedList"/>
    <dgm:cxn modelId="{6C7C6EFB-90E1-4D37-8B8B-670839B590A5}" srcId="{54688E0F-6E9F-45C2-8655-24EADEEAC4D3}" destId="{0986F90E-96A0-4312-B20F-FCF58EF2C595}" srcOrd="1" destOrd="0" parTransId="{2A137D69-659E-4856-B328-D49474AC23B7}" sibTransId="{349DCFE7-6BA2-4EE8-839A-1325C1E3FE03}"/>
    <dgm:cxn modelId="{211100A1-E8A3-4B43-9867-D191DB9A9456}" type="presOf" srcId="{BA23A379-F9FE-4EE5-8D1F-D9842723B02B}" destId="{283C8E08-A5AC-438A-A3E4-0F9BAA83C6FB}" srcOrd="0" destOrd="0" presId="urn:microsoft.com/office/officeart/2008/layout/LinedList"/>
    <dgm:cxn modelId="{46EF0F74-40DC-4B76-A8A1-772B03EABD50}" srcId="{54688E0F-6E9F-45C2-8655-24EADEEAC4D3}" destId="{BA23A379-F9FE-4EE5-8D1F-D9842723B02B}" srcOrd="0" destOrd="0" parTransId="{834F9A54-CABD-40DA-8875-43DB0F81AE0D}" sibTransId="{C6896CF7-2483-4F23-812C-4BE82B055AB2}"/>
    <dgm:cxn modelId="{31E1E994-4183-4E7D-8F7E-0C372AAECB94}" type="presOf" srcId="{54688E0F-6E9F-45C2-8655-24EADEEAC4D3}" destId="{6633D85D-27A4-445B-9704-B4A3C6747252}" srcOrd="0" destOrd="0" presId="urn:microsoft.com/office/officeart/2008/layout/LinedList"/>
    <dgm:cxn modelId="{23FB4A86-8E3E-4307-85A5-82C9F1E2CBBE}" srcId="{44C65439-8DE3-4A73-9D4E-30432ED771C9}" destId="{54688E0F-6E9F-45C2-8655-24EADEEAC4D3}" srcOrd="0" destOrd="0" parTransId="{5E3A14A1-9B8D-4F24-8596-B6C9698FAB98}" sibTransId="{CF97884F-E065-4F6A-B43D-055E54E97771}"/>
    <dgm:cxn modelId="{30C303CF-B3BB-4C60-9AEB-46FCFBE88851}" type="presOf" srcId="{0986F90E-96A0-4312-B20F-FCF58EF2C595}" destId="{D6FC5A38-23B1-40C1-8A82-31F4454EEFC6}" srcOrd="0" destOrd="0" presId="urn:microsoft.com/office/officeart/2008/layout/LinedList"/>
    <dgm:cxn modelId="{29C42FC2-6472-4FC7-B512-46B42B56FCCF}" srcId="{54688E0F-6E9F-45C2-8655-24EADEEAC4D3}" destId="{F7A49A60-ED34-43B3-B45C-88ABBE94F18B}" srcOrd="2" destOrd="0" parTransId="{FA901E55-6167-4994-95CC-0B87EA9C3ED3}" sibTransId="{7932AD68-A463-4BA2-9F2B-52CBE28E931E}"/>
    <dgm:cxn modelId="{D06A78D3-9A63-4E32-BED1-54480A0876B7}" type="presParOf" srcId="{2BCB9B41-15DC-441A-AE22-551977A17879}" destId="{9968611C-C23B-4FD7-B894-AEF37F881D5B}" srcOrd="0" destOrd="0" presId="urn:microsoft.com/office/officeart/2008/layout/LinedList"/>
    <dgm:cxn modelId="{782109D6-CAB8-4DAD-8D9A-CC231EE603C3}" type="presParOf" srcId="{2BCB9B41-15DC-441A-AE22-551977A17879}" destId="{480E9831-7329-4B1C-B49B-8721D186F6F5}" srcOrd="1" destOrd="0" presId="urn:microsoft.com/office/officeart/2008/layout/LinedList"/>
    <dgm:cxn modelId="{8B0473E9-2DB1-448D-BB59-AE4FD61B6120}" type="presParOf" srcId="{480E9831-7329-4B1C-B49B-8721D186F6F5}" destId="{6633D85D-27A4-445B-9704-B4A3C6747252}" srcOrd="0" destOrd="0" presId="urn:microsoft.com/office/officeart/2008/layout/LinedList"/>
    <dgm:cxn modelId="{70077790-1903-4AE5-9DE0-8A61EC008D45}" type="presParOf" srcId="{480E9831-7329-4B1C-B49B-8721D186F6F5}" destId="{BC3175DA-8CFB-432F-AEDB-769A5D42516C}" srcOrd="1" destOrd="0" presId="urn:microsoft.com/office/officeart/2008/layout/LinedList"/>
    <dgm:cxn modelId="{691FE57F-A806-4335-A4BA-368D5CBC06BF}" type="presParOf" srcId="{BC3175DA-8CFB-432F-AEDB-769A5D42516C}" destId="{7E9D99F8-5295-4609-B7A5-70437D003D6C}" srcOrd="0" destOrd="0" presId="urn:microsoft.com/office/officeart/2008/layout/LinedList"/>
    <dgm:cxn modelId="{B2042B5C-2739-4252-84E6-5499A20A6F50}" type="presParOf" srcId="{BC3175DA-8CFB-432F-AEDB-769A5D42516C}" destId="{C7EF6E11-6B7C-4B93-89B5-6759DD635405}" srcOrd="1" destOrd="0" presId="urn:microsoft.com/office/officeart/2008/layout/LinedList"/>
    <dgm:cxn modelId="{8CA94B3C-458B-40ED-89EB-BA6EA92E02F9}" type="presParOf" srcId="{C7EF6E11-6B7C-4B93-89B5-6759DD635405}" destId="{08D94858-F115-4386-B1AC-B2643F0BFA51}" srcOrd="0" destOrd="0" presId="urn:microsoft.com/office/officeart/2008/layout/LinedList"/>
    <dgm:cxn modelId="{C6BB3CBA-5CE9-49F2-99E9-F41D89EE038E}" type="presParOf" srcId="{C7EF6E11-6B7C-4B93-89B5-6759DD635405}" destId="{283C8E08-A5AC-438A-A3E4-0F9BAA83C6FB}" srcOrd="1" destOrd="0" presId="urn:microsoft.com/office/officeart/2008/layout/LinedList"/>
    <dgm:cxn modelId="{66D5083D-AC81-427E-9F2B-8D94A5934C7C}" type="presParOf" srcId="{C7EF6E11-6B7C-4B93-89B5-6759DD635405}" destId="{FE104B78-E17A-4789-8C34-A876B4944D8A}" srcOrd="2" destOrd="0" presId="urn:microsoft.com/office/officeart/2008/layout/LinedList"/>
    <dgm:cxn modelId="{E7CAAB9D-8957-4F5C-8AA5-7C9B20404840}" type="presParOf" srcId="{BC3175DA-8CFB-432F-AEDB-769A5D42516C}" destId="{B097D557-D2E1-4639-9B28-C03EC45FBA0F}" srcOrd="2" destOrd="0" presId="urn:microsoft.com/office/officeart/2008/layout/LinedList"/>
    <dgm:cxn modelId="{02DE4EE0-47DD-4328-ABAF-D995F39C44F0}" type="presParOf" srcId="{BC3175DA-8CFB-432F-AEDB-769A5D42516C}" destId="{A1A8E9B8-11D2-445D-B35C-87E6DA73BACE}" srcOrd="3" destOrd="0" presId="urn:microsoft.com/office/officeart/2008/layout/LinedList"/>
    <dgm:cxn modelId="{56682F0F-513A-43CC-A9BF-A1F0E7D359EB}" type="presParOf" srcId="{BC3175DA-8CFB-432F-AEDB-769A5D42516C}" destId="{2559322E-CA22-41D5-97FB-6F3E69951BAE}" srcOrd="4" destOrd="0" presId="urn:microsoft.com/office/officeart/2008/layout/LinedList"/>
    <dgm:cxn modelId="{93804610-B526-4869-9F58-164FF3E7C91C}" type="presParOf" srcId="{2559322E-CA22-41D5-97FB-6F3E69951BAE}" destId="{3FB3AC5A-538F-4279-9FE1-031F4FD970CD}" srcOrd="0" destOrd="0" presId="urn:microsoft.com/office/officeart/2008/layout/LinedList"/>
    <dgm:cxn modelId="{22691963-E365-4781-95F8-B13F4870211E}" type="presParOf" srcId="{2559322E-CA22-41D5-97FB-6F3E69951BAE}" destId="{D6FC5A38-23B1-40C1-8A82-31F4454EEFC6}" srcOrd="1" destOrd="0" presId="urn:microsoft.com/office/officeart/2008/layout/LinedList"/>
    <dgm:cxn modelId="{40D8957E-2E25-4D99-BA10-B357AD6927CB}" type="presParOf" srcId="{2559322E-CA22-41D5-97FB-6F3E69951BAE}" destId="{693260BD-CB41-40F5-AC1A-728916BE9031}" srcOrd="2" destOrd="0" presId="urn:microsoft.com/office/officeart/2008/layout/LinedList"/>
    <dgm:cxn modelId="{9BB7AFC5-873D-422B-88BE-530B9C6A2652}" type="presParOf" srcId="{BC3175DA-8CFB-432F-AEDB-769A5D42516C}" destId="{71402CD2-3271-42AC-A250-D9BEAAD795C3}" srcOrd="5" destOrd="0" presId="urn:microsoft.com/office/officeart/2008/layout/LinedList"/>
    <dgm:cxn modelId="{A02F4ECC-718E-4875-83BD-06B068975FC8}" type="presParOf" srcId="{BC3175DA-8CFB-432F-AEDB-769A5D42516C}" destId="{422783CA-6857-4975-8FFA-4AC755EF0752}" srcOrd="6" destOrd="0" presId="urn:microsoft.com/office/officeart/2008/layout/LinedList"/>
    <dgm:cxn modelId="{71148B31-626E-4F10-83E3-D28F074F1A47}" type="presParOf" srcId="{BC3175DA-8CFB-432F-AEDB-769A5D42516C}" destId="{39DAE40B-9CD3-4C11-97F1-BE98BFE7F104}" srcOrd="7" destOrd="0" presId="urn:microsoft.com/office/officeart/2008/layout/LinedList"/>
    <dgm:cxn modelId="{0F4C3898-3ECD-4DEE-A4AD-0B8ED8D30FB5}" type="presParOf" srcId="{39DAE40B-9CD3-4C11-97F1-BE98BFE7F104}" destId="{CE132ED9-CC6A-45F7-A3FC-631696FF572F}" srcOrd="0" destOrd="0" presId="urn:microsoft.com/office/officeart/2008/layout/LinedList"/>
    <dgm:cxn modelId="{866766FD-EA95-4ACE-8E5A-D5DB09D16C64}" type="presParOf" srcId="{39DAE40B-9CD3-4C11-97F1-BE98BFE7F104}" destId="{E67254EA-10EC-483F-A1DE-E4E8FD78DD9D}" srcOrd="1" destOrd="0" presId="urn:microsoft.com/office/officeart/2008/layout/LinedList"/>
    <dgm:cxn modelId="{490FD8AE-163F-468F-97E5-781F97C66AA7}" type="presParOf" srcId="{39DAE40B-9CD3-4C11-97F1-BE98BFE7F104}" destId="{46535C43-314E-4FE9-9AAA-F2B55F2C943A}" srcOrd="2" destOrd="0" presId="urn:microsoft.com/office/officeart/2008/layout/LinedList"/>
    <dgm:cxn modelId="{5EC543A8-F26C-45E4-AE54-93D6860CD8E5}" type="presParOf" srcId="{BC3175DA-8CFB-432F-AEDB-769A5D42516C}" destId="{28F316E6-42F5-4C51-A63A-0683F9A99384}" srcOrd="8" destOrd="0" presId="urn:microsoft.com/office/officeart/2008/layout/LinedList"/>
    <dgm:cxn modelId="{855481C7-482D-4064-B485-B238112C95DE}" type="presParOf" srcId="{BC3175DA-8CFB-432F-AEDB-769A5D42516C}" destId="{7B8AC26A-3066-4E71-9E2B-0115E186F1ED}" srcOrd="9" destOrd="0" presId="urn:microsoft.com/office/officeart/2008/layout/LinedList"/>
  </dgm:cxnLst>
  <dgm:bg/>
  <dgm:whole>
    <a:ln w="9525" cap="flat" cmpd="sng" algn="ctr">
      <a:solidFill>
        <a:schemeClr val="accent5">
          <a:lumMod val="75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90CE8-A0EF-43ED-8742-B2B24DE580AB}">
      <dsp:nvSpPr>
        <dsp:cNvPr id="0" name=""/>
        <dsp:cNvSpPr/>
      </dsp:nvSpPr>
      <dsp:spPr>
        <a:xfrm>
          <a:off x="4507288" y="0"/>
          <a:ext cx="6760932" cy="1294712"/>
        </a:xfrm>
        <a:prstGeom prst="rightArrow">
          <a:avLst>
            <a:gd name="adj1" fmla="val 75000"/>
            <a:gd name="adj2" fmla="val 50000"/>
          </a:avLst>
        </a:prstGeom>
        <a:solidFill>
          <a:srgbClr val="F0A22E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F0A22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i="1" kern="1200" dirty="0" smtClean="0">
              <a:solidFill>
                <a:schemeClr val="bg2"/>
              </a:solidFill>
            </a:rPr>
            <a:t>Üniversitemizin stratejik hedeflerine ulaşmasında yardımcı olacak muhasebe hizmetlerini karşılarken yasal mevzuata uygun, hesap verilebilir ve saydam olarak karar alıcılara ve paydaşlarına bilgi sağlamak.</a:t>
          </a:r>
          <a:endParaRPr lang="tr-TR" sz="1800" kern="1200" dirty="0">
            <a:solidFill>
              <a:schemeClr val="bg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507288" y="161839"/>
        <a:ext cx="6275415" cy="971034"/>
      </dsp:txXfrm>
    </dsp:sp>
    <dsp:sp modelId="{895778C7-62FB-4368-8185-B39376CD2D93}">
      <dsp:nvSpPr>
        <dsp:cNvPr id="0" name=""/>
        <dsp:cNvSpPr/>
      </dsp:nvSpPr>
      <dsp:spPr>
        <a:xfrm>
          <a:off x="0" y="0"/>
          <a:ext cx="4507288" cy="1294712"/>
        </a:xfrm>
        <a:prstGeom prst="roundRect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Misyonu</a:t>
          </a:r>
          <a:endParaRPr lang="tr-TR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03" y="63203"/>
        <a:ext cx="4380882" cy="1168306"/>
      </dsp:txXfrm>
    </dsp:sp>
    <dsp:sp modelId="{AB6C28D6-ADE1-4BE8-A098-5D37873A1FBF}">
      <dsp:nvSpPr>
        <dsp:cNvPr id="0" name=""/>
        <dsp:cNvSpPr/>
      </dsp:nvSpPr>
      <dsp:spPr>
        <a:xfrm>
          <a:off x="4507288" y="1424183"/>
          <a:ext cx="6760932" cy="1294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i="1" kern="1200" dirty="0" smtClean="0">
              <a:solidFill>
                <a:schemeClr val="bg1"/>
              </a:solidFill>
            </a:rPr>
            <a:t>Meslek etiğinden ve sosyal sorumluluğundan ödün vermeden kendini sürekli yenileyen ve teknolojiye uyum sağlayan yapısıyla muhasebe hizmetinin en etkin bir şekilde verilmesine çaba gösterir.</a:t>
          </a:r>
          <a:endParaRPr lang="tr-TR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7288" y="1586022"/>
        <a:ext cx="6275415" cy="971034"/>
      </dsp:txXfrm>
    </dsp:sp>
    <dsp:sp modelId="{F3C9560A-6CA6-4F98-8BF9-61CA0ED0A256}">
      <dsp:nvSpPr>
        <dsp:cNvPr id="0" name=""/>
        <dsp:cNvSpPr/>
      </dsp:nvSpPr>
      <dsp:spPr>
        <a:xfrm>
          <a:off x="0" y="1424183"/>
          <a:ext cx="4507288" cy="1294712"/>
        </a:xfrm>
        <a:prstGeom prst="roundRect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Vizyonu</a:t>
          </a:r>
          <a:endParaRPr lang="tr-TR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03" y="1487386"/>
        <a:ext cx="4380882" cy="1168306"/>
      </dsp:txXfrm>
    </dsp:sp>
    <dsp:sp modelId="{89BB3A4D-7279-42D9-BC33-9F687E06A827}">
      <dsp:nvSpPr>
        <dsp:cNvPr id="0" name=""/>
        <dsp:cNvSpPr/>
      </dsp:nvSpPr>
      <dsp:spPr>
        <a:xfrm>
          <a:off x="4507288" y="2848367"/>
          <a:ext cx="6760932" cy="1294712"/>
        </a:xfrm>
        <a:prstGeom prst="rightArrow">
          <a:avLst>
            <a:gd name="adj1" fmla="val 75000"/>
            <a:gd name="adj2" fmla="val 50000"/>
          </a:avLst>
        </a:prstGeom>
        <a:solidFill>
          <a:srgbClr val="F0A22E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F0A22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i="1" kern="1200" dirty="0" smtClean="0">
              <a:solidFill>
                <a:schemeClr val="bg1"/>
              </a:solidFill>
            </a:rPr>
            <a:t>Kanun ve ilgili mevzuatlar ile kendisine verilmiş olan görev ve sorumluluklar çerçevesinde üniversitenin bölümden beklentilerini eksiksiz, doğru ve zamanında; tarafsızlık ve güvenilirlik ilkelerine bağlı kalarak karşılamayı amaçlar.</a:t>
          </a:r>
          <a:endParaRPr lang="tr-TR" sz="1800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507288" y="3010206"/>
        <a:ext cx="6275415" cy="971034"/>
      </dsp:txXfrm>
    </dsp:sp>
    <dsp:sp modelId="{AAED4C34-41FD-4697-A664-F774F1AC45E2}">
      <dsp:nvSpPr>
        <dsp:cNvPr id="0" name=""/>
        <dsp:cNvSpPr/>
      </dsp:nvSpPr>
      <dsp:spPr>
        <a:xfrm>
          <a:off x="0" y="2848367"/>
          <a:ext cx="4507288" cy="1294712"/>
        </a:xfrm>
        <a:prstGeom prst="roundRect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Çalışma Politikası</a:t>
          </a:r>
          <a:endParaRPr lang="tr-TR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03" y="2911570"/>
        <a:ext cx="4380882" cy="1168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611C-C23B-4FD7-B894-AEF37F881D5B}">
      <dsp:nvSpPr>
        <dsp:cNvPr id="0" name=""/>
        <dsp:cNvSpPr/>
      </dsp:nvSpPr>
      <dsp:spPr>
        <a:xfrm>
          <a:off x="0" y="0"/>
          <a:ext cx="110779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3D85D-27A4-445B-9704-B4A3C6747252}">
      <dsp:nvSpPr>
        <dsp:cNvPr id="0" name=""/>
        <dsp:cNvSpPr/>
      </dsp:nvSpPr>
      <dsp:spPr>
        <a:xfrm>
          <a:off x="0" y="0"/>
          <a:ext cx="2215580" cy="3704746"/>
        </a:xfrm>
        <a:prstGeom prst="rect">
          <a:avLst/>
        </a:prstGeom>
        <a:solidFill>
          <a:srgbClr val="7C715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700" kern="1200" dirty="0"/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Riskin</a:t>
          </a:r>
          <a:r>
            <a:rPr lang="tr-TR" sz="4700" kern="1200" dirty="0"/>
            <a:t> Tanımı</a:t>
          </a:r>
        </a:p>
      </dsp:txBody>
      <dsp:txXfrm>
        <a:off x="0" y="0"/>
        <a:ext cx="2215580" cy="3704746"/>
      </dsp:txXfrm>
    </dsp:sp>
    <dsp:sp modelId="{283C8E08-A5AC-438A-A3E4-0F9BAA83C6FB}">
      <dsp:nvSpPr>
        <dsp:cNvPr id="0" name=""/>
        <dsp:cNvSpPr/>
      </dsp:nvSpPr>
      <dsp:spPr>
        <a:xfrm>
          <a:off x="2381749" y="57886"/>
          <a:ext cx="8696153" cy="115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Termin Tarihi:	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01.09.2023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1749" y="57886"/>
        <a:ext cx="8696153" cy="1157733"/>
      </dsp:txXfrm>
    </dsp:sp>
    <dsp:sp modelId="{B097D557-D2E1-4639-9B28-C03EC45FBA0F}">
      <dsp:nvSpPr>
        <dsp:cNvPr id="0" name=""/>
        <dsp:cNvSpPr/>
      </dsp:nvSpPr>
      <dsp:spPr>
        <a:xfrm>
          <a:off x="2215580" y="1215619"/>
          <a:ext cx="886232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C5A38-23B1-40C1-8A82-31F4454EEFC6}">
      <dsp:nvSpPr>
        <dsp:cNvPr id="0" name=""/>
        <dsp:cNvSpPr/>
      </dsp:nvSpPr>
      <dsp:spPr>
        <a:xfrm>
          <a:off x="2381749" y="1273506"/>
          <a:ext cx="8696153" cy="115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Sorumlu Birim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Genel Sekreterlik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1749" y="1273506"/>
        <a:ext cx="8696153" cy="1157733"/>
      </dsp:txXfrm>
    </dsp:sp>
    <dsp:sp modelId="{71402CD2-3271-42AC-A250-D9BEAAD795C3}">
      <dsp:nvSpPr>
        <dsp:cNvPr id="0" name=""/>
        <dsp:cNvSpPr/>
      </dsp:nvSpPr>
      <dsp:spPr>
        <a:xfrm>
          <a:off x="2215580" y="2431239"/>
          <a:ext cx="886232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254EA-10EC-483F-A1DE-E4E8FD78DD9D}">
      <dsp:nvSpPr>
        <dsp:cNvPr id="0" name=""/>
        <dsp:cNvSpPr/>
      </dsp:nvSpPr>
      <dsp:spPr>
        <a:xfrm>
          <a:off x="2381749" y="2489126"/>
          <a:ext cx="8696153" cy="115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Önleyici Faaliyet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Depolama Alanlarının Genişletilmesi bütçe talebinin içerisinde yer almaktadır. Henüz yatırım yapılmamıştır.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1749" y="2489126"/>
        <a:ext cx="8696153" cy="1157733"/>
      </dsp:txXfrm>
    </dsp:sp>
    <dsp:sp modelId="{28F316E6-42F5-4C51-A63A-0683F9A99384}">
      <dsp:nvSpPr>
        <dsp:cNvPr id="0" name=""/>
        <dsp:cNvSpPr/>
      </dsp:nvSpPr>
      <dsp:spPr>
        <a:xfrm>
          <a:off x="2215580" y="3646859"/>
          <a:ext cx="886232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695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235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234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678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259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501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424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624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31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32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69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46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93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678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28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59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8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090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DD52-2406-AB21-3311-0E24288CF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2" y="1030128"/>
            <a:ext cx="9144000" cy="90223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YILI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31C48-29F7-F796-BE3F-35355213D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032" y="2162960"/>
            <a:ext cx="9715500" cy="2391787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4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Gıda Güvenliği Yönetim Sistemi</a:t>
            </a:r>
          </a:p>
          <a:p>
            <a:r>
              <a:rPr lang="tr-TR" sz="4200" b="1" dirty="0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Yönetimin Gözden Geçirme</a:t>
            </a:r>
            <a:r>
              <a:rPr lang="tr-TR" sz="4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tr-TR" sz="4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(YGG) </a:t>
            </a:r>
            <a:r>
              <a:rPr lang="tr-TR" sz="4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Toplantısı</a:t>
            </a:r>
          </a:p>
        </p:txBody>
      </p:sp>
      <p:pic>
        <p:nvPicPr>
          <p:cNvPr id="5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9A26E57C-F0BD-1133-B20D-FC9094224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" y="185503"/>
            <a:ext cx="3976360" cy="8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4">
            <a:extLst>
              <a:ext uri="{FF2B5EF4-FFF2-40B4-BE49-F238E27FC236}">
                <a16:creationId xmlns:a16="http://schemas.microsoft.com/office/drawing/2014/main" id="{12A24B9F-DEA5-122D-9BF4-8B7DBE923150}"/>
              </a:ext>
            </a:extLst>
          </p:cNvPr>
          <p:cNvSpPr txBox="1"/>
          <p:nvPr/>
        </p:nvSpPr>
        <p:spPr>
          <a:xfrm>
            <a:off x="2995599" y="5646134"/>
            <a:ext cx="6200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/>
              <a:t>MUHASEBE DEPO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24193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CF4DAB4B-1865-D254-F6B1-D9998A95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4">
            <a:extLst>
              <a:ext uri="{FF2B5EF4-FFF2-40B4-BE49-F238E27FC236}">
                <a16:creationId xmlns:a16="http://schemas.microsoft.com/office/drawing/2014/main" id="{FC1325E9-EA70-D211-0A87-3DC73B17D8A6}"/>
              </a:ext>
            </a:extLst>
          </p:cNvPr>
          <p:cNvSpPr txBox="1"/>
          <p:nvPr/>
        </p:nvSpPr>
        <p:spPr>
          <a:xfrm>
            <a:off x="160807" y="966864"/>
            <a:ext cx="11820985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İÇ DENETİM SONUCUNA DAYALI </a:t>
            </a:r>
          </a:p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 DEĞERLENDİRME ve GÖRÜŞLERİNİZ</a:t>
            </a: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1246001" y="3058011"/>
            <a:ext cx="9942929" cy="20210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tx1"/>
                </a:solidFill>
              </a:rPr>
              <a:t>Farklı görüşler alınarak sürekli iyileştirme metodunun uygulanması ve sürdürülebilirliğin sağlanması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671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1B550852-2071-D29F-AECF-36688A7A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A86D6-F3C0-1C88-20A2-F7A0408B4A78}"/>
              </a:ext>
            </a:extLst>
          </p:cNvPr>
          <p:cNvSpPr txBox="1"/>
          <p:nvPr/>
        </p:nvSpPr>
        <p:spPr>
          <a:xfrm>
            <a:off x="379378" y="1069460"/>
            <a:ext cx="11644009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SÜREKLİ İYİLEŞTİRME ÖNERİLERİ</a:t>
            </a:r>
            <a:endPara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9F21F-6463-4A49-B0A0-FDE5105D9003}"/>
              </a:ext>
            </a:extLst>
          </p:cNvPr>
          <p:cNvSpPr txBox="1"/>
          <p:nvPr/>
        </p:nvSpPr>
        <p:spPr>
          <a:xfrm>
            <a:off x="438818" y="2037686"/>
            <a:ext cx="11100039" cy="1423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tr-TR" sz="2000" dirty="0" smtClean="0">
                <a:ea typeface="+mn-lt"/>
                <a:cs typeface="+mn-lt"/>
              </a:rPr>
              <a:t>İlave depo alanının sağlanması ile yaratılacak depolama ile özellikle raf ömrü uzun ürünler için maliyetlerin düşürülmesi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endParaRPr lang="en-US" sz="2000" dirty="0">
              <a:solidFill>
                <a:srgbClr val="0C0D0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6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95A90294-6915-217C-3A18-0AB51BD0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B437AC-0240-3128-919E-C7A42C299127}"/>
              </a:ext>
            </a:extLst>
          </p:cNvPr>
          <p:cNvSpPr txBox="1"/>
          <p:nvPr/>
        </p:nvSpPr>
        <p:spPr>
          <a:xfrm>
            <a:off x="1319645" y="899775"/>
            <a:ext cx="90816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MİSYON-VİZYON-POLİTİKA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9F175AB-1E35-5F37-7B3B-6211C69D8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927979"/>
              </p:ext>
            </p:extLst>
          </p:nvPr>
        </p:nvGraphicFramePr>
        <p:xfrm>
          <a:off x="464234" y="2107794"/>
          <a:ext cx="11268221" cy="414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014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66CA8F07-17FF-7417-6567-FA83AEB9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834827-7D69-F924-AC27-490698A4F223}"/>
              </a:ext>
            </a:extLst>
          </p:cNvPr>
          <p:cNvSpPr txBox="1"/>
          <p:nvPr/>
        </p:nvSpPr>
        <p:spPr>
          <a:xfrm>
            <a:off x="2265218" y="819763"/>
            <a:ext cx="74684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SWOT (GZFT) ANALİZİ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3456"/>
              </p:ext>
            </p:extLst>
          </p:nvPr>
        </p:nvGraphicFramePr>
        <p:xfrm>
          <a:off x="731518" y="1589204"/>
          <a:ext cx="9784082" cy="4389120"/>
        </p:xfrm>
        <a:graphic>
          <a:graphicData uri="http://schemas.openxmlformats.org/drawingml/2006/table">
            <a:tbl>
              <a:tblPr/>
              <a:tblGrid>
                <a:gridCol w="2826888">
                  <a:extLst>
                    <a:ext uri="{9D8B030D-6E8A-4147-A177-3AD203B41FA5}">
                      <a16:colId xmlns:a16="http://schemas.microsoft.com/office/drawing/2014/main" val="4036248449"/>
                    </a:ext>
                  </a:extLst>
                </a:gridCol>
                <a:gridCol w="2759178">
                  <a:extLst>
                    <a:ext uri="{9D8B030D-6E8A-4147-A177-3AD203B41FA5}">
                      <a16:colId xmlns:a16="http://schemas.microsoft.com/office/drawing/2014/main" val="3666965839"/>
                    </a:ext>
                  </a:extLst>
                </a:gridCol>
                <a:gridCol w="2099008">
                  <a:extLst>
                    <a:ext uri="{9D8B030D-6E8A-4147-A177-3AD203B41FA5}">
                      <a16:colId xmlns:a16="http://schemas.microsoft.com/office/drawing/2014/main" val="1900687462"/>
                    </a:ext>
                  </a:extLst>
                </a:gridCol>
                <a:gridCol w="2099008">
                  <a:extLst>
                    <a:ext uri="{9D8B030D-6E8A-4147-A177-3AD203B41FA5}">
                      <a16:colId xmlns:a16="http://schemas.microsoft.com/office/drawing/2014/main" val="4146233422"/>
                    </a:ext>
                  </a:extLst>
                </a:gridCol>
              </a:tblGrid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tr-T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YÖNLER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ZAYIF  YÖNLER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42832"/>
                  </a:ext>
                </a:extLst>
              </a:tr>
              <a:tr h="476049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G1-Eğitimli, genç, dinamik personel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Z1-İhtiyaçların süratle karşılanması baskısı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F1-Kurumsallaşma yönünde atılan adımlar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T1-Yasal mevzuatın sürekli olarak değişmesi sonucu muhasebenin iş yükünün artması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756017"/>
                  </a:ext>
                </a:extLst>
              </a:tr>
              <a:tr h="59506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G2-Teknolojik yazılımların kullanılması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Z2-Öğrenci Burslarının sürekli değişmesi nedeniyle iş yükünün artması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F2-Personelin kurum içi ve kurum dışı eğitim alabilme imkanının bulunması (Kurum Eğitimleri, Yüksek Lisans, vs.)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T2-Üniversiteler arası rekabetin yüksek olması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039397"/>
                  </a:ext>
                </a:extLst>
              </a:tr>
              <a:tr h="476049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G3-Öğrenci ve veliler ile birebir, </a:t>
                      </a:r>
                      <a:r>
                        <a:rPr lang="tr-TR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yüzyüze</a:t>
                      </a: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etkin iletişim kurulması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F3-Merkez Kampüs tabiatındaki değişimlerin personel motivasyonuna olumlu etkisi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T3-G9 Pandemi sürecinin çalışma şartlarımıza olumsuz etkisi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157590"/>
                  </a:ext>
                </a:extLst>
              </a:tr>
              <a:tr h="238024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G4-Mesleki yeterlilik belgesine sahip personelin bulunması (SMMM)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688460"/>
                  </a:ext>
                </a:extLst>
              </a:tr>
              <a:tr h="238024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G5-Diğer birim ve kurumlarla ilişkilerin güçlü olması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343249"/>
                  </a:ext>
                </a:extLst>
              </a:tr>
              <a:tr h="238024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G6-Kurum hafızası açısından personelin eski ve tecrübeli olması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720003"/>
                  </a:ext>
                </a:extLst>
              </a:tr>
              <a:tr h="35703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G7-İdari ve Akademik personele Muhasebe süreci hakkında yeterli bilginin verilebilmesi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541906"/>
                  </a:ext>
                </a:extLst>
              </a:tr>
              <a:tr h="35703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G8-Pandemi süreci ile birlikte personele uzaktan erişim ve çalışma imkanının sağlanması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177278"/>
                  </a:ext>
                </a:extLst>
              </a:tr>
              <a:tr h="35703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G9 - </a:t>
                      </a:r>
                      <a:r>
                        <a:rPr lang="tr-TR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Pandemi</a:t>
                      </a:r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Süreci nedeni ile mesai sürelerinin sağlık açısından kısaltılması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02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3BF353BD-E2A3-0125-77FB-CB2AFB5C2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B1285D-6F6F-2992-8A63-CC636829125F}"/>
              </a:ext>
            </a:extLst>
          </p:cNvPr>
          <p:cNvSpPr txBox="1"/>
          <p:nvPr/>
        </p:nvSpPr>
        <p:spPr>
          <a:xfrm>
            <a:off x="2744189" y="305957"/>
            <a:ext cx="74684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PAYDAŞ BEKLENTİLERİ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243"/>
              </p:ext>
            </p:extLst>
          </p:nvPr>
        </p:nvGraphicFramePr>
        <p:xfrm>
          <a:off x="872837" y="1180107"/>
          <a:ext cx="10544099" cy="5552793"/>
        </p:xfrm>
        <a:graphic>
          <a:graphicData uri="http://schemas.openxmlformats.org/drawingml/2006/table">
            <a:tbl>
              <a:tblPr/>
              <a:tblGrid>
                <a:gridCol w="3369761">
                  <a:extLst>
                    <a:ext uri="{9D8B030D-6E8A-4147-A177-3AD203B41FA5}">
                      <a16:colId xmlns:a16="http://schemas.microsoft.com/office/drawing/2014/main" val="437732010"/>
                    </a:ext>
                  </a:extLst>
                </a:gridCol>
                <a:gridCol w="3442236">
                  <a:extLst>
                    <a:ext uri="{9D8B030D-6E8A-4147-A177-3AD203B41FA5}">
                      <a16:colId xmlns:a16="http://schemas.microsoft.com/office/drawing/2014/main" val="3232785458"/>
                    </a:ext>
                  </a:extLst>
                </a:gridCol>
                <a:gridCol w="3732102">
                  <a:extLst>
                    <a:ext uri="{9D8B030D-6E8A-4147-A177-3AD203B41FA5}">
                      <a16:colId xmlns:a16="http://schemas.microsoft.com/office/drawing/2014/main" val="1016380851"/>
                    </a:ext>
                  </a:extLst>
                </a:gridCol>
              </a:tblGrid>
              <a:tr h="174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PAYDAŞ NEDENİ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271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Bağlı Olunan Üst Kurum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İş, performans, sonuç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891053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Akademik Personel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Eğitim Hizmetleri ile ilgili konular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Muhasebe konularında hizmet alımı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25408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İdari Personel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İdari Hizmetler ile ilgili konular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Muhasebe konularında hizmet alımı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65148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Öğrenciler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Hizmet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Değişikliklerin Zamanında Yapılması Doğru Hizmet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308451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Öğrenci Aileleri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Hizmet / Bilgi Aktarımı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Muhasebe konularında hizmet alımı 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04435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Mevzuat Yaratıcı Üst Kurum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Mevzuata Uyum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870857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Maliye Bakanlığı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Kamu Hizmetleri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Mevzuata Uyum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763990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Bağımsız Denetim Firmaları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İşbirliği / Denetim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Mevzuat ve Standartlara Uyum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596250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Muhasebe personeli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Motivasyon / Uyumlu Çalışma / İş birliği / Çözüm Odaklılık / Ücret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850387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Kısmi Zamanlı Çalışan Öğrenci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Motivasyon / Uyumlu Çalışma / İş birliği / Çözüm Odaklılık / Ücret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937578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Sosyal Güvenlik Kurumu ( SGK)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Üst Kurum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Zamanında Bildirim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615801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Yükseköğretim Kalite Kurumu (YÖKAK)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Üst Kurum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İSO Standartlarına Uyum 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552958"/>
                  </a:ext>
                </a:extLst>
              </a:tr>
              <a:tr h="413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Bix Kurumsal GGYS Firması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İşbirliği / Denetim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Mevzuat ve Standartlara Uyum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909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62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BEF9107F-5266-9AEF-55FA-B89D7547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4">
            <a:extLst>
              <a:ext uri="{FF2B5EF4-FFF2-40B4-BE49-F238E27FC236}">
                <a16:creationId xmlns:a16="http://schemas.microsoft.com/office/drawing/2014/main" id="{7EA10FCF-8B1C-BB47-A39E-E6465B56A9D3}"/>
              </a:ext>
            </a:extLst>
          </p:cNvPr>
          <p:cNvSpPr txBox="1"/>
          <p:nvPr/>
        </p:nvSpPr>
        <p:spPr>
          <a:xfrm>
            <a:off x="269589" y="1461269"/>
            <a:ext cx="11652821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SKORU YÜKSEK OLAN ve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AKSİYON GEREKTİREN </a:t>
            </a:r>
            <a:r>
              <a:rPr lang="en-US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RİS</a:t>
            </a:r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KLER</a:t>
            </a:r>
            <a:endPara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40D2849-6125-BD06-5E36-9244AE878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283801"/>
              </p:ext>
            </p:extLst>
          </p:nvPr>
        </p:nvGraphicFramePr>
        <p:xfrm>
          <a:off x="609600" y="2675325"/>
          <a:ext cx="11077903" cy="370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075878" y="3244334"/>
            <a:ext cx="725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Gıda </a:t>
            </a:r>
            <a:r>
              <a:rPr lang="tr-TR" dirty="0" smtClean="0">
                <a:solidFill>
                  <a:schemeClr val="tx2"/>
                </a:solidFill>
              </a:rPr>
              <a:t>Maliyetlerinde </a:t>
            </a:r>
            <a:r>
              <a:rPr lang="tr-TR" dirty="0">
                <a:solidFill>
                  <a:schemeClr val="tx2"/>
                </a:solidFill>
              </a:rPr>
              <a:t>meydana gelen sürekli artışı</a:t>
            </a:r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2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796C24A0-4CF7-7E38-F6F5-100A7FBAD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4">
            <a:extLst>
              <a:ext uri="{FF2B5EF4-FFF2-40B4-BE49-F238E27FC236}">
                <a16:creationId xmlns:a16="http://schemas.microsoft.com/office/drawing/2014/main" id="{C9BA3C3E-E30D-4845-FC74-E2B5154F2AC5}"/>
              </a:ext>
            </a:extLst>
          </p:cNvPr>
          <p:cNvSpPr txBox="1"/>
          <p:nvPr/>
        </p:nvSpPr>
        <p:spPr>
          <a:xfrm>
            <a:off x="872358" y="996307"/>
            <a:ext cx="10762593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AÇILAN GÖZLEMLER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85991"/>
              </p:ext>
            </p:extLst>
          </p:nvPr>
        </p:nvGraphicFramePr>
        <p:xfrm>
          <a:off x="1092134" y="2310937"/>
          <a:ext cx="8849888" cy="2734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9888">
                  <a:extLst>
                    <a:ext uri="{9D8B030D-6E8A-4147-A177-3AD203B41FA5}">
                      <a16:colId xmlns:a16="http://schemas.microsoft.com/office/drawing/2014/main" val="2883409044"/>
                    </a:ext>
                  </a:extLst>
                </a:gridCol>
              </a:tblGrid>
              <a:tr h="714644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800" u="none" strike="noStrike">
                          <a:solidFill>
                            <a:schemeClr val="tx1"/>
                          </a:solidFill>
                          <a:effectLst/>
                        </a:rPr>
                        <a:t>Uygun olmayan eğik raf tespit edildi, Üst Raflara ağır ürünler güvenlik açısından  konulmamalıdır.</a:t>
                      </a:r>
                      <a:endParaRPr lang="tr-TR" sz="18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912228"/>
                  </a:ext>
                </a:extLst>
              </a:tr>
              <a:tr h="920791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sv-SE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Kuru Gıda Deposunda bulanan klimanın temizlenmesi gerekli,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73438"/>
                  </a:ext>
                </a:extLst>
              </a:tr>
              <a:tr h="109945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r-T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Depo </a:t>
                      </a:r>
                      <a:r>
                        <a:rPr lang="tr-T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alanlarındaki ürünlerin duvar ile teması engellenmeli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28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84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9B52C1FC-52C8-9BBD-8047-7D7B949CB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A0B3D3-37BB-CC8D-2CF4-9F55836BED79}"/>
              </a:ext>
            </a:extLst>
          </p:cNvPr>
          <p:cNvSpPr txBox="1"/>
          <p:nvPr/>
        </p:nvSpPr>
        <p:spPr>
          <a:xfrm>
            <a:off x="693682" y="1017677"/>
            <a:ext cx="106574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MEVCUT </a:t>
            </a:r>
            <a:r>
              <a:rPr lang="en-US" dirty="0"/>
              <a:t>KAYNAK</a:t>
            </a:r>
            <a:r>
              <a:rPr lang="tr-TR" dirty="0"/>
              <a:t>LAR ve </a:t>
            </a:r>
            <a:r>
              <a:rPr lang="en-US" dirty="0"/>
              <a:t> İHTİYA</a:t>
            </a:r>
            <a:r>
              <a:rPr lang="tr-TR" dirty="0"/>
              <a:t>ÇLAR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225EC9E-88F0-9503-E44C-698A033FD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56224"/>
              </p:ext>
            </p:extLst>
          </p:nvPr>
        </p:nvGraphicFramePr>
        <p:xfrm>
          <a:off x="936864" y="2662141"/>
          <a:ext cx="8728364" cy="24985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82091">
                  <a:extLst>
                    <a:ext uri="{9D8B030D-6E8A-4147-A177-3AD203B41FA5}">
                      <a16:colId xmlns:a16="http://schemas.microsoft.com/office/drawing/2014/main" val="3643887944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4177798332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1503617744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3745572328"/>
                    </a:ext>
                  </a:extLst>
                </a:gridCol>
              </a:tblGrid>
              <a:tr h="49669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10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İş Yoğunluğu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691897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Mevcut</a:t>
                      </a:r>
                      <a:r>
                        <a:rPr lang="tr-TR" sz="1800" baseline="0" dirty="0" smtClean="0"/>
                        <a:t> Bilgisayarın Yenilenmesi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485156"/>
                  </a:ext>
                </a:extLst>
              </a:tr>
              <a:tr h="4490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İlave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Depo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Maliyet Artışı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7854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32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Depo Kontrol Formu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01.12.202 Tarihli Ara Denetim Sonucu %94 oranında uygunluk tespit edilmiştir. %6 ‘</a:t>
            </a:r>
            <a:r>
              <a:rPr lang="tr-TR" dirty="0" err="1" smtClean="0"/>
              <a:t>lık</a:t>
            </a:r>
            <a:r>
              <a:rPr lang="tr-TR" dirty="0" smtClean="0"/>
              <a:t> fark personel ihtiyacından ve havalandırma filtrelerinin temizlenmesi gerektiği için uygulanmıştır.</a:t>
            </a:r>
          </a:p>
          <a:p>
            <a:endParaRPr lang="tr-TR" dirty="0"/>
          </a:p>
        </p:txBody>
      </p:sp>
      <p:pic>
        <p:nvPicPr>
          <p:cNvPr id="5" name="Resim 4" descr="https://admin.antalya.edu.tr/files/139/abu-logo-tr-yat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4650" cy="34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690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CF4DAB4B-1865-D254-F6B1-D9998A95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4">
            <a:extLst>
              <a:ext uri="{FF2B5EF4-FFF2-40B4-BE49-F238E27FC236}">
                <a16:creationId xmlns:a16="http://schemas.microsoft.com/office/drawing/2014/main" id="{FC1325E9-EA70-D211-0A87-3DC73B17D8A6}"/>
              </a:ext>
            </a:extLst>
          </p:cNvPr>
          <p:cNvSpPr txBox="1"/>
          <p:nvPr/>
        </p:nvSpPr>
        <p:spPr>
          <a:xfrm>
            <a:off x="160807" y="966864"/>
            <a:ext cx="11820985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İÇ DENETİM SONUCUNA DAYALI </a:t>
            </a:r>
          </a:p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 DEĞERLENDİRME ve GÖRÜŞLERİNİZ</a:t>
            </a:r>
          </a:p>
        </p:txBody>
      </p:sp>
      <p:sp>
        <p:nvSpPr>
          <p:cNvPr id="5" name="Metin kutusu 5"/>
          <p:cNvSpPr txBox="1"/>
          <p:nvPr/>
        </p:nvSpPr>
        <p:spPr>
          <a:xfrm>
            <a:off x="7623274" y="4396784"/>
            <a:ext cx="2653127" cy="64633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KYS İç Denetim Başarı Puanı  %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</a:t>
            </a:r>
            <a:endParaRPr kumimoji="0" lang="tr-T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6606740-5A4B-1840-B422-4575E4AA1D2B}"/>
              </a:ext>
            </a:extLst>
          </p:cNvPr>
          <p:cNvSpPr txBox="1"/>
          <p:nvPr/>
        </p:nvSpPr>
        <p:spPr>
          <a:xfrm>
            <a:off x="7217433" y="5352898"/>
            <a:ext cx="3688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 smtClean="0">
                <a:solidFill>
                  <a:srgbClr val="1F0620"/>
                </a:solidFill>
              </a:rPr>
              <a:t>İç denet</a:t>
            </a:r>
            <a:r>
              <a:rPr lang="en-US" b="1" dirty="0" smtClean="0">
                <a:solidFill>
                  <a:srgbClr val="1F0620"/>
                </a:solidFill>
              </a:rPr>
              <a:t>ç</a:t>
            </a:r>
            <a:r>
              <a:rPr lang="en-TR" b="1" dirty="0" smtClean="0">
                <a:solidFill>
                  <a:srgbClr val="1F0620"/>
                </a:solidFill>
              </a:rPr>
              <a:t>i</a:t>
            </a:r>
            <a:r>
              <a:rPr lang="en-US" b="1" dirty="0" err="1" smtClean="0">
                <a:solidFill>
                  <a:srgbClr val="1F0620"/>
                </a:solidFill>
              </a:rPr>
              <a:t>lerin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değerlendirmeleri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doğrultusunda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kalite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sürecine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ilişkin</a:t>
            </a:r>
            <a:r>
              <a:rPr lang="tr-TR" b="1" dirty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iyileştirmeler</a:t>
            </a:r>
            <a:r>
              <a:rPr lang="en-TR" b="1" dirty="0" smtClean="0">
                <a:solidFill>
                  <a:srgbClr val="1F0620"/>
                </a:solidFill>
              </a:rPr>
              <a:t> </a:t>
            </a:r>
            <a:r>
              <a:rPr lang="en-TR" b="1" dirty="0">
                <a:solidFill>
                  <a:srgbClr val="1F0620"/>
                </a:solidFill>
              </a:rPr>
              <a:t>ve düzenlemeler planlanmıştır.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12" y="2314721"/>
            <a:ext cx="6107753" cy="446411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353" y="2560515"/>
            <a:ext cx="4374968" cy="16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34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lat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600</Words>
  <Application>Microsoft Office PowerPoint</Application>
  <PresentationFormat>Geniş ekran</PresentationFormat>
  <Paragraphs>135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Calisto MT</vt:lpstr>
      <vt:lpstr>Tahoma</vt:lpstr>
      <vt:lpstr>Times New Roman</vt:lpstr>
      <vt:lpstr>Trebuchet MS</vt:lpstr>
      <vt:lpstr>Wingdings 2</vt:lpstr>
      <vt:lpstr>1_Slate</vt:lpstr>
      <vt:lpstr>2022 YILI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Depo Kontrol Formu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YILI</dc:title>
  <dc:creator>GÖKÇE GÖKÇE</dc:creator>
  <cp:lastModifiedBy>Cem Duman</cp:lastModifiedBy>
  <cp:revision>11</cp:revision>
  <dcterms:created xsi:type="dcterms:W3CDTF">2022-12-20T11:40:18Z</dcterms:created>
  <dcterms:modified xsi:type="dcterms:W3CDTF">2022-12-23T07:05:20Z</dcterms:modified>
</cp:coreProperties>
</file>