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8" r:id="rId3"/>
    <p:sldId id="347" r:id="rId4"/>
    <p:sldId id="346" r:id="rId5"/>
    <p:sldId id="363" r:id="rId6"/>
    <p:sldId id="285" r:id="rId7"/>
    <p:sldId id="366" r:id="rId8"/>
    <p:sldId id="353" r:id="rId9"/>
    <p:sldId id="367" r:id="rId10"/>
    <p:sldId id="368" r:id="rId11"/>
    <p:sldId id="369" r:id="rId12"/>
    <p:sldId id="358" r:id="rId13"/>
    <p:sldId id="352" r:id="rId14"/>
    <p:sldId id="371" r:id="rId15"/>
    <p:sldId id="357" r:id="rId16"/>
    <p:sldId id="304" r:id="rId17"/>
    <p:sldId id="361" r:id="rId18"/>
    <p:sldId id="362" r:id="rId19"/>
    <p:sldId id="278"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3"/>
            <p14:sldId id="285"/>
            <p14:sldId id="366"/>
            <p14:sldId id="353"/>
            <p14:sldId id="367"/>
            <p14:sldId id="368"/>
            <p14:sldId id="369"/>
            <p14:sldId id="358"/>
            <p14:sldId id="352"/>
            <p14:sldId id="371"/>
            <p14:sldId id="357"/>
            <p14:sldId id="304"/>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1F0620"/>
    <a:srgbClr val="0F2303"/>
    <a:srgbClr val="001626"/>
    <a:srgbClr val="7AEE32"/>
    <a:srgbClr val="E626AF"/>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460" y="1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1\everyone\_Kalite%20Y&#246;netim%20Sistemi\Birim%20Anketleri\ANKET%20ANAL&#304;ZLER\&#304;dari%20Birimler\Bilgi%20&#304;&#351;lem%20M&#252;d&#252;rl&#252;&#287;&#252;\BT-AF-0001%20Bilgi%20&#304;&#351;lem%20Memnuniyet%20Anket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b="1" dirty="0">
                <a:solidFill>
                  <a:srgbClr val="0C0D0D"/>
                </a:solidFill>
              </a:rPr>
              <a:t>Bilgi İşlem</a:t>
            </a:r>
            <a:r>
              <a:rPr lang="tr-TR" b="1" baseline="0" dirty="0">
                <a:solidFill>
                  <a:srgbClr val="0C0D0D"/>
                </a:solidFill>
              </a:rPr>
              <a:t> Anket Analizi</a:t>
            </a:r>
            <a:endParaRPr lang="tr-TR" b="1" dirty="0">
              <a:solidFill>
                <a:srgbClr val="0C0D0D"/>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'2021'!$A$85:$M$85</c:f>
              <c:numCache>
                <c:formatCode>0%</c:formatCode>
                <c:ptCount val="13"/>
                <c:pt idx="0">
                  <c:v>0.92405063291139233</c:v>
                </c:pt>
                <c:pt idx="1">
                  <c:v>0.91794871794871791</c:v>
                </c:pt>
                <c:pt idx="2">
                  <c:v>0.90126582278481016</c:v>
                </c:pt>
                <c:pt idx="3">
                  <c:v>0.86842105263157898</c:v>
                </c:pt>
                <c:pt idx="4">
                  <c:v>0.92500000000000004</c:v>
                </c:pt>
                <c:pt idx="5">
                  <c:v>0.89610389610389607</c:v>
                </c:pt>
                <c:pt idx="6">
                  <c:v>0.90126582278481016</c:v>
                </c:pt>
                <c:pt idx="7">
                  <c:v>0.89113924050632909</c:v>
                </c:pt>
                <c:pt idx="8">
                  <c:v>0.90512820512820513</c:v>
                </c:pt>
                <c:pt idx="9">
                  <c:v>0.91842105263157892</c:v>
                </c:pt>
                <c:pt idx="10">
                  <c:v>0.90886075949367096</c:v>
                </c:pt>
                <c:pt idx="11">
                  <c:v>0.88354430379746829</c:v>
                </c:pt>
                <c:pt idx="12">
                  <c:v>0.90358266206367466</c:v>
                </c:pt>
              </c:numCache>
            </c:numRef>
          </c:val>
          <c:extLst>
            <c:ext xmlns:c16="http://schemas.microsoft.com/office/drawing/2014/chart" uri="{C3380CC4-5D6E-409C-BE32-E72D297353CC}">
              <c16:uniqueId val="{00000000-8AC6-4A21-867B-F373468F1549}"/>
            </c:ext>
          </c:extLst>
        </c:ser>
        <c:dLbls>
          <c:showLegendKey val="0"/>
          <c:showVal val="0"/>
          <c:showCatName val="0"/>
          <c:showSerName val="0"/>
          <c:showPercent val="0"/>
          <c:showBubbleSize val="0"/>
        </c:dLbls>
        <c:gapWidth val="150"/>
        <c:shape val="box"/>
        <c:axId val="536170352"/>
        <c:axId val="536175760"/>
        <c:axId val="0"/>
      </c:bar3DChart>
      <c:catAx>
        <c:axId val="53617035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tr-TR"/>
          </a:p>
        </c:txPr>
        <c:crossAx val="536175760"/>
        <c:crosses val="autoZero"/>
        <c:auto val="1"/>
        <c:lblAlgn val="ctr"/>
        <c:lblOffset val="100"/>
        <c:noMultiLvlLbl val="0"/>
      </c:catAx>
      <c:valAx>
        <c:axId val="536175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tr-TR"/>
          </a:p>
        </c:txPr>
        <c:crossAx val="536170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4</a:t>
            </a:fld>
            <a:endParaRPr lang="tr-TR"/>
          </a:p>
        </p:txBody>
      </p:sp>
    </p:spTree>
    <p:extLst>
      <p:ext uri="{BB962C8B-B14F-4D97-AF65-F5344CB8AC3E}">
        <p14:creationId xmlns:p14="http://schemas.microsoft.com/office/powerpoint/2010/main" val="325000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5</a:t>
            </a:fld>
            <a:endParaRPr lang="tr-TR"/>
          </a:p>
        </p:txBody>
      </p:sp>
    </p:spTree>
    <p:extLst>
      <p:ext uri="{BB962C8B-B14F-4D97-AF65-F5344CB8AC3E}">
        <p14:creationId xmlns:p14="http://schemas.microsoft.com/office/powerpoint/2010/main" val="303160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8</a:t>
            </a:fld>
            <a:endParaRPr lang="tr-TR"/>
          </a:p>
        </p:txBody>
      </p:sp>
    </p:spTree>
    <p:extLst>
      <p:ext uri="{BB962C8B-B14F-4D97-AF65-F5344CB8AC3E}">
        <p14:creationId xmlns:p14="http://schemas.microsoft.com/office/powerpoint/2010/main" val="1263554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79812" y="5048242"/>
            <a:ext cx="3456384" cy="430887"/>
          </a:xfrm>
          <a:prstGeom prst="rect">
            <a:avLst/>
          </a:prstGeom>
          <a:noFill/>
        </p:spPr>
        <p:txBody>
          <a:bodyPr wrap="square" rtlCol="0">
            <a:spAutoFit/>
          </a:bodyPr>
          <a:lstStyle/>
          <a:p>
            <a:r>
              <a:rPr lang="tr-TR" sz="2200" b="1" dirty="0" smtClean="0">
                <a:solidFill>
                  <a:schemeClr val="accent5">
                    <a:lumMod val="50000"/>
                  </a:schemeClr>
                </a:solidFill>
              </a:rPr>
              <a:t>BİLGİ İŞLEM MÜDÜRLÜĞÜ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251520" y="1274927"/>
            <a:ext cx="8744996" cy="5479834"/>
          </a:xfrm>
          <a:prstGeom prst="rect">
            <a:avLst/>
          </a:prstGeom>
        </p:spPr>
      </p:pic>
      <p:pic>
        <p:nvPicPr>
          <p:cNvPr id="7170" name="Resim 24"/>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171450"/>
            <a:ext cx="1676400" cy="501650"/>
          </a:xfrm>
          <a:prstGeom prst="rect">
            <a:avLst/>
          </a:prstGeom>
          <a:noFill/>
          <a:extLst>
            <a:ext uri="{909E8E84-426E-40DD-AFC4-6F175D3DCCD1}">
              <a14:hiddenFill xmlns:a14="http://schemas.microsoft.com/office/drawing/2010/main">
                <a:solidFill>
                  <a:srgbClr val="FFFFFF"/>
                </a:solidFill>
              </a14:hiddenFill>
            </a:ext>
          </a:extLst>
        </p:spPr>
      </p:pic>
      <p:pic>
        <p:nvPicPr>
          <p:cNvPr id="7187" name="Picture 5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88" name="Picture 5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89" name="Picture 5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0" name="Picture 5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1" name="Picture 5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2" name="Picture 5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3" name="Picture 57"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4" name="Picture 58"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5" name="Picture 59"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6" name="Picture 60"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7" name="Picture 6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8" name="Picture 6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199" name="Picture 6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200" name="Picture 6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201" name="Picture 6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7202" name="Picture 6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096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127820" y="1670166"/>
            <a:ext cx="9016180" cy="4071873"/>
          </a:xfrm>
          <a:prstGeom prst="rect">
            <a:avLst/>
          </a:prstGeom>
        </p:spPr>
      </p:pic>
      <p:pic>
        <p:nvPicPr>
          <p:cNvPr id="8194" name="Resim 24"/>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171450"/>
            <a:ext cx="1676400" cy="501650"/>
          </a:xfrm>
          <a:prstGeom prst="rect">
            <a:avLst/>
          </a:prstGeom>
          <a:noFill/>
          <a:extLst>
            <a:ext uri="{909E8E84-426E-40DD-AFC4-6F175D3DCCD1}">
              <a14:hiddenFill xmlns:a14="http://schemas.microsoft.com/office/drawing/2010/main">
                <a:solidFill>
                  <a:srgbClr val="FFFFFF"/>
                </a:solidFill>
              </a14:hiddenFill>
            </a:ext>
          </a:extLst>
        </p:spPr>
      </p:pic>
      <p:pic>
        <p:nvPicPr>
          <p:cNvPr id="8211" name="Picture 5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2" name="Picture 5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3" name="Picture 5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4" name="Picture 5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5" name="Picture 5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6" name="Picture 5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7" name="Picture 57"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8" name="Picture 58"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19" name="Picture 59"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0" name="Picture 60"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1" name="Picture 6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2" name="Picture 6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3" name="Picture 6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4" name="Picture 6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5" name="Picture 6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8226" name="Picture 6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184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3915912087"/>
              </p:ext>
            </p:extLst>
          </p:nvPr>
        </p:nvGraphicFramePr>
        <p:xfrm>
          <a:off x="1326229" y="2624537"/>
          <a:ext cx="6317036" cy="2242431"/>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1101437">
                <a:tc>
                  <a:txBody>
                    <a:bodyPr/>
                    <a:lstStyle/>
                    <a:p>
                      <a:pPr algn="ctr" fontAlgn="ctr"/>
                      <a:r>
                        <a:rPr lang="tr-TR" sz="1400" b="1" i="0" u="none" strike="noStrike" dirty="0">
                          <a:solidFill>
                            <a:srgbClr val="000000"/>
                          </a:solidFill>
                          <a:effectLst/>
                          <a:latin typeface="+mn-lt"/>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mn-lt"/>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mn-lt"/>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40994">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latin typeface="+mn-lt"/>
                        </a:rPr>
                        <a:t>Şikayet</a:t>
                      </a:r>
                      <a:r>
                        <a:rPr lang="en-US" sz="1400" b="0" i="0" u="none" strike="noStrike" baseline="0" dirty="0" smtClean="0">
                          <a:solidFill>
                            <a:srgbClr val="000000"/>
                          </a:solidFill>
                          <a:latin typeface="+mn-lt"/>
                        </a:rPr>
                        <a:t> No 27</a:t>
                      </a:r>
                      <a:r>
                        <a:rPr lang="tr-TR" sz="1400" b="0" i="0" u="none" strike="noStrike" baseline="0" dirty="0" smtClean="0">
                          <a:solidFill>
                            <a:srgbClr val="000000"/>
                          </a:solidFill>
                          <a:latin typeface="+mn-lt"/>
                        </a:rPr>
                        <a:t>9</a:t>
                      </a:r>
                      <a:r>
                        <a:rPr lang="en-US" sz="1400" b="0" i="0" u="none" strike="noStrike" baseline="0" dirty="0" smtClean="0">
                          <a:solidFill>
                            <a:srgbClr val="000000"/>
                          </a:solidFill>
                          <a:latin typeface="+mn-lt"/>
                        </a:rPr>
                        <a:t>- </a:t>
                      </a:r>
                      <a:r>
                        <a:rPr lang="tr-TR" sz="1400" b="0" i="0" u="none" strike="noStrike" baseline="0" dirty="0" smtClean="0">
                          <a:solidFill>
                            <a:srgbClr val="000000"/>
                          </a:solidFill>
                          <a:latin typeface="+mn-lt"/>
                        </a:rPr>
                        <a:t>UBS Ders Seçimi</a:t>
                      </a:r>
                    </a:p>
                    <a:p>
                      <a:pPr algn="ctr" fontAlgn="ctr"/>
                      <a:r>
                        <a:rPr lang="tr-TR" sz="1400" b="0" i="0" u="none" strike="noStrike" dirty="0">
                          <a:solidFill>
                            <a:srgbClr val="000000"/>
                          </a:solidFill>
                          <a:effectLst/>
                          <a:latin typeface="+mn-lt"/>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mn-lt"/>
                        </a:rPr>
                        <a:t> </a:t>
                      </a:r>
                      <a:r>
                        <a:rPr lang="tr-TR" sz="1400" b="0" i="0" u="none" strike="noStrike" dirty="0" smtClean="0">
                          <a:solidFill>
                            <a:srgbClr val="000000"/>
                          </a:solidFill>
                          <a:effectLst/>
                          <a:latin typeface="+mn-lt"/>
                        </a:rPr>
                        <a:t>Öğrencinin internetinden kaynaklanan problem UBS ders seçin ekranının geç açılmasına sebep olmuştur.</a:t>
                      </a:r>
                      <a:endParaRPr lang="tr-TR" sz="14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mn-lt"/>
                        </a:rPr>
                        <a:t> </a:t>
                      </a:r>
                      <a:r>
                        <a:rPr lang="tr-TR" sz="1400" b="0" i="0" u="none" strike="noStrike" dirty="0" smtClean="0">
                          <a:solidFill>
                            <a:srgbClr val="000000"/>
                          </a:solidFill>
                          <a:effectLst/>
                          <a:latin typeface="+mn-lt"/>
                        </a:rPr>
                        <a:t>Öğrencinin internetinden kaynaklanan problem UBS ders seçin ekranının geç açılmasına sebep olmuştur.</a:t>
                      </a:r>
                      <a:endParaRPr lang="tr-TR" sz="14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1079612" y="2020186"/>
            <a:ext cx="6039293" cy="369332"/>
          </a:xfrm>
          <a:prstGeom prst="rect">
            <a:avLst/>
          </a:prstGeom>
          <a:noFill/>
        </p:spPr>
        <p:txBody>
          <a:bodyPr wrap="square" rtlCol="0">
            <a:spAutoFit/>
          </a:bodyPr>
          <a:lstStyle/>
          <a:p>
            <a:r>
              <a:rPr lang="tr-TR" dirty="0" smtClean="0">
                <a:solidFill>
                  <a:srgbClr val="0C0D0D"/>
                </a:solidFill>
              </a:rPr>
              <a:t>Düzeltici-Önleyici Faaliyetimiz yoktur.</a:t>
            </a:r>
            <a:endParaRPr lang="tr-TR" dirty="0">
              <a:solidFill>
                <a:srgbClr val="0C0D0D"/>
              </a:solidFill>
            </a:endParaRPr>
          </a:p>
        </p:txBody>
      </p:sp>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2066971263"/>
              </p:ext>
            </p:extLst>
          </p:nvPr>
        </p:nvGraphicFramePr>
        <p:xfrm>
          <a:off x="1027112" y="2057400"/>
          <a:ext cx="708977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700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776177" y="2721935"/>
            <a:ext cx="6634716" cy="553998"/>
          </a:xfrm>
          <a:prstGeom prst="rect">
            <a:avLst/>
          </a:prstGeom>
          <a:noFill/>
        </p:spPr>
        <p:txBody>
          <a:bodyPr wrap="square" rtlCol="0">
            <a:spAutoFit/>
          </a:bodyPr>
          <a:lstStyle/>
          <a:p>
            <a:pPr marL="285750" indent="-285750">
              <a:buFont typeface="Arial" panose="020B0604020202020204" pitchFamily="34" charset="0"/>
              <a:buChar char="•"/>
            </a:pPr>
            <a:r>
              <a:rPr lang="tr-TR" sz="1500" dirty="0" smtClean="0">
                <a:solidFill>
                  <a:srgbClr val="0C0D0D"/>
                </a:solidFill>
              </a:rPr>
              <a:t>Başarılı ve faydalı bir İç Denetim sonucunda %100 sonuç elde edilmiştir.</a:t>
            </a:r>
          </a:p>
          <a:p>
            <a:endParaRPr lang="tr-TR" sz="1500" dirty="0">
              <a:solidFill>
                <a:srgbClr val="0C0D0D"/>
              </a:solidFill>
            </a:endParaRP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731520" y="2052320"/>
            <a:ext cx="7416800" cy="2631490"/>
          </a:xfrm>
          <a:prstGeom prst="rect">
            <a:avLst/>
          </a:prstGeom>
          <a:noFill/>
        </p:spPr>
        <p:txBody>
          <a:bodyPr wrap="square" rtlCol="0">
            <a:spAutoFit/>
          </a:bodyPr>
          <a:lstStyle/>
          <a:p>
            <a:pPr marL="285750" indent="-285750">
              <a:buFont typeface="Arial" panose="020B0604020202020204" pitchFamily="34" charset="0"/>
              <a:buChar char="•"/>
            </a:pPr>
            <a:r>
              <a:rPr lang="tr-TR" sz="1500" dirty="0" smtClean="0">
                <a:solidFill>
                  <a:srgbClr val="0C0D0D"/>
                </a:solidFill>
              </a:rPr>
              <a:t>Eğitim-Öğretim aksamaması için Uzaktan Eğitim Sistemimiz (LMS) aktif kullanımı için iyileştirilmelerin devamlılığı sağlanmıştır</a:t>
            </a:r>
          </a:p>
          <a:p>
            <a:pPr marL="285750" indent="-285750">
              <a:buFont typeface="Arial" panose="020B0604020202020204" pitchFamily="34" charset="0"/>
              <a:buChar char="•"/>
            </a:pPr>
            <a:r>
              <a:rPr lang="tr-TR" sz="1500" dirty="0" smtClean="0">
                <a:solidFill>
                  <a:srgbClr val="0C0D0D"/>
                </a:solidFill>
              </a:rPr>
              <a:t>Kampüsümüze gelemeyen öğrencilerimizin eğitiminin devamlılığı için ÖBS stüdyoları oluşturulmuş, derslerin hem örgün hem online işlenmesi sağlanmıştır</a:t>
            </a:r>
          </a:p>
          <a:p>
            <a:pPr marL="285750" indent="-285750">
              <a:buFont typeface="Arial" panose="020B0604020202020204" pitchFamily="34" charset="0"/>
              <a:buChar char="•"/>
            </a:pPr>
            <a:r>
              <a:rPr lang="tr-TR" sz="1500" dirty="0" smtClean="0">
                <a:solidFill>
                  <a:srgbClr val="0C0D0D"/>
                </a:solidFill>
              </a:rPr>
              <a:t>Yerleşkelerimizde yapılan canlı derslerin daha kaliteli yapılabilmesi için sınıflarımıza profesyonel kamera ve mikrofon sistemi kuruldu</a:t>
            </a:r>
          </a:p>
          <a:p>
            <a:pPr marL="285750" indent="-285750">
              <a:buFont typeface="Arial" panose="020B0604020202020204" pitchFamily="34" charset="0"/>
              <a:buChar char="•"/>
            </a:pPr>
            <a:r>
              <a:rPr lang="tr-TR" sz="1500" dirty="0" smtClean="0">
                <a:solidFill>
                  <a:srgbClr val="0C0D0D"/>
                </a:solidFill>
              </a:rPr>
              <a:t>Yazılımların daha aktif kullanılabilmesi için akademik-idari-öğrencilerimize eğitimler verilip, kılavuzlar hazırlanmıştır</a:t>
            </a:r>
          </a:p>
          <a:p>
            <a:pPr marL="285750" indent="-285750">
              <a:buFont typeface="Arial" panose="020B0604020202020204" pitchFamily="34" charset="0"/>
              <a:buChar char="•"/>
            </a:pPr>
            <a:endParaRPr lang="tr-TR" sz="1500" dirty="0" smtClean="0">
              <a:solidFill>
                <a:srgbClr val="0C0D0D"/>
              </a:solidFill>
            </a:endParaRPr>
          </a:p>
          <a:p>
            <a:pPr marL="285750" indent="-285750">
              <a:buFont typeface="Arial" panose="020B0604020202020204" pitchFamily="34" charset="0"/>
              <a:buChar char="•"/>
            </a:pPr>
            <a:endParaRPr lang="tr-TR" sz="1500" dirty="0" smtClean="0">
              <a:solidFill>
                <a:srgbClr val="0C0D0D"/>
              </a:solidFill>
            </a:endParaRPr>
          </a:p>
          <a:p>
            <a:pPr marL="285750" indent="-285750">
              <a:buFont typeface="Arial" panose="020B0604020202020204" pitchFamily="34" charset="0"/>
              <a:buChar char="•"/>
            </a:pPr>
            <a:endParaRPr lang="tr-TR" sz="1500" dirty="0">
              <a:solidFill>
                <a:srgbClr val="0C0D0D"/>
              </a:solidFill>
            </a:endParaRPr>
          </a:p>
        </p:txBody>
      </p:sp>
    </p:spTree>
    <p:extLst>
      <p:ext uri="{BB962C8B-B14F-4D97-AF65-F5344CB8AC3E}">
        <p14:creationId xmlns:p14="http://schemas.microsoft.com/office/powerpoint/2010/main" val="2309275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127760" y="1908194"/>
            <a:ext cx="6969760" cy="2308324"/>
          </a:xfrm>
          <a:prstGeom prst="rect">
            <a:avLst/>
          </a:prstGeom>
          <a:noFill/>
        </p:spPr>
        <p:txBody>
          <a:bodyPr wrap="square" rtlCol="0">
            <a:spAutoFit/>
          </a:bodyPr>
          <a:lstStyle/>
          <a:p>
            <a:pPr marL="285750" indent="-285750">
              <a:buFont typeface="Arial" panose="020B0604020202020204" pitchFamily="34" charset="0"/>
              <a:buChar char="•"/>
            </a:pPr>
            <a:r>
              <a:rPr lang="tr-TR" dirty="0" smtClean="0">
                <a:solidFill>
                  <a:srgbClr val="0C0D0D"/>
                </a:solidFill>
              </a:rPr>
              <a:t>Üniversitemiz engelli öğrencilerinin kullanımı için Kütüphanemize Engelli Öğrenci Okuma Alanı oluşturuldu.</a:t>
            </a:r>
          </a:p>
          <a:p>
            <a:pPr marL="285750" indent="-285750">
              <a:buFont typeface="Arial" panose="020B0604020202020204" pitchFamily="34" charset="0"/>
              <a:buChar char="•"/>
            </a:pPr>
            <a:r>
              <a:rPr lang="tr-TR" dirty="0" smtClean="0">
                <a:solidFill>
                  <a:srgbClr val="0C0D0D"/>
                </a:solidFill>
              </a:rPr>
              <a:t>Şehit Kazım Esmer İlkokulu için 1 adet bilgisayar ve 1 adet yazıcı bağışlandı</a:t>
            </a:r>
          </a:p>
          <a:p>
            <a:pPr marL="285750" indent="-285750">
              <a:buFont typeface="Arial" panose="020B0604020202020204" pitchFamily="34" charset="0"/>
              <a:buChar char="•"/>
            </a:pPr>
            <a:r>
              <a:rPr lang="tr-TR" dirty="0" smtClean="0">
                <a:solidFill>
                  <a:srgbClr val="0C0D0D"/>
                </a:solidFill>
              </a:rPr>
              <a:t>2021 yaz döneminde Manavgat'ta çıkan yangında hasar gören bir ilkokul için Bilgisayar Laboratuvarı yapılması planlandı</a:t>
            </a:r>
          </a:p>
          <a:p>
            <a:pPr marL="285750" indent="-285750">
              <a:buFont typeface="Arial" panose="020B0604020202020204" pitchFamily="34" charset="0"/>
              <a:buChar char="•"/>
            </a:pPr>
            <a:endParaRPr lang="tr-TR" dirty="0" smtClean="0">
              <a:solidFill>
                <a:srgbClr val="0C0D0D"/>
              </a:solidFill>
            </a:endParaRPr>
          </a:p>
          <a:p>
            <a:pPr marL="285750" indent="-285750">
              <a:buFont typeface="Arial" panose="020B0604020202020204" pitchFamily="34" charset="0"/>
              <a:buChar char="•"/>
            </a:pPr>
            <a:endParaRPr lang="tr-TR" dirty="0">
              <a:solidFill>
                <a:srgbClr val="0C0D0D"/>
              </a:solidFill>
            </a:endParaRP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558800" y="2306320"/>
            <a:ext cx="7335520" cy="3323987"/>
          </a:xfrm>
          <a:prstGeom prst="rect">
            <a:avLst/>
          </a:prstGeom>
          <a:noFill/>
        </p:spPr>
        <p:txBody>
          <a:bodyPr wrap="square" rtlCol="0">
            <a:spAutoFit/>
          </a:bodyPr>
          <a:lstStyle/>
          <a:p>
            <a:pPr marL="285750" indent="-285750">
              <a:buFont typeface="Arial" panose="020B0604020202020204" pitchFamily="34" charset="0"/>
              <a:buChar char="•"/>
            </a:pPr>
            <a:r>
              <a:rPr lang="tr-TR" sz="1500" dirty="0" smtClean="0">
                <a:solidFill>
                  <a:srgbClr val="0C0D0D"/>
                </a:solidFill>
              </a:rPr>
              <a:t>Kurum dışına bağlılığı azaltmak için;</a:t>
            </a:r>
          </a:p>
          <a:p>
            <a:pPr marL="342900" indent="-342900">
              <a:buFont typeface="Wingdings" panose="05000000000000000000" pitchFamily="2" charset="2"/>
              <a:buChar char="Ø"/>
            </a:pPr>
            <a:r>
              <a:rPr lang="tr-TR" sz="1500" dirty="0" smtClean="0">
                <a:solidFill>
                  <a:srgbClr val="0C0D0D"/>
                </a:solidFill>
              </a:rPr>
              <a:t>Kalite Yönetim Sistemi (KYS)</a:t>
            </a:r>
          </a:p>
          <a:p>
            <a:pPr marL="342900" indent="-342900">
              <a:buFont typeface="Wingdings" panose="05000000000000000000" pitchFamily="2" charset="2"/>
              <a:buChar char="Ø"/>
            </a:pPr>
            <a:r>
              <a:rPr lang="tr-TR" sz="1500" dirty="0" smtClean="0">
                <a:solidFill>
                  <a:srgbClr val="0C0D0D"/>
                </a:solidFill>
              </a:rPr>
              <a:t>TELP</a:t>
            </a:r>
          </a:p>
          <a:p>
            <a:pPr marL="342900" indent="-342900">
              <a:buFont typeface="Wingdings" panose="05000000000000000000" pitchFamily="2" charset="2"/>
              <a:buChar char="Ø"/>
            </a:pPr>
            <a:r>
              <a:rPr lang="tr-TR" sz="1500" dirty="0" smtClean="0">
                <a:solidFill>
                  <a:srgbClr val="0C0D0D"/>
                </a:solidFill>
              </a:rPr>
              <a:t>TTO</a:t>
            </a:r>
          </a:p>
          <a:p>
            <a:pPr marL="342900" indent="-342900">
              <a:buFont typeface="Wingdings" panose="05000000000000000000" pitchFamily="2" charset="2"/>
              <a:buChar char="Ø"/>
            </a:pPr>
            <a:r>
              <a:rPr lang="tr-TR" sz="1500" dirty="0" smtClean="0">
                <a:solidFill>
                  <a:srgbClr val="0C0D0D"/>
                </a:solidFill>
              </a:rPr>
              <a:t>Göç Sempozyumu</a:t>
            </a:r>
          </a:p>
          <a:p>
            <a:pPr marL="342900" indent="-342900">
              <a:buFont typeface="Wingdings" panose="05000000000000000000" pitchFamily="2" charset="2"/>
              <a:buChar char="Ø"/>
            </a:pPr>
            <a:r>
              <a:rPr lang="tr-TR" sz="1500" dirty="0" smtClean="0">
                <a:solidFill>
                  <a:srgbClr val="0C0D0D"/>
                </a:solidFill>
              </a:rPr>
              <a:t>Yetkim</a:t>
            </a:r>
          </a:p>
          <a:p>
            <a:pPr marL="342900" indent="-342900">
              <a:buFont typeface="Wingdings" panose="05000000000000000000" pitchFamily="2" charset="2"/>
              <a:buChar char="Ø"/>
            </a:pPr>
            <a:r>
              <a:rPr lang="tr-TR" sz="1500" dirty="0" smtClean="0">
                <a:solidFill>
                  <a:srgbClr val="0C0D0D"/>
                </a:solidFill>
              </a:rPr>
              <a:t>Sürekli Eğitim Merkezi Otomasyon Sistemi (devam ediyor)</a:t>
            </a:r>
          </a:p>
          <a:p>
            <a:pPr marL="342900" indent="-342900">
              <a:buFont typeface="Wingdings" panose="05000000000000000000" pitchFamily="2" charset="2"/>
              <a:buChar char="Ø"/>
            </a:pPr>
            <a:r>
              <a:rPr lang="tr-TR" sz="1500" dirty="0" smtClean="0">
                <a:solidFill>
                  <a:srgbClr val="0C0D0D"/>
                </a:solidFill>
              </a:rPr>
              <a:t>Akademik Veri Yönetimi </a:t>
            </a:r>
            <a:r>
              <a:rPr lang="tr-TR" sz="1500" dirty="0">
                <a:solidFill>
                  <a:srgbClr val="0C0D0D"/>
                </a:solidFill>
              </a:rPr>
              <a:t>(devam ediyor)</a:t>
            </a:r>
            <a:endParaRPr lang="tr-TR" sz="1500" dirty="0" smtClean="0">
              <a:solidFill>
                <a:srgbClr val="0C0D0D"/>
              </a:solidFill>
            </a:endParaRPr>
          </a:p>
          <a:p>
            <a:pPr marL="342900" indent="-342900">
              <a:buFont typeface="Wingdings" panose="05000000000000000000" pitchFamily="2" charset="2"/>
              <a:buChar char="Ø"/>
            </a:pPr>
            <a:r>
              <a:rPr lang="tr-TR" sz="1500" dirty="0" smtClean="0">
                <a:solidFill>
                  <a:srgbClr val="0C0D0D"/>
                </a:solidFill>
              </a:rPr>
              <a:t>Varlık Yönetimi ve Anlık Talep Takip Sistemi (Mart 2022 yayında)</a:t>
            </a:r>
          </a:p>
          <a:p>
            <a:endParaRPr lang="tr-TR" sz="1500" dirty="0" smtClean="0">
              <a:solidFill>
                <a:srgbClr val="0C0D0D"/>
              </a:solidFill>
            </a:endParaRPr>
          </a:p>
          <a:p>
            <a:r>
              <a:rPr lang="tr-TR" sz="1500" dirty="0" smtClean="0">
                <a:solidFill>
                  <a:srgbClr val="0C0D0D"/>
                </a:solidFill>
              </a:rPr>
              <a:t>Yazılımları oluşturuldu.</a:t>
            </a:r>
          </a:p>
          <a:p>
            <a:endParaRPr lang="tr-TR" sz="1500" dirty="0">
              <a:solidFill>
                <a:srgbClr val="0C0D0D"/>
              </a:solidFill>
            </a:endParaRPr>
          </a:p>
          <a:p>
            <a:pPr marL="285750" indent="-285750">
              <a:buFont typeface="Arial" panose="020B0604020202020204" pitchFamily="34" charset="0"/>
              <a:buChar char="•"/>
            </a:pPr>
            <a:endParaRPr lang="tr-TR" sz="1500" dirty="0" smtClean="0">
              <a:solidFill>
                <a:srgbClr val="0C0D0D"/>
              </a:solidFill>
            </a:endParaRPr>
          </a:p>
          <a:p>
            <a:endParaRPr lang="tr-TR" sz="1500" dirty="0">
              <a:solidFill>
                <a:srgbClr val="0C0D0D"/>
              </a:solidFill>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5387527"/>
            <a:ext cx="8352928" cy="196207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pPr>
            <a:r>
              <a:rPr lang="tr-TR" sz="1500" dirty="0">
                <a:solidFill>
                  <a:srgbClr val="0C0D0D"/>
                </a:solidFill>
              </a:rPr>
              <a:t>Üniversitemizin eğitim-öğretim, araştırma-geliştirme, toplumsal hizmet ve bilimsel alandaki faaliyetleri doğrultusunda, </a:t>
            </a:r>
            <a:r>
              <a:rPr lang="tr-TR" sz="1500" dirty="0" smtClean="0">
                <a:solidFill>
                  <a:srgbClr val="0C0D0D"/>
                </a:solidFill>
              </a:rPr>
              <a:t>teknolojik alt yapının geliştirmeyi benimsemek ve </a:t>
            </a:r>
            <a:r>
              <a:rPr lang="tr-TR" sz="1500" dirty="0">
                <a:solidFill>
                  <a:srgbClr val="0C0D0D"/>
                </a:solidFill>
              </a:rPr>
              <a:t>kalite </a:t>
            </a:r>
            <a:r>
              <a:rPr lang="tr-TR" sz="1500" dirty="0" smtClean="0">
                <a:solidFill>
                  <a:srgbClr val="0C0D0D"/>
                </a:solidFill>
              </a:rPr>
              <a:t>politikalarına </a:t>
            </a:r>
            <a:r>
              <a:rPr lang="tr-TR" sz="1500" dirty="0">
                <a:solidFill>
                  <a:srgbClr val="0C0D0D"/>
                </a:solidFill>
              </a:rPr>
              <a:t>uyarak hizmetlerin sürekliliğini sağlamaktır.</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3453232"/>
            <a:ext cx="8352928" cy="230832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VİZYONU</a:t>
            </a:r>
          </a:p>
          <a:p>
            <a:pPr fontAlgn="base">
              <a:lnSpc>
                <a:spcPct val="150000"/>
              </a:lnSpc>
            </a:pPr>
            <a:r>
              <a:rPr lang="tr-TR" sz="1500" dirty="0">
                <a:solidFill>
                  <a:srgbClr val="0C0D0D"/>
                </a:solidFill>
              </a:rPr>
              <a:t>Bilişim teknolojileri konusundaki gelişmeleri yakından izleyerek Üniversitemizin teknolojik alt yapısını sürekli geliştirmek, tüm birimlerde yaygın olarak faydalanılmasını sağlamak, bilişim hizmetlerinin yürütülmesinde ve paydaşlarına sunumunda teknolojik alt yapısı ve hizmet kalitesi açısından ülkemizin önde gelen ve teknolojik gelişmişliği açısından tercih edilen üniversiteleri arasında olmaktır.</a:t>
            </a:r>
          </a:p>
          <a:p>
            <a:pPr fontAlgn="base">
              <a:lnSpc>
                <a:spcPct val="150000"/>
              </a:lnSpc>
              <a:spcAft>
                <a:spcPts val="0"/>
              </a:spcAft>
            </a:pPr>
            <a:endParaRPr lang="tr-TR" b="1" dirty="0">
              <a:solidFill>
                <a:srgbClr val="0C0D0D"/>
              </a:solidFill>
              <a:latin typeface="Calibri" panose="020F0502020204030204" pitchFamily="34" charset="0"/>
              <a:ea typeface="Times New Roman" panose="02020603050405020304" pitchFamily="18" charset="0"/>
            </a:endParaRPr>
          </a:p>
        </p:txBody>
      </p:sp>
      <p:sp>
        <p:nvSpPr>
          <p:cNvPr id="8" name="Dikdörtgen 7"/>
          <p:cNvSpPr/>
          <p:nvPr/>
        </p:nvSpPr>
        <p:spPr>
          <a:xfrm>
            <a:off x="490637" y="1172687"/>
            <a:ext cx="8352928" cy="265457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MİSYONU</a:t>
            </a:r>
          </a:p>
          <a:p>
            <a:pPr fontAlgn="base">
              <a:lnSpc>
                <a:spcPct val="150000"/>
              </a:lnSpc>
            </a:pPr>
            <a:r>
              <a:rPr lang="tr-TR" sz="1500" dirty="0">
                <a:solidFill>
                  <a:srgbClr val="0C0D0D"/>
                </a:solidFill>
              </a:rPr>
              <a:t>Üniversitemiz eğitim-öğretim, araştırma-geliştirme, toplumsal hizmet ve bilimsel alandaki faaliyetlerinin </a:t>
            </a:r>
            <a:r>
              <a:rPr lang="tr-TR" sz="1500" dirty="0" err="1">
                <a:solidFill>
                  <a:srgbClr val="0C0D0D"/>
                </a:solidFill>
              </a:rPr>
              <a:t>yürültülmesinde</a:t>
            </a:r>
            <a:r>
              <a:rPr lang="tr-TR" sz="1500" dirty="0">
                <a:solidFill>
                  <a:srgbClr val="0C0D0D"/>
                </a:solidFill>
              </a:rPr>
              <a:t> akademik ve idari birimler ile öğrencilerin ihtiyaç duyacağı bilişim hizmetleri ve teknolojilerin karşılanmasında, mevcut ve doğacak ihtiyaçlara sorunsuz cevap veren, sürekliliği olan </a:t>
            </a:r>
            <a:r>
              <a:rPr lang="tr-TR" sz="1500" dirty="0" err="1">
                <a:solidFill>
                  <a:srgbClr val="0C0D0D"/>
                </a:solidFill>
              </a:rPr>
              <a:t>yazılımsal</a:t>
            </a:r>
            <a:r>
              <a:rPr lang="tr-TR" sz="1500" dirty="0">
                <a:solidFill>
                  <a:srgbClr val="0C0D0D"/>
                </a:solidFill>
              </a:rPr>
              <a:t> ve donanımsal çözümleri üretmek ve bu amaçla yeni bilişim teknolojilerini üniversitemize kazandırarak devamlılığını sağlamaktır.</a:t>
            </a:r>
          </a:p>
          <a:p>
            <a:pPr fontAlgn="base">
              <a:lnSpc>
                <a:spcPct val="150000"/>
              </a:lnSpc>
              <a:spcAft>
                <a:spcPts val="0"/>
              </a:spcAft>
            </a:pPr>
            <a:endParaRPr lang="tr-TR" b="1" dirty="0">
              <a:solidFill>
                <a:srgbClr val="0C0D0D"/>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790913921"/>
              </p:ext>
            </p:extLst>
          </p:nvPr>
        </p:nvGraphicFramePr>
        <p:xfrm>
          <a:off x="735495" y="1288031"/>
          <a:ext cx="8140148" cy="3753081"/>
        </p:xfrm>
        <a:graphic>
          <a:graphicData uri="http://schemas.openxmlformats.org/drawingml/2006/table">
            <a:tbl>
              <a:tblPr/>
              <a:tblGrid>
                <a:gridCol w="1946600">
                  <a:extLst>
                    <a:ext uri="{9D8B030D-6E8A-4147-A177-3AD203B41FA5}">
                      <a16:colId xmlns:a16="http://schemas.microsoft.com/office/drawing/2014/main" val="3918363564"/>
                    </a:ext>
                  </a:extLst>
                </a:gridCol>
                <a:gridCol w="2059006">
                  <a:extLst>
                    <a:ext uri="{9D8B030D-6E8A-4147-A177-3AD203B41FA5}">
                      <a16:colId xmlns:a16="http://schemas.microsoft.com/office/drawing/2014/main" val="1683979601"/>
                    </a:ext>
                  </a:extLst>
                </a:gridCol>
                <a:gridCol w="2075203">
                  <a:extLst>
                    <a:ext uri="{9D8B030D-6E8A-4147-A177-3AD203B41FA5}">
                      <a16:colId xmlns:a16="http://schemas.microsoft.com/office/drawing/2014/main" val="2592459544"/>
                    </a:ext>
                  </a:extLst>
                </a:gridCol>
                <a:gridCol w="2059339">
                  <a:extLst>
                    <a:ext uri="{9D8B030D-6E8A-4147-A177-3AD203B41FA5}">
                      <a16:colId xmlns:a16="http://schemas.microsoft.com/office/drawing/2014/main" val="588152821"/>
                    </a:ext>
                  </a:extLst>
                </a:gridCol>
              </a:tblGrid>
              <a:tr h="296843">
                <a:tc>
                  <a:txBody>
                    <a:bodyPr/>
                    <a:lstStyle/>
                    <a:p>
                      <a:pPr algn="ctr" fontAlgn="ctr"/>
                      <a:r>
                        <a:rPr lang="tr-TR" sz="14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26036">
                <a:tc>
                  <a:txBody>
                    <a:bodyPr/>
                    <a:lstStyle/>
                    <a:p>
                      <a:pPr algn="ctr" fontAlgn="ctr"/>
                      <a:r>
                        <a:rPr lang="tr-TR" sz="1400" b="0" i="0" u="none" strike="noStrike" dirty="0" smtClean="0">
                          <a:solidFill>
                            <a:srgbClr val="000000"/>
                          </a:solidFill>
                          <a:effectLst/>
                          <a:latin typeface="Calibri" panose="020F0502020204030204" pitchFamily="34" charset="0"/>
                        </a:rPr>
                        <a:t>G1- İşinde uzman ekip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sngStrike" dirty="0" smtClean="0">
                          <a:solidFill>
                            <a:srgbClr val="000000"/>
                          </a:solidFill>
                          <a:effectLst/>
                          <a:latin typeface="Calibri" panose="020F0502020204030204" pitchFamily="34" charset="0"/>
                        </a:rPr>
                        <a:t>Z1-Personel Azlığı </a:t>
                      </a:r>
                      <a:r>
                        <a:rPr lang="tr-TR" sz="1400" b="0" i="0" u="none" strike="sng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F1-Üst yönetimin olumlu yaklaşımı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T1-Siber saldırılar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91488">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G2-Yeterli kaynak (sunucu) Storage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sngStrike" dirty="0" smtClean="0">
                          <a:solidFill>
                            <a:srgbClr val="000000"/>
                          </a:solidFill>
                          <a:effectLst/>
                          <a:latin typeface="Calibri" panose="020F0502020204030204" pitchFamily="34" charset="0"/>
                        </a:rPr>
                        <a:t>Z2-Son kullanıcı donanım eksikliği </a:t>
                      </a:r>
                      <a:r>
                        <a:rPr lang="tr-TR" sz="1400" b="0" i="0" u="none" strike="sng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F2-Bilgi teknolojileri fuarları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T2-Ekonomi Kısıtlığı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26036">
                <a:tc>
                  <a:txBody>
                    <a:bodyPr/>
                    <a:lstStyle/>
                    <a:p>
                      <a:pPr algn="ctr" fontAlgn="ctr"/>
                      <a:r>
                        <a:rPr lang="tr-TR" sz="1400" b="0" i="0" u="none" strike="noStrike" dirty="0" smtClean="0">
                          <a:solidFill>
                            <a:srgbClr val="000000"/>
                          </a:solidFill>
                          <a:effectLst/>
                          <a:latin typeface="Calibri" panose="020F0502020204030204" pitchFamily="34" charset="0"/>
                        </a:rPr>
                        <a:t>G3-Kaliteli ağ cihazları </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Z3-Firmalara bağımlılık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F3-Antalyanın yarattığı imkanlar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T3-Doğal afetler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54679">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G4-Ekip içi koordinasyon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F4-Proje destekleri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T4-Yazılım ve Donanım Sağlayıcı Firmaların iflası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37812">
                <a:tc>
                  <a:txBody>
                    <a:bodyPr/>
                    <a:lstStyle/>
                    <a:p>
                      <a:pPr algn="ctr" fontAlgn="ctr"/>
                      <a:r>
                        <a:rPr lang="tr-TR" sz="1400" b="0" i="0" u="none" strike="noStrike" dirty="0" smtClean="0">
                          <a:solidFill>
                            <a:srgbClr val="000000"/>
                          </a:solidFill>
                          <a:effectLst/>
                          <a:latin typeface="Calibri" panose="020F0502020204030204" pitchFamily="34" charset="0"/>
                        </a:rPr>
                        <a:t>G5-Uzaktan Eğitim </a:t>
                      </a:r>
                      <a:r>
                        <a:rPr lang="tr-TR" sz="1400" b="0" i="0" u="none" strike="noStrike" dirty="0" smtClean="0">
                          <a:solidFill>
                            <a:srgbClr val="000000"/>
                          </a:solidFill>
                          <a:effectLst/>
                          <a:latin typeface="Calibri" panose="020F0502020204030204" pitchFamily="34" charset="0"/>
                        </a:rPr>
                        <a:t>Sistemine hakim</a:t>
                      </a:r>
                      <a:r>
                        <a:rPr lang="tr-TR" sz="1400" b="0" i="0" u="none" strike="noStrike" baseline="0" dirty="0" smtClean="0">
                          <a:solidFill>
                            <a:srgbClr val="000000"/>
                          </a:solidFill>
                          <a:effectLst/>
                          <a:latin typeface="Calibri" panose="020F0502020204030204" pitchFamily="34" charset="0"/>
                        </a:rPr>
                        <a:t> bir ekibe sahip olunması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T5-Korona virüs </a:t>
                      </a:r>
                      <a:r>
                        <a:rPr lang="tr-TR" sz="1400" b="0" i="0" u="none" strike="noStrike" dirty="0" err="1" smtClean="0">
                          <a:solidFill>
                            <a:srgbClr val="000000"/>
                          </a:solidFill>
                          <a:effectLst/>
                          <a:latin typeface="Calibri" panose="020F0502020204030204" pitchFamily="34" charset="0"/>
                        </a:rPr>
                        <a:t>Pandemisi</a:t>
                      </a:r>
                      <a:r>
                        <a:rPr lang="tr-TR" sz="1400" b="0" i="0" u="none" strike="noStrike" dirty="0" smtClean="0">
                          <a:solidFill>
                            <a:srgbClr val="000000"/>
                          </a:solidFill>
                          <a:effectLst/>
                          <a:latin typeface="Calibri" panose="020F0502020204030204" pitchFamily="34" charset="0"/>
                        </a:rPr>
                        <a:t> (RİSK)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93179">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T6-İşinde uzman ekip (G1)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14260">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722841752"/>
              </p:ext>
            </p:extLst>
          </p:nvPr>
        </p:nvGraphicFramePr>
        <p:xfrm>
          <a:off x="268356" y="1288031"/>
          <a:ext cx="8587408" cy="5116304"/>
        </p:xfrm>
        <a:graphic>
          <a:graphicData uri="http://schemas.openxmlformats.org/drawingml/2006/table">
            <a:tbl>
              <a:tblPr/>
              <a:tblGrid>
                <a:gridCol w="2566567">
                  <a:extLst>
                    <a:ext uri="{9D8B030D-6E8A-4147-A177-3AD203B41FA5}">
                      <a16:colId xmlns:a16="http://schemas.microsoft.com/office/drawing/2014/main" val="3918363564"/>
                    </a:ext>
                  </a:extLst>
                </a:gridCol>
                <a:gridCol w="2998626">
                  <a:extLst>
                    <a:ext uri="{9D8B030D-6E8A-4147-A177-3AD203B41FA5}">
                      <a16:colId xmlns:a16="http://schemas.microsoft.com/office/drawing/2014/main" val="1683979601"/>
                    </a:ext>
                  </a:extLst>
                </a:gridCol>
                <a:gridCol w="3022215">
                  <a:extLst>
                    <a:ext uri="{9D8B030D-6E8A-4147-A177-3AD203B41FA5}">
                      <a16:colId xmlns:a16="http://schemas.microsoft.com/office/drawing/2014/main" val="2592459544"/>
                    </a:ext>
                  </a:extLst>
                </a:gridCol>
              </a:tblGrid>
              <a:tr h="563311">
                <a:tc>
                  <a:txBody>
                    <a:bodyPr/>
                    <a:lstStyle/>
                    <a:p>
                      <a:pPr algn="ctr" fontAlgn="ctr"/>
                      <a:r>
                        <a:rPr lang="tr-TR" sz="14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İdari ve Akademik Birimler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Hizmet vermekle sorumlu olunması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Donanım ve Yazılımların ihtiyaçları karşılanması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Kanunen bağlı olunan üst kuruluş</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Kanuna uygun çalışılması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SOME (BTK)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Kanunen bağlı olunan üst kuruluş</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Kanuna uygun çalışılması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Öğrenciler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Hizmet vermekle sorumluyuz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İhtiyaçlarının karşılanması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Firmalar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Ürün ve Hizmet Alımı Yapılması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Ödeme</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11055">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Diğer Üniversitelerin Bilgi İşlem Daireleri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Bilgi Alışverişi Yapılması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Alışverişi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Genel Sekreterlik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Bağlı Olunan Üst Yönetim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Görevlerin zamanında yerine getirilmesi, Üniversite bilişim ihtiyaçlarının karşılanması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Kısmi Zamanlı Öğrenci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Hizmet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Ücret, Verimli Çalışma Ortamı ve İş Üretme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ABÜ Rektörlük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Bağlı Olunan Üst Yönetim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Görevlerin zamanında yerine getirilmesi, Üniversite bilişim ihtiyaçlarının karşılanması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Yükseköğretim Kalite Kurulu</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ABÜ İç Kalite Güvence Sisteminin oluşturulması ve ABÜ iç kalite güvencesinin artırılması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Düzenli olarak KİDR, Kurumsal Dış Değerlendirme ve Kurumsal Akreditasyon süreçlerinde işbirliği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1051784631"/>
              </p:ext>
            </p:extLst>
          </p:nvPr>
        </p:nvGraphicFramePr>
        <p:xfrm>
          <a:off x="599440" y="1506457"/>
          <a:ext cx="8239760" cy="5097552"/>
        </p:xfrm>
        <a:graphic>
          <a:graphicData uri="http://schemas.openxmlformats.org/drawingml/2006/table">
            <a:tbl>
              <a:tblPr/>
              <a:tblGrid>
                <a:gridCol w="2547407">
                  <a:extLst>
                    <a:ext uri="{9D8B030D-6E8A-4147-A177-3AD203B41FA5}">
                      <a16:colId xmlns:a16="http://schemas.microsoft.com/office/drawing/2014/main" val="3141331336"/>
                    </a:ext>
                  </a:extLst>
                </a:gridCol>
                <a:gridCol w="974934">
                  <a:extLst>
                    <a:ext uri="{9D8B030D-6E8A-4147-A177-3AD203B41FA5}">
                      <a16:colId xmlns:a16="http://schemas.microsoft.com/office/drawing/2014/main" val="1888198516"/>
                    </a:ext>
                  </a:extLst>
                </a:gridCol>
                <a:gridCol w="1069281">
                  <a:extLst>
                    <a:ext uri="{9D8B030D-6E8A-4147-A177-3AD203B41FA5}">
                      <a16:colId xmlns:a16="http://schemas.microsoft.com/office/drawing/2014/main" val="1737058154"/>
                    </a:ext>
                  </a:extLst>
                </a:gridCol>
                <a:gridCol w="1824069">
                  <a:extLst>
                    <a:ext uri="{9D8B030D-6E8A-4147-A177-3AD203B41FA5}">
                      <a16:colId xmlns:a16="http://schemas.microsoft.com/office/drawing/2014/main" val="2749221113"/>
                    </a:ext>
                  </a:extLst>
                </a:gridCol>
                <a:gridCol w="1824069">
                  <a:extLst>
                    <a:ext uri="{9D8B030D-6E8A-4147-A177-3AD203B41FA5}">
                      <a16:colId xmlns:a16="http://schemas.microsoft.com/office/drawing/2014/main" val="2296426166"/>
                    </a:ext>
                  </a:extLst>
                </a:gridCol>
              </a:tblGrid>
              <a:tr h="304745">
                <a:tc>
                  <a:txBody>
                    <a:bodyPr/>
                    <a:lstStyle/>
                    <a:p>
                      <a:pPr algn="ctr" fontAlgn="b"/>
                      <a:r>
                        <a:rPr lang="tr-TR" sz="1300" b="1" i="0" u="none" strike="noStrike">
                          <a:solidFill>
                            <a:srgbClr val="FFFFFF"/>
                          </a:solidFill>
                          <a:effectLst/>
                          <a:latin typeface="Calibri" panose="020F0502020204030204" pitchFamily="34" charset="0"/>
                        </a:rPr>
                        <a:t>Ürün Cinsi</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b"/>
                      <a:r>
                        <a:rPr lang="tr-TR" sz="1300" b="1" i="0" u="none" strike="noStrike">
                          <a:solidFill>
                            <a:srgbClr val="FFFFFF"/>
                          </a:solidFill>
                          <a:effectLst/>
                          <a:latin typeface="Calibri" panose="020F0502020204030204" pitchFamily="34" charset="0"/>
                        </a:rPr>
                        <a:t>Birim</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b"/>
                      <a:r>
                        <a:rPr lang="tr-TR" sz="1300" b="1" i="0" u="none" strike="noStrike">
                          <a:solidFill>
                            <a:srgbClr val="FFFFFF"/>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b"/>
                      <a:r>
                        <a:rPr lang="tr-TR" sz="1300" b="1" i="0" u="none" strike="noStrike">
                          <a:solidFill>
                            <a:srgbClr val="FFFFFF"/>
                          </a:solidFill>
                          <a:effectLst/>
                          <a:latin typeface="Calibri" panose="020F0502020204030204" pitchFamily="34" charset="0"/>
                        </a:rPr>
                        <a:t>İhtiyaç</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b"/>
                      <a:r>
                        <a:rPr lang="tr-TR" sz="1300" b="1" i="0" u="none" strike="noStrike">
                          <a:solidFill>
                            <a:srgbClr val="FFFFFF"/>
                          </a:solidFill>
                          <a:effectLst/>
                          <a:latin typeface="Calibri" panose="020F0502020204030204" pitchFamily="34" charset="0"/>
                        </a:rPr>
                        <a:t>İhtiyaç Nedeni</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210870728"/>
                  </a:ext>
                </a:extLst>
              </a:tr>
              <a:tr h="252253">
                <a:tc>
                  <a:txBody>
                    <a:bodyPr/>
                    <a:lstStyle/>
                    <a:p>
                      <a:pPr algn="l" fontAlgn="b"/>
                      <a:r>
                        <a:rPr lang="tr-TR" sz="1000" b="0" i="0" u="none" strike="noStrike">
                          <a:solidFill>
                            <a:srgbClr val="000000"/>
                          </a:solidFill>
                          <a:effectLst/>
                          <a:latin typeface="Calibri" panose="020F0502020204030204" pitchFamily="34" charset="0"/>
                        </a:rPr>
                        <a:t>Omurga Switch</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3</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963024"/>
                  </a:ext>
                </a:extLst>
              </a:tr>
              <a:tr h="252253">
                <a:tc>
                  <a:txBody>
                    <a:bodyPr/>
                    <a:lstStyle/>
                    <a:p>
                      <a:pPr algn="l" fontAlgn="b"/>
                      <a:r>
                        <a:rPr lang="tr-TR" sz="1000" b="0" i="0" u="none" strike="noStrike">
                          <a:solidFill>
                            <a:srgbClr val="000000"/>
                          </a:solidFill>
                          <a:effectLst/>
                          <a:latin typeface="Calibri" panose="020F0502020204030204" pitchFamily="34" charset="0"/>
                        </a:rPr>
                        <a:t>Kenar Switch</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90</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435537"/>
                  </a:ext>
                </a:extLst>
              </a:tr>
              <a:tr h="252253">
                <a:tc>
                  <a:txBody>
                    <a:bodyPr/>
                    <a:lstStyle/>
                    <a:p>
                      <a:pPr algn="l" fontAlgn="b"/>
                      <a:r>
                        <a:rPr lang="tr-TR" sz="1000" b="0" i="0" u="none" strike="noStrike">
                          <a:solidFill>
                            <a:srgbClr val="000000"/>
                          </a:solidFill>
                          <a:effectLst/>
                          <a:latin typeface="Calibri" panose="020F0502020204030204" pitchFamily="34" charset="0"/>
                        </a:rPr>
                        <a:t>AP Controller</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102202"/>
                  </a:ext>
                </a:extLst>
              </a:tr>
              <a:tr h="252253">
                <a:tc>
                  <a:txBody>
                    <a:bodyPr/>
                    <a:lstStyle/>
                    <a:p>
                      <a:pPr algn="l" fontAlgn="b"/>
                      <a:r>
                        <a:rPr lang="tr-TR" sz="1000" b="0" i="0" u="none" strike="noStrike">
                          <a:solidFill>
                            <a:srgbClr val="000000"/>
                          </a:solidFill>
                          <a:effectLst/>
                          <a:latin typeface="Calibri" panose="020F0502020204030204" pitchFamily="34" charset="0"/>
                        </a:rPr>
                        <a:t>Access Point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315</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234127"/>
                  </a:ext>
                </a:extLst>
              </a:tr>
              <a:tr h="252253">
                <a:tc>
                  <a:txBody>
                    <a:bodyPr/>
                    <a:lstStyle/>
                    <a:p>
                      <a:pPr algn="l" fontAlgn="b"/>
                      <a:r>
                        <a:rPr lang="tr-TR" sz="1000" b="0" i="0" u="none" strike="noStrike">
                          <a:solidFill>
                            <a:srgbClr val="000000"/>
                          </a:solidFill>
                          <a:effectLst/>
                          <a:latin typeface="Calibri" panose="020F0502020204030204" pitchFamily="34" charset="0"/>
                        </a:rPr>
                        <a:t>IP Santral Gateway</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8481797"/>
                  </a:ext>
                </a:extLst>
              </a:tr>
              <a:tr h="252253">
                <a:tc>
                  <a:txBody>
                    <a:bodyPr/>
                    <a:lstStyle/>
                    <a:p>
                      <a:pPr algn="l" fontAlgn="b"/>
                      <a:r>
                        <a:rPr lang="tr-TR" sz="1000" b="0" i="0" u="none" strike="noStrike">
                          <a:solidFill>
                            <a:srgbClr val="000000"/>
                          </a:solidFill>
                          <a:effectLst/>
                          <a:latin typeface="Calibri" panose="020F0502020204030204" pitchFamily="34" charset="0"/>
                        </a:rPr>
                        <a:t>IP Telefon</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156</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647348"/>
                  </a:ext>
                </a:extLst>
              </a:tr>
              <a:tr h="252253">
                <a:tc>
                  <a:txBody>
                    <a:bodyPr/>
                    <a:lstStyle/>
                    <a:p>
                      <a:pPr algn="l" fontAlgn="b"/>
                      <a:r>
                        <a:rPr lang="tr-TR" sz="1000" b="0" i="0" u="none" strike="noStrike">
                          <a:solidFill>
                            <a:srgbClr val="000000"/>
                          </a:solidFill>
                          <a:effectLst/>
                          <a:latin typeface="Calibri" panose="020F0502020204030204" pitchFamily="34" charset="0"/>
                        </a:rPr>
                        <a:t>Sayısal Santral</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009592"/>
                  </a:ext>
                </a:extLst>
              </a:tr>
              <a:tr h="252253">
                <a:tc>
                  <a:txBody>
                    <a:bodyPr/>
                    <a:lstStyle/>
                    <a:p>
                      <a:pPr algn="l" fontAlgn="b"/>
                      <a:r>
                        <a:rPr lang="tr-TR" sz="1000" b="0" i="0" u="none" strike="noStrike">
                          <a:solidFill>
                            <a:srgbClr val="000000"/>
                          </a:solidFill>
                          <a:effectLst/>
                          <a:latin typeface="Calibri" panose="020F0502020204030204" pitchFamily="34" charset="0"/>
                        </a:rPr>
                        <a:t>Sayısal Telefon</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Calibri" panose="020F0502020204030204" pitchFamily="34" charset="0"/>
                        </a:rPr>
                        <a:t>295</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09714"/>
                  </a:ext>
                </a:extLst>
              </a:tr>
              <a:tr h="252253">
                <a:tc>
                  <a:txBody>
                    <a:bodyPr/>
                    <a:lstStyle/>
                    <a:p>
                      <a:pPr algn="l" fontAlgn="b"/>
                      <a:r>
                        <a:rPr lang="tr-TR" sz="1000" b="0" i="0" u="none" strike="noStrike">
                          <a:solidFill>
                            <a:srgbClr val="000000"/>
                          </a:solidFill>
                          <a:effectLst/>
                          <a:latin typeface="Calibri" panose="020F0502020204030204" pitchFamily="34" charset="0"/>
                        </a:rPr>
                        <a:t>NVR</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7</a:t>
                      </a: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1243493"/>
                  </a:ext>
                </a:extLst>
              </a:tr>
              <a:tr h="252253">
                <a:tc>
                  <a:txBody>
                    <a:bodyPr/>
                    <a:lstStyle/>
                    <a:p>
                      <a:pPr algn="l" fontAlgn="b"/>
                      <a:r>
                        <a:rPr lang="tr-TR" sz="1000" b="0" i="0" u="none" strike="noStrike">
                          <a:solidFill>
                            <a:srgbClr val="000000"/>
                          </a:solidFill>
                          <a:effectLst/>
                          <a:latin typeface="Calibri" panose="020F0502020204030204" pitchFamily="34" charset="0"/>
                        </a:rPr>
                        <a:t>IP Kamera</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smtClean="0">
                          <a:solidFill>
                            <a:srgbClr val="000000"/>
                          </a:solidFill>
                          <a:effectLst/>
                          <a:latin typeface="Calibri" panose="020F0502020204030204" pitchFamily="34" charset="0"/>
                        </a:rPr>
                        <a:t>472</a:t>
                      </a:r>
                      <a:endParaRPr lang="tr-TR" sz="1000" b="0" i="0" u="none" strike="noStrike" dirty="0">
                        <a:solidFill>
                          <a:srgbClr val="000000"/>
                        </a:solidFill>
                        <a:effectLst/>
                        <a:latin typeface="Calibri" panose="020F0502020204030204" pitchFamily="34" charset="0"/>
                      </a:endParaRPr>
                    </a:p>
                  </a:txBody>
                  <a:tcPr marL="6001" marR="6001" marT="6001" marB="4320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7010587"/>
                  </a:ext>
                </a:extLst>
              </a:tr>
              <a:tr h="252253">
                <a:tc>
                  <a:txBody>
                    <a:bodyPr/>
                    <a:lstStyle/>
                    <a:p>
                      <a:pPr algn="l" fontAlgn="b"/>
                      <a:r>
                        <a:rPr lang="tr-TR" sz="1000" b="0" i="0" u="none" strike="noStrike">
                          <a:solidFill>
                            <a:srgbClr val="000000"/>
                          </a:solidFill>
                          <a:effectLst/>
                          <a:latin typeface="Calibri" panose="020F0502020204030204" pitchFamily="34" charset="0"/>
                        </a:rPr>
                        <a:t>Fiziksel Sunucu</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22168"/>
                  </a:ext>
                </a:extLst>
              </a:tr>
              <a:tr h="252253">
                <a:tc>
                  <a:txBody>
                    <a:bodyPr/>
                    <a:lstStyle/>
                    <a:p>
                      <a:pPr algn="l" fontAlgn="b"/>
                      <a:r>
                        <a:rPr lang="tr-TR" sz="1000" b="0" i="0" u="none" strike="noStrike">
                          <a:solidFill>
                            <a:srgbClr val="000000"/>
                          </a:solidFill>
                          <a:effectLst/>
                          <a:latin typeface="Calibri" panose="020F0502020204030204" pitchFamily="34" charset="0"/>
                        </a:rPr>
                        <a:t>Sanal Sunucu</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87</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842692"/>
                  </a:ext>
                </a:extLst>
              </a:tr>
              <a:tr h="252253">
                <a:tc>
                  <a:txBody>
                    <a:bodyPr/>
                    <a:lstStyle/>
                    <a:p>
                      <a:pPr algn="l" fontAlgn="b"/>
                      <a:r>
                        <a:rPr lang="tr-TR" sz="1000" b="0" i="0" u="none" strike="noStrike">
                          <a:solidFill>
                            <a:srgbClr val="000000"/>
                          </a:solidFill>
                          <a:effectLst/>
                          <a:latin typeface="Calibri" panose="020F0502020204030204" pitchFamily="34" charset="0"/>
                        </a:rPr>
                        <a:t>Depolama Ünitesi</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4</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dirty="0">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0293366"/>
                  </a:ext>
                </a:extLst>
              </a:tr>
              <a:tr h="252253">
                <a:tc>
                  <a:txBody>
                    <a:bodyPr/>
                    <a:lstStyle/>
                    <a:p>
                      <a:pPr algn="l" fontAlgn="b"/>
                      <a:r>
                        <a:rPr lang="tr-TR" sz="1000" b="0" i="0" u="none" strike="noStrike">
                          <a:solidFill>
                            <a:srgbClr val="000000"/>
                          </a:solidFill>
                          <a:effectLst/>
                          <a:latin typeface="Calibri" panose="020F0502020204030204" pitchFamily="34" charset="0"/>
                        </a:rPr>
                        <a:t>Depolama Ünitesi (Tape Unit)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772159"/>
                  </a:ext>
                </a:extLst>
              </a:tr>
              <a:tr h="252253">
                <a:tc>
                  <a:txBody>
                    <a:bodyPr/>
                    <a:lstStyle/>
                    <a:p>
                      <a:pPr algn="l" fontAlgn="b"/>
                      <a:r>
                        <a:rPr lang="tr-TR" sz="1000" b="0" i="0" u="none" strike="noStrike">
                          <a:solidFill>
                            <a:srgbClr val="000000"/>
                          </a:solidFill>
                          <a:effectLst/>
                          <a:latin typeface="Calibri" panose="020F0502020204030204" pitchFamily="34" charset="0"/>
                        </a:rPr>
                        <a:t>Notebook</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264</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674040"/>
                  </a:ext>
                </a:extLst>
              </a:tr>
              <a:tr h="252253">
                <a:tc>
                  <a:txBody>
                    <a:bodyPr/>
                    <a:lstStyle/>
                    <a:p>
                      <a:pPr algn="l" fontAlgn="b"/>
                      <a:r>
                        <a:rPr lang="tr-TR" sz="1000" b="0" i="0" u="none" strike="noStrike">
                          <a:solidFill>
                            <a:srgbClr val="000000"/>
                          </a:solidFill>
                          <a:effectLst/>
                          <a:latin typeface="Calibri" panose="020F0502020204030204" pitchFamily="34" charset="0"/>
                        </a:rPr>
                        <a:t>Masaüstü</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306</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082328"/>
                  </a:ext>
                </a:extLst>
              </a:tr>
              <a:tr h="252253">
                <a:tc>
                  <a:txBody>
                    <a:bodyPr/>
                    <a:lstStyle/>
                    <a:p>
                      <a:pPr algn="l" fontAlgn="b"/>
                      <a:r>
                        <a:rPr lang="tr-TR" sz="1000" b="0" i="0" u="none" strike="noStrike">
                          <a:solidFill>
                            <a:srgbClr val="000000"/>
                          </a:solidFill>
                          <a:effectLst/>
                          <a:latin typeface="Calibri" panose="020F0502020204030204" pitchFamily="34" charset="0"/>
                        </a:rPr>
                        <a:t>Yazıcı</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59</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23244"/>
                  </a:ext>
                </a:extLst>
              </a:tr>
              <a:tr h="252253">
                <a:tc>
                  <a:txBody>
                    <a:bodyPr/>
                    <a:lstStyle/>
                    <a:p>
                      <a:pPr algn="l" fontAlgn="b"/>
                      <a:r>
                        <a:rPr lang="tr-TR" sz="1000" b="0" i="0" u="none" strike="noStrike">
                          <a:solidFill>
                            <a:srgbClr val="000000"/>
                          </a:solidFill>
                          <a:effectLst/>
                          <a:latin typeface="Calibri" panose="020F0502020204030204" pitchFamily="34" charset="0"/>
                        </a:rPr>
                        <a:t>Kart Okuyucu</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58</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094311"/>
                  </a:ext>
                </a:extLst>
              </a:tr>
              <a:tr h="252253">
                <a:tc>
                  <a:txBody>
                    <a:bodyPr/>
                    <a:lstStyle/>
                    <a:p>
                      <a:pPr algn="l" fontAlgn="b"/>
                      <a:r>
                        <a:rPr lang="tr-TR" sz="1000" b="0" i="0" u="none" strike="noStrike">
                          <a:solidFill>
                            <a:srgbClr val="000000"/>
                          </a:solidFill>
                          <a:effectLst/>
                          <a:latin typeface="Calibri" panose="020F0502020204030204" pitchFamily="34" charset="0"/>
                        </a:rPr>
                        <a:t>Mikroskoplar</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Adet</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23</a:t>
                      </a: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000" b="0" i="0" u="none" strike="noStrike" dirty="0">
                        <a:solidFill>
                          <a:srgbClr val="000000"/>
                        </a:solidFill>
                        <a:effectLst/>
                        <a:latin typeface="Calibri" panose="020F0502020204030204" pitchFamily="34" charset="0"/>
                      </a:endParaRPr>
                    </a:p>
                  </a:txBody>
                  <a:tcPr marL="6001" marR="6001" marT="6001" marB="4320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151952"/>
                  </a:ext>
                </a:extLst>
              </a:tr>
            </a:tbl>
          </a:graphicData>
        </a:graphic>
      </p:graphicFrame>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smtClean="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0" name="Tablo 9"/>
          <p:cNvGraphicFramePr>
            <a:graphicFrameLocks noGrp="1"/>
          </p:cNvGraphicFramePr>
          <p:nvPr>
            <p:extLst>
              <p:ext uri="{D42A27DB-BD31-4B8C-83A1-F6EECF244321}">
                <p14:modId xmlns:p14="http://schemas.microsoft.com/office/powerpoint/2010/main" val="1054261224"/>
              </p:ext>
            </p:extLst>
          </p:nvPr>
        </p:nvGraphicFramePr>
        <p:xfrm>
          <a:off x="536713" y="1659835"/>
          <a:ext cx="8199910" cy="1506152"/>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38399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Z3-Firmalara bağımlılık </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1F0620"/>
                          </a:solidFill>
                        </a:rPr>
                        <a:t>Bilgi İşlem Müdürlüğü</a:t>
                      </a:r>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1F0620"/>
                          </a:solidFill>
                        </a:rPr>
                        <a:t>Yazılımların kontrollerinin birim içine alınması</a:t>
                      </a:r>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11" name="Metin kutusu 10"/>
          <p:cNvSpPr txBox="1"/>
          <p:nvPr/>
        </p:nvSpPr>
        <p:spPr>
          <a:xfrm>
            <a:off x="1079612" y="1617081"/>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6" name="143 Metin kutusu"/>
          <p:cNvSpPr txBox="1"/>
          <p:nvPr/>
        </p:nvSpPr>
        <p:spPr>
          <a:xfrm>
            <a:off x="419100" y="24409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419100" y="26029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419100" y="24409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419100" y="26029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20"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928" y="7730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Tablo 20"/>
          <p:cNvGraphicFramePr>
            <a:graphicFrameLocks noGrp="1"/>
          </p:cNvGraphicFramePr>
          <p:nvPr>
            <p:extLst>
              <p:ext uri="{D42A27DB-BD31-4B8C-83A1-F6EECF244321}">
                <p14:modId xmlns:p14="http://schemas.microsoft.com/office/powerpoint/2010/main" val="1750295122"/>
              </p:ext>
            </p:extLst>
          </p:nvPr>
        </p:nvGraphicFramePr>
        <p:xfrm>
          <a:off x="475928" y="3324615"/>
          <a:ext cx="8199910" cy="1772179"/>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38399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T1-Siber saldırılar </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1F0620"/>
                          </a:solidFill>
                        </a:rPr>
                        <a:t>Bilgi İşlem Müdürlüğü</a:t>
                      </a:r>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1F0620"/>
                          </a:solidFill>
                        </a:rPr>
                        <a:t>Firewall-Teknik İnsan Kaynağının eğitilmesi ve son kullanıcının bilgilendirilmesi</a:t>
                      </a:r>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3" name="Tablo 22"/>
          <p:cNvGraphicFramePr>
            <a:graphicFrameLocks noGrp="1"/>
          </p:cNvGraphicFramePr>
          <p:nvPr>
            <p:extLst>
              <p:ext uri="{D42A27DB-BD31-4B8C-83A1-F6EECF244321}">
                <p14:modId xmlns:p14="http://schemas.microsoft.com/office/powerpoint/2010/main" val="4223284676"/>
              </p:ext>
            </p:extLst>
          </p:nvPr>
        </p:nvGraphicFramePr>
        <p:xfrm>
          <a:off x="475928" y="5178286"/>
          <a:ext cx="8199910" cy="1463040"/>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33202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Sunucuların arızalanması, çalışamaz hale gelmesi</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2343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2343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1F0620"/>
                          </a:solidFill>
                        </a:rPr>
                        <a:t>Bilgi İşlem Müdürlüğü</a:t>
                      </a:r>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2343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i-FI" dirty="0" smtClean="0">
                          <a:solidFill>
                            <a:srgbClr val="1F0620"/>
                          </a:solidFill>
                        </a:rPr>
                        <a:t>Yeni RAM takviyesi ile Kapasitenin Güçlenmesi</a:t>
                      </a:r>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smtClean="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490971606"/>
              </p:ext>
            </p:extLst>
          </p:nvPr>
        </p:nvGraphicFramePr>
        <p:xfrm>
          <a:off x="533400" y="1671231"/>
          <a:ext cx="8199910" cy="1506152"/>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38399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T2-Ekonomi Kısıtlığı</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11" name="Metin kutusu 10"/>
          <p:cNvSpPr txBox="1"/>
          <p:nvPr/>
        </p:nvSpPr>
        <p:spPr>
          <a:xfrm>
            <a:off x="1079612" y="1617081"/>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6" name="143 Metin kutusu"/>
          <p:cNvSpPr txBox="1"/>
          <p:nvPr/>
        </p:nvSpPr>
        <p:spPr>
          <a:xfrm>
            <a:off x="419100" y="24409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419100" y="26029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419100" y="24409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419100" y="26029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20"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928" y="7730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Tablo 20"/>
          <p:cNvGraphicFramePr>
            <a:graphicFrameLocks noGrp="1"/>
          </p:cNvGraphicFramePr>
          <p:nvPr>
            <p:extLst>
              <p:ext uri="{D42A27DB-BD31-4B8C-83A1-F6EECF244321}">
                <p14:modId xmlns:p14="http://schemas.microsoft.com/office/powerpoint/2010/main" val="2318159052"/>
              </p:ext>
            </p:extLst>
          </p:nvPr>
        </p:nvGraphicFramePr>
        <p:xfrm>
          <a:off x="475928" y="3324615"/>
          <a:ext cx="8199910" cy="1506152"/>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38399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T4-Yazılım ve Donanım Sağlayıcı Firmaların iflası </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1F0620"/>
                          </a:solidFill>
                        </a:rPr>
                        <a:t>Bilgi İşlem Müdürlüğü</a:t>
                      </a:r>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405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1F0620"/>
                          </a:solidFill>
                        </a:rPr>
                        <a:t>Donanım firmalarının BT tarafından seçilmesi</a:t>
                      </a:r>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3" name="Tablo 22"/>
          <p:cNvGraphicFramePr>
            <a:graphicFrameLocks noGrp="1"/>
          </p:cNvGraphicFramePr>
          <p:nvPr>
            <p:extLst>
              <p:ext uri="{D42A27DB-BD31-4B8C-83A1-F6EECF244321}">
                <p14:modId xmlns:p14="http://schemas.microsoft.com/office/powerpoint/2010/main" val="53441420"/>
              </p:ext>
            </p:extLst>
          </p:nvPr>
        </p:nvGraphicFramePr>
        <p:xfrm>
          <a:off x="475928" y="5083278"/>
          <a:ext cx="8199910" cy="1783542"/>
        </p:xfrm>
        <a:graphic>
          <a:graphicData uri="http://schemas.openxmlformats.org/drawingml/2006/table">
            <a:tbl>
              <a:tblPr firstRow="1" bandRow="1">
                <a:tableStyleId>{3B4B98B0-60AC-42C2-AFA5-B58CD77FA1E5}</a:tableStyleId>
              </a:tblPr>
              <a:tblGrid>
                <a:gridCol w="1808922">
                  <a:extLst>
                    <a:ext uri="{9D8B030D-6E8A-4147-A177-3AD203B41FA5}">
                      <a16:colId xmlns:a16="http://schemas.microsoft.com/office/drawing/2014/main" val="3521804200"/>
                    </a:ext>
                  </a:extLst>
                </a:gridCol>
                <a:gridCol w="6390988">
                  <a:extLst>
                    <a:ext uri="{9D8B030D-6E8A-4147-A177-3AD203B41FA5}">
                      <a16:colId xmlns:a16="http://schemas.microsoft.com/office/drawing/2014/main" val="2784112581"/>
                    </a:ext>
                  </a:extLst>
                </a:gridCol>
              </a:tblGrid>
              <a:tr h="41194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1F0620"/>
                          </a:solidFill>
                        </a:rPr>
                        <a:t>T5-Korona virüs </a:t>
                      </a:r>
                      <a:r>
                        <a:rPr lang="tr-TR" dirty="0" err="1" smtClean="0">
                          <a:solidFill>
                            <a:srgbClr val="1F0620"/>
                          </a:solidFill>
                        </a:rPr>
                        <a:t>Pandemisi</a:t>
                      </a:r>
                      <a:r>
                        <a:rPr lang="tr-TR" dirty="0" smtClean="0">
                          <a:solidFill>
                            <a:srgbClr val="1F0620"/>
                          </a:solidFill>
                        </a:rPr>
                        <a:t> (RİSK)</a:t>
                      </a:r>
                      <a:endParaRPr lang="tr-TR" dirty="0">
                        <a:solidFill>
                          <a:srgbClr val="1F062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27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27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1F0620"/>
                          </a:solidFill>
                        </a:rPr>
                        <a:t>Bilgi İşlem Müdürlüğü</a:t>
                      </a:r>
                      <a:endParaRPr lang="tr-TR" dirty="0">
                        <a:solidFill>
                          <a:srgbClr val="1F0620"/>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57225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i-FI" dirty="0" smtClean="0">
                          <a:solidFill>
                            <a:srgbClr val="1F0620"/>
                          </a:solidFill>
                        </a:rPr>
                        <a:t>Uzaktan Eğitime ve Uzaktan Çalışma ile İlgili Dönemde İşleyişlerin Sorunsuz Devam Ettirilmesi</a:t>
                      </a:r>
                      <a:endParaRPr lang="tr-TR" dirty="0">
                        <a:solidFill>
                          <a:srgbClr val="1F062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577720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4" name="Resim 23"/>
          <p:cNvPicPr>
            <a:picLocks noChangeAspect="1"/>
          </p:cNvPicPr>
          <p:nvPr/>
        </p:nvPicPr>
        <p:blipFill>
          <a:blip r:embed="rId4"/>
          <a:stretch>
            <a:fillRect/>
          </a:stretch>
        </p:blipFill>
        <p:spPr>
          <a:xfrm>
            <a:off x="276225" y="1347019"/>
            <a:ext cx="8779286" cy="5281502"/>
          </a:xfrm>
          <a:prstGeom prst="rect">
            <a:avLst/>
          </a:prstGeom>
        </p:spPr>
      </p:pic>
      <p:pic>
        <p:nvPicPr>
          <p:cNvPr id="5170" name="Resim 24"/>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 y="171450"/>
            <a:ext cx="1676400" cy="501650"/>
          </a:xfrm>
          <a:prstGeom prst="rect">
            <a:avLst/>
          </a:prstGeom>
          <a:noFill/>
          <a:extLst>
            <a:ext uri="{909E8E84-426E-40DD-AFC4-6F175D3DCCD1}">
              <a14:hiddenFill xmlns:a14="http://schemas.microsoft.com/office/drawing/2010/main">
                <a:solidFill>
                  <a:srgbClr val="FFFFFF"/>
                </a:solidFill>
              </a14:hiddenFill>
            </a:ext>
          </a:extLst>
        </p:spPr>
      </p:pic>
      <p:pic>
        <p:nvPicPr>
          <p:cNvPr id="5171" name="Picture 51"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2" name="Picture 52"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3" name="Picture 53"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4" name="Picture 54"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5" name="Picture 55"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6" name="Picture 56"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7" name="Picture 57"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8" name="Picture 58"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79" name="Picture 59"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0" name="Picture 60"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1" name="Picture 61"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2" name="Picture 62"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3" name="Picture 63"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4" name="Picture 64"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5" name="Picture 65" descr="clip_image0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5186" name="Picture 66" descr="clip_image0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276225" y="1434099"/>
            <a:ext cx="8793316" cy="5010761"/>
          </a:xfrm>
          <a:prstGeom prst="rect">
            <a:avLst/>
          </a:prstGeom>
        </p:spPr>
      </p:pic>
      <p:pic>
        <p:nvPicPr>
          <p:cNvPr id="6146" name="Resim 24"/>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171450"/>
            <a:ext cx="1676400" cy="501650"/>
          </a:xfrm>
          <a:prstGeom prst="rect">
            <a:avLst/>
          </a:prstGeom>
          <a:noFill/>
          <a:extLst>
            <a:ext uri="{909E8E84-426E-40DD-AFC4-6F175D3DCCD1}">
              <a14:hiddenFill xmlns:a14="http://schemas.microsoft.com/office/drawing/2010/main">
                <a:solidFill>
                  <a:srgbClr val="FFFFFF"/>
                </a:solidFill>
              </a14:hiddenFill>
            </a:ext>
          </a:extLst>
        </p:spPr>
      </p:pic>
      <p:pic>
        <p:nvPicPr>
          <p:cNvPr id="6163" name="Picture 5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5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5" name="Picture 5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6" name="Picture 5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7" name="Picture 5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8" name="Picture 5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9" name="Picture 57"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0" name="Picture 58"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1" name="Picture 59"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2" name="Picture 60"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61"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4" name="Picture 62"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5" name="Picture 63"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6" name="Picture 64"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7" name="Picture 65" descr="clip_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78" name="Picture 66" descr="clip_image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109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716</TotalTime>
  <Words>803</Words>
  <Application>Microsoft Office PowerPoint</Application>
  <PresentationFormat>Ekran Gösterisi (4:3)</PresentationFormat>
  <Paragraphs>238</Paragraphs>
  <Slides>19</Slides>
  <Notes>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Ferhan Oluğ</cp:lastModifiedBy>
  <cp:revision>68</cp:revision>
  <dcterms:created xsi:type="dcterms:W3CDTF">2020-01-20T10:44:30Z</dcterms:created>
  <dcterms:modified xsi:type="dcterms:W3CDTF">2022-02-24T16:45:26Z</dcterms:modified>
</cp:coreProperties>
</file>