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88" r:id="rId3"/>
    <p:sldId id="347" r:id="rId4"/>
    <p:sldId id="365" r:id="rId5"/>
    <p:sldId id="346" r:id="rId6"/>
    <p:sldId id="367" r:id="rId7"/>
    <p:sldId id="320" r:id="rId8"/>
    <p:sldId id="363" r:id="rId9"/>
    <p:sldId id="364" r:id="rId10"/>
    <p:sldId id="285" r:id="rId11"/>
    <p:sldId id="369" r:id="rId12"/>
    <p:sldId id="375" r:id="rId13"/>
    <p:sldId id="376" r:id="rId14"/>
    <p:sldId id="353" r:id="rId15"/>
    <p:sldId id="352" r:id="rId16"/>
    <p:sldId id="357" r:id="rId17"/>
    <p:sldId id="304" r:id="rId18"/>
    <p:sldId id="359" r:id="rId19"/>
    <p:sldId id="371" r:id="rId20"/>
    <p:sldId id="360" r:id="rId21"/>
    <p:sldId id="361" r:id="rId22"/>
    <p:sldId id="373" r:id="rId23"/>
    <p:sldId id="374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BEA70EB5-37B4-4FD2-923D-5284A583AEE6}">
          <p14:sldIdLst>
            <p14:sldId id="256"/>
          </p14:sldIdLst>
        </p14:section>
        <p14:section name="Başlıksız Bölüm" id="{29ED5E7A-0C58-4AF1-A401-2AB9E7D510F4}">
          <p14:sldIdLst>
            <p14:sldId id="288"/>
            <p14:sldId id="347"/>
            <p14:sldId id="365"/>
            <p14:sldId id="346"/>
            <p14:sldId id="367"/>
            <p14:sldId id="320"/>
            <p14:sldId id="363"/>
            <p14:sldId id="364"/>
            <p14:sldId id="285"/>
            <p14:sldId id="369"/>
            <p14:sldId id="375"/>
            <p14:sldId id="376"/>
            <p14:sldId id="353"/>
            <p14:sldId id="352"/>
            <p14:sldId id="357"/>
            <p14:sldId id="304"/>
            <p14:sldId id="359"/>
            <p14:sldId id="371"/>
            <p14:sldId id="360"/>
            <p14:sldId id="361"/>
            <p14:sldId id="373"/>
            <p14:sldId id="3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 Engin DORUM" initials="AED" lastIdx="1" clrIdx="0">
    <p:extLst>
      <p:ext uri="{19B8F6BF-5375-455C-9EA6-DF929625EA0E}">
        <p15:presenceInfo xmlns:p15="http://schemas.microsoft.com/office/powerpoint/2012/main" userId="d7838842375f6d7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0620"/>
    <a:srgbClr val="0F2303"/>
    <a:srgbClr val="0C0D0D"/>
    <a:srgbClr val="001626"/>
    <a:srgbClr val="7AEE32"/>
    <a:srgbClr val="E626AF"/>
    <a:srgbClr val="020424"/>
    <a:srgbClr val="D9D9D9"/>
    <a:srgbClr val="122204"/>
    <a:srgbClr val="122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C4A0E0-5728-3060-DBC6-73089B61B9EC}" v="19" dt="2021-12-30T11:12:01.669"/>
    <p1510:client id="{5DACE587-96EF-BCC8-9D45-661E4D919997}" v="25" dt="2021-12-30T11:23:17.420"/>
    <p1510:client id="{FBBD671A-7482-21DB-78BB-48D5101602C6}" v="422" dt="2021-12-30T11:09:03.6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Koyu Stil 2 - Vurgu 5/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88" autoAdjust="0"/>
    <p:restoredTop sz="94660"/>
  </p:normalViewPr>
  <p:slideViewPr>
    <p:cSldViewPr snapToGrid="0">
      <p:cViewPr>
        <p:scale>
          <a:sx n="75" d="100"/>
          <a:sy n="75" d="100"/>
        </p:scale>
        <p:origin x="1440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FC953-42AA-4EE9-BF6A-0E981C5F3E5C}" type="datetimeFigureOut">
              <a:rPr lang="tr-TR" smtClean="0"/>
              <a:t>24.02.2022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1CBD-092F-46C9-A4DE-6EE6E628FC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61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CFF-777B-4533-A440-4C456B6A9FEA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844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24.02.2022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346277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09280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19107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578411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24.02.2022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303407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24.02.2022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42038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533345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2059A-8985-41A3-9F35-8DC13894A4E0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548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4D3F-D744-42F9-A266-110B14BD4158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146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C8BA-DCDD-4E80-B44D-BB4BDA6BC718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8505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7ED0-D0FE-4A09-AE62-4103EA8D2926}" type="datetime1">
              <a:rPr lang="tr-TR" smtClean="0"/>
              <a:t>24.02.2022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8338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2A1D-A539-4378-A6BA-1AA9F3084D39}" type="datetime1">
              <a:rPr lang="tr-TR" smtClean="0"/>
              <a:t>24.02.2022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43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2C6F-6FA5-45C8-ACE4-E5B3D13F24FA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682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823A-34F6-4D9A-B72C-4420CCCD8E18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724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73C7-9167-4403-8666-44BE39765140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1157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A8A1-43D8-4974-AA28-F99EFBEC3B2D}" type="datetime1">
              <a:rPr lang="tr-TR" smtClean="0"/>
              <a:t>24.02.2022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223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07C83F0-FC27-43D2-9813-F060C2D9E7A0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270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843808" y="5512332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chemeClr val="accent5">
                    <a:lumMod val="50000"/>
                  </a:schemeClr>
                </a:solidFill>
              </a:rPr>
              <a:t>TURİZM FAKÜLTESİ</a:t>
            </a:r>
            <a:endParaRPr lang="tr-TR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836712"/>
            <a:ext cx="2376264" cy="50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Metin kutusu 44"/>
          <p:cNvSpPr txBox="1"/>
          <p:nvPr/>
        </p:nvSpPr>
        <p:spPr>
          <a:xfrm>
            <a:off x="330546" y="2410020"/>
            <a:ext cx="8554916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 2021 YILI </a:t>
            </a:r>
            <a:endParaRPr lang="en-US" sz="3200" b="1" spc="50" dirty="0">
              <a:ln w="0"/>
              <a:solidFill>
                <a:schemeClr val="tx2">
                  <a:lumMod val="5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Calibri"/>
              <a:ea typeface="+mj-ea"/>
              <a:cs typeface="Calibri"/>
            </a:endParaRPr>
          </a:p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YÖNETİMİN GÖZDEN GEÇİRME TOPLANTISI </a:t>
            </a:r>
          </a:p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(YGG) </a:t>
            </a:r>
            <a:endParaRPr lang="en-US" sz="3200" b="1" spc="50" dirty="0">
              <a:ln w="0"/>
              <a:solidFill>
                <a:schemeClr val="tx2">
                  <a:lumMod val="5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ea typeface="+mj-ea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57669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14023" y="525848"/>
            <a:ext cx="5265420" cy="845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SKORU YÜKSEK OLAN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AKSİYON 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GEREKTİREN </a:t>
            </a: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RİS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KLER</a:t>
            </a:r>
            <a:endParaRPr lang="en-US" sz="28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>
              <a:spcAft>
                <a:spcPts val="600"/>
              </a:spcAft>
            </a:pPr>
            <a:endParaRPr lang="en-US"/>
          </a:p>
        </p:txBody>
      </p:sp>
      <p:sp>
        <p:nvSpPr>
          <p:cNvPr id="12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9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015599"/>
              </p:ext>
            </p:extLst>
          </p:nvPr>
        </p:nvGraphicFramePr>
        <p:xfrm>
          <a:off x="545122" y="1801446"/>
          <a:ext cx="8203223" cy="17526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6374422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F2303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F2303"/>
                          </a:solidFill>
                        </a:rPr>
                        <a:t> Tanımı </a:t>
                      </a:r>
                      <a:r>
                        <a:rPr lang="tr-TR" baseline="0" dirty="0" smtClean="0">
                          <a:solidFill>
                            <a:srgbClr val="0F2303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TEDQUAL </a:t>
                      </a:r>
                      <a:r>
                        <a:rPr lang="tr-TR" dirty="0" err="1" smtClean="0">
                          <a:solidFill>
                            <a:srgbClr val="0F2303"/>
                          </a:solidFill>
                        </a:rPr>
                        <a:t>Tourism</a:t>
                      </a:r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 </a:t>
                      </a:r>
                      <a:r>
                        <a:rPr lang="tr-TR" dirty="0" err="1" smtClean="0">
                          <a:solidFill>
                            <a:srgbClr val="0F2303"/>
                          </a:solidFill>
                        </a:rPr>
                        <a:t>Education</a:t>
                      </a:r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 </a:t>
                      </a:r>
                      <a:r>
                        <a:rPr lang="tr-TR" dirty="0" err="1" smtClean="0">
                          <a:solidFill>
                            <a:srgbClr val="0F2303"/>
                          </a:solidFill>
                        </a:rPr>
                        <a:t>Quality</a:t>
                      </a:r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 akreditasyonun bulunmaması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F2303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F2303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01.06.2023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F2303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F2303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F2303"/>
                          </a:solidFill>
                        </a:rPr>
                        <a:t> </a:t>
                      </a:r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Turizm Fakültesi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F2303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Üst yönetim </a:t>
                      </a:r>
                      <a:r>
                        <a:rPr lang="en-US" baseline="0" dirty="0" smtClean="0">
                          <a:solidFill>
                            <a:srgbClr val="0F2303"/>
                          </a:solidFill>
                        </a:rPr>
                        <a:t> </a:t>
                      </a:r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ile görüşüldü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730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14023" y="525848"/>
            <a:ext cx="5265420" cy="845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SKORU YÜKSEK OLAN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AKSİYON 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GEREKTİREN </a:t>
            </a: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RİS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KLER</a:t>
            </a:r>
            <a:endParaRPr lang="en-US" sz="28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>
              <a:spcAft>
                <a:spcPts val="600"/>
              </a:spcAft>
            </a:pPr>
            <a:endParaRPr lang="en-US"/>
          </a:p>
        </p:txBody>
      </p:sp>
      <p:sp>
        <p:nvSpPr>
          <p:cNvPr id="12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9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617656"/>
              </p:ext>
            </p:extLst>
          </p:nvPr>
        </p:nvGraphicFramePr>
        <p:xfrm>
          <a:off x="545122" y="1801446"/>
          <a:ext cx="8203223" cy="1483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6374422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F2303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F2303"/>
                          </a:solidFill>
                        </a:rPr>
                        <a:t> Tanımı :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Gastronomi ve Mutfak Sanatları Uygulama Mutfağının eksiklikleri 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01.05.2022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F2303"/>
                          </a:solidFill>
                        </a:rPr>
                        <a:t>Turiz</a:t>
                      </a:r>
                      <a:r>
                        <a:rPr lang="en-US" baseline="0" dirty="0" smtClean="0">
                          <a:solidFill>
                            <a:srgbClr val="0F2303"/>
                          </a:solidFill>
                        </a:rPr>
                        <a:t>m </a:t>
                      </a:r>
                      <a:r>
                        <a:rPr lang="tr-TR" baseline="0" dirty="0" smtClean="0">
                          <a:solidFill>
                            <a:srgbClr val="0F2303"/>
                          </a:solidFill>
                        </a:rPr>
                        <a:t>Fakültesi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Mevcut teçhizatla devam edilmektedir.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308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14023" y="525848"/>
            <a:ext cx="5265420" cy="845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SKORU YÜKSEK OLAN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AKSİYON 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GEREKTİREN </a:t>
            </a: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RİS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KLER</a:t>
            </a:r>
            <a:endParaRPr lang="en-US" sz="28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>
              <a:spcAft>
                <a:spcPts val="600"/>
              </a:spcAft>
            </a:pPr>
            <a:endParaRPr lang="en-US"/>
          </a:p>
        </p:txBody>
      </p:sp>
      <p:sp>
        <p:nvSpPr>
          <p:cNvPr id="12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9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812120"/>
              </p:ext>
            </p:extLst>
          </p:nvPr>
        </p:nvGraphicFramePr>
        <p:xfrm>
          <a:off x="545122" y="1801446"/>
          <a:ext cx="8203223" cy="17526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6374422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F2303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F2303"/>
                          </a:solidFill>
                        </a:rPr>
                        <a:t> Tanımı :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Gastronomi ve Mutfak Sanatları Uygulama Mutfağında yangın söndürme sisteminin yetersiz olması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01.05.2022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F2303"/>
                          </a:solidFill>
                        </a:rPr>
                        <a:t>Turiz</a:t>
                      </a:r>
                      <a:r>
                        <a:rPr lang="en-US" baseline="0" dirty="0" smtClean="0">
                          <a:solidFill>
                            <a:srgbClr val="0F2303"/>
                          </a:solidFill>
                        </a:rPr>
                        <a:t>m </a:t>
                      </a:r>
                      <a:r>
                        <a:rPr lang="tr-TR" baseline="0" dirty="0" smtClean="0">
                          <a:solidFill>
                            <a:srgbClr val="0F2303"/>
                          </a:solidFill>
                        </a:rPr>
                        <a:t>Fakültesi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Mevcut sistemle devam edilmektedir.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935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14023" y="525848"/>
            <a:ext cx="5265420" cy="845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SKORU YÜKSEK OLAN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AKSİYON 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GEREKTİREN </a:t>
            </a: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RİS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KLER</a:t>
            </a:r>
            <a:endParaRPr lang="en-US" sz="28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>
              <a:spcAft>
                <a:spcPts val="600"/>
              </a:spcAft>
            </a:pPr>
            <a:endParaRPr lang="en-US"/>
          </a:p>
        </p:txBody>
      </p:sp>
      <p:sp>
        <p:nvSpPr>
          <p:cNvPr id="12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9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900890"/>
              </p:ext>
            </p:extLst>
          </p:nvPr>
        </p:nvGraphicFramePr>
        <p:xfrm>
          <a:off x="545122" y="1801446"/>
          <a:ext cx="8203223" cy="1483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6374422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F2303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F2303"/>
                          </a:solidFill>
                        </a:rPr>
                        <a:t> Tanımı :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Öğrenci danışmanlık</a:t>
                      </a:r>
                      <a:r>
                        <a:rPr lang="tr-TR" baseline="0" dirty="0" smtClean="0">
                          <a:solidFill>
                            <a:srgbClr val="0F2303"/>
                          </a:solidFill>
                        </a:rPr>
                        <a:t> sisteminin işleyişinin yetersiz kalması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01.04.2022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F2303"/>
                          </a:solidFill>
                        </a:rPr>
                        <a:t>Turiz</a:t>
                      </a:r>
                      <a:r>
                        <a:rPr lang="en-US" baseline="0" dirty="0" smtClean="0">
                          <a:solidFill>
                            <a:srgbClr val="0F2303"/>
                          </a:solidFill>
                        </a:rPr>
                        <a:t>m </a:t>
                      </a:r>
                      <a:r>
                        <a:rPr lang="tr-TR" baseline="0" dirty="0" smtClean="0">
                          <a:solidFill>
                            <a:srgbClr val="0F2303"/>
                          </a:solidFill>
                        </a:rPr>
                        <a:t>Fakültesi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Müfredat ve OBS kullanımı konusunda eğitim verilmesi.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5842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1986117" y="320820"/>
            <a:ext cx="547136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(ANKET ANALİZLERİ)</a:t>
            </a:r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789709" y="2895600"/>
            <a:ext cx="778625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>
                <a:solidFill>
                  <a:srgbClr val="0F2303"/>
                </a:solidFill>
              </a:rPr>
              <a:t>Birimimize şikayet sistemi üzerinden gelen öneri şikayet bulunmamaktadır.</a:t>
            </a:r>
          </a:p>
          <a:p>
            <a:pPr>
              <a:lnSpc>
                <a:spcPct val="150000"/>
              </a:lnSpc>
            </a:pPr>
            <a:endParaRPr lang="tr-TR" dirty="0">
              <a:solidFill>
                <a:srgbClr val="0F2303"/>
              </a:solidFill>
            </a:endParaRPr>
          </a:p>
          <a:p>
            <a:pPr>
              <a:lnSpc>
                <a:spcPct val="150000"/>
              </a:lnSpc>
            </a:pPr>
            <a:endParaRPr lang="tr-TR" dirty="0">
              <a:solidFill>
                <a:srgbClr val="0F2303"/>
              </a:solidFill>
            </a:endParaRPr>
          </a:p>
          <a:p>
            <a:pPr>
              <a:lnSpc>
                <a:spcPct val="150000"/>
              </a:lnSpc>
            </a:pPr>
            <a:r>
              <a:rPr lang="tr-TR" dirty="0">
                <a:solidFill>
                  <a:srgbClr val="0F2303"/>
                </a:solidFill>
              </a:rPr>
              <a:t>Anketlere gelen yorumlar neticesinde ilgili </a:t>
            </a:r>
            <a:r>
              <a:rPr lang="tr-TR" dirty="0" err="1">
                <a:solidFill>
                  <a:srgbClr val="0F2303"/>
                </a:solidFill>
              </a:rPr>
              <a:t>AAP’ler</a:t>
            </a:r>
            <a:r>
              <a:rPr lang="tr-TR" dirty="0">
                <a:solidFill>
                  <a:srgbClr val="0F2303"/>
                </a:solidFill>
              </a:rPr>
              <a:t> yerine getirilmiştir.</a:t>
            </a:r>
          </a:p>
        </p:txBody>
      </p:sp>
    </p:spTree>
    <p:extLst>
      <p:ext uri="{BB962C8B-B14F-4D97-AF65-F5344CB8AC3E}">
        <p14:creationId xmlns:p14="http://schemas.microsoft.com/office/powerpoint/2010/main" val="1666700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264800" y="1243299"/>
            <a:ext cx="5976664" cy="6480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DÜZELTİCİ</a:t>
            </a:r>
            <a:r>
              <a:rPr lang="tr-TR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-ÖNLEYİCİ</a:t>
            </a: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FAALİYETLER</a:t>
            </a: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4063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47478" y="2924814"/>
            <a:ext cx="83965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0F2303"/>
                </a:solidFill>
              </a:rPr>
              <a:t>Birimimize açılan düzeltici faaliyet bulunmamaktadır.</a:t>
            </a:r>
          </a:p>
        </p:txBody>
      </p:sp>
    </p:spTree>
    <p:extLst>
      <p:ext uri="{BB962C8B-B14F-4D97-AF65-F5344CB8AC3E}">
        <p14:creationId xmlns:p14="http://schemas.microsoft.com/office/powerpoint/2010/main" val="1082165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1007604" y="187843"/>
            <a:ext cx="6927589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İÇ DENETİM SONUCUNA DAYALI ÖZ DEĞERLENDİRME ve GÖRÜŞLERİNİZ</a:t>
            </a:r>
          </a:p>
        </p:txBody>
      </p:sp>
      <p:pic>
        <p:nvPicPr>
          <p:cNvPr id="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913" y="1086703"/>
            <a:ext cx="7457523" cy="6200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354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8" name="Metin kutusu 4">
            <a:extLst>
              <a:ext uri="{FF2B5EF4-FFF2-40B4-BE49-F238E27FC236}">
                <a16:creationId xmlns:a16="http://schemas.microsoft.com/office/drawing/2014/main" id="{7EC18F83-204B-487E-AFD6-153344F04A42}"/>
              </a:ext>
            </a:extLst>
          </p:cNvPr>
          <p:cNvSpPr txBox="1"/>
          <p:nvPr/>
        </p:nvSpPr>
        <p:spPr>
          <a:xfrm>
            <a:off x="2046263" y="534775"/>
            <a:ext cx="5616624" cy="99339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defPPr>
              <a:defRPr lang="tr-TR"/>
            </a:defPPr>
            <a:lvl1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3100" b="1">
                <a:solidFill>
                  <a:srgbClr val="9DB5C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z="2700" dirty="0">
                <a:solidFill>
                  <a:schemeClr val="accent6"/>
                </a:solidFill>
                <a:latin typeface="+mn-lt"/>
              </a:rPr>
              <a:t>FARKLI ve İYİ UYGULAMA ÖRNEKLERİ</a:t>
            </a:r>
          </a:p>
          <a:p>
            <a:r>
              <a:rPr lang="tr-TR" sz="2700" dirty="0">
                <a:solidFill>
                  <a:schemeClr val="tx2"/>
                </a:solidFill>
                <a:latin typeface="+mn-lt"/>
              </a:rPr>
              <a:t>EĞİTİM-ÖĞRETİM ALANINDA</a:t>
            </a:r>
            <a:endParaRPr lang="en-US" sz="2700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6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1" y="332656"/>
            <a:ext cx="1847488" cy="39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97323" y="1823634"/>
            <a:ext cx="6810603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F2303"/>
                </a:solidFill>
              </a:rPr>
              <a:t>ABU </a:t>
            </a:r>
            <a:r>
              <a:rPr lang="tr-TR" dirty="0" smtClean="0">
                <a:solidFill>
                  <a:srgbClr val="0F2303"/>
                </a:solidFill>
              </a:rPr>
              <a:t>Geleceğin </a:t>
            </a:r>
            <a:r>
              <a:rPr lang="tr-TR" dirty="0">
                <a:solidFill>
                  <a:srgbClr val="0F2303"/>
                </a:solidFill>
              </a:rPr>
              <a:t>T</a:t>
            </a:r>
            <a:r>
              <a:rPr lang="tr-TR" dirty="0" smtClean="0">
                <a:solidFill>
                  <a:srgbClr val="0F2303"/>
                </a:solidFill>
              </a:rPr>
              <a:t>urizmcileri </a:t>
            </a:r>
            <a:r>
              <a:rPr lang="tr-TR" dirty="0" smtClean="0">
                <a:solidFill>
                  <a:srgbClr val="0F2303"/>
                </a:solidFill>
              </a:rPr>
              <a:t>P</a:t>
            </a:r>
            <a:r>
              <a:rPr lang="tr-TR" dirty="0" smtClean="0">
                <a:solidFill>
                  <a:srgbClr val="0F2303"/>
                </a:solidFill>
              </a:rPr>
              <a:t>rojesi ine bir öğrencimiz fakültemizde öğrenimine </a:t>
            </a:r>
            <a:r>
              <a:rPr lang="tr-TR" dirty="0">
                <a:solidFill>
                  <a:srgbClr val="0F2303"/>
                </a:solidFill>
              </a:rPr>
              <a:t>başlamıştır. 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F2303"/>
                </a:solidFill>
              </a:rPr>
              <a:t>Öğrencilerle her sömestr sonunda değerlendirme toplantıları yapılmaktadır.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F2303"/>
                </a:solidFill>
              </a:rPr>
              <a:t>Seçmeli ders </a:t>
            </a:r>
            <a:r>
              <a:rPr lang="tr-TR" dirty="0" smtClean="0">
                <a:solidFill>
                  <a:srgbClr val="0F2303"/>
                </a:solidFill>
              </a:rPr>
              <a:t>havuzuna uygulamalı dersler ve teorik yeni dersler eklenmiştir. </a:t>
            </a:r>
            <a:endParaRPr lang="tr-TR" dirty="0">
              <a:solidFill>
                <a:srgbClr val="0F2303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0F2303"/>
                </a:solidFill>
              </a:rPr>
              <a:t>Sektör temsilcileri tecrübe paylaşımı için davet edildi. </a:t>
            </a:r>
            <a:endParaRPr lang="tr-TR" dirty="0">
              <a:solidFill>
                <a:srgbClr val="0F2303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0F2303"/>
                </a:solidFill>
              </a:rPr>
              <a:t>Kazakistan’daki üniversitelerle işbirliği içinde TELP, KAZABU projeleri gerçekleştirildi.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0F2303"/>
                </a:solidFill>
              </a:rPr>
              <a:t>Gölge Yönetici, Staj ve Etkin iş görüşmeleri haftası organizasyonları yapıldı</a:t>
            </a:r>
            <a:endParaRPr lang="tr-TR" dirty="0">
              <a:solidFill>
                <a:srgbClr val="0F23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75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8" name="Metin kutusu 4">
            <a:extLst>
              <a:ext uri="{FF2B5EF4-FFF2-40B4-BE49-F238E27FC236}">
                <a16:creationId xmlns:a16="http://schemas.microsoft.com/office/drawing/2014/main" id="{7EC18F83-204B-487E-AFD6-153344F04A42}"/>
              </a:ext>
            </a:extLst>
          </p:cNvPr>
          <p:cNvSpPr txBox="1"/>
          <p:nvPr/>
        </p:nvSpPr>
        <p:spPr>
          <a:xfrm>
            <a:off x="2046263" y="471888"/>
            <a:ext cx="5616624" cy="99339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defPPr>
              <a:defRPr lang="tr-TR"/>
            </a:defPPr>
            <a:lvl1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3100" b="1">
                <a:solidFill>
                  <a:srgbClr val="9DB5C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z="2700" dirty="0">
                <a:solidFill>
                  <a:schemeClr val="accent6"/>
                </a:solidFill>
                <a:latin typeface="+mn-lt"/>
              </a:rPr>
              <a:t>FARKLI VE İYİ UYGULAMA ÖRNEKLERİ</a:t>
            </a:r>
          </a:p>
          <a:p>
            <a:r>
              <a:rPr lang="tr-TR" sz="2700" dirty="0">
                <a:solidFill>
                  <a:schemeClr val="tx2"/>
                </a:solidFill>
                <a:latin typeface="+mn-lt"/>
              </a:rPr>
              <a:t>ARAŞTIRMA-GELİŞTİRME ALANINDA</a:t>
            </a:r>
            <a:endParaRPr lang="en-US" sz="2700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6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1" y="332656"/>
            <a:ext cx="1847488" cy="39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734291" y="2239981"/>
            <a:ext cx="778625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F2303"/>
                </a:solidFill>
              </a:rPr>
              <a:t>Turizm Çalışmaları Uygulama ve Araştırma Merkezi kuruldu</a:t>
            </a:r>
            <a:r>
              <a:rPr lang="tr-TR" dirty="0" smtClean="0">
                <a:solidFill>
                  <a:srgbClr val="0F2303"/>
                </a:solidFill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0F2303"/>
                </a:solidFill>
              </a:rPr>
              <a:t>Bitirme Projeleri kapsamında </a:t>
            </a:r>
            <a:r>
              <a:rPr lang="tr-TR" dirty="0" err="1" smtClean="0">
                <a:solidFill>
                  <a:srgbClr val="0F2303"/>
                </a:solidFill>
              </a:rPr>
              <a:t>TÜBİTAK’dan</a:t>
            </a:r>
            <a:r>
              <a:rPr lang="tr-TR" dirty="0" smtClean="0">
                <a:solidFill>
                  <a:srgbClr val="0F2303"/>
                </a:solidFill>
              </a:rPr>
              <a:t> destek almaya hak kazanılan projeler oldu</a:t>
            </a:r>
            <a:endParaRPr lang="tr-TR" dirty="0">
              <a:solidFill>
                <a:srgbClr val="0F23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2332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8" name="Metin kutusu 4">
            <a:extLst>
              <a:ext uri="{FF2B5EF4-FFF2-40B4-BE49-F238E27FC236}">
                <a16:creationId xmlns:a16="http://schemas.microsoft.com/office/drawing/2014/main" id="{7EC18F83-204B-487E-AFD6-153344F04A42}"/>
              </a:ext>
            </a:extLst>
          </p:cNvPr>
          <p:cNvSpPr txBox="1"/>
          <p:nvPr/>
        </p:nvSpPr>
        <p:spPr>
          <a:xfrm>
            <a:off x="2046263" y="471888"/>
            <a:ext cx="5616624" cy="99339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defPPr>
              <a:defRPr lang="tr-TR"/>
            </a:defPPr>
            <a:lvl1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3100" b="1">
                <a:solidFill>
                  <a:srgbClr val="9DB5C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z="2700" dirty="0">
                <a:solidFill>
                  <a:schemeClr val="accent6"/>
                </a:solidFill>
                <a:latin typeface="+mn-lt"/>
              </a:rPr>
              <a:t>FARKLI VE İYİ UYGULAMA ÖRNEKLERİ</a:t>
            </a:r>
          </a:p>
          <a:p>
            <a:r>
              <a:rPr lang="tr-TR" sz="2700" dirty="0">
                <a:solidFill>
                  <a:schemeClr val="tx2"/>
                </a:solidFill>
                <a:latin typeface="+mn-lt"/>
              </a:rPr>
              <a:t>ARAŞTIRMA-GELİŞTİRME ALANINDA</a:t>
            </a:r>
            <a:endParaRPr lang="en-US" sz="2700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6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1" y="332656"/>
            <a:ext cx="1847488" cy="39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>
            <a:extLst>
              <a:ext uri="{FF2B5EF4-FFF2-40B4-BE49-F238E27FC236}">
                <a16:creationId xmlns:a16="http://schemas.microsoft.com/office/drawing/2014/main" id="{7E619482-A8DF-3446-B470-BA01140EE069}"/>
              </a:ext>
            </a:extLst>
          </p:cNvPr>
          <p:cNvSpPr txBox="1"/>
          <p:nvPr/>
        </p:nvSpPr>
        <p:spPr>
          <a:xfrm>
            <a:off x="932935" y="1604513"/>
            <a:ext cx="7278130" cy="4896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F2303"/>
                </a:solidFill>
              </a:rPr>
              <a:t>2209-A Üniversite Öğrencileri Araştırma Projeleri Desteği kapsamında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dirty="0" err="1">
                <a:solidFill>
                  <a:srgbClr val="0F2303"/>
                </a:solidFill>
              </a:rPr>
              <a:t>Covid</a:t>
            </a:r>
            <a:r>
              <a:rPr lang="tr-TR" dirty="0">
                <a:solidFill>
                  <a:srgbClr val="0F2303"/>
                </a:solidFill>
              </a:rPr>
              <a:t> 19’un Turizm Öğrencilerinin Akademik ve </a:t>
            </a:r>
            <a:r>
              <a:rPr lang="tr-TR" dirty="0" err="1">
                <a:solidFill>
                  <a:srgbClr val="0F2303"/>
                </a:solidFill>
              </a:rPr>
              <a:t>Psiko</a:t>
            </a:r>
            <a:r>
              <a:rPr lang="tr-TR" dirty="0">
                <a:solidFill>
                  <a:srgbClr val="0F2303"/>
                </a:solidFill>
              </a:rPr>
              <a:t>-Sosyal Durumu Üzerindeki Etkisi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F2303"/>
                </a:solidFill>
              </a:rPr>
              <a:t>TÜBİTAK 1001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dirty="0" err="1">
                <a:solidFill>
                  <a:srgbClr val="0F2303"/>
                </a:solidFill>
              </a:rPr>
              <a:t>Stevia</a:t>
            </a:r>
            <a:r>
              <a:rPr lang="tr-TR" dirty="0">
                <a:solidFill>
                  <a:srgbClr val="0F2303"/>
                </a:solidFill>
              </a:rPr>
              <a:t> </a:t>
            </a:r>
            <a:r>
              <a:rPr lang="tr-TR" dirty="0" err="1">
                <a:solidFill>
                  <a:srgbClr val="0F2303"/>
                </a:solidFill>
              </a:rPr>
              <a:t>Rebaudiana</a:t>
            </a:r>
            <a:r>
              <a:rPr lang="tr-TR" dirty="0">
                <a:solidFill>
                  <a:srgbClr val="0F2303"/>
                </a:solidFill>
              </a:rPr>
              <a:t> Bitkisinin Yeni Tekniklerle </a:t>
            </a:r>
            <a:r>
              <a:rPr lang="tr-TR" dirty="0" err="1">
                <a:solidFill>
                  <a:srgbClr val="0F2303"/>
                </a:solidFill>
              </a:rPr>
              <a:t>Ekstraksiyonu</a:t>
            </a:r>
            <a:r>
              <a:rPr lang="tr-TR" dirty="0">
                <a:solidFill>
                  <a:srgbClr val="0F2303"/>
                </a:solidFill>
              </a:rPr>
              <a:t> Ve </a:t>
            </a:r>
            <a:r>
              <a:rPr lang="tr-TR" dirty="0" err="1">
                <a:solidFill>
                  <a:srgbClr val="0F2303"/>
                </a:solidFill>
              </a:rPr>
              <a:t>Ekstraktından</a:t>
            </a:r>
            <a:r>
              <a:rPr lang="tr-TR" dirty="0">
                <a:solidFill>
                  <a:srgbClr val="0F2303"/>
                </a:solidFill>
              </a:rPr>
              <a:t> Farklı </a:t>
            </a:r>
            <a:r>
              <a:rPr lang="tr-TR" dirty="0" err="1">
                <a:solidFill>
                  <a:srgbClr val="0F2303"/>
                </a:solidFill>
              </a:rPr>
              <a:t>Fermentasyon</a:t>
            </a:r>
            <a:r>
              <a:rPr lang="tr-TR" dirty="0">
                <a:solidFill>
                  <a:srgbClr val="0F2303"/>
                </a:solidFill>
              </a:rPr>
              <a:t> Teknikleriyle </a:t>
            </a:r>
            <a:r>
              <a:rPr lang="tr-TR" dirty="0" err="1">
                <a:solidFill>
                  <a:srgbClr val="0F2303"/>
                </a:solidFill>
              </a:rPr>
              <a:t>Inülinaz</a:t>
            </a:r>
            <a:r>
              <a:rPr lang="tr-TR" dirty="0">
                <a:solidFill>
                  <a:srgbClr val="0F2303"/>
                </a:solidFill>
              </a:rPr>
              <a:t> ve </a:t>
            </a:r>
            <a:r>
              <a:rPr lang="tr-TR" dirty="0" err="1">
                <a:solidFill>
                  <a:srgbClr val="0F2303"/>
                </a:solidFill>
              </a:rPr>
              <a:t>Fruktooligosakkarit</a:t>
            </a:r>
            <a:r>
              <a:rPr lang="tr-TR" dirty="0">
                <a:solidFill>
                  <a:srgbClr val="0F2303"/>
                </a:solidFill>
              </a:rPr>
              <a:t> Üretimi, İleri </a:t>
            </a:r>
            <a:r>
              <a:rPr lang="tr-TR" dirty="0" err="1">
                <a:solidFill>
                  <a:srgbClr val="0F2303"/>
                </a:solidFill>
              </a:rPr>
              <a:t>Kromatografik</a:t>
            </a:r>
            <a:r>
              <a:rPr lang="tr-TR" dirty="0">
                <a:solidFill>
                  <a:srgbClr val="0F2303"/>
                </a:solidFill>
              </a:rPr>
              <a:t> Yöntemlerle Saflaştırılan ve Tanımlanan Bileşenlerinin Kolon Kanserinde Moleküler </a:t>
            </a:r>
            <a:r>
              <a:rPr lang="tr-TR" dirty="0" err="1">
                <a:solidFill>
                  <a:srgbClr val="0F2303"/>
                </a:solidFill>
              </a:rPr>
              <a:t>Mekanistik</a:t>
            </a:r>
            <a:r>
              <a:rPr lang="tr-TR" dirty="0">
                <a:solidFill>
                  <a:srgbClr val="0F2303"/>
                </a:solidFill>
              </a:rPr>
              <a:t> Çalışmaları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dirty="0" err="1">
                <a:solidFill>
                  <a:srgbClr val="0F2303"/>
                </a:solidFill>
              </a:rPr>
              <a:t>Stevia</a:t>
            </a:r>
            <a:r>
              <a:rPr lang="tr-TR" dirty="0">
                <a:solidFill>
                  <a:srgbClr val="0F2303"/>
                </a:solidFill>
              </a:rPr>
              <a:t> </a:t>
            </a:r>
            <a:r>
              <a:rPr lang="tr-TR" dirty="0" err="1">
                <a:solidFill>
                  <a:srgbClr val="0F2303"/>
                </a:solidFill>
              </a:rPr>
              <a:t>Rebaudiana</a:t>
            </a:r>
            <a:r>
              <a:rPr lang="tr-TR" dirty="0">
                <a:solidFill>
                  <a:srgbClr val="0F2303"/>
                </a:solidFill>
              </a:rPr>
              <a:t> Bitkisinin Yeni Tekniklerle </a:t>
            </a:r>
            <a:r>
              <a:rPr lang="tr-TR" dirty="0" err="1">
                <a:solidFill>
                  <a:srgbClr val="0F2303"/>
                </a:solidFill>
              </a:rPr>
              <a:t>Ekstraksiyonu</a:t>
            </a:r>
            <a:r>
              <a:rPr lang="tr-TR" dirty="0">
                <a:solidFill>
                  <a:srgbClr val="0F2303"/>
                </a:solidFill>
              </a:rPr>
              <a:t> Ve </a:t>
            </a:r>
            <a:r>
              <a:rPr lang="tr-TR" dirty="0" err="1">
                <a:solidFill>
                  <a:srgbClr val="0F2303"/>
                </a:solidFill>
              </a:rPr>
              <a:t>Ekstraktından</a:t>
            </a:r>
            <a:r>
              <a:rPr lang="tr-TR" dirty="0">
                <a:solidFill>
                  <a:srgbClr val="0F2303"/>
                </a:solidFill>
              </a:rPr>
              <a:t> Farklı </a:t>
            </a:r>
            <a:r>
              <a:rPr lang="tr-TR" dirty="0" err="1">
                <a:solidFill>
                  <a:srgbClr val="0F2303"/>
                </a:solidFill>
              </a:rPr>
              <a:t>Fermentasyon</a:t>
            </a:r>
            <a:r>
              <a:rPr lang="tr-TR" dirty="0">
                <a:solidFill>
                  <a:srgbClr val="0F2303"/>
                </a:solidFill>
              </a:rPr>
              <a:t> Teknikleriyle </a:t>
            </a:r>
            <a:r>
              <a:rPr lang="tr-TR" dirty="0" err="1">
                <a:solidFill>
                  <a:srgbClr val="0F2303"/>
                </a:solidFill>
              </a:rPr>
              <a:t>Inülinaz</a:t>
            </a:r>
            <a:r>
              <a:rPr lang="tr-TR" dirty="0">
                <a:solidFill>
                  <a:srgbClr val="0F2303"/>
                </a:solidFill>
              </a:rPr>
              <a:t> ve </a:t>
            </a:r>
            <a:r>
              <a:rPr lang="tr-TR" dirty="0" err="1">
                <a:solidFill>
                  <a:srgbClr val="0F2303"/>
                </a:solidFill>
              </a:rPr>
              <a:t>Fruktooligosakkarit</a:t>
            </a:r>
            <a:r>
              <a:rPr lang="tr-TR" dirty="0">
                <a:solidFill>
                  <a:srgbClr val="0F2303"/>
                </a:solidFill>
              </a:rPr>
              <a:t> Üretimi, İleri </a:t>
            </a:r>
            <a:r>
              <a:rPr lang="tr-TR" dirty="0" err="1">
                <a:solidFill>
                  <a:srgbClr val="0F2303"/>
                </a:solidFill>
              </a:rPr>
              <a:t>Kromatografik</a:t>
            </a:r>
            <a:r>
              <a:rPr lang="tr-TR" dirty="0">
                <a:solidFill>
                  <a:srgbClr val="0F2303"/>
                </a:solidFill>
              </a:rPr>
              <a:t> Yöntemlerle Saflaştırılan ve Tanımlanan Bileşenlerinin Kolon Kanserinde Moleküler </a:t>
            </a:r>
            <a:r>
              <a:rPr lang="tr-TR" dirty="0" err="1">
                <a:solidFill>
                  <a:srgbClr val="0F2303"/>
                </a:solidFill>
              </a:rPr>
              <a:t>Mekanistik</a:t>
            </a:r>
            <a:r>
              <a:rPr lang="tr-TR" dirty="0">
                <a:solidFill>
                  <a:srgbClr val="0F2303"/>
                </a:solidFill>
              </a:rPr>
              <a:t> Çalışmaları</a:t>
            </a:r>
          </a:p>
          <a:p>
            <a:pPr lvl="1"/>
            <a:endParaRPr lang="tr-TR" dirty="0">
              <a:solidFill>
                <a:srgbClr val="0F2303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tr-TR" dirty="0">
              <a:solidFill>
                <a:srgbClr val="0F2303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8672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241579" y="649467"/>
            <a:ext cx="504056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MİSYON-VİZYON-POLİTİKA</a:t>
            </a: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72" y="450628"/>
            <a:ext cx="1872208" cy="39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490637" y="1291399"/>
            <a:ext cx="4189482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tr-TR" b="1" dirty="0">
                <a:solidFill>
                  <a:srgbClr val="000000"/>
                </a:solidFill>
                <a:latin typeface="Calibri"/>
                <a:ea typeface="Times New Roman" panose="02020603050405020304" pitchFamily="18" charset="0"/>
                <a:cs typeface="Calibri"/>
              </a:rPr>
              <a:t>  </a:t>
            </a:r>
            <a:endParaRPr lang="tr-TR" b="1" dirty="0"/>
          </a:p>
        </p:txBody>
      </p:sp>
      <p:sp>
        <p:nvSpPr>
          <p:cNvPr id="4" name="Dikdörtgen 3"/>
          <p:cNvSpPr/>
          <p:nvPr/>
        </p:nvSpPr>
        <p:spPr>
          <a:xfrm>
            <a:off x="490637" y="5272986"/>
            <a:ext cx="835292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ÇALIŞMA POLİTİKASI</a:t>
            </a: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Sürekli iyileştirme kapsamına bağlı kalarak</a:t>
            </a:r>
            <a:r>
              <a:rPr lang="tr-TR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tüm faaliyetlerin paydaş </a:t>
            </a:r>
            <a:r>
              <a:rPr lang="tr-TR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memnuniyetinin sağlanması yönünde </a:t>
            </a:r>
            <a:r>
              <a:rPr lang="tr-TR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gerçekleştirilmesidir. </a:t>
            </a:r>
            <a:endParaRPr lang="tr-TR" b="1" dirty="0">
              <a:solidFill>
                <a:srgbClr val="0C0D0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90637" y="3103161"/>
            <a:ext cx="8352928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BİRİMİN VİZYONU</a:t>
            </a: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F2303"/>
                </a:solidFill>
              </a:rPr>
              <a:t>Antalya Bilim Üniversitesi Turizm Fakültesi olarak, ulusal ve uluslararası eğitim kurumları arasında öncelikle tercih  edilen ve yetiştirdiği </a:t>
            </a:r>
            <a:r>
              <a:rPr lang="tr-TR" b="1" dirty="0" smtClean="0">
                <a:solidFill>
                  <a:srgbClr val="0F2303"/>
                </a:solidFill>
              </a:rPr>
              <a:t>öğrencilerin, </a:t>
            </a:r>
            <a:r>
              <a:rPr lang="tr-TR" b="1" dirty="0" smtClean="0">
                <a:solidFill>
                  <a:srgbClr val="0F2303"/>
                </a:solidFill>
              </a:rPr>
              <a:t>mesleki donanım ve etik bilinci ile </a:t>
            </a:r>
            <a:r>
              <a:rPr lang="tr-TR" b="1" dirty="0" smtClean="0">
                <a:solidFill>
                  <a:srgbClr val="0F2303"/>
                </a:solidFill>
              </a:rPr>
              <a:t>turizm </a:t>
            </a:r>
            <a:r>
              <a:rPr lang="tr-TR" b="1" dirty="0">
                <a:solidFill>
                  <a:srgbClr val="0F2303"/>
                </a:solidFill>
              </a:rPr>
              <a:t>sektörünün ilk başvuru kaynakları arasında yer </a:t>
            </a:r>
            <a:r>
              <a:rPr lang="tr-TR" b="1" dirty="0" smtClean="0">
                <a:solidFill>
                  <a:srgbClr val="0F2303"/>
                </a:solidFill>
              </a:rPr>
              <a:t>almasıdır.</a:t>
            </a:r>
            <a:endParaRPr lang="tr-TR" b="1" dirty="0">
              <a:solidFill>
                <a:srgbClr val="0F230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90637" y="1348835"/>
            <a:ext cx="8352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BİRİMİN MİSYONU</a:t>
            </a: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F2303"/>
                </a:solidFill>
              </a:rPr>
              <a:t>Yabancı dil bilgisi üst düzeyde olan, yenilikçi, stratejik düşünebilen, özgüveni yüksek, bilgiyi araştıran, yorumlayan, sürekli gelişimi benimsemiş, geleceğe yön verecek, turizm yöneticilerini, liderlerini ve girişimcilerini yetiştirmektir.</a:t>
            </a:r>
          </a:p>
        </p:txBody>
      </p:sp>
    </p:spTree>
    <p:extLst>
      <p:ext uri="{BB962C8B-B14F-4D97-AF65-F5344CB8AC3E}">
        <p14:creationId xmlns:p14="http://schemas.microsoft.com/office/powerpoint/2010/main" val="19388223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8" name="Metin kutusu 4">
            <a:extLst>
              <a:ext uri="{FF2B5EF4-FFF2-40B4-BE49-F238E27FC236}">
                <a16:creationId xmlns:a16="http://schemas.microsoft.com/office/drawing/2014/main" id="{7EC18F83-204B-487E-AFD6-153344F04A42}"/>
              </a:ext>
            </a:extLst>
          </p:cNvPr>
          <p:cNvSpPr txBox="1"/>
          <p:nvPr/>
        </p:nvSpPr>
        <p:spPr>
          <a:xfrm>
            <a:off x="2046263" y="471888"/>
            <a:ext cx="5616624" cy="99339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defPPr>
              <a:defRPr lang="tr-TR"/>
            </a:defPPr>
            <a:lvl1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3100" b="1">
                <a:solidFill>
                  <a:srgbClr val="9DB5C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z="2700" dirty="0">
                <a:solidFill>
                  <a:schemeClr val="accent6"/>
                </a:solidFill>
                <a:latin typeface="+mn-lt"/>
              </a:rPr>
              <a:t>FARKLI VE İYİ UYGULAMA ÖRNEKLERİ</a:t>
            </a:r>
          </a:p>
          <a:p>
            <a:r>
              <a:rPr lang="tr-TR" sz="2700" dirty="0">
                <a:solidFill>
                  <a:schemeClr val="tx2"/>
                </a:solidFill>
                <a:latin typeface="+mn-lt"/>
              </a:rPr>
              <a:t>GİRİŞİMCİLİK ALANINDA</a:t>
            </a:r>
            <a:endParaRPr lang="en-US" sz="2700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6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1" y="332656"/>
            <a:ext cx="1847488" cy="39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3205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8" name="Metin kutusu 4">
            <a:extLst>
              <a:ext uri="{FF2B5EF4-FFF2-40B4-BE49-F238E27FC236}">
                <a16:creationId xmlns:a16="http://schemas.microsoft.com/office/drawing/2014/main" id="{7EC18F83-204B-487E-AFD6-153344F04A42}"/>
              </a:ext>
            </a:extLst>
          </p:cNvPr>
          <p:cNvSpPr txBox="1"/>
          <p:nvPr/>
        </p:nvSpPr>
        <p:spPr>
          <a:xfrm>
            <a:off x="2046263" y="471888"/>
            <a:ext cx="5616624" cy="99339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defPPr>
              <a:defRPr lang="tr-TR"/>
            </a:defPPr>
            <a:lvl1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3100" b="1">
                <a:solidFill>
                  <a:srgbClr val="9DB5C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z="2700" dirty="0">
                <a:solidFill>
                  <a:schemeClr val="accent6"/>
                </a:solidFill>
                <a:latin typeface="+mn-lt"/>
              </a:rPr>
              <a:t>FARKLI VE İYİ UYGULAMA ÖRNEKLERİ</a:t>
            </a:r>
          </a:p>
          <a:p>
            <a:r>
              <a:rPr lang="tr-TR" sz="2700" dirty="0">
                <a:solidFill>
                  <a:schemeClr val="tx2"/>
                </a:solidFill>
                <a:latin typeface="+mn-lt"/>
              </a:rPr>
              <a:t>TOPLUMSAL KATKI ALANINDA</a:t>
            </a:r>
            <a:endParaRPr lang="en-US" sz="2700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6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1" y="332656"/>
            <a:ext cx="1847488" cy="39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94509" y="2563831"/>
            <a:ext cx="7162800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>
                <a:solidFill>
                  <a:srgbClr val="0F2303"/>
                </a:solidFill>
              </a:rPr>
              <a:t>Turizm Çalışmaları Uygulama ve Araştırma </a:t>
            </a:r>
            <a:r>
              <a:rPr lang="tr-TR" dirty="0" smtClean="0">
                <a:solidFill>
                  <a:srgbClr val="0F2303"/>
                </a:solidFill>
              </a:rPr>
              <a:t>Merkezi ve Sürekli Eğitim Merkezi işbirliği ile eğitim ve  uygulamalar yapılması planlanmaktadır.</a:t>
            </a:r>
            <a:endParaRPr lang="tr-TR" dirty="0">
              <a:solidFill>
                <a:srgbClr val="0F23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2529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742309" y="464778"/>
            <a:ext cx="5659381" cy="8052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4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SÜREKLİ İYİLEŞTİRME ÖNERİLERİ</a:t>
            </a:r>
            <a:endParaRPr lang="en-US" sz="24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87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1" y="411204"/>
            <a:ext cx="1477697" cy="31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Metin kutusu 64">
            <a:extLst>
              <a:ext uri="{FF2B5EF4-FFF2-40B4-BE49-F238E27FC236}">
                <a16:creationId xmlns:a16="http://schemas.microsoft.com/office/drawing/2014/main" id="{AB6D8925-A980-E043-AB0D-CF8E09F092BB}"/>
              </a:ext>
            </a:extLst>
          </p:cNvPr>
          <p:cNvSpPr txBox="1"/>
          <p:nvPr/>
        </p:nvSpPr>
        <p:spPr>
          <a:xfrm>
            <a:off x="852616" y="2044758"/>
            <a:ext cx="754997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1800" b="1" dirty="0" err="1" smtClean="0">
                <a:solidFill>
                  <a:srgbClr val="0F2303"/>
                </a:solidFill>
              </a:rPr>
              <a:t>Gastronomi</a:t>
            </a:r>
            <a:r>
              <a:rPr lang="en-US" sz="1800" b="1" dirty="0" smtClean="0">
                <a:solidFill>
                  <a:srgbClr val="0F2303"/>
                </a:solidFill>
              </a:rPr>
              <a:t> </a:t>
            </a:r>
            <a:r>
              <a:rPr lang="tr-TR" sz="1800" b="1" dirty="0">
                <a:solidFill>
                  <a:srgbClr val="0F2303"/>
                </a:solidFill>
              </a:rPr>
              <a:t>Eğitim Uygulama Mutfağı</a:t>
            </a:r>
            <a:r>
              <a:rPr lang="en-US" sz="1800" b="1" dirty="0">
                <a:solidFill>
                  <a:srgbClr val="0F2303"/>
                </a:solidFill>
              </a:rPr>
              <a:t> </a:t>
            </a:r>
            <a:r>
              <a:rPr lang="en-US" sz="1800" b="1" dirty="0" err="1">
                <a:solidFill>
                  <a:srgbClr val="0F2303"/>
                </a:solidFill>
              </a:rPr>
              <a:t>için</a:t>
            </a:r>
            <a:r>
              <a:rPr lang="en-US" sz="1800" b="1" dirty="0">
                <a:solidFill>
                  <a:srgbClr val="0F2303"/>
                </a:solidFill>
              </a:rPr>
              <a:t> </a:t>
            </a:r>
            <a:r>
              <a:rPr lang="en-US" sz="1800" b="1" dirty="0" err="1">
                <a:solidFill>
                  <a:srgbClr val="0F2303"/>
                </a:solidFill>
              </a:rPr>
              <a:t>gerekli</a:t>
            </a:r>
            <a:r>
              <a:rPr lang="en-US" sz="1800" b="1" dirty="0">
                <a:solidFill>
                  <a:srgbClr val="0F2303"/>
                </a:solidFill>
              </a:rPr>
              <a:t> </a:t>
            </a:r>
            <a:r>
              <a:rPr lang="en-US" sz="1800" b="1" dirty="0" err="1">
                <a:solidFill>
                  <a:srgbClr val="0F2303"/>
                </a:solidFill>
              </a:rPr>
              <a:t>olan</a:t>
            </a:r>
            <a:r>
              <a:rPr lang="en-US" sz="1800" b="1" dirty="0">
                <a:solidFill>
                  <a:srgbClr val="0F2303"/>
                </a:solidFill>
              </a:rPr>
              <a:t> </a:t>
            </a:r>
            <a:r>
              <a:rPr lang="en-US" sz="1800" b="1" dirty="0" err="1" smtClean="0">
                <a:solidFill>
                  <a:srgbClr val="0F2303"/>
                </a:solidFill>
              </a:rPr>
              <a:t>ekipmanlar</a:t>
            </a:r>
            <a:r>
              <a:rPr lang="en-US" sz="1800" b="1" dirty="0" smtClean="0">
                <a:solidFill>
                  <a:srgbClr val="0F2303"/>
                </a:solidFill>
              </a:rPr>
              <a:t> </a:t>
            </a:r>
            <a:r>
              <a:rPr lang="en-US" sz="1800" b="1" dirty="0" err="1">
                <a:solidFill>
                  <a:srgbClr val="0F2303"/>
                </a:solidFill>
              </a:rPr>
              <a:t>tamamlanmalıdır</a:t>
            </a:r>
            <a:r>
              <a:rPr lang="en-US" sz="1800" b="1" dirty="0">
                <a:solidFill>
                  <a:srgbClr val="0F2303"/>
                </a:solidFill>
              </a:rPr>
              <a:t>.  </a:t>
            </a:r>
          </a:p>
          <a:p>
            <a:pPr algn="just">
              <a:lnSpc>
                <a:spcPct val="150000"/>
              </a:lnSpc>
            </a:pPr>
            <a:endParaRPr lang="tr-TR" sz="1200" b="1" dirty="0">
              <a:solidFill>
                <a:srgbClr val="0F2303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1800" b="1" dirty="0" smtClean="0">
                <a:solidFill>
                  <a:srgbClr val="0F2303"/>
                </a:solidFill>
              </a:rPr>
              <a:t>Turizm </a:t>
            </a:r>
            <a:r>
              <a:rPr lang="tr-TR" b="1" dirty="0" smtClean="0">
                <a:solidFill>
                  <a:srgbClr val="0F2303"/>
                </a:solidFill>
              </a:rPr>
              <a:t>Fakültesi </a:t>
            </a:r>
            <a:r>
              <a:rPr lang="tr-TR" sz="1800" b="1" dirty="0" smtClean="0">
                <a:solidFill>
                  <a:srgbClr val="0F2303"/>
                </a:solidFill>
              </a:rPr>
              <a:t>öğrencilerinin </a:t>
            </a:r>
            <a:r>
              <a:rPr lang="tr-TR" sz="1800" b="1" dirty="0" err="1">
                <a:solidFill>
                  <a:srgbClr val="0F2303"/>
                </a:solidFill>
              </a:rPr>
              <a:t>sektörel</a:t>
            </a:r>
            <a:r>
              <a:rPr lang="tr-TR" sz="1800" b="1" dirty="0">
                <a:solidFill>
                  <a:srgbClr val="0F2303"/>
                </a:solidFill>
              </a:rPr>
              <a:t> tecrübelerini artırmak ve profesyonel hayata hazırlamak için </a:t>
            </a:r>
            <a:r>
              <a:rPr lang="tr-TR" sz="1800" b="1" dirty="0" smtClean="0">
                <a:solidFill>
                  <a:srgbClr val="0F2303"/>
                </a:solidFill>
              </a:rPr>
              <a:t>gerek uygulama gerek teorik dersler çeşitlendirilmeli ve </a:t>
            </a:r>
            <a:r>
              <a:rPr lang="tr-TR" sz="1800" b="1" dirty="0" err="1" smtClean="0">
                <a:solidFill>
                  <a:srgbClr val="0F2303"/>
                </a:solidFill>
              </a:rPr>
              <a:t>sektörel</a:t>
            </a:r>
            <a:r>
              <a:rPr lang="tr-TR" sz="1800" b="1" dirty="0" smtClean="0">
                <a:solidFill>
                  <a:srgbClr val="0F2303"/>
                </a:solidFill>
              </a:rPr>
              <a:t> </a:t>
            </a:r>
            <a:r>
              <a:rPr lang="tr-TR" sz="1800" b="1" dirty="0">
                <a:solidFill>
                  <a:srgbClr val="0F2303"/>
                </a:solidFill>
              </a:rPr>
              <a:t>kuruluşlarla olan ilişkiler </a:t>
            </a:r>
            <a:r>
              <a:rPr lang="en-US" sz="1800" b="1" dirty="0" err="1" smtClean="0">
                <a:solidFill>
                  <a:srgbClr val="0F2303"/>
                </a:solidFill>
              </a:rPr>
              <a:t>geliştirilmeli</a:t>
            </a:r>
            <a:r>
              <a:rPr lang="tr-TR" b="1" dirty="0" err="1" smtClean="0">
                <a:solidFill>
                  <a:srgbClr val="0F2303"/>
                </a:solidFill>
              </a:rPr>
              <a:t>dir</a:t>
            </a:r>
            <a:r>
              <a:rPr lang="tr-TR" b="1" dirty="0" smtClean="0">
                <a:solidFill>
                  <a:srgbClr val="0F2303"/>
                </a:solidFill>
              </a:rPr>
              <a:t>.</a:t>
            </a:r>
            <a:endParaRPr lang="tr-TR" sz="1800" b="1" dirty="0">
              <a:solidFill>
                <a:srgbClr val="0F23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6621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742309" y="464778"/>
            <a:ext cx="5659381" cy="8052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4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SÜREKLİ İYİLEŞTİRME ÖNERİLERİ</a:t>
            </a:r>
            <a:endParaRPr lang="en-US" sz="24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87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1" y="411204"/>
            <a:ext cx="1477697" cy="31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Metin kutusu 64">
            <a:extLst>
              <a:ext uri="{FF2B5EF4-FFF2-40B4-BE49-F238E27FC236}">
                <a16:creationId xmlns:a16="http://schemas.microsoft.com/office/drawing/2014/main" id="{AB6D8925-A980-E043-AB0D-CF8E09F092BB}"/>
              </a:ext>
            </a:extLst>
          </p:cNvPr>
          <p:cNvSpPr txBox="1"/>
          <p:nvPr/>
        </p:nvSpPr>
        <p:spPr>
          <a:xfrm>
            <a:off x="852616" y="2044758"/>
            <a:ext cx="7549979" cy="3370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rgbClr val="0F2303"/>
                </a:solidFill>
              </a:rPr>
              <a:t>Öğrencilerin yurt içi ve yurt dışı staj olanaklarının geliştirilmesi için çalışmalar sürdürülmelidir.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800" b="1" dirty="0">
              <a:solidFill>
                <a:srgbClr val="0F2303"/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 err="1">
                <a:solidFill>
                  <a:srgbClr val="0F2303"/>
                </a:solidFill>
              </a:rPr>
              <a:t>Sektör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</a:rPr>
              <a:t>temsilcileri</a:t>
            </a:r>
            <a:r>
              <a:rPr lang="tr-TR" b="1" dirty="0" smtClean="0">
                <a:solidFill>
                  <a:srgbClr val="0F2303"/>
                </a:solidFill>
              </a:rPr>
              <a:t> ve danışma kurulundan m</a:t>
            </a:r>
            <a:r>
              <a:rPr lang="en-US" b="1" dirty="0" err="1" smtClean="0">
                <a:solidFill>
                  <a:srgbClr val="0F2303"/>
                </a:solidFill>
              </a:rPr>
              <a:t>üfredat</a:t>
            </a:r>
            <a:r>
              <a:rPr lang="en-US" b="1" dirty="0" smtClean="0">
                <a:solidFill>
                  <a:srgbClr val="0F2303"/>
                </a:solidFill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</a:rPr>
              <a:t>programı</a:t>
            </a:r>
            <a:r>
              <a:rPr lang="tr-TR" b="1" dirty="0" smtClean="0">
                <a:solidFill>
                  <a:srgbClr val="0F2303"/>
                </a:solidFill>
              </a:rPr>
              <a:t> ile ilgili görüşler alınması ve uygun aralıklarla güncellenmesi</a:t>
            </a:r>
            <a:endParaRPr lang="tr-TR" b="1" dirty="0">
              <a:solidFill>
                <a:srgbClr val="0F2303"/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tr-TR" sz="800" b="1" dirty="0">
              <a:solidFill>
                <a:srgbClr val="0F2303"/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 err="1" smtClean="0">
                <a:solidFill>
                  <a:srgbClr val="0F2303"/>
                </a:solidFill>
              </a:rPr>
              <a:t>Sivil</a:t>
            </a:r>
            <a:r>
              <a:rPr lang="en-US" b="1" dirty="0" smtClean="0">
                <a:solidFill>
                  <a:srgbClr val="0F2303"/>
                </a:solidFill>
              </a:rPr>
              <a:t> </a:t>
            </a:r>
            <a:r>
              <a:rPr lang="en-US" b="1" dirty="0" err="1">
                <a:solidFill>
                  <a:srgbClr val="0F2303"/>
                </a:solidFill>
              </a:rPr>
              <a:t>Toplum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en-US" b="1" dirty="0" err="1">
                <a:solidFill>
                  <a:srgbClr val="0F2303"/>
                </a:solidFill>
              </a:rPr>
              <a:t>Kuruluşları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en-US" b="1" dirty="0" err="1">
                <a:solidFill>
                  <a:srgbClr val="0F2303"/>
                </a:solidFill>
              </a:rPr>
              <a:t>ile</a:t>
            </a:r>
            <a:r>
              <a:rPr lang="en-US" b="1" dirty="0">
                <a:solidFill>
                  <a:srgbClr val="0F2303"/>
                </a:solidFill>
              </a:rPr>
              <a:t>  </a:t>
            </a:r>
            <a:r>
              <a:rPr lang="en-US" b="1" dirty="0" err="1">
                <a:solidFill>
                  <a:srgbClr val="0F2303"/>
                </a:solidFill>
              </a:rPr>
              <a:t>ilişkileri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en-US" b="1" dirty="0" err="1">
                <a:solidFill>
                  <a:srgbClr val="0F2303"/>
                </a:solidFill>
              </a:rPr>
              <a:t>geliştirmek</a:t>
            </a:r>
            <a:r>
              <a:rPr lang="tr-TR" b="1" dirty="0">
                <a:solidFill>
                  <a:srgbClr val="0F2303"/>
                </a:solidFill>
              </a:rPr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rgbClr val="0F2303"/>
                </a:solidFill>
              </a:rPr>
              <a:t>Mesleki </a:t>
            </a:r>
            <a:r>
              <a:rPr lang="en-US" b="1" dirty="0" err="1" smtClean="0">
                <a:solidFill>
                  <a:srgbClr val="0F2303"/>
                </a:solidFill>
              </a:rPr>
              <a:t>serifikasyon</a:t>
            </a:r>
            <a:r>
              <a:rPr lang="en-US" b="1" dirty="0" smtClean="0">
                <a:solidFill>
                  <a:srgbClr val="0F2303"/>
                </a:solidFill>
              </a:rPr>
              <a:t> </a:t>
            </a:r>
            <a:r>
              <a:rPr lang="en-US" b="1" dirty="0" err="1">
                <a:solidFill>
                  <a:srgbClr val="0F2303"/>
                </a:solidFill>
              </a:rPr>
              <a:t>programlarının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</a:rPr>
              <a:t>oluşturulması</a:t>
            </a:r>
            <a:r>
              <a:rPr lang="tr-TR" b="1" dirty="0" smtClean="0">
                <a:solidFill>
                  <a:srgbClr val="0F2303"/>
                </a:solidFill>
              </a:rPr>
              <a:t> ve duyurularak uygulanması</a:t>
            </a:r>
            <a:endParaRPr lang="tr-TR" b="1" dirty="0">
              <a:solidFill>
                <a:srgbClr val="0F23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170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533747" y="537546"/>
            <a:ext cx="440376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(GZFT) ANALİZİ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17147"/>
            <a:ext cx="2088232" cy="443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71D4A1E5-060A-49D3-A943-BEC00AFE7E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451074"/>
              </p:ext>
            </p:extLst>
          </p:nvPr>
        </p:nvGraphicFramePr>
        <p:xfrm>
          <a:off x="304798" y="1301887"/>
          <a:ext cx="8631383" cy="4280605"/>
        </p:xfrm>
        <a:graphic>
          <a:graphicData uri="http://schemas.openxmlformats.org/drawingml/2006/table">
            <a:tbl>
              <a:tblPr/>
              <a:tblGrid>
                <a:gridCol w="2060057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2179014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2196156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  <a:gridCol w="2196156">
                  <a:extLst>
                    <a:ext uri="{9D8B030D-6E8A-4147-A177-3AD203B41FA5}">
                      <a16:colId xmlns:a16="http://schemas.microsoft.com/office/drawing/2014/main" val="588152821"/>
                    </a:ext>
                  </a:extLst>
                </a:gridCol>
              </a:tblGrid>
              <a:tr h="22295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GÜÇLÜ YÖNLER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ZAYIF YÖNLER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FIRSATLAR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TEHDİTLER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21374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G1- % 100 İngilizce eğitim verilmesi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Z1- Yeni kurulmuş bir üniversite olması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F1- Mütevelli Heyetinde turizm sektöründen üye olması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T1- Turizm sektörünün iç ve dış etkenlerden kolay etkilenmesi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21374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G1- % 100 İngilizce eğitim verilmesi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Z2- Tanıtım ve reklam eksikliği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F2- Organize Sanayi Bölgesi ile yakınlık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T2- Turizm mesleğine yönelik toplumsal farkındalığın olmaması.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42102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G2- İkinci yabancı dil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Z3- Fakülte genelinde sektörle ilişkilerin ve sektöre yönelik yapılan akademik çalışmaların sektörle paylaşılmasının yeteri kadar geliştirilememesi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F3- Antalya'nın turizm açısından konum avantajı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T3- Ekonomik kriz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782186"/>
                  </a:ext>
                </a:extLst>
              </a:tr>
              <a:tr h="31738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G3- Güncel ve sektörün ihtiyaçlarına uygun müfredat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Z4- Fakülte bölümleri ile ilgili alanlarda faaliyet gösteren STK ları ile ilişkilerin geliştirilmesi ihtiyacı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F4- Antalya'da tek %100 ingilizce  eğitim veren bölümlere sahip olması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T4- Farklı Üniversitelere geçiş yapan öğrenciler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516553"/>
                  </a:ext>
                </a:extLst>
              </a:tr>
              <a:tr h="21374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G4- Güçlü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sektörel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ilişkiler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Z5-Yabancı akademik personel istihdamının bulunmaması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F5- Firmaların staj için yabancı dil bilen öğrenci talepleri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T5- Medya etkisinin öğrencilerin tercihine olan etkisi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101175"/>
                  </a:ext>
                </a:extLst>
              </a:tr>
              <a:tr h="42102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G5- Deneyimli ve farklı kültürlerden kalifiye, genç ve dinamik akademik kadroya sahip olunması</a:t>
                      </a:r>
                      <a:b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Z6- Akdemik araştırma ve projelerin sayısının istenilen seviyenin altında kalması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F6- Özel Turizm Meslek Liselerinin sayısının fazla olması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T6- Türkiye genelinde turizm bölümlerine öğrenci talebindeki genel düşüş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01392"/>
                  </a:ext>
                </a:extLst>
              </a:tr>
              <a:tr h="213749">
                <a:tc>
                  <a:txBody>
                    <a:bodyPr/>
                    <a:lstStyle/>
                    <a:p>
                      <a:pPr algn="l" fontAlgn="ctr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G6- İdari kadronun nitelikli olması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Z7- TEDQUAL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Tourism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Education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Quality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akreditasyonunun bulunmaması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F7- Ulusal, uluslararası  programlar, fuarlar ve projeler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T7- Turizm alanında YL programlarının olmaması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460859"/>
                  </a:ext>
                </a:extLst>
              </a:tr>
              <a:tr h="31738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G7- Yeniliğe açık olunması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Z8- Uluslararası yarışmalar, konferanslar, projeler ve bilimsel etkinliklere katılım  yetersizliği ve ev sahipliği yapılamaması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F8- %100 İngilizce eğitimine olan talepler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T8- %100 İngilizce eğitimine olan tereddütler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329211"/>
                  </a:ext>
                </a:extLst>
              </a:tr>
              <a:tr h="21374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G8- Proje yapabilme kabiliyeti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Z9-Uluslararası üniversite iş birliği zayıf olması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F9 - Erasmus ve work&amp;travel yarattığı Net-work ağı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T9- Öğrencilerin akademik seviyelerindeki sorunlar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3200"/>
                  </a:ext>
                </a:extLst>
              </a:tr>
              <a:tr h="21374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G9- Öğrenci odaklı olunması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Z10-Danışmanlar Kuruluyla yeterli iletişimin olmaması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F10- Akdeniz Üniversitesi ile iyi ilişkiler ve işbirliği olanakları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T10- Bölüme gelen öğrencinin dil yetersizliği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546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984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1414" y="440827"/>
            <a:ext cx="7055380" cy="1400530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SWOT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(GZFT) ANALİZİ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t-B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4</a:t>
            </a:fld>
            <a:endParaRPr lang="tr-TR"/>
          </a:p>
        </p:txBody>
      </p:sp>
      <p:graphicFrame>
        <p:nvGraphicFramePr>
          <p:cNvPr id="5" name="Tablo 3">
            <a:extLst>
              <a:ext uri="{FF2B5EF4-FFF2-40B4-BE49-F238E27FC236}">
                <a16:creationId xmlns:a16="http://schemas.microsoft.com/office/drawing/2014/main" id="{71D4A1E5-060A-49D3-A943-BEC00AFE7E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696470"/>
              </p:ext>
            </p:extLst>
          </p:nvPr>
        </p:nvGraphicFramePr>
        <p:xfrm>
          <a:off x="318652" y="1141092"/>
          <a:ext cx="8631383" cy="5254962"/>
        </p:xfrm>
        <a:graphic>
          <a:graphicData uri="http://schemas.openxmlformats.org/drawingml/2006/table">
            <a:tbl>
              <a:tblPr/>
              <a:tblGrid>
                <a:gridCol w="2060057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2179014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2196156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  <a:gridCol w="2196156">
                  <a:extLst>
                    <a:ext uri="{9D8B030D-6E8A-4147-A177-3AD203B41FA5}">
                      <a16:colId xmlns:a16="http://schemas.microsoft.com/office/drawing/2014/main" val="588152821"/>
                    </a:ext>
                  </a:extLst>
                </a:gridCol>
              </a:tblGrid>
              <a:tr h="1963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GÜÇLÜ YÖNLER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ZAYIF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YÖNLER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FIRSATLAR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TEHDİTLER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44169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G11- Yüksek motivasyonlu, vizyon sahibi güçlü bir lideri olması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F11- Devletin turizm kalkınma planlarında alternatif turizme ait politikalarına ağırlık verilmesi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T11- Açılan gastronomi bölümünün sayısındaki artış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44169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G12- Öğrenci akademisyen ilişkisinin güçlü olması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F12- Turizm Endüstrisinin yatırımlarının artması, istihdam artışı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T12-Akademik çevrede Gastronomi Bölümünün sanat ve kültür tarafının ihmal edilmesi.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44169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 dirty="0">
                          <a:solidFill>
                            <a:srgbClr val="1F0620"/>
                          </a:solidFill>
                          <a:effectLst/>
                          <a:latin typeface="Calibri" panose="020F0502020204030204" pitchFamily="34" charset="0"/>
                        </a:rPr>
                        <a:t>G13- Dinamik bir çalışma sisteminin bulunması, bürokrasinin az olması.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F13- Gölge Yönetici Programının etkili bir şekilde yürütülmesi ile sektörde öğrenci istihdamının arttırılması.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 dirty="0">
                          <a:solidFill>
                            <a:srgbClr val="1F0620"/>
                          </a:solidFill>
                          <a:effectLst/>
                          <a:latin typeface="Calibri" panose="020F0502020204030204" pitchFamily="34" charset="0"/>
                        </a:rPr>
                        <a:t>T13-Akademisyenlerin </a:t>
                      </a:r>
                      <a:r>
                        <a:rPr lang="tr-TR" sz="1000" b="0" i="0" u="none" strike="noStrike" dirty="0" err="1">
                          <a:solidFill>
                            <a:srgbClr val="1F0620"/>
                          </a:solidFill>
                          <a:effectLst/>
                          <a:latin typeface="Calibri" panose="020F0502020204030204" pitchFamily="34" charset="0"/>
                        </a:rPr>
                        <a:t>EBYS'den</a:t>
                      </a:r>
                      <a:r>
                        <a:rPr lang="tr-TR" sz="1000" b="0" i="0" u="none" strike="noStrike" dirty="0">
                          <a:solidFill>
                            <a:srgbClr val="1F0620"/>
                          </a:solidFill>
                          <a:effectLst/>
                          <a:latin typeface="Calibri" panose="020F0502020204030204" pitchFamily="34" charset="0"/>
                        </a:rPr>
                        <a:t> evrak takibi ve yazışma yapma konusundaki bilgilerinin yetersiz olması.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782186"/>
                  </a:ext>
                </a:extLst>
              </a:tr>
              <a:tr h="297464"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0" i="0" u="none" strike="noStrike" dirty="0">
                          <a:solidFill>
                            <a:srgbClr val="1F0620"/>
                          </a:solidFill>
                          <a:effectLst/>
                          <a:latin typeface="Calibri" panose="020F0502020204030204" pitchFamily="34" charset="0"/>
                        </a:rPr>
                        <a:t>G14- Yurt içi ve dışı staj olanakları (</a:t>
                      </a:r>
                      <a:r>
                        <a:rPr lang="tr-TR" sz="900" b="0" i="0" u="none" strike="noStrike" dirty="0" err="1">
                          <a:solidFill>
                            <a:srgbClr val="1F0620"/>
                          </a:solidFill>
                          <a:effectLst/>
                          <a:latin typeface="Calibri" panose="020F0502020204030204" pitchFamily="34" charset="0"/>
                        </a:rPr>
                        <a:t>Erasmus</a:t>
                      </a:r>
                      <a:r>
                        <a:rPr lang="tr-TR" sz="900" b="0" i="0" u="none" strike="noStrike" dirty="0">
                          <a:solidFill>
                            <a:srgbClr val="1F0620"/>
                          </a:solidFill>
                          <a:effectLst/>
                          <a:latin typeface="Calibri" panose="020F0502020204030204" pitchFamily="34" charset="0"/>
                        </a:rPr>
                        <a:t>-Uluslararası Staj Aracıları)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F14- Medya etkisinin öğrencilerin tercihine olan etkisi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T14-Pandemi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516553"/>
                  </a:ext>
                </a:extLst>
              </a:tr>
              <a:tr h="73014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G15- Programlı staj çalışmaları ve gölge yöneticilik programları sebebiyle, öğrencinin sektörde istihdamını kolaylaştırıyor olması, öğrencinin sektöre adaptasyonunun yüksek olması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1F0620"/>
                          </a:solidFill>
                          <a:effectLst/>
                          <a:latin typeface="Calibri" panose="020F0502020204030204" pitchFamily="34" charset="0"/>
                        </a:rPr>
                        <a:t>F15-İdari konularda üst yönetime kolay erişim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 dirty="0">
                          <a:solidFill>
                            <a:srgbClr val="1F0620"/>
                          </a:solidFill>
                          <a:effectLst/>
                          <a:latin typeface="Calibri" panose="020F0502020204030204" pitchFamily="34" charset="0"/>
                        </a:rPr>
                        <a:t>T15- OBS sisteminde öğrenci danışmanlarının öğrencinin müfredat dersleri ile aldığı-alacağı dersleri eş zamanlı olarak görememesi.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101175"/>
                  </a:ext>
                </a:extLst>
              </a:tr>
              <a:tr h="58591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G16-  Turistik işletmelerin yönetiminde kullanılan güncel yazılımların üniversite bünyesinde ulaşılabilir olması ve ders kapsamında öğretilmesi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F16- Sektörün birden fazla yabancı dil bilen eleman arayışı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01392"/>
                  </a:ext>
                </a:extLst>
              </a:tr>
              <a:tr h="44169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G17- Fakülte mezun izleme sistemi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F17- Öğrencilerin ulusal, uluslararası proje yazabilme ve projelere katılabilme potansiyeli.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460859"/>
                  </a:ext>
                </a:extLst>
              </a:tr>
              <a:tr h="29746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G18- Akademik çevre ile ilişkilerin kuvvetli olunması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F18- Turizm ve diğer sektörlerin varlığı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329211"/>
                  </a:ext>
                </a:extLst>
              </a:tr>
              <a:tr h="297464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G-19 Mezunlarımızın iyi konumlarda, sektörde iş bulması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F19-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Pandemi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süreciyle online eğitimlerin gündeme gelmesi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3200"/>
                  </a:ext>
                </a:extLst>
              </a:tr>
              <a:tr h="858048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G20- </a:t>
                      </a:r>
                      <a:r>
                        <a:rPr lang="tr-TR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Turizm Araştırma Merkezi ile uyumlu çalışmaların olması</a:t>
                      </a:r>
                      <a:endParaRPr lang="tr-TR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546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4494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76429" y="423861"/>
            <a:ext cx="507662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pic>
        <p:nvPicPr>
          <p:cNvPr id="8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63083"/>
              </p:ext>
            </p:extLst>
          </p:nvPr>
        </p:nvGraphicFramePr>
        <p:xfrm>
          <a:off x="2076429" y="1288031"/>
          <a:ext cx="5097936" cy="5364652"/>
        </p:xfrm>
        <a:graphic>
          <a:graphicData uri="http://schemas.openxmlformats.org/drawingml/2006/table">
            <a:tbl>
              <a:tblPr/>
              <a:tblGrid>
                <a:gridCol w="1631961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1726198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1739777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</a:tblGrid>
              <a:tr h="56331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OLMA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BEKLENTİSİ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Fakülte akademik kadro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Eğitim faaliyeti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Akademik ve idari işlerin prosedürlere uygun yürütülmesi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Turizm Çalışmaları Uygulama ve Araştırma Merkezi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Araştırma ve projelerin yapılması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İşbirliği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Fakülte Sekreterliği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İdari faaliyetler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İdari işlerin birlikte yürütülmesi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Bölüm Başkanlıkları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Akademik ve idari işlerin işbirliği içinde  prosedürlere uygun yürütülmesi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Uyumlu çalışma, işbirliği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55125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Kısmi Zamanlı Öğrenci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İdari işlere destek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Ekonomik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91738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Öğrenci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Eğitim hizmeti alır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İyi eğitim almak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409110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Üst yönetim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Sorumlu yönetici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Nitelikli eğitim ve araştırma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61239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Mütevelli Heyeti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Karar alıcı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Nitelikli eğitim ve araştırma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738203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Genel Sekreterlik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İdari konularda iş birliği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Uyumlu çalışma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513874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Diğer fakülte ve dekanlıklar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İş birliği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Eğitim ve araştırmada paylaşım ve ortaklık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2926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Turizm Sektörü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İstihdam - staj olanağı yaratır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Nitelikli personel ve iş birliği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300749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Kamu kuruluşları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Politika yapıcı ve yasa uygulayıcı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Yasalara uyma ve uygulama</a:t>
                      </a:r>
                      <a:b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Destek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431289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Sivil Toplum Kuruluşları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ortakları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Sektörel ve bölgesel gelişim ve katkı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661676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Diğer üniversiteler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Bilgi paylaşımı ve ortak çalışmalar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İş birliği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796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9836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76429" y="423861"/>
            <a:ext cx="507662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pic>
        <p:nvPicPr>
          <p:cNvPr id="8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255856"/>
              </p:ext>
            </p:extLst>
          </p:nvPr>
        </p:nvGraphicFramePr>
        <p:xfrm>
          <a:off x="2076429" y="1288031"/>
          <a:ext cx="5097936" cy="4650049"/>
        </p:xfrm>
        <a:graphic>
          <a:graphicData uri="http://schemas.openxmlformats.org/drawingml/2006/table">
            <a:tbl>
              <a:tblPr/>
              <a:tblGrid>
                <a:gridCol w="1631961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1726198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1739777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</a:tblGrid>
              <a:tr h="56331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OLMA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BEKLENTİSİ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YÖK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Yükseköğretim Kurumlarının bağlı olduğu en üst kuruluş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Mevzuata Uygun çalışılması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Turistler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Veri kaynağı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Sektörün iyileştirilmesi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Yerel halk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Veri ve müşteri kaynağı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Bölgesel kalkınmaya katkı</a:t>
                      </a:r>
                      <a:b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Nitelikli personel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Üniversite idari kadrosu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Eğitimin yürütülmesine destek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Uyumlu çalışma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55125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Yerel yönetimler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ortaklığı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İş birliği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91738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Mezunlar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Sektörde temsilcimiz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İş birliği</a:t>
                      </a:r>
                      <a:b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İletişim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409110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Araştırma kurumları ve fonları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geliştirme ve destekleme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Bilgi üretimi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61239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Bağımsız Belgelendirme Kuruluşu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Kalite Yönetim Sisteminin kurulması ve sürdürülebilirliğin sağlanması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KYS standartları çerçevesinde sürecin ilerlemesi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738203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Yükseköğretim Kalite Kurulu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ABÜ İç Kalite Güvence Sisteminin oluşturulması ve ABÜ iç kalite güvencesinin artırılması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Düzenli olarak KİDR, Kurumsal Dış Değerlendirme ve Kurumsal Akreditasyon süreçlerinde işbirliği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513874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Veliler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Öğrenciler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Nitelikli eğitim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2926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Akademik yayın organları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Araştırma ve projelerin yayınlanması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Nitelikli yayın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300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665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Metin kutusu 4">
            <a:extLst>
              <a:ext uri="{FF2B5EF4-FFF2-40B4-BE49-F238E27FC236}">
                <a16:creationId xmlns:a16="http://schemas.microsoft.com/office/drawing/2014/main" id="{57C0E41D-3DD4-4068-B64C-DBA801AC6D69}"/>
              </a:ext>
            </a:extLst>
          </p:cNvPr>
          <p:cNvSpPr txBox="1"/>
          <p:nvPr/>
        </p:nvSpPr>
        <p:spPr>
          <a:xfrm>
            <a:off x="471160" y="761596"/>
            <a:ext cx="8201679" cy="5886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MEVCUT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KAYNAK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LAR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İHTİYA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ÇLAR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(FİZİKİ, MALZEME, TEÇHİZAT, EKİPMAN vb.)</a:t>
            </a:r>
            <a:endParaRPr lang="en-US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6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89" y="332656"/>
            <a:ext cx="1607689" cy="428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6" name="Tablo 65">
            <a:extLst>
              <a:ext uri="{FF2B5EF4-FFF2-40B4-BE49-F238E27FC236}">
                <a16:creationId xmlns:a16="http://schemas.microsoft.com/office/drawing/2014/main" id="{8304B644-425E-4186-B593-E25613CE91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77155"/>
              </p:ext>
            </p:extLst>
          </p:nvPr>
        </p:nvGraphicFramePr>
        <p:xfrm>
          <a:off x="1696178" y="1385082"/>
          <a:ext cx="5472441" cy="5540510"/>
        </p:xfrm>
        <a:graphic>
          <a:graphicData uri="http://schemas.openxmlformats.org/drawingml/2006/table">
            <a:tbl>
              <a:tblPr/>
              <a:tblGrid>
                <a:gridCol w="1041192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1101315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1109978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  <a:gridCol w="1109978">
                  <a:extLst>
                    <a:ext uri="{9D8B030D-6E8A-4147-A177-3AD203B41FA5}">
                      <a16:colId xmlns:a16="http://schemas.microsoft.com/office/drawing/2014/main" val="3383282758"/>
                    </a:ext>
                  </a:extLst>
                </a:gridCol>
                <a:gridCol w="1109978">
                  <a:extLst>
                    <a:ext uri="{9D8B030D-6E8A-4147-A177-3AD203B41FA5}">
                      <a16:colId xmlns:a16="http://schemas.microsoft.com/office/drawing/2014/main" val="494559924"/>
                    </a:ext>
                  </a:extLst>
                </a:gridCol>
              </a:tblGrid>
              <a:tr h="56331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BİRİMİ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MEVCUT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Teçhizat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Uygulama Mutfağı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 fakat yeterli değil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Öğrenci sayımızın artması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55125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91738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409110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61239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738203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513874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2926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300749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431289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661676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796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94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Metin kutusu 4">
            <a:extLst>
              <a:ext uri="{FF2B5EF4-FFF2-40B4-BE49-F238E27FC236}">
                <a16:creationId xmlns:a16="http://schemas.microsoft.com/office/drawing/2014/main" id="{57C0E41D-3DD4-4068-B64C-DBA801AC6D69}"/>
              </a:ext>
            </a:extLst>
          </p:cNvPr>
          <p:cNvSpPr txBox="1"/>
          <p:nvPr/>
        </p:nvSpPr>
        <p:spPr>
          <a:xfrm>
            <a:off x="1570007" y="344252"/>
            <a:ext cx="5901761" cy="9221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MEVCUT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KAYNAK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LAR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İHTİYA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ÇLAR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(TEKNOLOJİK, YAZILIM, DONANIM vb.)</a:t>
            </a:r>
            <a:endParaRPr lang="en-US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6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78" y="245892"/>
            <a:ext cx="1569900" cy="333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6" name="Tablo 65">
            <a:extLst>
              <a:ext uri="{FF2B5EF4-FFF2-40B4-BE49-F238E27FC236}">
                <a16:creationId xmlns:a16="http://schemas.microsoft.com/office/drawing/2014/main" id="{4E4BC37B-8B6C-4421-8472-B24C6619D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369135"/>
              </p:ext>
            </p:extLst>
          </p:nvPr>
        </p:nvGraphicFramePr>
        <p:xfrm>
          <a:off x="1696178" y="1472729"/>
          <a:ext cx="5619022" cy="5666223"/>
        </p:xfrm>
        <a:graphic>
          <a:graphicData uri="http://schemas.openxmlformats.org/drawingml/2006/table">
            <a:tbl>
              <a:tblPr/>
              <a:tblGrid>
                <a:gridCol w="1069081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1130814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1139709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  <a:gridCol w="1139709">
                  <a:extLst>
                    <a:ext uri="{9D8B030D-6E8A-4147-A177-3AD203B41FA5}">
                      <a16:colId xmlns:a16="http://schemas.microsoft.com/office/drawing/2014/main" val="3383282758"/>
                    </a:ext>
                  </a:extLst>
                </a:gridCol>
                <a:gridCol w="1139709">
                  <a:extLst>
                    <a:ext uri="{9D8B030D-6E8A-4147-A177-3AD203B41FA5}">
                      <a16:colId xmlns:a16="http://schemas.microsoft.com/office/drawing/2014/main" val="494559924"/>
                    </a:ext>
                  </a:extLst>
                </a:gridCol>
              </a:tblGrid>
              <a:tr h="55473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BİRİMİ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MEVCUT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84290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İstatistik Yazılımı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Üniversite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Akademik çalışmalarda kullanılabilmesi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32835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32835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  <a:tr h="32835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55125"/>
                  </a:ext>
                </a:extLst>
              </a:tr>
              <a:tr h="32835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91738"/>
                  </a:ext>
                </a:extLst>
              </a:tr>
              <a:tr h="32835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409110"/>
                  </a:ext>
                </a:extLst>
              </a:tr>
              <a:tr h="32835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61239"/>
                  </a:ext>
                </a:extLst>
              </a:tr>
              <a:tr h="32835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738203"/>
                  </a:ext>
                </a:extLst>
              </a:tr>
              <a:tr h="32835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513874"/>
                  </a:ext>
                </a:extLst>
              </a:tr>
              <a:tr h="32835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29262"/>
                  </a:ext>
                </a:extLst>
              </a:tr>
              <a:tr h="32835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300749"/>
                  </a:ext>
                </a:extLst>
              </a:tr>
              <a:tr h="32835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431289"/>
                  </a:ext>
                </a:extLst>
              </a:tr>
              <a:tr h="32835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661676"/>
                  </a:ext>
                </a:extLst>
              </a:tr>
              <a:tr h="32835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796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165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Metin kutusu 4">
            <a:extLst>
              <a:ext uri="{FF2B5EF4-FFF2-40B4-BE49-F238E27FC236}">
                <a16:creationId xmlns:a16="http://schemas.microsoft.com/office/drawing/2014/main" id="{57C0E41D-3DD4-4068-B64C-DBA801AC6D69}"/>
              </a:ext>
            </a:extLst>
          </p:cNvPr>
          <p:cNvSpPr txBox="1"/>
          <p:nvPr/>
        </p:nvSpPr>
        <p:spPr>
          <a:xfrm>
            <a:off x="1789470" y="157316"/>
            <a:ext cx="5869859" cy="10795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MEVCUT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KAYNAK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LAR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İHTİYA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ÇLAR</a:t>
            </a:r>
          </a:p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(İŞ GÜCÜ-İNSAN KAYNAĞI)</a:t>
            </a:r>
            <a:endParaRPr lang="en-US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6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78" y="304675"/>
            <a:ext cx="1690292" cy="35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6" name="Tablo 65">
            <a:extLst>
              <a:ext uri="{FF2B5EF4-FFF2-40B4-BE49-F238E27FC236}">
                <a16:creationId xmlns:a16="http://schemas.microsoft.com/office/drawing/2014/main" id="{0F23ED71-2D0A-4A91-BB06-5711D16008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555498"/>
              </p:ext>
            </p:extLst>
          </p:nvPr>
        </p:nvGraphicFramePr>
        <p:xfrm>
          <a:off x="1696178" y="1385082"/>
          <a:ext cx="5472441" cy="5753870"/>
        </p:xfrm>
        <a:graphic>
          <a:graphicData uri="http://schemas.openxmlformats.org/drawingml/2006/table">
            <a:tbl>
              <a:tblPr/>
              <a:tblGrid>
                <a:gridCol w="1041192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1101315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1109978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  <a:gridCol w="1109978">
                  <a:extLst>
                    <a:ext uri="{9D8B030D-6E8A-4147-A177-3AD203B41FA5}">
                      <a16:colId xmlns:a16="http://schemas.microsoft.com/office/drawing/2014/main" val="3383282758"/>
                    </a:ext>
                  </a:extLst>
                </a:gridCol>
                <a:gridCol w="1109978">
                  <a:extLst>
                    <a:ext uri="{9D8B030D-6E8A-4147-A177-3AD203B41FA5}">
                      <a16:colId xmlns:a16="http://schemas.microsoft.com/office/drawing/2014/main" val="494559924"/>
                    </a:ext>
                  </a:extLst>
                </a:gridCol>
              </a:tblGrid>
              <a:tr h="56331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BİRİMİ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MEVCUT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İnsan</a:t>
                      </a:r>
                      <a:r>
                        <a:rPr lang="tr-T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Kaynağı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Turizm Fakültesi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Araştırma Yapabilme yeteneğinin artması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55125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91738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409110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61239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738203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513874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2926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300749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431289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661676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796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3892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Özel 2">
      <a:dk1>
        <a:srgbClr val="8AD0D5"/>
      </a:dk1>
      <a:lt1>
        <a:sysClr val="window" lastClr="FFFFFF"/>
      </a:lt1>
      <a:dk2>
        <a:srgbClr val="1E5155"/>
      </a:dk2>
      <a:lt2>
        <a:srgbClr val="BFBFBF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</TotalTime>
  <Words>1398</Words>
  <Application>Microsoft Office PowerPoint</Application>
  <PresentationFormat>Ekran Gösterisi (4:3)</PresentationFormat>
  <Paragraphs>409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Wingdings</vt:lpstr>
      <vt:lpstr>Wingdings 3</vt:lpstr>
      <vt:lpstr>İyon</vt:lpstr>
      <vt:lpstr>PowerPoint Sunusu</vt:lpstr>
      <vt:lpstr>PowerPoint Sunusu</vt:lpstr>
      <vt:lpstr>PowerPoint Sunusu</vt:lpstr>
      <vt:lpstr>SWOT (GZFT) ANALİZİ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YILI  YGG SUNUMU  MEZUNLAR OFİSİ ve KARİYER GELİŞTİRME KOORDİNATÖRLÜĞÜ SÜRECİ  30/12/2019</dc:title>
  <dc:creator>Ali Engin DORUM</dc:creator>
  <cp:lastModifiedBy>Duygu Özyeşil</cp:lastModifiedBy>
  <cp:revision>66</cp:revision>
  <dcterms:created xsi:type="dcterms:W3CDTF">2020-01-20T10:44:30Z</dcterms:created>
  <dcterms:modified xsi:type="dcterms:W3CDTF">2022-02-24T05:55:40Z</dcterms:modified>
</cp:coreProperties>
</file>