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8" r:id="rId3"/>
    <p:sldId id="347" r:id="rId4"/>
    <p:sldId id="365" r:id="rId5"/>
    <p:sldId id="346" r:id="rId6"/>
    <p:sldId id="367" r:id="rId7"/>
    <p:sldId id="320" r:id="rId8"/>
    <p:sldId id="363" r:id="rId9"/>
    <p:sldId id="364" r:id="rId10"/>
    <p:sldId id="285" r:id="rId11"/>
    <p:sldId id="369" r:id="rId12"/>
    <p:sldId id="375" r:id="rId13"/>
    <p:sldId id="376" r:id="rId14"/>
    <p:sldId id="353" r:id="rId15"/>
    <p:sldId id="352" r:id="rId16"/>
    <p:sldId id="357" r:id="rId17"/>
    <p:sldId id="304" r:id="rId18"/>
    <p:sldId id="359" r:id="rId19"/>
    <p:sldId id="371" r:id="rId20"/>
    <p:sldId id="360" r:id="rId21"/>
    <p:sldId id="361" r:id="rId22"/>
    <p:sldId id="373" r:id="rId23"/>
    <p:sldId id="374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65"/>
            <p14:sldId id="346"/>
            <p14:sldId id="367"/>
            <p14:sldId id="320"/>
            <p14:sldId id="363"/>
            <p14:sldId id="364"/>
            <p14:sldId id="285"/>
            <p14:sldId id="369"/>
            <p14:sldId id="375"/>
            <p14:sldId id="376"/>
            <p14:sldId id="353"/>
            <p14:sldId id="352"/>
            <p14:sldId id="357"/>
            <p14:sldId id="304"/>
            <p14:sldId id="359"/>
            <p14:sldId id="371"/>
            <p14:sldId id="360"/>
            <p14:sldId id="361"/>
            <p14:sldId id="373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620"/>
    <a:srgbClr val="0F2303"/>
    <a:srgbClr val="0C0D0D"/>
    <a:srgbClr val="001626"/>
    <a:srgbClr val="7AEE32"/>
    <a:srgbClr val="E626AF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 snapToGrid="0">
      <p:cViewPr>
        <p:scale>
          <a:sx n="75" d="100"/>
          <a:sy n="75" d="100"/>
        </p:scale>
        <p:origin x="144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</a:rPr>
              <a:t>TURİZM FAKÜLTESİ</a:t>
            </a:r>
            <a:endParaRPr lang="tr-T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15599"/>
              </p:ext>
            </p:extLst>
          </p:nvPr>
        </p:nvGraphicFramePr>
        <p:xfrm>
          <a:off x="545122" y="1801446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</a:t>
                      </a:r>
                      <a:r>
                        <a:rPr lang="tr-TR" baseline="0" dirty="0" smtClean="0">
                          <a:solidFill>
                            <a:srgbClr val="0F2303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TEDQUAL </a:t>
                      </a:r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Tourism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Education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Quality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 akreditasyonun bulunmaması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01.06.2023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Turizm Fakültesi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Üst yönetim 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ile görüşüldü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17656"/>
              </p:ext>
            </p:extLst>
          </p:nvPr>
        </p:nvGraphicFramePr>
        <p:xfrm>
          <a:off x="545122" y="1801446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Gastronomi ve Mutfak Sanatları Uygulama Mutfağının eksiklikleri 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01.05.2022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Turiz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m </a:t>
                      </a:r>
                      <a:r>
                        <a:rPr lang="tr-TR" baseline="0" dirty="0" smtClean="0">
                          <a:solidFill>
                            <a:srgbClr val="0F2303"/>
                          </a:solidFill>
                        </a:rPr>
                        <a:t>Fakültesi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Mevcut teçhizatla devam edilmektedir.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30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12120"/>
              </p:ext>
            </p:extLst>
          </p:nvPr>
        </p:nvGraphicFramePr>
        <p:xfrm>
          <a:off x="545122" y="1801446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Gastronomi ve Mutfak Sanatları Uygulama Mutfağında yangın söndürme sisteminin yetersiz olması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01.05.2022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Turiz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m </a:t>
                      </a:r>
                      <a:r>
                        <a:rPr lang="tr-TR" baseline="0" dirty="0" smtClean="0">
                          <a:solidFill>
                            <a:srgbClr val="0F2303"/>
                          </a:solidFill>
                        </a:rPr>
                        <a:t>Fakültesi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Mevcut sistemle devam edilmektedir.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3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00890"/>
              </p:ext>
            </p:extLst>
          </p:nvPr>
        </p:nvGraphicFramePr>
        <p:xfrm>
          <a:off x="545122" y="1801446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Öğrenci danışmanlık</a:t>
                      </a:r>
                      <a:r>
                        <a:rPr lang="tr-TR" baseline="0" dirty="0" smtClean="0">
                          <a:solidFill>
                            <a:srgbClr val="0F2303"/>
                          </a:solidFill>
                        </a:rPr>
                        <a:t> sisteminin işleyişinin yetersiz kalması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01.04.2022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Turiz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m </a:t>
                      </a:r>
                      <a:r>
                        <a:rPr lang="tr-TR" baseline="0" dirty="0" smtClean="0">
                          <a:solidFill>
                            <a:srgbClr val="0F2303"/>
                          </a:solidFill>
                        </a:rPr>
                        <a:t>Fakültesi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Müfredat ve OBS kullanımı konusunda eğitim verilmesi.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84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9709" y="2895600"/>
            <a:ext cx="77862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0F2303"/>
                </a:solidFill>
              </a:rPr>
              <a:t>Birimimize şikayet sistemi üzerinden gelen öneri şikayet bulunmamaktadır.</a:t>
            </a:r>
          </a:p>
          <a:p>
            <a:pPr>
              <a:lnSpc>
                <a:spcPct val="150000"/>
              </a:lnSpc>
            </a:pPr>
            <a:endParaRPr lang="tr-TR" dirty="0">
              <a:solidFill>
                <a:srgbClr val="0F2303"/>
              </a:solidFill>
            </a:endParaRPr>
          </a:p>
          <a:p>
            <a:pPr>
              <a:lnSpc>
                <a:spcPct val="150000"/>
              </a:lnSpc>
            </a:pPr>
            <a:endParaRPr lang="tr-TR" dirty="0">
              <a:solidFill>
                <a:srgbClr val="0F2303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0F2303"/>
                </a:solidFill>
              </a:rPr>
              <a:t>Anketlere gelen yorumlar neticesinde ilgili </a:t>
            </a:r>
            <a:r>
              <a:rPr lang="tr-TR" dirty="0" err="1">
                <a:solidFill>
                  <a:srgbClr val="0F2303"/>
                </a:solidFill>
              </a:rPr>
              <a:t>AAP’ler</a:t>
            </a:r>
            <a:r>
              <a:rPr lang="tr-TR" dirty="0">
                <a:solidFill>
                  <a:srgbClr val="0F2303"/>
                </a:solidFill>
              </a:rPr>
              <a:t> yerine getirilmiştir.</a:t>
            </a:r>
          </a:p>
        </p:txBody>
      </p:sp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64800" y="1243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47478" y="2924814"/>
            <a:ext cx="83965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F2303"/>
                </a:solidFill>
              </a:rPr>
              <a:t>Birimimize açılan düzeltici faaliyet bulunmamaktadır.</a:t>
            </a: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007604" y="187843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13" y="1086703"/>
            <a:ext cx="7457523" cy="620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3477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97323" y="1823634"/>
            <a:ext cx="681060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F2303"/>
                </a:solidFill>
              </a:rPr>
              <a:t>ABU </a:t>
            </a:r>
            <a:r>
              <a:rPr lang="tr-TR" dirty="0" smtClean="0">
                <a:solidFill>
                  <a:srgbClr val="0F2303"/>
                </a:solidFill>
              </a:rPr>
              <a:t>Geleceğin </a:t>
            </a:r>
            <a:r>
              <a:rPr lang="tr-TR" dirty="0">
                <a:solidFill>
                  <a:srgbClr val="0F2303"/>
                </a:solidFill>
              </a:rPr>
              <a:t>T</a:t>
            </a:r>
            <a:r>
              <a:rPr lang="tr-TR" dirty="0" smtClean="0">
                <a:solidFill>
                  <a:srgbClr val="0F2303"/>
                </a:solidFill>
              </a:rPr>
              <a:t>urizmcileri </a:t>
            </a:r>
            <a:r>
              <a:rPr lang="tr-TR" dirty="0" smtClean="0">
                <a:solidFill>
                  <a:srgbClr val="0F2303"/>
                </a:solidFill>
              </a:rPr>
              <a:t>P</a:t>
            </a:r>
            <a:r>
              <a:rPr lang="tr-TR" dirty="0" smtClean="0">
                <a:solidFill>
                  <a:srgbClr val="0F2303"/>
                </a:solidFill>
              </a:rPr>
              <a:t>rojesi ine bir öğrencimiz fakültemizde öğrenimine </a:t>
            </a:r>
            <a:r>
              <a:rPr lang="tr-TR" dirty="0">
                <a:solidFill>
                  <a:srgbClr val="0F2303"/>
                </a:solidFill>
              </a:rPr>
              <a:t>başlamıştır.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F2303"/>
                </a:solidFill>
              </a:rPr>
              <a:t>Öğrencilerle her sömestr sonunda değerlendirme toplantıları yapılmaktadır.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F2303"/>
                </a:solidFill>
              </a:rPr>
              <a:t>Seçmeli ders </a:t>
            </a:r>
            <a:r>
              <a:rPr lang="tr-TR" dirty="0" smtClean="0">
                <a:solidFill>
                  <a:srgbClr val="0F2303"/>
                </a:solidFill>
              </a:rPr>
              <a:t>havuzuna uygulamalı dersler ve teorik yeni dersler eklenmiştir. </a:t>
            </a:r>
            <a:endParaRPr lang="tr-TR" dirty="0">
              <a:solidFill>
                <a:srgbClr val="0F2303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F2303"/>
                </a:solidFill>
              </a:rPr>
              <a:t>Sektör temsilcileri tecrübe paylaşımı için davet edildi. </a:t>
            </a:r>
            <a:endParaRPr lang="tr-TR" dirty="0">
              <a:solidFill>
                <a:srgbClr val="0F2303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F2303"/>
                </a:solidFill>
              </a:rPr>
              <a:t>Kazakistan’daki üniversitelerle işbirliği içinde TELP, KAZABU projeleri gerçekleştirildi.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F2303"/>
                </a:solidFill>
              </a:rPr>
              <a:t>Gölge Yönetici, Staj ve Etkin iş görüşmeleri haftası organizasyonları yapıldı</a:t>
            </a:r>
            <a:endParaRPr lang="tr-TR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4291" y="2239981"/>
            <a:ext cx="778625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F2303"/>
                </a:solidFill>
              </a:rPr>
              <a:t>Turizm Çalışmaları Uygulama ve Araştırma Merkezi kuruldu</a:t>
            </a:r>
            <a:r>
              <a:rPr lang="tr-TR" dirty="0" smtClean="0">
                <a:solidFill>
                  <a:srgbClr val="0F2303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F2303"/>
                </a:solidFill>
              </a:rPr>
              <a:t>Bitirme Projeleri kapsamında </a:t>
            </a:r>
            <a:r>
              <a:rPr lang="tr-TR" dirty="0" err="1" smtClean="0">
                <a:solidFill>
                  <a:srgbClr val="0F2303"/>
                </a:solidFill>
              </a:rPr>
              <a:t>TÜBİTAK’dan</a:t>
            </a:r>
            <a:r>
              <a:rPr lang="tr-TR" dirty="0" smtClean="0">
                <a:solidFill>
                  <a:srgbClr val="0F2303"/>
                </a:solidFill>
              </a:rPr>
              <a:t> destek almaya hak kazanılan projeler oldu</a:t>
            </a:r>
            <a:endParaRPr lang="tr-TR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7E619482-A8DF-3446-B470-BA01140EE069}"/>
              </a:ext>
            </a:extLst>
          </p:cNvPr>
          <p:cNvSpPr txBox="1"/>
          <p:nvPr/>
        </p:nvSpPr>
        <p:spPr>
          <a:xfrm>
            <a:off x="932935" y="1604513"/>
            <a:ext cx="7278130" cy="489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F2303"/>
                </a:solidFill>
              </a:rPr>
              <a:t>2209-A Üniversite Öğrencileri Araştırma Projeleri Desteği kapsamında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F2303"/>
                </a:solidFill>
              </a:rPr>
              <a:t>Covid</a:t>
            </a:r>
            <a:r>
              <a:rPr lang="tr-TR" dirty="0">
                <a:solidFill>
                  <a:srgbClr val="0F2303"/>
                </a:solidFill>
              </a:rPr>
              <a:t> 19’un Turizm Öğrencilerinin Akademik ve </a:t>
            </a:r>
            <a:r>
              <a:rPr lang="tr-TR" dirty="0" err="1">
                <a:solidFill>
                  <a:srgbClr val="0F2303"/>
                </a:solidFill>
              </a:rPr>
              <a:t>Psiko</a:t>
            </a:r>
            <a:r>
              <a:rPr lang="tr-TR" dirty="0">
                <a:solidFill>
                  <a:srgbClr val="0F2303"/>
                </a:solidFill>
              </a:rPr>
              <a:t>-Sosyal Durumu Üzerindeki Etkisi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F2303"/>
                </a:solidFill>
              </a:rPr>
              <a:t>TÜBİTAK 1001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F2303"/>
                </a:solidFill>
              </a:rPr>
              <a:t>Stevia</a:t>
            </a:r>
            <a:r>
              <a:rPr lang="tr-TR" dirty="0">
                <a:solidFill>
                  <a:srgbClr val="0F2303"/>
                </a:solidFill>
              </a:rPr>
              <a:t> </a:t>
            </a:r>
            <a:r>
              <a:rPr lang="tr-TR" dirty="0" err="1">
                <a:solidFill>
                  <a:srgbClr val="0F2303"/>
                </a:solidFill>
              </a:rPr>
              <a:t>Rebaudiana</a:t>
            </a:r>
            <a:r>
              <a:rPr lang="tr-TR" dirty="0">
                <a:solidFill>
                  <a:srgbClr val="0F2303"/>
                </a:solidFill>
              </a:rPr>
              <a:t> Bitkisinin Yeni Tekniklerle </a:t>
            </a:r>
            <a:r>
              <a:rPr lang="tr-TR" dirty="0" err="1">
                <a:solidFill>
                  <a:srgbClr val="0F2303"/>
                </a:solidFill>
              </a:rPr>
              <a:t>Ekstraksiyonu</a:t>
            </a:r>
            <a:r>
              <a:rPr lang="tr-TR" dirty="0">
                <a:solidFill>
                  <a:srgbClr val="0F2303"/>
                </a:solidFill>
              </a:rPr>
              <a:t> Ve </a:t>
            </a:r>
            <a:r>
              <a:rPr lang="tr-TR" dirty="0" err="1">
                <a:solidFill>
                  <a:srgbClr val="0F2303"/>
                </a:solidFill>
              </a:rPr>
              <a:t>Ekstraktından</a:t>
            </a:r>
            <a:r>
              <a:rPr lang="tr-TR" dirty="0">
                <a:solidFill>
                  <a:srgbClr val="0F2303"/>
                </a:solidFill>
              </a:rPr>
              <a:t> Farklı </a:t>
            </a:r>
            <a:r>
              <a:rPr lang="tr-TR" dirty="0" err="1">
                <a:solidFill>
                  <a:srgbClr val="0F2303"/>
                </a:solidFill>
              </a:rPr>
              <a:t>Fermentasyon</a:t>
            </a:r>
            <a:r>
              <a:rPr lang="tr-TR" dirty="0">
                <a:solidFill>
                  <a:srgbClr val="0F2303"/>
                </a:solidFill>
              </a:rPr>
              <a:t> Teknikleriyle </a:t>
            </a:r>
            <a:r>
              <a:rPr lang="tr-TR" dirty="0" err="1">
                <a:solidFill>
                  <a:srgbClr val="0F2303"/>
                </a:solidFill>
              </a:rPr>
              <a:t>Inülinaz</a:t>
            </a:r>
            <a:r>
              <a:rPr lang="tr-TR" dirty="0">
                <a:solidFill>
                  <a:srgbClr val="0F2303"/>
                </a:solidFill>
              </a:rPr>
              <a:t> ve </a:t>
            </a:r>
            <a:r>
              <a:rPr lang="tr-TR" dirty="0" err="1">
                <a:solidFill>
                  <a:srgbClr val="0F2303"/>
                </a:solidFill>
              </a:rPr>
              <a:t>Fruktooligosakkarit</a:t>
            </a:r>
            <a:r>
              <a:rPr lang="tr-TR" dirty="0">
                <a:solidFill>
                  <a:srgbClr val="0F2303"/>
                </a:solidFill>
              </a:rPr>
              <a:t> Üretimi, İleri </a:t>
            </a:r>
            <a:r>
              <a:rPr lang="tr-TR" dirty="0" err="1">
                <a:solidFill>
                  <a:srgbClr val="0F2303"/>
                </a:solidFill>
              </a:rPr>
              <a:t>Kromatografik</a:t>
            </a:r>
            <a:r>
              <a:rPr lang="tr-TR" dirty="0">
                <a:solidFill>
                  <a:srgbClr val="0F2303"/>
                </a:solidFill>
              </a:rPr>
              <a:t> Yöntemlerle Saflaştırılan ve Tanımlanan Bileşenlerinin Kolon Kanserinde Moleküler </a:t>
            </a:r>
            <a:r>
              <a:rPr lang="tr-TR" dirty="0" err="1">
                <a:solidFill>
                  <a:srgbClr val="0F2303"/>
                </a:solidFill>
              </a:rPr>
              <a:t>Mekanistik</a:t>
            </a:r>
            <a:r>
              <a:rPr lang="tr-TR" dirty="0">
                <a:solidFill>
                  <a:srgbClr val="0F2303"/>
                </a:solidFill>
              </a:rPr>
              <a:t> Çalışmaları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F2303"/>
                </a:solidFill>
              </a:rPr>
              <a:t>Stevia</a:t>
            </a:r>
            <a:r>
              <a:rPr lang="tr-TR" dirty="0">
                <a:solidFill>
                  <a:srgbClr val="0F2303"/>
                </a:solidFill>
              </a:rPr>
              <a:t> </a:t>
            </a:r>
            <a:r>
              <a:rPr lang="tr-TR" dirty="0" err="1">
                <a:solidFill>
                  <a:srgbClr val="0F2303"/>
                </a:solidFill>
              </a:rPr>
              <a:t>Rebaudiana</a:t>
            </a:r>
            <a:r>
              <a:rPr lang="tr-TR" dirty="0">
                <a:solidFill>
                  <a:srgbClr val="0F2303"/>
                </a:solidFill>
              </a:rPr>
              <a:t> Bitkisinin Yeni Tekniklerle </a:t>
            </a:r>
            <a:r>
              <a:rPr lang="tr-TR" dirty="0" err="1">
                <a:solidFill>
                  <a:srgbClr val="0F2303"/>
                </a:solidFill>
              </a:rPr>
              <a:t>Ekstraksiyonu</a:t>
            </a:r>
            <a:r>
              <a:rPr lang="tr-TR" dirty="0">
                <a:solidFill>
                  <a:srgbClr val="0F2303"/>
                </a:solidFill>
              </a:rPr>
              <a:t> Ve </a:t>
            </a:r>
            <a:r>
              <a:rPr lang="tr-TR" dirty="0" err="1">
                <a:solidFill>
                  <a:srgbClr val="0F2303"/>
                </a:solidFill>
              </a:rPr>
              <a:t>Ekstraktından</a:t>
            </a:r>
            <a:r>
              <a:rPr lang="tr-TR" dirty="0">
                <a:solidFill>
                  <a:srgbClr val="0F2303"/>
                </a:solidFill>
              </a:rPr>
              <a:t> Farklı </a:t>
            </a:r>
            <a:r>
              <a:rPr lang="tr-TR" dirty="0" err="1">
                <a:solidFill>
                  <a:srgbClr val="0F2303"/>
                </a:solidFill>
              </a:rPr>
              <a:t>Fermentasyon</a:t>
            </a:r>
            <a:r>
              <a:rPr lang="tr-TR" dirty="0">
                <a:solidFill>
                  <a:srgbClr val="0F2303"/>
                </a:solidFill>
              </a:rPr>
              <a:t> Teknikleriyle </a:t>
            </a:r>
            <a:r>
              <a:rPr lang="tr-TR" dirty="0" err="1">
                <a:solidFill>
                  <a:srgbClr val="0F2303"/>
                </a:solidFill>
              </a:rPr>
              <a:t>Inülinaz</a:t>
            </a:r>
            <a:r>
              <a:rPr lang="tr-TR" dirty="0">
                <a:solidFill>
                  <a:srgbClr val="0F2303"/>
                </a:solidFill>
              </a:rPr>
              <a:t> ve </a:t>
            </a:r>
            <a:r>
              <a:rPr lang="tr-TR" dirty="0" err="1">
                <a:solidFill>
                  <a:srgbClr val="0F2303"/>
                </a:solidFill>
              </a:rPr>
              <a:t>Fruktooligosakkarit</a:t>
            </a:r>
            <a:r>
              <a:rPr lang="tr-TR" dirty="0">
                <a:solidFill>
                  <a:srgbClr val="0F2303"/>
                </a:solidFill>
              </a:rPr>
              <a:t> Üretimi, İleri </a:t>
            </a:r>
            <a:r>
              <a:rPr lang="tr-TR" dirty="0" err="1">
                <a:solidFill>
                  <a:srgbClr val="0F2303"/>
                </a:solidFill>
              </a:rPr>
              <a:t>Kromatografik</a:t>
            </a:r>
            <a:r>
              <a:rPr lang="tr-TR" dirty="0">
                <a:solidFill>
                  <a:srgbClr val="0F2303"/>
                </a:solidFill>
              </a:rPr>
              <a:t> Yöntemlerle Saflaştırılan ve Tanımlanan Bileşenlerinin Kolon Kanserinde Moleküler </a:t>
            </a:r>
            <a:r>
              <a:rPr lang="tr-TR" dirty="0" err="1">
                <a:solidFill>
                  <a:srgbClr val="0F2303"/>
                </a:solidFill>
              </a:rPr>
              <a:t>Mekanistik</a:t>
            </a:r>
            <a:r>
              <a:rPr lang="tr-TR" dirty="0">
                <a:solidFill>
                  <a:srgbClr val="0F2303"/>
                </a:solidFill>
              </a:rPr>
              <a:t> Çalışmaları</a:t>
            </a:r>
          </a:p>
          <a:p>
            <a:pPr lvl="1"/>
            <a:endParaRPr lang="tr-TR" dirty="0">
              <a:solidFill>
                <a:srgbClr val="0F2303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dirty="0">
              <a:solidFill>
                <a:srgbClr val="0F2303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867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5272986"/>
            <a:ext cx="83529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Sürekli iyileştirme kapsamına bağlı kalarak</a:t>
            </a:r>
            <a:r>
              <a:rPr lang="tr-TR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tüm faaliyetlerin paydaş </a:t>
            </a: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memnuniyetinin sağlanması yönünde </a:t>
            </a:r>
            <a:r>
              <a:rPr lang="tr-TR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gerçekleştirilmesidir. 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90637" y="3103161"/>
            <a:ext cx="83529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F2303"/>
                </a:solidFill>
              </a:rPr>
              <a:t>Antalya Bilim Üniversitesi Turizm Fakültesi olarak, ulusal ve uluslararası eğitim kurumları arasında öncelikle tercih  edilen ve yetiştirdiği </a:t>
            </a:r>
            <a:r>
              <a:rPr lang="tr-TR" b="1" dirty="0" smtClean="0">
                <a:solidFill>
                  <a:srgbClr val="0F2303"/>
                </a:solidFill>
              </a:rPr>
              <a:t>öğrencilerin, </a:t>
            </a:r>
            <a:r>
              <a:rPr lang="tr-TR" b="1" dirty="0" smtClean="0">
                <a:solidFill>
                  <a:srgbClr val="0F2303"/>
                </a:solidFill>
              </a:rPr>
              <a:t>mesleki donanım ve etik bilinci ile </a:t>
            </a:r>
            <a:r>
              <a:rPr lang="tr-TR" b="1" dirty="0" smtClean="0">
                <a:solidFill>
                  <a:srgbClr val="0F2303"/>
                </a:solidFill>
              </a:rPr>
              <a:t>turizm </a:t>
            </a:r>
            <a:r>
              <a:rPr lang="tr-TR" b="1" dirty="0">
                <a:solidFill>
                  <a:srgbClr val="0F2303"/>
                </a:solidFill>
              </a:rPr>
              <a:t>sektörünün ilk başvuru kaynakları arasında yer </a:t>
            </a:r>
            <a:r>
              <a:rPr lang="tr-TR" b="1" dirty="0" smtClean="0">
                <a:solidFill>
                  <a:srgbClr val="0F2303"/>
                </a:solidFill>
              </a:rPr>
              <a:t>almasıdır.</a:t>
            </a:r>
            <a:endParaRPr lang="tr-TR" b="1" dirty="0">
              <a:solidFill>
                <a:srgbClr val="0F230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1348835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F2303"/>
                </a:solidFill>
              </a:rPr>
              <a:t>Yabancı dil bilgisi üst düzeyde olan, yenilikçi, stratejik düşünebilen, özgüveni yüksek, bilgiyi araştıran, yorumlayan, sürekli gelişimi benimsemiş, geleceğe yön verecek, turizm yöneticilerini, liderlerini ve girişimcilerini yetiştirmektir.</a:t>
            </a: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94509" y="2563831"/>
            <a:ext cx="71628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0F2303"/>
                </a:solidFill>
              </a:rPr>
              <a:t>Turizm Çalışmaları Uygulama ve Araştırma </a:t>
            </a:r>
            <a:r>
              <a:rPr lang="tr-TR" dirty="0" smtClean="0">
                <a:solidFill>
                  <a:srgbClr val="0F2303"/>
                </a:solidFill>
              </a:rPr>
              <a:t>Merkezi ve Sürekli Eğitim Merkezi işbirliği ile eğitim ve  uygulamalar yapılması planlanmaktadır.</a:t>
            </a:r>
            <a:endParaRPr lang="tr-TR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Metin kutusu 64">
            <a:extLst>
              <a:ext uri="{FF2B5EF4-FFF2-40B4-BE49-F238E27FC236}">
                <a16:creationId xmlns:a16="http://schemas.microsoft.com/office/drawing/2014/main" id="{AB6D8925-A980-E043-AB0D-CF8E09F092BB}"/>
              </a:ext>
            </a:extLst>
          </p:cNvPr>
          <p:cNvSpPr txBox="1"/>
          <p:nvPr/>
        </p:nvSpPr>
        <p:spPr>
          <a:xfrm>
            <a:off x="852616" y="2044758"/>
            <a:ext cx="75499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800" b="1" dirty="0" err="1" smtClean="0">
                <a:solidFill>
                  <a:srgbClr val="0F2303"/>
                </a:solidFill>
              </a:rPr>
              <a:t>Gastronomi</a:t>
            </a:r>
            <a:r>
              <a:rPr lang="en-US" sz="1800" b="1" dirty="0" smtClean="0">
                <a:solidFill>
                  <a:srgbClr val="0F2303"/>
                </a:solidFill>
              </a:rPr>
              <a:t> </a:t>
            </a:r>
            <a:r>
              <a:rPr lang="tr-TR" sz="1800" b="1" dirty="0">
                <a:solidFill>
                  <a:srgbClr val="0F2303"/>
                </a:solidFill>
              </a:rPr>
              <a:t>Eğitim Uygulama Mutfağı</a:t>
            </a:r>
            <a:r>
              <a:rPr lang="en-US" sz="1800" b="1" dirty="0">
                <a:solidFill>
                  <a:srgbClr val="0F2303"/>
                </a:solidFill>
              </a:rPr>
              <a:t> </a:t>
            </a:r>
            <a:r>
              <a:rPr lang="en-US" sz="1800" b="1" dirty="0" err="1">
                <a:solidFill>
                  <a:srgbClr val="0F2303"/>
                </a:solidFill>
              </a:rPr>
              <a:t>için</a:t>
            </a:r>
            <a:r>
              <a:rPr lang="en-US" sz="1800" b="1" dirty="0">
                <a:solidFill>
                  <a:srgbClr val="0F2303"/>
                </a:solidFill>
              </a:rPr>
              <a:t> </a:t>
            </a:r>
            <a:r>
              <a:rPr lang="en-US" sz="1800" b="1" dirty="0" err="1">
                <a:solidFill>
                  <a:srgbClr val="0F2303"/>
                </a:solidFill>
              </a:rPr>
              <a:t>gerekli</a:t>
            </a:r>
            <a:r>
              <a:rPr lang="en-US" sz="1800" b="1" dirty="0">
                <a:solidFill>
                  <a:srgbClr val="0F2303"/>
                </a:solidFill>
              </a:rPr>
              <a:t> </a:t>
            </a:r>
            <a:r>
              <a:rPr lang="en-US" sz="1800" b="1" dirty="0" err="1">
                <a:solidFill>
                  <a:srgbClr val="0F2303"/>
                </a:solidFill>
              </a:rPr>
              <a:t>olan</a:t>
            </a:r>
            <a:r>
              <a:rPr lang="en-US" sz="1800" b="1" dirty="0">
                <a:solidFill>
                  <a:srgbClr val="0F2303"/>
                </a:solidFill>
              </a:rPr>
              <a:t> </a:t>
            </a:r>
            <a:r>
              <a:rPr lang="en-US" sz="1800" b="1" dirty="0" err="1" smtClean="0">
                <a:solidFill>
                  <a:srgbClr val="0F2303"/>
                </a:solidFill>
              </a:rPr>
              <a:t>ekipmanlar</a:t>
            </a:r>
            <a:r>
              <a:rPr lang="en-US" sz="1800" b="1" dirty="0" smtClean="0">
                <a:solidFill>
                  <a:srgbClr val="0F2303"/>
                </a:solidFill>
              </a:rPr>
              <a:t> </a:t>
            </a:r>
            <a:r>
              <a:rPr lang="en-US" sz="1800" b="1" dirty="0" err="1">
                <a:solidFill>
                  <a:srgbClr val="0F2303"/>
                </a:solidFill>
              </a:rPr>
              <a:t>tamamlanmalıdır</a:t>
            </a:r>
            <a:r>
              <a:rPr lang="en-US" sz="1800" b="1" dirty="0">
                <a:solidFill>
                  <a:srgbClr val="0F2303"/>
                </a:solidFill>
              </a:rPr>
              <a:t>.  </a:t>
            </a:r>
          </a:p>
          <a:p>
            <a:pPr algn="just">
              <a:lnSpc>
                <a:spcPct val="150000"/>
              </a:lnSpc>
            </a:pPr>
            <a:endParaRPr lang="tr-TR" sz="1200" b="1" dirty="0">
              <a:solidFill>
                <a:srgbClr val="0F2303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b="1" dirty="0" smtClean="0">
                <a:solidFill>
                  <a:srgbClr val="0F2303"/>
                </a:solidFill>
              </a:rPr>
              <a:t>Turizm </a:t>
            </a:r>
            <a:r>
              <a:rPr lang="tr-TR" b="1" dirty="0" smtClean="0">
                <a:solidFill>
                  <a:srgbClr val="0F2303"/>
                </a:solidFill>
              </a:rPr>
              <a:t>Fakültesi </a:t>
            </a:r>
            <a:r>
              <a:rPr lang="tr-TR" sz="1800" b="1" dirty="0" smtClean="0">
                <a:solidFill>
                  <a:srgbClr val="0F2303"/>
                </a:solidFill>
              </a:rPr>
              <a:t>öğrencilerinin </a:t>
            </a:r>
            <a:r>
              <a:rPr lang="tr-TR" sz="1800" b="1" dirty="0" err="1">
                <a:solidFill>
                  <a:srgbClr val="0F2303"/>
                </a:solidFill>
              </a:rPr>
              <a:t>sektörel</a:t>
            </a:r>
            <a:r>
              <a:rPr lang="tr-TR" sz="1800" b="1" dirty="0">
                <a:solidFill>
                  <a:srgbClr val="0F2303"/>
                </a:solidFill>
              </a:rPr>
              <a:t> tecrübelerini artırmak ve profesyonel hayata hazırlamak için </a:t>
            </a:r>
            <a:r>
              <a:rPr lang="tr-TR" sz="1800" b="1" dirty="0" smtClean="0">
                <a:solidFill>
                  <a:srgbClr val="0F2303"/>
                </a:solidFill>
              </a:rPr>
              <a:t>gerek uygulama gerek teorik dersler çeşitlendirilmeli ve </a:t>
            </a:r>
            <a:r>
              <a:rPr lang="tr-TR" sz="1800" b="1" dirty="0" err="1" smtClean="0">
                <a:solidFill>
                  <a:srgbClr val="0F2303"/>
                </a:solidFill>
              </a:rPr>
              <a:t>sektörel</a:t>
            </a:r>
            <a:r>
              <a:rPr lang="tr-TR" sz="1800" b="1" dirty="0" smtClean="0">
                <a:solidFill>
                  <a:srgbClr val="0F2303"/>
                </a:solidFill>
              </a:rPr>
              <a:t> </a:t>
            </a:r>
            <a:r>
              <a:rPr lang="tr-TR" sz="1800" b="1" dirty="0">
                <a:solidFill>
                  <a:srgbClr val="0F2303"/>
                </a:solidFill>
              </a:rPr>
              <a:t>kuruluşlarla olan ilişkiler </a:t>
            </a:r>
            <a:r>
              <a:rPr lang="en-US" sz="1800" b="1" dirty="0" err="1" smtClean="0">
                <a:solidFill>
                  <a:srgbClr val="0F2303"/>
                </a:solidFill>
              </a:rPr>
              <a:t>geliştirilmeli</a:t>
            </a:r>
            <a:r>
              <a:rPr lang="tr-TR" b="1" dirty="0" err="1" smtClean="0">
                <a:solidFill>
                  <a:srgbClr val="0F2303"/>
                </a:solidFill>
              </a:rPr>
              <a:t>dir</a:t>
            </a:r>
            <a:r>
              <a:rPr lang="tr-TR" b="1" dirty="0" smtClean="0">
                <a:solidFill>
                  <a:srgbClr val="0F2303"/>
                </a:solidFill>
              </a:rPr>
              <a:t>.</a:t>
            </a:r>
            <a:endParaRPr lang="tr-TR" sz="1800" b="1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62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Metin kutusu 64">
            <a:extLst>
              <a:ext uri="{FF2B5EF4-FFF2-40B4-BE49-F238E27FC236}">
                <a16:creationId xmlns:a16="http://schemas.microsoft.com/office/drawing/2014/main" id="{AB6D8925-A980-E043-AB0D-CF8E09F092BB}"/>
              </a:ext>
            </a:extLst>
          </p:cNvPr>
          <p:cNvSpPr txBox="1"/>
          <p:nvPr/>
        </p:nvSpPr>
        <p:spPr>
          <a:xfrm>
            <a:off x="852616" y="2044758"/>
            <a:ext cx="7549979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F2303"/>
                </a:solidFill>
              </a:rPr>
              <a:t>Öğrencilerin yurt içi ve yurt dışı staj olanaklarının geliştirilmesi için çalışmalar sürdürülmelidir.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800" b="1" dirty="0">
              <a:solidFill>
                <a:srgbClr val="0F2303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F2303"/>
                </a:solidFill>
              </a:rPr>
              <a:t>Sektör</a:t>
            </a:r>
            <a:r>
              <a:rPr lang="en-US" b="1" dirty="0">
                <a:solidFill>
                  <a:srgbClr val="0F2303"/>
                </a:solidFill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</a:rPr>
              <a:t>temsilcileri</a:t>
            </a:r>
            <a:r>
              <a:rPr lang="tr-TR" b="1" dirty="0" smtClean="0">
                <a:solidFill>
                  <a:srgbClr val="0F2303"/>
                </a:solidFill>
              </a:rPr>
              <a:t> ve danışma kurulundan m</a:t>
            </a:r>
            <a:r>
              <a:rPr lang="en-US" b="1" dirty="0" err="1" smtClean="0">
                <a:solidFill>
                  <a:srgbClr val="0F2303"/>
                </a:solidFill>
              </a:rPr>
              <a:t>üfredat</a:t>
            </a:r>
            <a:r>
              <a:rPr lang="en-US" b="1" dirty="0" smtClean="0">
                <a:solidFill>
                  <a:srgbClr val="0F2303"/>
                </a:solidFill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</a:rPr>
              <a:t>programı</a:t>
            </a:r>
            <a:r>
              <a:rPr lang="tr-TR" b="1" dirty="0" smtClean="0">
                <a:solidFill>
                  <a:srgbClr val="0F2303"/>
                </a:solidFill>
              </a:rPr>
              <a:t> ile ilgili görüşler alınması ve uygun aralıklarla güncellenmesi</a:t>
            </a:r>
            <a:endParaRPr lang="tr-TR" b="1" dirty="0">
              <a:solidFill>
                <a:srgbClr val="0F2303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800" b="1" dirty="0">
              <a:solidFill>
                <a:srgbClr val="0F2303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0F2303"/>
                </a:solidFill>
              </a:rPr>
              <a:t>Sivil</a:t>
            </a:r>
            <a:r>
              <a:rPr lang="en-US" b="1" dirty="0" smtClean="0">
                <a:solidFill>
                  <a:srgbClr val="0F2303"/>
                </a:solidFill>
              </a:rPr>
              <a:t> </a:t>
            </a:r>
            <a:r>
              <a:rPr lang="en-US" b="1" dirty="0" err="1">
                <a:solidFill>
                  <a:srgbClr val="0F2303"/>
                </a:solidFill>
              </a:rPr>
              <a:t>Toplum</a:t>
            </a:r>
            <a:r>
              <a:rPr lang="en-US" b="1" dirty="0">
                <a:solidFill>
                  <a:srgbClr val="0F2303"/>
                </a:solidFill>
              </a:rPr>
              <a:t> </a:t>
            </a:r>
            <a:r>
              <a:rPr lang="en-US" b="1" dirty="0" err="1">
                <a:solidFill>
                  <a:srgbClr val="0F2303"/>
                </a:solidFill>
              </a:rPr>
              <a:t>Kuruluşları</a:t>
            </a:r>
            <a:r>
              <a:rPr lang="en-US" b="1" dirty="0">
                <a:solidFill>
                  <a:srgbClr val="0F2303"/>
                </a:solidFill>
              </a:rPr>
              <a:t> </a:t>
            </a:r>
            <a:r>
              <a:rPr lang="en-US" b="1" dirty="0" err="1">
                <a:solidFill>
                  <a:srgbClr val="0F2303"/>
                </a:solidFill>
              </a:rPr>
              <a:t>ile</a:t>
            </a:r>
            <a:r>
              <a:rPr lang="en-US" b="1" dirty="0">
                <a:solidFill>
                  <a:srgbClr val="0F2303"/>
                </a:solidFill>
              </a:rPr>
              <a:t>  </a:t>
            </a:r>
            <a:r>
              <a:rPr lang="en-US" b="1" dirty="0" err="1">
                <a:solidFill>
                  <a:srgbClr val="0F2303"/>
                </a:solidFill>
              </a:rPr>
              <a:t>ilişkileri</a:t>
            </a:r>
            <a:r>
              <a:rPr lang="en-US" b="1" dirty="0">
                <a:solidFill>
                  <a:srgbClr val="0F2303"/>
                </a:solidFill>
              </a:rPr>
              <a:t> </a:t>
            </a:r>
            <a:r>
              <a:rPr lang="en-US" b="1" dirty="0" err="1">
                <a:solidFill>
                  <a:srgbClr val="0F2303"/>
                </a:solidFill>
              </a:rPr>
              <a:t>geliştirmek</a:t>
            </a:r>
            <a:r>
              <a:rPr lang="tr-TR" b="1" dirty="0">
                <a:solidFill>
                  <a:srgbClr val="0F2303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F2303"/>
                </a:solidFill>
              </a:rPr>
              <a:t>Mesleki </a:t>
            </a:r>
            <a:r>
              <a:rPr lang="en-US" b="1" dirty="0" err="1" smtClean="0">
                <a:solidFill>
                  <a:srgbClr val="0F2303"/>
                </a:solidFill>
              </a:rPr>
              <a:t>serifikasyon</a:t>
            </a:r>
            <a:r>
              <a:rPr lang="en-US" b="1" dirty="0" smtClean="0">
                <a:solidFill>
                  <a:srgbClr val="0F2303"/>
                </a:solidFill>
              </a:rPr>
              <a:t> </a:t>
            </a:r>
            <a:r>
              <a:rPr lang="en-US" b="1" dirty="0" err="1">
                <a:solidFill>
                  <a:srgbClr val="0F2303"/>
                </a:solidFill>
              </a:rPr>
              <a:t>programlarının</a:t>
            </a:r>
            <a:r>
              <a:rPr lang="en-US" b="1" dirty="0">
                <a:solidFill>
                  <a:srgbClr val="0F2303"/>
                </a:solidFill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</a:rPr>
              <a:t>oluşturulması</a:t>
            </a:r>
            <a:r>
              <a:rPr lang="tr-TR" b="1" dirty="0" smtClean="0">
                <a:solidFill>
                  <a:srgbClr val="0F2303"/>
                </a:solidFill>
              </a:rPr>
              <a:t> ve duyurularak uygulanması</a:t>
            </a:r>
            <a:endParaRPr lang="tr-TR" b="1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7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451074"/>
              </p:ext>
            </p:extLst>
          </p:nvPr>
        </p:nvGraphicFramePr>
        <p:xfrm>
          <a:off x="304798" y="1301887"/>
          <a:ext cx="8631383" cy="4280605"/>
        </p:xfrm>
        <a:graphic>
          <a:graphicData uri="http://schemas.openxmlformats.org/drawingml/2006/table">
            <a:tbl>
              <a:tblPr/>
              <a:tblGrid>
                <a:gridCol w="2060057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7901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96156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196156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222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2137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 % 100 İngilizce eğitim verilmesi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 Yeni kurulmuş bir üniversite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 Mütevelli Heyetinde turizm sektöründen üye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 Turizm sektörünün iç ve dış etkenlerden kolay etkilenmesi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2137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 % 100 İngilizce eğitim verilmesi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 Tanıtım ve reklam eksikliği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F2- Organize Sanayi Bölgesi ile yakınlık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 Turizm mesleğine yönelik toplumsal farkındalığın olmaması.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210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 İkinci yabancı dil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 Fakülte genelinde sektörle ilişkilerin ve sektöre yönelik yapılan akademik çalışmaların sektörle paylaşılmasının yeteri kadar geliştirilememesi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F3- Antalya'nın turizm açısından konum avantajı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T3- Ekonomik kriz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82186"/>
                  </a:ext>
                </a:extLst>
              </a:tr>
              <a:tr h="3173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 Güncel ve sektörün ihtiyaçlarına uygun müfredat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Z4- Fakülte bölümleri ile ilgili alanlarda faaliyet gösteren STK ları ile ilişkilerin geliştirilmesi ihtiyacı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F4- Antalya'da tek %100 ingilizce  eğitim veren bölümlere sahip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T4- Farklı Üniversitelere geçiş yapan öğrenciler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16553"/>
                  </a:ext>
                </a:extLst>
              </a:tr>
              <a:tr h="2137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 Güçlü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sektörel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ilişkiler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Z5-Yabancı akademik personel istihdamının bulunmaması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F5- Firmaların staj için yabancı dil bilen öğrenci talepleri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T5- Medya etkisinin öğrencilerin tercihine olan etkisi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01175"/>
                  </a:ext>
                </a:extLst>
              </a:tr>
              <a:tr h="4210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 Deneyimli ve farklı kültürlerden kalifiye, genç ve dinamik akademik kadroya sahip olunması</a:t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Z6- Akdemik araştırma ve projelerin sayısının istenilen seviyenin altında kalması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F6- Özel Turizm Meslek Liselerinin sayısının fazla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T6- Türkiye genelinde turizm bölümlerine öğrenci talebindeki genel düşüş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01392"/>
                  </a:ext>
                </a:extLst>
              </a:tr>
              <a:tr h="21374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 İdari kadronun nitelikli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Z7- TEDQUAL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Tourism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akreditasyonunun bulunmaması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F7- Ulusal, uluslararası  programlar, fuarlar ve projeler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T7- Turizm alanında YL programlarının olmaması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460859"/>
                  </a:ext>
                </a:extLst>
              </a:tr>
              <a:tr h="3173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 Yeniliğe açık olunması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Z8- Uluslararası yarışmalar, konferanslar, projeler ve bilimsel etkinliklere katılım  yetersizliği ve ev sahipliği yapılamaması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F8- %100 İngilizce eğitimine olan talepler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T8- %100 İngilizce eğitimine olan tereddütler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29211"/>
                  </a:ext>
                </a:extLst>
              </a:tr>
              <a:tr h="2137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G8- Proje yapabilme kabiliyeti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Z9-Uluslararası üniversite iş birliği zayıf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F9 - Erasmus ve work&amp;travel yarattığı Net-work ağı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T9- Öğrencilerin akademik seviyelerindeki sorunlar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3200"/>
                  </a:ext>
                </a:extLst>
              </a:tr>
              <a:tr h="2137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G9- Öğrenci odaklı olunması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Z10-Danışmanlar Kuruluyla yeterli iletişimin olmaması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F10- Akdeniz Üniversitesi ile iyi ilişkiler ve işbirliği olanakları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T10- Bölüme gelen öğrencinin dil yetersizliği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4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414" y="440827"/>
            <a:ext cx="7055380" cy="140053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SWOT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5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96470"/>
              </p:ext>
            </p:extLst>
          </p:nvPr>
        </p:nvGraphicFramePr>
        <p:xfrm>
          <a:off x="318652" y="1141092"/>
          <a:ext cx="8631383" cy="5254962"/>
        </p:xfrm>
        <a:graphic>
          <a:graphicData uri="http://schemas.openxmlformats.org/drawingml/2006/table">
            <a:tbl>
              <a:tblPr/>
              <a:tblGrid>
                <a:gridCol w="2060057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7901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96156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196156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196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YÖNLER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416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G11- Yüksek motivasyonlu, vizyon sahibi güçlü bir lideri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F11- Devletin turizm kalkınma planlarında alternatif turizme ait politikalarına ağırlık verilmesi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T11- Açılan gastronomi bölümünün sayısındaki artış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416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G12- Öğrenci akademisyen ilişkisinin güçlü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F12- Turizm Endüstrisinin yatırımlarının artması, istihdam artışı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T12-Akademik çevrede Gastronomi Bölümünün sanat ve kültür tarafının ihmal edilmesi.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416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G13- Dinamik bir çalışma sisteminin bulunması, bürokrasinin az olması.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F13- Gölge Yönetici Programının etkili bir şekilde yürütülmesi ile sektörde öğrenci istihdamının arttırılması.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T13-Akademisyenlerin </a:t>
                      </a:r>
                      <a:r>
                        <a:rPr lang="tr-TR" sz="1000" b="0" i="0" u="none" strike="noStrike" dirty="0" err="1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EBYS'den</a:t>
                      </a:r>
                      <a:r>
                        <a:rPr lang="tr-TR" sz="10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 evrak takibi ve yazışma yapma konusundaki bilgilerinin yetersiz olması.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82186"/>
                  </a:ext>
                </a:extLst>
              </a:tr>
              <a:tr h="29746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G14- Yurt içi ve dışı staj olanakları (</a:t>
                      </a:r>
                      <a:r>
                        <a:rPr lang="tr-TR" sz="900" b="0" i="0" u="none" strike="noStrike" dirty="0" err="1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Erasmus</a:t>
                      </a:r>
                      <a:r>
                        <a:rPr lang="tr-TR" sz="9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-Uluslararası Staj Aracıları)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F14- Medya etkisinin öğrencilerin tercihine olan etkisi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T14-Pandemi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16553"/>
                  </a:ext>
                </a:extLst>
              </a:tr>
              <a:tr h="730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G15- Programlı staj çalışmaları ve gölge yöneticilik programları sebebiyle, öğrencinin sektörde istihdamını kolaylaştırıyor olması, öğrencinin sektöre adaptasyonunun yüksek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F15-İdari konularda üst yönetime kolay erişim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T15- OBS sisteminde öğrenci danışmanlarının öğrencinin müfredat dersleri ile aldığı-alacağı dersleri eş zamanlı olarak görememesi.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01175"/>
                  </a:ext>
                </a:extLst>
              </a:tr>
              <a:tr h="5859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G16-  Turistik işletmelerin yönetiminde kullanılan güncel yazılımların üniversite bünyesinde ulaşılabilir olması ve ders kapsamında öğretilmesi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F16- Sektörün birden fazla yabancı dil bilen eleman arayışı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01392"/>
                  </a:ext>
                </a:extLst>
              </a:tr>
              <a:tr h="4416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G17- Fakülte mezun izleme sistemi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F17- Öğrencilerin ulusal, uluslararası proje yazabilme ve projelere katılabilme potansiyeli.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460859"/>
                  </a:ext>
                </a:extLst>
              </a:tr>
              <a:tr h="29746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G18- Akademik çevre ile ilişkilerin kuvvetli olunması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F18- Turizm ve diğer sektörlerin varlığı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29211"/>
                  </a:ext>
                </a:extLst>
              </a:tr>
              <a:tr h="297464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G-19 Mezunlarımızın iyi konumlarda, sektörde iş bulması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F19-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Pandemi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süreciyle online eğitimlerin gündeme gelmesi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3200"/>
                  </a:ext>
                </a:extLst>
              </a:tr>
              <a:tr h="858048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G20- </a:t>
                      </a:r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Turizm Araştırma Merkezi ile uyumlu çalışmaların olması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4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49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3083"/>
              </p:ext>
            </p:extLst>
          </p:nvPr>
        </p:nvGraphicFramePr>
        <p:xfrm>
          <a:off x="2076429" y="1288031"/>
          <a:ext cx="5097936" cy="5364652"/>
        </p:xfrm>
        <a:graphic>
          <a:graphicData uri="http://schemas.openxmlformats.org/drawingml/2006/table">
            <a:tbl>
              <a:tblPr/>
              <a:tblGrid>
                <a:gridCol w="163196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72619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73977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akademik kadro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faaliyeti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ve idari işlerin prosedürlere uygun yürütülmesi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Turizm Çalışmaları Uygulama ve Araştırma Merkezi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 ve projelerin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Sekreterliği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faaliyetler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işlerin birlikte yürütülmesi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Başkanlıkları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ve idari işlerin işbirliği içinde  prosedürlere uygun yürütülmesi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 çalışma, işbirliği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Öğrenci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işlere destek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hizmeti alır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İyi eğitim almak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 yönetici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 eğitim ve araştırma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Mütevelli Heyeti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Karar alıcı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 eğitim ve araştırma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konularda iş birliği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 çalışma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fakülte ve dekanlıklar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ve araştırmada paylaşım ve ortaklık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Turizm Sektörü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İstihdam - staj olanağı yaratır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 personel ve iş 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Politika yapıcı ve yasa uygulayıcı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Yasalara uyma ve uygulama</a:t>
                      </a:r>
                      <a:b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Sivil Toplum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ortakları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Sektörel ve bölgesel gelişim ve katkı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paylaşımı ve ortak çalışmalar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55856"/>
              </p:ext>
            </p:extLst>
          </p:nvPr>
        </p:nvGraphicFramePr>
        <p:xfrm>
          <a:off x="2076429" y="1288031"/>
          <a:ext cx="5097936" cy="4650049"/>
        </p:xfrm>
        <a:graphic>
          <a:graphicData uri="http://schemas.openxmlformats.org/drawingml/2006/table">
            <a:tbl>
              <a:tblPr/>
              <a:tblGrid>
                <a:gridCol w="163196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72619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73977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Kurumlarının bağlı olduğu en üst kuruluş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Uygun çalışılması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Turistler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 kaynağı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Sektörün iyileştirilmesi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halk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 ve müşteri kaynağı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Bölgesel kalkınmaya katkı</a:t>
                      </a:r>
                      <a:b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idari kadrosu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Eğitimin yürütülmesine destek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 çalışma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yönetimler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ortaklığı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Sektörde temsilcimiz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birliği</a:t>
                      </a:r>
                      <a:b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İletişim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 kurumları ve fonları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geliştirme ve destekleme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üretimi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Belgelendirme Kuruluşu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Yönetim Sisteminin kurulması ve sürdürülebilirliğin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standartları çerçevesinde sürecin ilerlemesi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İç Kalite Güvence Sisteminin oluşturulması ve ABÜ iç kalite güvencesinin artırılması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 olarak KİDR, Kurumsal Dış Değerlendirme ve Kurumsal Akreditasyon süreçlerinde işbirliği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 eğitim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yayın organları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 ve projelerin yayınlanması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Nitelikli yayın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66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7155"/>
              </p:ext>
            </p:extLst>
          </p:nvPr>
        </p:nvGraphicFramePr>
        <p:xfrm>
          <a:off x="1696178" y="1385082"/>
          <a:ext cx="5472441" cy="5540510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Teçhizat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Uygulama Mutfağı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fakat yeterli değil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sayımızın artması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69135"/>
              </p:ext>
            </p:extLst>
          </p:nvPr>
        </p:nvGraphicFramePr>
        <p:xfrm>
          <a:off x="1696178" y="1472729"/>
          <a:ext cx="5619022" cy="5666223"/>
        </p:xfrm>
        <a:graphic>
          <a:graphicData uri="http://schemas.openxmlformats.org/drawingml/2006/table">
            <a:tbl>
              <a:tblPr/>
              <a:tblGrid>
                <a:gridCol w="106908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3081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39709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39709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39709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547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8429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İstatistik Yazılımı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çalışmalarda kullanılabilmesi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283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55498"/>
              </p:ext>
            </p:extLst>
          </p:nvPr>
        </p:nvGraphicFramePr>
        <p:xfrm>
          <a:off x="1696178" y="1385082"/>
          <a:ext cx="5472441" cy="5753870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İnsan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Kaynağı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Turizm Fakültesi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 Yapabilme yeteneğinin artması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1398</Words>
  <Application>Microsoft Office PowerPoint</Application>
  <PresentationFormat>Ekran Gösterisi (4:3)</PresentationFormat>
  <Paragraphs>409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Wingdings 3</vt:lpstr>
      <vt:lpstr>İyon</vt:lpstr>
      <vt:lpstr>PowerPoint Sunusu</vt:lpstr>
      <vt:lpstr>PowerPoint Sunusu</vt:lpstr>
      <vt:lpstr>PowerPoint Sunusu</vt:lpstr>
      <vt:lpstr>SWOT (GZFT) ANALİZİ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Duygu Özyeşil</cp:lastModifiedBy>
  <cp:revision>66</cp:revision>
  <dcterms:created xsi:type="dcterms:W3CDTF">2020-01-20T10:44:30Z</dcterms:created>
  <dcterms:modified xsi:type="dcterms:W3CDTF">2022-02-24T05:55:40Z</dcterms:modified>
</cp:coreProperties>
</file>