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88" r:id="rId3"/>
    <p:sldId id="347" r:id="rId4"/>
    <p:sldId id="346" r:id="rId5"/>
    <p:sldId id="320" r:id="rId6"/>
    <p:sldId id="363" r:id="rId7"/>
    <p:sldId id="364" r:id="rId8"/>
    <p:sldId id="285" r:id="rId9"/>
    <p:sldId id="353" r:id="rId10"/>
    <p:sldId id="365" r:id="rId11"/>
    <p:sldId id="366" r:id="rId12"/>
    <p:sldId id="358" r:id="rId13"/>
    <p:sldId id="367" r:id="rId14"/>
    <p:sldId id="368" r:id="rId15"/>
    <p:sldId id="369" r:id="rId16"/>
    <p:sldId id="370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EA70EB5-37B4-4FD2-923D-5284A583AEE6}">
          <p14:sldIdLst>
            <p14:sldId id="256"/>
          </p14:sldIdLst>
        </p14:section>
        <p14:section name="Başlıksız Bölüm" id="{29ED5E7A-0C58-4AF1-A401-2AB9E7D510F4}">
          <p14:sldIdLst>
            <p14:sldId id="288"/>
            <p14:sldId id="347"/>
            <p14:sldId id="346"/>
            <p14:sldId id="320"/>
            <p14:sldId id="363"/>
            <p14:sldId id="364"/>
            <p14:sldId id="285"/>
            <p14:sldId id="353"/>
            <p14:sldId id="365"/>
            <p14:sldId id="366"/>
            <p14:sldId id="358"/>
            <p14:sldId id="367"/>
            <p14:sldId id="368"/>
            <p14:sldId id="369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Engin DORUM" initials="AED" lastIdx="1" clrIdx="0">
    <p:extLst>
      <p:ext uri="{19B8F6BF-5375-455C-9EA6-DF929625EA0E}">
        <p15:presenceInfo xmlns:p15="http://schemas.microsoft.com/office/powerpoint/2012/main" userId="d7838842375f6d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303"/>
    <a:srgbClr val="0C0D0D"/>
    <a:srgbClr val="001626"/>
    <a:srgbClr val="7AEE32"/>
    <a:srgbClr val="E626AF"/>
    <a:srgbClr val="1F0620"/>
    <a:srgbClr val="020424"/>
    <a:srgbClr val="D9D9D9"/>
    <a:srgbClr val="122204"/>
    <a:srgbClr val="122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4A0E0-5728-3060-DBC6-73089B61B9EC}" v="19" dt="2021-12-30T11:12:01.669"/>
    <p1510:client id="{5DACE587-96EF-BCC8-9D45-661E4D919997}" v="25" dt="2021-12-30T11:23:17.420"/>
    <p1510:client id="{FBBD671A-7482-21DB-78BB-48D5101602C6}" v="422" dt="2021-12-30T11:09:03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2"/>
                </a:solidFill>
              </a:rPr>
              <a:t>SATIN ALMA MEMNUNİYET </a:t>
            </a:r>
          </a:p>
          <a:p>
            <a:pPr>
              <a:defRPr>
                <a:solidFill>
                  <a:schemeClr val="tx2"/>
                </a:solidFill>
              </a:defRPr>
            </a:pPr>
            <a:r>
              <a:rPr lang="en-US">
                <a:solidFill>
                  <a:schemeClr val="tx2"/>
                </a:solidFill>
              </a:rPr>
              <a:t>ANKET ANALİZ FORMU - TÜMÜ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'TÜMÜ 2021'!$D$75:$L$75</c:f>
              <c:strCache>
                <c:ptCount val="9"/>
                <c:pt idx="0">
                  <c:v>1 - Satın Alma Müdürlüğü çalışanlarına kolay erişim sağlarım.</c:v>
                </c:pt>
                <c:pt idx="1">
                  <c:v>2 - Yöneltilen soru/sorun ve taleplere karşı  üslup ve yaklaşımlarından memnunum. </c:v>
                </c:pt>
                <c:pt idx="2">
                  <c:v>3 - Acil durumlar için hızlı ve doğru çözümler üretir/bilgilendirir.</c:v>
                </c:pt>
                <c:pt idx="3">
                  <c:v>4 - Genel bilgilendirmeleri zamanında ve anlaşılır bir biçimde yapar.</c:v>
                </c:pt>
                <c:pt idx="4">
                  <c:v>5 - Talep ettiğim ürünler istenilen kalitede gelir. </c:v>
                </c:pt>
                <c:pt idx="5">
                  <c:v>6 - Talep ettiğim ürünler istediğim zamanda gelir. </c:v>
                </c:pt>
                <c:pt idx="6">
                  <c:v>7 - Talep ettiğim ürünler istediğim miktarda gelir.</c:v>
                </c:pt>
                <c:pt idx="7">
                  <c:v>8 - Genel olarak Satın Alma Müdürlüğü faaliyetlerinden memnunum. </c:v>
                </c:pt>
                <c:pt idx="8">
                  <c:v>ORTALAMA</c:v>
                </c:pt>
              </c:strCache>
            </c:strRef>
          </c:cat>
          <c:val>
            <c:numRef>
              <c:f>'TÜMÜ 2021'!$D$76:$L$76</c:f>
              <c:numCache>
                <c:formatCode>0%</c:formatCode>
                <c:ptCount val="9"/>
                <c:pt idx="0">
                  <c:v>0.88450704225352117</c:v>
                </c:pt>
                <c:pt idx="1">
                  <c:v>0.90704225352112677</c:v>
                </c:pt>
                <c:pt idx="2">
                  <c:v>0.86760563380281697</c:v>
                </c:pt>
                <c:pt idx="3">
                  <c:v>0.87887323943661977</c:v>
                </c:pt>
                <c:pt idx="4">
                  <c:v>0.89014084507042257</c:v>
                </c:pt>
                <c:pt idx="5">
                  <c:v>0.87042253521126756</c:v>
                </c:pt>
                <c:pt idx="6">
                  <c:v>0.90140845070422537</c:v>
                </c:pt>
                <c:pt idx="7">
                  <c:v>0.90985915492957736</c:v>
                </c:pt>
                <c:pt idx="8">
                  <c:v>0.88873239436619722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2-4566-A820-9C5D1238C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1982384"/>
        <c:axId val="2031986960"/>
      </c:barChart>
      <c:catAx>
        <c:axId val="203198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6960"/>
        <c:crosses val="autoZero"/>
        <c:auto val="1"/>
        <c:lblAlgn val="ctr"/>
        <c:lblOffset val="100"/>
        <c:noMultiLvlLbl val="0"/>
      </c:catAx>
      <c:valAx>
        <c:axId val="20319869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SATIN ALMA MEMNUNİYET </a:t>
            </a:r>
          </a:p>
          <a:p>
            <a:pPr>
              <a:defRPr/>
            </a:pPr>
            <a:r>
              <a:rPr lang="en-US"/>
              <a:t>ANKET ANALİZ FORMU - İDARİ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'IDARI 2021'!$D$46:$L$46</c:f>
              <c:strCache>
                <c:ptCount val="9"/>
                <c:pt idx="0">
                  <c:v>1 - Satın Alma Müdürlüğü çalışanlarına kolay erişim sağlarım.</c:v>
                </c:pt>
                <c:pt idx="1">
                  <c:v>2 - Yöneltilen soru/sorun ve taleplere karşı  üslup ve yaklaşımlarından memnunum. </c:v>
                </c:pt>
                <c:pt idx="2">
                  <c:v>3 - Acil durumlar için hızlı ve doğru çözümler üretir/bilgilendirir.</c:v>
                </c:pt>
                <c:pt idx="3">
                  <c:v>4 - Genel bilgilendirmeleri zamanında ve anlaşılır bir biçimde yapar.</c:v>
                </c:pt>
                <c:pt idx="4">
                  <c:v>5 - Talep ettiğim ürünler istenilen kalitede gelir. </c:v>
                </c:pt>
                <c:pt idx="5">
                  <c:v>6 - Talep ettiğim ürünler istediğim zamanda gelir. </c:v>
                </c:pt>
                <c:pt idx="6">
                  <c:v>7 - Talep ettiğim ürünler istediğim miktarda gelir.</c:v>
                </c:pt>
                <c:pt idx="7">
                  <c:v>8 - Genel olarak Satın Alma Müdürlüğü faaliyetlerinden memnunum. </c:v>
                </c:pt>
                <c:pt idx="8">
                  <c:v>ORTALAMA</c:v>
                </c:pt>
              </c:strCache>
            </c:strRef>
          </c:cat>
          <c:val>
            <c:numRef>
              <c:f>'IDARI 2021'!$D$47:$L$47</c:f>
              <c:numCache>
                <c:formatCode>0%</c:formatCode>
                <c:ptCount val="9"/>
                <c:pt idx="0">
                  <c:v>0.87142857142857133</c:v>
                </c:pt>
                <c:pt idx="1">
                  <c:v>0.91428571428571426</c:v>
                </c:pt>
                <c:pt idx="2">
                  <c:v>0.87142857142857133</c:v>
                </c:pt>
                <c:pt idx="3">
                  <c:v>0.89047619047619053</c:v>
                </c:pt>
                <c:pt idx="4">
                  <c:v>0.9</c:v>
                </c:pt>
                <c:pt idx="5">
                  <c:v>0.8761904761904763</c:v>
                </c:pt>
                <c:pt idx="6">
                  <c:v>0.919047619047619</c:v>
                </c:pt>
                <c:pt idx="7">
                  <c:v>0.92380952380952375</c:v>
                </c:pt>
                <c:pt idx="8">
                  <c:v>0.89583333333333337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16-4969-B70E-B196F8757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1982384"/>
        <c:axId val="2031986960"/>
      </c:barChart>
      <c:catAx>
        <c:axId val="203198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6960"/>
        <c:crosses val="autoZero"/>
        <c:auto val="1"/>
        <c:lblAlgn val="ctr"/>
        <c:lblOffset val="100"/>
        <c:noMultiLvlLbl val="0"/>
      </c:catAx>
      <c:valAx>
        <c:axId val="20319869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SATIN ALMA MEMNUNİYET </a:t>
            </a:r>
          </a:p>
          <a:p>
            <a:pPr>
              <a:defRPr/>
            </a:pPr>
            <a:r>
              <a:rPr lang="en-US"/>
              <a:t>ANKET ANALİZ FORMU - AKADEMİ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'AKADEMI 2021'!$D$33:$L$33</c:f>
              <c:strCache>
                <c:ptCount val="9"/>
                <c:pt idx="0">
                  <c:v>1 - Satın Alma Müdürlüğü çalışanlarına kolay erişim sağlarım.</c:v>
                </c:pt>
                <c:pt idx="1">
                  <c:v>2 - Yöneltilen soru/sorun ve taleplere karşı  üslup ve yaklaşımlarından memnunum. </c:v>
                </c:pt>
                <c:pt idx="2">
                  <c:v>3 - Acil durumlar için hızlı ve doğru çözümler üretir/bilgilendirir.</c:v>
                </c:pt>
                <c:pt idx="3">
                  <c:v>4 - Genel bilgilendirmeleri zamanında ve anlaşılır bir biçimde yapar.</c:v>
                </c:pt>
                <c:pt idx="4">
                  <c:v>5 - Talep ettiğim ürünler istenilen kalitede gelir. </c:v>
                </c:pt>
                <c:pt idx="5">
                  <c:v>6 - Talep ettiğim ürünler istediğim zamanda gelir. </c:v>
                </c:pt>
                <c:pt idx="6">
                  <c:v>7 - Talep ettiğim ürünler istediğim miktarda gelir.</c:v>
                </c:pt>
                <c:pt idx="7">
                  <c:v>8 - Genel olarak Satın Alma Müdürlüğü faaliyetlerinden memnunum. </c:v>
                </c:pt>
                <c:pt idx="8">
                  <c:v>ORTALAMA</c:v>
                </c:pt>
              </c:strCache>
            </c:strRef>
          </c:cat>
          <c:val>
            <c:numRef>
              <c:f>'AKADEMI 2021'!$D$34:$L$34</c:f>
              <c:numCache>
                <c:formatCode>0%</c:formatCode>
                <c:ptCount val="9"/>
                <c:pt idx="0">
                  <c:v>0.90344827586206899</c:v>
                </c:pt>
                <c:pt idx="1">
                  <c:v>0.89655172413793094</c:v>
                </c:pt>
                <c:pt idx="2">
                  <c:v>0.86206896551724144</c:v>
                </c:pt>
                <c:pt idx="3">
                  <c:v>0.86206896551724144</c:v>
                </c:pt>
                <c:pt idx="4">
                  <c:v>0.87586206896551722</c:v>
                </c:pt>
                <c:pt idx="5">
                  <c:v>0.86206896551724144</c:v>
                </c:pt>
                <c:pt idx="6">
                  <c:v>0.87586206896551722</c:v>
                </c:pt>
                <c:pt idx="7">
                  <c:v>0.8896551724137931</c:v>
                </c:pt>
                <c:pt idx="8">
                  <c:v>0.87844827586206908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DA-4C65-8D07-D82874A45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1982384"/>
        <c:axId val="2031986960"/>
      </c:barChart>
      <c:catAx>
        <c:axId val="203198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6960"/>
        <c:crosses val="autoZero"/>
        <c:auto val="1"/>
        <c:lblAlgn val="ctr"/>
        <c:lblOffset val="100"/>
        <c:noMultiLvlLbl val="0"/>
      </c:catAx>
      <c:valAx>
        <c:axId val="20319869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TEDARİKÇİ MEMNUNİYET ANKET ANALİZ FORMU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'2021'!$B$89:$M$89</c:f>
              <c:strCache>
                <c:ptCount val="12"/>
                <c:pt idx="0">
                  <c:v>Kapasitenizle orantılı sipariş verebilme yeteneğimizden</c:v>
                </c:pt>
                <c:pt idx="1">
                  <c:v>Siparişleri/Teknik şartnameleri yazılı olarak iletebilme yeteneğimizden</c:v>
                </c:pt>
                <c:pt idx="2">
                  <c:v>Ödeme vadelerine uyumumuzdan</c:v>
                </c:pt>
                <c:pt idx="3">
                  <c:v>Zam taleplerinize verdiğimiz tepkilerden</c:v>
                </c:pt>
                <c:pt idx="4">
                  <c:v>Satınalma sorumlumuzun hitap ve davranışlarından</c:v>
                </c:pt>
                <c:pt idx="5">
                  <c:v>Toplantı taleplerinize olan yaklaşımlarımızdan</c:v>
                </c:pt>
                <c:pt idx="6">
                  <c:v>Kalite geliştirme konusundaki gayretlerimizden</c:v>
                </c:pt>
                <c:pt idx="7">
                  <c:v>İlgili personele kolay ulaşabilirliğinizden</c:v>
                </c:pt>
                <c:pt idx="8">
                  <c:v>Ödeme türünün firma finans yapınıza olan uyumundan</c:v>
                </c:pt>
                <c:pt idx="9">
                  <c:v>Sorunlarınıza karşı çözüm üretebilme yeteneğimizden</c:v>
                </c:pt>
                <c:pt idx="10">
                  <c:v>Genel bir değerlendirme yaparsanız eğer,bizden ne derece memnunsunuz ?</c:v>
                </c:pt>
                <c:pt idx="11">
                  <c:v>ORTALAMA</c:v>
                </c:pt>
              </c:strCache>
            </c:strRef>
          </c:cat>
          <c:val>
            <c:numRef>
              <c:f>'2021'!$B$90:$M$90</c:f>
              <c:numCache>
                <c:formatCode>0%</c:formatCode>
                <c:ptCount val="12"/>
                <c:pt idx="0">
                  <c:v>0.94117647058823528</c:v>
                </c:pt>
                <c:pt idx="1">
                  <c:v>0.95529411764705885</c:v>
                </c:pt>
                <c:pt idx="2">
                  <c:v>0.94352941176470595</c:v>
                </c:pt>
                <c:pt idx="3">
                  <c:v>0.88235294117647067</c:v>
                </c:pt>
                <c:pt idx="4">
                  <c:v>0.9882352941176471</c:v>
                </c:pt>
                <c:pt idx="5">
                  <c:v>0.96470588235294108</c:v>
                </c:pt>
                <c:pt idx="6">
                  <c:v>0.97176470588235286</c:v>
                </c:pt>
                <c:pt idx="7">
                  <c:v>0.96705882352941175</c:v>
                </c:pt>
                <c:pt idx="8">
                  <c:v>0.95529411764705885</c:v>
                </c:pt>
                <c:pt idx="9">
                  <c:v>0.95294117647058818</c:v>
                </c:pt>
                <c:pt idx="10">
                  <c:v>0.96</c:v>
                </c:pt>
                <c:pt idx="11">
                  <c:v>0.95294117647058807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57-4617-BBED-7DF003965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1982384"/>
        <c:axId val="2031986960"/>
      </c:barChart>
      <c:catAx>
        <c:axId val="203198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6960"/>
        <c:crosses val="autoZero"/>
        <c:auto val="1"/>
        <c:lblAlgn val="ctr"/>
        <c:lblOffset val="100"/>
        <c:noMultiLvlLbl val="0"/>
      </c:catAx>
      <c:valAx>
        <c:axId val="20319869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84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23.02.2022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4627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0928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19107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7841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23.02.2022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03407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23.02.2022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42038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53334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48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14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50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23.02.2022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33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23.02.2022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3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82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24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15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23.02.2022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2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70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612898" y="5124405"/>
            <a:ext cx="5173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accent5">
                    <a:lumMod val="50000"/>
                  </a:schemeClr>
                </a:solidFill>
              </a:rPr>
              <a:t>SATIN ALMA MÜDÜRLÜĞÜ</a:t>
            </a:r>
            <a:endParaRPr lang="tr-TR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2376264" cy="5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Metin kutusu 44"/>
          <p:cNvSpPr txBox="1"/>
          <p:nvPr/>
        </p:nvSpPr>
        <p:spPr>
          <a:xfrm>
            <a:off x="330546" y="2410020"/>
            <a:ext cx="855491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 2021 YILI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  <a:ea typeface="+mj-ea"/>
              <a:cs typeface="Calibri"/>
            </a:endParaRP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YÖNETİMİN GÖZDEN GEÇİRME TOPLANTISI </a:t>
            </a: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(YGG)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+mj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671353"/>
              </p:ext>
            </p:extLst>
          </p:nvPr>
        </p:nvGraphicFramePr>
        <p:xfrm>
          <a:off x="251520" y="1274927"/>
          <a:ext cx="5018174" cy="2946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740973"/>
              </p:ext>
            </p:extLst>
          </p:nvPr>
        </p:nvGraphicFramePr>
        <p:xfrm>
          <a:off x="4036291" y="3740727"/>
          <a:ext cx="4842683" cy="2958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341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908352"/>
              </p:ext>
            </p:extLst>
          </p:nvPr>
        </p:nvGraphicFramePr>
        <p:xfrm>
          <a:off x="840509" y="1636939"/>
          <a:ext cx="7934035" cy="4994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71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823765" y="476672"/>
            <a:ext cx="732196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(HAYATA GEÇİRİLEN ÖNERİLER ve AKSİYON ALINAN ŞİKAYETLER)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400F1050-5732-4B60-86BA-E121C706F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660261"/>
              </p:ext>
            </p:extLst>
          </p:nvPr>
        </p:nvGraphicFramePr>
        <p:xfrm>
          <a:off x="517237" y="1861667"/>
          <a:ext cx="8340437" cy="4760906"/>
        </p:xfrm>
        <a:graphic>
          <a:graphicData uri="http://schemas.openxmlformats.org/drawingml/2006/table">
            <a:tbl>
              <a:tblPr/>
              <a:tblGrid>
                <a:gridCol w="2669957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824132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84634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8445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KONUSU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ÇÖZÜM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SONUÇ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242029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Pandemi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Döneminde kendilerine erişim zor oldu, telefon aramalarımıza yanıt alamadık, sayı olarak yetersizler, sayıları artırılmalı, ne zaman arasak başka işleri olduğundan yoğun oldukları söyleniyor. Personel sayısı artırılmalı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Birim Yetkilisi ile toplantı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Yılı bütçesinden talep 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edilmiştir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Olumlu bir cevap alınamamıştır. (05.07.2021 toplantı)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8206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Uzaktan eğitim yaptığımız süreçte bilgisayarım bozuldu. Okuldan çalışır bir bilgisayar talep ettiğimde bunun sağlanamayacağı söylendi. Kendi imkanlarımla yeni bilgisayar almak zorunda kaldım.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Söz konusu problem bilgilendirme maili ile çözüme kavuşacaktır.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Uzaktan eğitim sürecinde birimimizde fazla bilgisayar bulunmamaktaydı. Talepler ve Rektörlüğün onayı doğrultusunda bilgisayar alımına çıkılmış olup, talep edilen hocalarımıza bilgisayarlar sıra ile teslim edilmektedir. 22.12.2021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694291" y="481299"/>
            <a:ext cx="5976664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DÜZELTİCİ</a:t>
            </a:r>
            <a:r>
              <a:rPr lang="tr-TR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-ÖNLEYİCİ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FAALİYETLER</a:t>
            </a: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063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6836AFB-9A07-49E9-9AEA-095FC62A66B5}"/>
              </a:ext>
            </a:extLst>
          </p:cNvPr>
          <p:cNvSpPr txBox="1"/>
          <p:nvPr/>
        </p:nvSpPr>
        <p:spPr>
          <a:xfrm>
            <a:off x="581011" y="3043691"/>
            <a:ext cx="8203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0F2303"/>
                </a:solidFill>
              </a:rPr>
              <a:t>2021 YILI İÇ DENETİM SONUCU AÇILAN DÜZELTİCİ-ÖNLEYİCİ FAALİYETİMİZ BULUNMAMAKTADIR.</a:t>
            </a:r>
            <a:endParaRPr lang="tr-TR" sz="2400" dirty="0">
              <a:solidFill>
                <a:srgbClr val="0F2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08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168388" y="628902"/>
            <a:ext cx="692758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GÖRÜŞLERİNİZ</a:t>
            </a:r>
          </a:p>
        </p:txBody>
      </p:sp>
      <p:pic>
        <p:nvPicPr>
          <p:cNvPr id="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86836AFB-9A07-49E9-9AEA-095FC62A66B5}"/>
              </a:ext>
            </a:extLst>
          </p:cNvPr>
          <p:cNvSpPr txBox="1"/>
          <p:nvPr/>
        </p:nvSpPr>
        <p:spPr>
          <a:xfrm>
            <a:off x="530570" y="2354492"/>
            <a:ext cx="82705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0F2303"/>
                </a:solidFill>
              </a:rPr>
              <a:t>2021 </a:t>
            </a:r>
            <a:r>
              <a:rPr lang="tr-TR" sz="2400" dirty="0">
                <a:solidFill>
                  <a:srgbClr val="0F2303"/>
                </a:solidFill>
              </a:rPr>
              <a:t>y</a:t>
            </a:r>
            <a:r>
              <a:rPr lang="tr-TR" sz="2400" dirty="0" smtClean="0">
                <a:solidFill>
                  <a:srgbClr val="0F2303"/>
                </a:solidFill>
              </a:rPr>
              <a:t>ılı iç denetim sonucu;</a:t>
            </a:r>
          </a:p>
          <a:p>
            <a:pPr marL="342900" indent="-342900" algn="just">
              <a:buFontTx/>
              <a:buChar char="-"/>
            </a:pPr>
            <a:r>
              <a:rPr lang="tr-TR" sz="2400" dirty="0" smtClean="0">
                <a:solidFill>
                  <a:srgbClr val="0F2303"/>
                </a:solidFill>
              </a:rPr>
              <a:t>Majör ve minör uygunsuzluk tespit edilmemiştir.</a:t>
            </a:r>
          </a:p>
          <a:p>
            <a:pPr marL="342900" indent="-342900" algn="just">
              <a:buFontTx/>
              <a:buChar char="-"/>
            </a:pPr>
            <a:r>
              <a:rPr lang="tr-TR" sz="2400" dirty="0" smtClean="0">
                <a:solidFill>
                  <a:srgbClr val="0F2303"/>
                </a:solidFill>
              </a:rPr>
              <a:t>İyileştirilmesi gereken yönler önerilmiş olup, 2 adet gözlem verilmiştir.</a:t>
            </a:r>
          </a:p>
          <a:p>
            <a:pPr marL="342900" indent="-342900">
              <a:buFontTx/>
              <a:buChar char="-"/>
            </a:pPr>
            <a:endParaRPr lang="tr-TR" sz="2400" dirty="0">
              <a:solidFill>
                <a:srgbClr val="0F2303"/>
              </a:solidFill>
            </a:endParaRPr>
          </a:p>
          <a:p>
            <a:pPr marL="342900" indent="-342900">
              <a:buFontTx/>
              <a:buChar char="-"/>
            </a:pPr>
            <a:endParaRPr lang="tr-TR" sz="2400" dirty="0" smtClean="0">
              <a:solidFill>
                <a:srgbClr val="0F2303"/>
              </a:solidFill>
            </a:endParaRPr>
          </a:p>
          <a:p>
            <a:pPr algn="just"/>
            <a:r>
              <a:rPr lang="tr-TR" sz="2400" dirty="0" smtClean="0">
                <a:solidFill>
                  <a:srgbClr val="0F2303"/>
                </a:solidFill>
              </a:rPr>
              <a:t>- İç Denetimlerde, birim faaliyetlerinde uygunsuz veya geliştirilmesi gereken yönler belirlenmesi, birimin kendini geliştirmesine ve faaliyetlerine olumlu katkı sağlamaktadır.</a:t>
            </a:r>
          </a:p>
          <a:p>
            <a:pPr algn="ctr"/>
            <a:endParaRPr lang="tr-TR" sz="2400" dirty="0">
              <a:solidFill>
                <a:srgbClr val="0F2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5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15</a:t>
            </a:fld>
            <a:endParaRPr lang="tr-T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12" t="19852" r="62925" b="7192"/>
          <a:stretch/>
        </p:blipFill>
        <p:spPr>
          <a:xfrm>
            <a:off x="83128" y="1383402"/>
            <a:ext cx="4692074" cy="538427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076024" y="133113"/>
            <a:ext cx="692758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GÖRÜŞLERİNİZ</a:t>
            </a: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411204"/>
            <a:ext cx="1477697" cy="3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5"/>
          <p:cNvSpPr txBox="1"/>
          <p:nvPr/>
        </p:nvSpPr>
        <p:spPr>
          <a:xfrm>
            <a:off x="5673759" y="3943928"/>
            <a:ext cx="2653127" cy="646331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KYS İç Denetim Başarı 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Puanı  %99</a:t>
            </a:r>
            <a:endParaRPr kumimoji="0" lang="tr-TR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D6606740-5A4B-1840-B422-4575E4AA1D2B}"/>
              </a:ext>
            </a:extLst>
          </p:cNvPr>
          <p:cNvSpPr txBox="1"/>
          <p:nvPr/>
        </p:nvSpPr>
        <p:spPr>
          <a:xfrm>
            <a:off x="5353786" y="4848875"/>
            <a:ext cx="3688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b="1" dirty="0" smtClean="0">
                <a:solidFill>
                  <a:srgbClr val="1F0620"/>
                </a:solidFill>
              </a:rPr>
              <a:t>İç </a:t>
            </a:r>
            <a:r>
              <a:rPr lang="en-TR" b="1" dirty="0" smtClean="0">
                <a:solidFill>
                  <a:srgbClr val="1F0620"/>
                </a:solidFill>
              </a:rPr>
              <a:t>denet</a:t>
            </a:r>
            <a:r>
              <a:rPr lang="en-US" b="1" dirty="0" smtClean="0">
                <a:solidFill>
                  <a:srgbClr val="1F0620"/>
                </a:solidFill>
              </a:rPr>
              <a:t>ç</a:t>
            </a:r>
            <a:r>
              <a:rPr lang="en-TR" b="1" dirty="0" smtClean="0">
                <a:solidFill>
                  <a:srgbClr val="1F0620"/>
                </a:solidFill>
              </a:rPr>
              <a:t>i</a:t>
            </a:r>
            <a:r>
              <a:rPr lang="en-US" b="1" dirty="0" err="1" smtClean="0">
                <a:solidFill>
                  <a:srgbClr val="1F0620"/>
                </a:solidFill>
              </a:rPr>
              <a:t>lerin</a:t>
            </a:r>
            <a:r>
              <a:rPr lang="en-US" b="1" dirty="0" smtClean="0">
                <a:solidFill>
                  <a:srgbClr val="1F0620"/>
                </a:solidFill>
              </a:rPr>
              <a:t> </a:t>
            </a:r>
            <a:r>
              <a:rPr lang="en-US" b="1" dirty="0" err="1" smtClean="0">
                <a:solidFill>
                  <a:srgbClr val="1F0620"/>
                </a:solidFill>
              </a:rPr>
              <a:t>değerlendirmeleri</a:t>
            </a:r>
            <a:r>
              <a:rPr lang="en-US" b="1" dirty="0" smtClean="0">
                <a:solidFill>
                  <a:srgbClr val="1F0620"/>
                </a:solidFill>
              </a:rPr>
              <a:t> </a:t>
            </a:r>
            <a:r>
              <a:rPr lang="en-US" b="1" dirty="0" err="1" smtClean="0">
                <a:solidFill>
                  <a:srgbClr val="1F0620"/>
                </a:solidFill>
              </a:rPr>
              <a:t>doğrultusunda</a:t>
            </a:r>
            <a:r>
              <a:rPr lang="en-US" b="1" dirty="0" smtClean="0">
                <a:solidFill>
                  <a:srgbClr val="1F0620"/>
                </a:solidFill>
              </a:rPr>
              <a:t> </a:t>
            </a:r>
            <a:r>
              <a:rPr lang="en-US" b="1" dirty="0" err="1" smtClean="0">
                <a:solidFill>
                  <a:srgbClr val="1F0620"/>
                </a:solidFill>
              </a:rPr>
              <a:t>kalite</a:t>
            </a:r>
            <a:r>
              <a:rPr lang="en-US" b="1" dirty="0" smtClean="0">
                <a:solidFill>
                  <a:srgbClr val="1F0620"/>
                </a:solidFill>
              </a:rPr>
              <a:t> </a:t>
            </a:r>
            <a:r>
              <a:rPr lang="en-US" b="1" dirty="0" err="1" smtClean="0">
                <a:solidFill>
                  <a:srgbClr val="1F0620"/>
                </a:solidFill>
              </a:rPr>
              <a:t>sürecine</a:t>
            </a:r>
            <a:r>
              <a:rPr lang="en-US" b="1" dirty="0" smtClean="0">
                <a:solidFill>
                  <a:srgbClr val="1F0620"/>
                </a:solidFill>
              </a:rPr>
              <a:t> </a:t>
            </a:r>
            <a:r>
              <a:rPr lang="en-US" b="1" dirty="0" err="1" smtClean="0">
                <a:solidFill>
                  <a:srgbClr val="1F0620"/>
                </a:solidFill>
              </a:rPr>
              <a:t>ilişkin</a:t>
            </a:r>
            <a:r>
              <a:rPr lang="tr-TR" b="1" dirty="0">
                <a:solidFill>
                  <a:srgbClr val="1F0620"/>
                </a:solidFill>
              </a:rPr>
              <a:t> </a:t>
            </a:r>
            <a:r>
              <a:rPr lang="en-US" b="1" dirty="0" err="1" smtClean="0">
                <a:solidFill>
                  <a:srgbClr val="1F0620"/>
                </a:solidFill>
              </a:rPr>
              <a:t>iyileştirmeler</a:t>
            </a:r>
            <a:r>
              <a:rPr lang="en-TR" b="1" dirty="0" smtClean="0">
                <a:solidFill>
                  <a:srgbClr val="1F0620"/>
                </a:solidFill>
              </a:rPr>
              <a:t> </a:t>
            </a:r>
            <a:r>
              <a:rPr lang="en-TR" b="1" dirty="0">
                <a:solidFill>
                  <a:srgbClr val="1F0620"/>
                </a:solidFill>
              </a:rPr>
              <a:t>ve düzenlemeler planlanmıştır.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064" t="24494" r="66067" b="43878"/>
          <a:stretch/>
        </p:blipFill>
        <p:spPr>
          <a:xfrm>
            <a:off x="4880131" y="1418830"/>
            <a:ext cx="4060005" cy="22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42309" y="464778"/>
            <a:ext cx="5659381" cy="8052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4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SÜREKLİ İYİLEŞTİRME ÖNERİLERİ</a:t>
            </a:r>
            <a:endParaRPr lang="en-US" sz="24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87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411204"/>
            <a:ext cx="1477697" cy="3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5D49F21F-6463-4A49-B0A0-FDE5105D9003}"/>
              </a:ext>
            </a:extLst>
          </p:cNvPr>
          <p:cNvSpPr txBox="1"/>
          <p:nvPr/>
        </p:nvSpPr>
        <p:spPr>
          <a:xfrm>
            <a:off x="438818" y="1759010"/>
            <a:ext cx="8468349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C0D0D"/>
                </a:solidFill>
                <a:ea typeface="+mn-lt"/>
                <a:cs typeface="+mn-lt"/>
              </a:rPr>
              <a:t>Kalite </a:t>
            </a:r>
            <a:r>
              <a:rPr lang="tr-TR" sz="2000" dirty="0" smtClean="0">
                <a:solidFill>
                  <a:srgbClr val="0C0D0D"/>
                </a:solidFill>
                <a:ea typeface="+mn-lt"/>
                <a:cs typeface="+mn-lt"/>
              </a:rPr>
              <a:t>Yönetim Sistemi </a:t>
            </a:r>
            <a:r>
              <a:rPr lang="en-US" sz="2000" dirty="0" err="1" smtClean="0">
                <a:solidFill>
                  <a:srgbClr val="0C0D0D"/>
                </a:solidFill>
                <a:ea typeface="+mn-lt"/>
                <a:cs typeface="+mn-lt"/>
              </a:rPr>
              <a:t>süreçlerinin</a:t>
            </a:r>
            <a:r>
              <a:rPr lang="en-US" sz="2000" dirty="0" smtClean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 smtClean="0">
                <a:solidFill>
                  <a:srgbClr val="0C0D0D"/>
                </a:solidFill>
                <a:ea typeface="+mn-lt"/>
                <a:cs typeface="+mn-lt"/>
              </a:rPr>
              <a:t>düzenli</a:t>
            </a:r>
            <a:r>
              <a:rPr lang="tr-TR" sz="2000" dirty="0" smtClean="0">
                <a:solidFill>
                  <a:srgbClr val="0C0D0D"/>
                </a:solidFill>
                <a:ea typeface="+mn-lt"/>
                <a:cs typeface="+mn-lt"/>
              </a:rPr>
              <a:t> ve per</a:t>
            </a:r>
            <a:r>
              <a:rPr lang="tr-TR" sz="2000" dirty="0" smtClean="0">
                <a:solidFill>
                  <a:srgbClr val="0C0D0D"/>
                </a:solidFill>
                <a:ea typeface="+mn-lt"/>
                <a:cs typeface="+mn-lt"/>
              </a:rPr>
              <a:t>iyodik</a:t>
            </a:r>
            <a:r>
              <a:rPr lang="en-US" sz="2000" dirty="0" smtClean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0C0D0D"/>
                </a:solidFill>
                <a:ea typeface="+mn-lt"/>
                <a:cs typeface="+mn-lt"/>
              </a:rPr>
              <a:t>takip</a:t>
            </a:r>
            <a:r>
              <a:rPr lang="en-US" sz="2000" dirty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 smtClean="0">
                <a:solidFill>
                  <a:srgbClr val="0C0D0D"/>
                </a:solidFill>
                <a:ea typeface="+mn-lt"/>
                <a:cs typeface="+mn-lt"/>
              </a:rPr>
              <a:t>edilmesi</a:t>
            </a:r>
            <a:endParaRPr lang="tr-TR" sz="2000" dirty="0" smtClean="0">
              <a:solidFill>
                <a:srgbClr val="0C0D0D"/>
              </a:solidFill>
              <a:ea typeface="+mn-lt"/>
              <a:cs typeface="+mn-lt"/>
            </a:endParaRPr>
          </a:p>
          <a:p>
            <a:pPr algn="just">
              <a:lnSpc>
                <a:spcPct val="150000"/>
              </a:lnSpc>
            </a:pPr>
            <a:endParaRPr lang="tr-TR" sz="2000" dirty="0" smtClean="0">
              <a:solidFill>
                <a:srgbClr val="0C0D0D"/>
              </a:solidFill>
              <a:ea typeface="+mn-lt"/>
              <a:cs typeface="+mn-lt"/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tr-TR" sz="2000" dirty="0" smtClean="0">
                <a:solidFill>
                  <a:srgbClr val="0C0D0D"/>
                </a:solidFill>
                <a:ea typeface="+mn-lt"/>
                <a:cs typeface="+mn-lt"/>
              </a:rPr>
              <a:t>Kalite Koordinatörlüğü ile eksik kaldığımız konuları düzeltebilmek için sürekli irtibat halinde olabilmek </a:t>
            </a: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rgbClr val="0C0D0D"/>
              </a:solidFill>
              <a:ea typeface="+mn-lt"/>
              <a:cs typeface="+mn-lt"/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C0D0D"/>
                </a:solidFill>
                <a:ea typeface="+mn-lt"/>
                <a:cs typeface="+mn-lt"/>
              </a:rPr>
              <a:t>Kalite </a:t>
            </a:r>
            <a:r>
              <a:rPr lang="en-US" sz="2000" dirty="0" err="1">
                <a:solidFill>
                  <a:srgbClr val="0C0D0D"/>
                </a:solidFill>
                <a:ea typeface="+mn-lt"/>
                <a:cs typeface="+mn-lt"/>
              </a:rPr>
              <a:t>sürecinde</a:t>
            </a:r>
            <a:r>
              <a:rPr lang="en-US" sz="2000" dirty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0C0D0D"/>
                </a:solidFill>
                <a:ea typeface="+mn-lt"/>
                <a:cs typeface="+mn-lt"/>
              </a:rPr>
              <a:t>yer</a:t>
            </a:r>
            <a:r>
              <a:rPr lang="en-US" sz="2000" dirty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0C0D0D"/>
                </a:solidFill>
                <a:ea typeface="+mn-lt"/>
                <a:cs typeface="+mn-lt"/>
              </a:rPr>
              <a:t>alan</a:t>
            </a:r>
            <a:r>
              <a:rPr lang="en-US" sz="2000" dirty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 smtClean="0">
                <a:solidFill>
                  <a:srgbClr val="0C0D0D"/>
                </a:solidFill>
                <a:ea typeface="+mn-lt"/>
                <a:cs typeface="+mn-lt"/>
              </a:rPr>
              <a:t>personel</a:t>
            </a:r>
            <a:r>
              <a:rPr lang="tr-TR" sz="2000" dirty="0" smtClean="0">
                <a:solidFill>
                  <a:srgbClr val="0C0D0D"/>
                </a:solidFill>
                <a:ea typeface="+mn-lt"/>
                <a:cs typeface="+mn-lt"/>
              </a:rPr>
              <a:t>in</a:t>
            </a:r>
            <a:r>
              <a:rPr lang="en-US" sz="2000" dirty="0" smtClean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>
                <a:solidFill>
                  <a:srgbClr val="0C0D0D"/>
                </a:solidFill>
                <a:ea typeface="+mn-lt"/>
                <a:cs typeface="+mn-lt"/>
              </a:rPr>
              <a:t>motive </a:t>
            </a:r>
            <a:r>
              <a:rPr lang="en-US" sz="2000" dirty="0" err="1">
                <a:solidFill>
                  <a:srgbClr val="0C0D0D"/>
                </a:solidFill>
                <a:ea typeface="+mn-lt"/>
                <a:cs typeface="+mn-lt"/>
              </a:rPr>
              <a:t>edilmesi</a:t>
            </a:r>
            <a:r>
              <a:rPr lang="en-US" sz="2000" dirty="0">
                <a:solidFill>
                  <a:srgbClr val="0C0D0D"/>
                </a:solidFill>
                <a:ea typeface="+mn-lt"/>
                <a:cs typeface="+mn-lt"/>
              </a:rPr>
              <a:t> </a:t>
            </a:r>
            <a:endParaRPr lang="en-US" sz="2000" dirty="0">
              <a:solidFill>
                <a:srgbClr val="0C0D0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27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41579" y="649467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MİSYON-VİZYON-POLİTİKA</a:t>
            </a: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" y="450628"/>
            <a:ext cx="1872208" cy="3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90637" y="1291399"/>
            <a:ext cx="41894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490637" y="4868885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ÇALIŞMA POLİTİKASI</a:t>
            </a: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chemeClr val="tx2"/>
                </a:solidFill>
              </a:rPr>
              <a:t>‘</a:t>
            </a:r>
            <a:r>
              <a:rPr lang="tr-TR" b="1" dirty="0" smtClean="0">
                <a:solidFill>
                  <a:schemeClr val="tx2"/>
                </a:solidFill>
              </a:rPr>
              <a:t>’Vakıf </a:t>
            </a:r>
            <a:r>
              <a:rPr lang="tr-TR" b="1" dirty="0">
                <a:solidFill>
                  <a:schemeClr val="tx2"/>
                </a:solidFill>
              </a:rPr>
              <a:t>Yükseköğretim Kurumlar İhale Yönetmeliği‘’ kapsamında Üniversitemizin Akademik, İdari ve Yatırım </a:t>
            </a:r>
            <a:r>
              <a:rPr lang="tr-TR" b="1" dirty="0" smtClean="0">
                <a:solidFill>
                  <a:schemeClr val="tx2"/>
                </a:solidFill>
              </a:rPr>
              <a:t>konularındaki </a:t>
            </a:r>
            <a:r>
              <a:rPr lang="tr-TR" b="1" dirty="0">
                <a:solidFill>
                  <a:schemeClr val="tx2"/>
                </a:solidFill>
              </a:rPr>
              <a:t>tüm satın alma işlemlerinin </a:t>
            </a:r>
            <a:r>
              <a:rPr lang="tr-TR" b="1" dirty="0" smtClean="0">
                <a:solidFill>
                  <a:schemeClr val="tx2"/>
                </a:solidFill>
              </a:rPr>
              <a:t>bilinçli ve etkili olarak yapılmasını </a:t>
            </a:r>
            <a:r>
              <a:rPr lang="tr-TR" b="1" dirty="0">
                <a:solidFill>
                  <a:schemeClr val="tx2"/>
                </a:solidFill>
              </a:rPr>
              <a:t>sağlamaktadır. </a:t>
            </a:r>
            <a:endParaRPr lang="tr-TR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90637" y="3272422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VİZYONU</a:t>
            </a: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chemeClr val="tx2"/>
                </a:solidFill>
              </a:rPr>
              <a:t>Üniversitemizin </a:t>
            </a:r>
            <a:r>
              <a:rPr lang="tr-TR" b="1" dirty="0" smtClean="0">
                <a:solidFill>
                  <a:schemeClr val="tx2"/>
                </a:solidFill>
              </a:rPr>
              <a:t>uluslararası düzeydeki </a:t>
            </a:r>
            <a:r>
              <a:rPr lang="tr-TR" b="1" dirty="0">
                <a:solidFill>
                  <a:schemeClr val="tx2"/>
                </a:solidFill>
              </a:rPr>
              <a:t>koşullara sahip hale getirmek için </a:t>
            </a:r>
            <a:r>
              <a:rPr lang="tr-TR" b="1" dirty="0" smtClean="0">
                <a:solidFill>
                  <a:schemeClr val="tx2"/>
                </a:solidFill>
              </a:rPr>
              <a:t>ihtiyaçlarının </a:t>
            </a:r>
            <a:r>
              <a:rPr lang="tr-TR" b="1" dirty="0">
                <a:solidFill>
                  <a:schemeClr val="tx2"/>
                </a:solidFill>
              </a:rPr>
              <a:t>en kısa sürede </a:t>
            </a:r>
            <a:r>
              <a:rPr lang="tr-TR" b="1" dirty="0" smtClean="0">
                <a:solidFill>
                  <a:schemeClr val="tx2"/>
                </a:solidFill>
              </a:rPr>
              <a:t>planlanarak </a:t>
            </a:r>
            <a:r>
              <a:rPr lang="tr-TR" b="1" dirty="0">
                <a:solidFill>
                  <a:schemeClr val="tx2"/>
                </a:solidFill>
              </a:rPr>
              <a:t>bitirilmesini sağlamak ve hizmetine sunulmasına yardımcı olmaktır.</a:t>
            </a:r>
            <a:endParaRPr lang="tr-TR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90637" y="2027129"/>
            <a:ext cx="83529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MİSYONU</a:t>
            </a: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i="1" dirty="0" smtClean="0">
                <a:solidFill>
                  <a:schemeClr val="tx2"/>
                </a:solidFill>
              </a:rPr>
              <a:t>Üniversitemizin gelişimine </a:t>
            </a:r>
            <a:r>
              <a:rPr lang="tr-TR" b="1" i="1" dirty="0">
                <a:solidFill>
                  <a:schemeClr val="tx2"/>
                </a:solidFill>
              </a:rPr>
              <a:t>yönelik stratejik planlar </a:t>
            </a:r>
            <a:r>
              <a:rPr lang="tr-TR" b="1" i="1" dirty="0" smtClean="0">
                <a:solidFill>
                  <a:schemeClr val="tx2"/>
                </a:solidFill>
              </a:rPr>
              <a:t>çerçevesinde, paydaşlarımız </a:t>
            </a:r>
            <a:r>
              <a:rPr lang="tr-TR" b="1" i="1" dirty="0">
                <a:solidFill>
                  <a:schemeClr val="tx2"/>
                </a:solidFill>
              </a:rPr>
              <a:t>ile etkin işbirliği </a:t>
            </a:r>
            <a:r>
              <a:rPr lang="tr-TR" b="1" i="1" dirty="0" smtClean="0">
                <a:solidFill>
                  <a:schemeClr val="tx2"/>
                </a:solidFill>
              </a:rPr>
              <a:t>yaparak çalışmaktır.</a:t>
            </a:r>
            <a:endParaRPr lang="tr-TR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71D4A1E5-060A-49D3-A943-BEC00AFE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851296"/>
              </p:ext>
            </p:extLst>
          </p:nvPr>
        </p:nvGraphicFramePr>
        <p:xfrm>
          <a:off x="951345" y="1288031"/>
          <a:ext cx="7453746" cy="5340718"/>
        </p:xfrm>
        <a:graphic>
          <a:graphicData uri="http://schemas.openxmlformats.org/drawingml/2006/table">
            <a:tbl>
              <a:tblPr/>
              <a:tblGrid>
                <a:gridCol w="1778989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881717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896520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896520">
                  <a:extLst>
                    <a:ext uri="{9D8B030D-6E8A-4147-A177-3AD203B41FA5}">
                      <a16:colId xmlns:a16="http://schemas.microsoft.com/office/drawing/2014/main" val="588152821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ZAYIF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G1- Tedarikçilerimize ödemelerinin verimli takibi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Z1- Satın Alma taleplerinin bir yazılımla takip edilememesi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F1- Üst Yönetimin Satın Alma departmanına olan güveni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T1-Ekonomik Kriz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G2- Satın Alma Uzmanı ile çalışanlarımızın iletişimin iyi olması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T2- Ana </a:t>
                      </a:r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Kampüs'ün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uzaklığı nedeni ile aynı gün ürün </a:t>
                      </a:r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tedariğinde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zorlanma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G3- Taleplerin ivedilikle cevaplanması ve karşılanması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T3- Taleplerin talep formu ile yapılmaması, e-mail atılmaması ve sözlü bildirilmesi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G4- Dış paydaşlarla iletişimin iyi olması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T4- Onaylanan bütçe kalemlerinin net olarak açıklanmaması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G5- Satın Alma ekibinin tecrübeli, alanında uzman ve dinamik olması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T5- Araç sıkıntısı sebebi ile tedarikçilere gidilememesi ve taleplerinin temin süresinin uzaması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G6- </a:t>
                      </a:r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Satınalma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personelinin portföy genişliği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T6- Tedarikçi iflası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G7- Peşin alım gücü nedeni ile pazarlıkta kuvvetli olmamız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G8- Tedarikçi performanslarının ölçülmesi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G9- Tedarikçi memnuniyetlerinin ölçülmesi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9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836951"/>
              </p:ext>
            </p:extLst>
          </p:nvPr>
        </p:nvGraphicFramePr>
        <p:xfrm>
          <a:off x="858983" y="1288031"/>
          <a:ext cx="7509162" cy="4163818"/>
        </p:xfrm>
        <a:graphic>
          <a:graphicData uri="http://schemas.openxmlformats.org/drawingml/2006/table">
            <a:tbl>
              <a:tblPr/>
              <a:tblGrid>
                <a:gridCol w="2403847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542657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56265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Rektörlük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Bağlı bulunan Üst Kurum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Sorumluluk </a:t>
                      </a:r>
                      <a:b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Üst Amir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 İdari ve Akademik Personel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 Almakta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Kaliteli ürünü istenilen zamanda temin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446884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Tedarikçi Firmalar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Ürünü/Hizmeti Sağlayıcı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Zamanında Ödeme, Sürdürülebilir Sipariş, İyi İletişim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407991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 gereği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 uygunluk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814334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Satın Alma Çalışanları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Hizmeti Üreten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Paydaşların doğru yeterli bilgiyi zamanında paylaşması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Genel Sekreterlik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Bağlı bulunan Üst Amir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İşleyişin sorunsuz ve kaynakların etkin kullanılması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Yükseköğretim Kalite Kurulu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ABÜ İç Kalite Güvence Sisteminin oluşturulması ve ABÜ iç kalite güvencesinin artırılması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Düzenli olarak KİDR, Kurumsal Dış Değerlendirme ve Kurumsal Akreditasyon süreçlerinde işbirliği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Bağımsız Akredite Kuruluşu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Bilgi/Mevzuat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Raporlama, Kalite Bünyesinde Faaliyet Gösterme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8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471160" y="761596"/>
            <a:ext cx="8201679" cy="58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(FİZİKİ, MALZEME, TEÇHİZAT, EKİPMAN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" y="332656"/>
            <a:ext cx="1607689" cy="4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8304B644-425E-4186-B593-E25613CE9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175953"/>
              </p:ext>
            </p:extLst>
          </p:nvPr>
        </p:nvGraphicFramePr>
        <p:xfrm>
          <a:off x="1696178" y="1385082"/>
          <a:ext cx="5472441" cy="4660286"/>
        </p:xfrm>
        <a:graphic>
          <a:graphicData uri="http://schemas.openxmlformats.org/drawingml/2006/table">
            <a:tbl>
              <a:tblPr/>
              <a:tblGrid>
                <a:gridCol w="1041192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101315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Bilgisayar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Yazıcı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Arşiv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Araç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Malzeme Temini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43128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61676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96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570007" y="344252"/>
            <a:ext cx="5901761" cy="922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(TEKNOLOJİK, YAZILIM, DONANIM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8" y="245892"/>
            <a:ext cx="1569900" cy="3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4E4BC37B-8B6C-4421-8472-B24C6619D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673324"/>
              </p:ext>
            </p:extLst>
          </p:nvPr>
        </p:nvGraphicFramePr>
        <p:xfrm>
          <a:off x="1696178" y="1385082"/>
          <a:ext cx="5472441" cy="5327150"/>
        </p:xfrm>
        <a:graphic>
          <a:graphicData uri="http://schemas.openxmlformats.org/drawingml/2006/table">
            <a:tbl>
              <a:tblPr/>
              <a:tblGrid>
                <a:gridCol w="1041192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101315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861010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358946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Office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EBYS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Satın Alma Yazılım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Veri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senkronizasyonu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9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0074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43128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61676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96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1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789470" y="157316"/>
            <a:ext cx="5869859" cy="1079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(İŞ GÜCÜ-İNSAN KAYNAĞI)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" y="304675"/>
            <a:ext cx="1690292" cy="3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0F23ED71-2D0A-4A91-BB06-5711D1600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51726"/>
              </p:ext>
            </p:extLst>
          </p:nvPr>
        </p:nvGraphicFramePr>
        <p:xfrm>
          <a:off x="1696178" y="1385082"/>
          <a:ext cx="5472441" cy="4564495"/>
        </p:xfrm>
        <a:graphic>
          <a:graphicData uri="http://schemas.openxmlformats.org/drawingml/2006/table">
            <a:tbl>
              <a:tblPr/>
              <a:tblGrid>
                <a:gridCol w="1041192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101315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Müdür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Uzman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Personel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 yoğunluğu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0074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43128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61676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96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3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AKSİYON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154777"/>
              </p:ext>
            </p:extLst>
          </p:nvPr>
        </p:nvGraphicFramePr>
        <p:xfrm>
          <a:off x="545122" y="1801446"/>
          <a:ext cx="8203223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2"/>
                          </a:solidFill>
                        </a:rPr>
                        <a:t>Satın Alma taleplerinin bir yazılımla takip edilememesi (Z1)</a:t>
                      </a:r>
                      <a:endParaRPr lang="tr-T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2"/>
                          </a:solidFill>
                        </a:rPr>
                        <a:t>31.08.2022</a:t>
                      </a:r>
                      <a:endParaRPr lang="tr-T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2"/>
                          </a:solidFill>
                        </a:rPr>
                        <a:t>Mali</a:t>
                      </a:r>
                      <a:r>
                        <a:rPr lang="tr-TR" baseline="0" dirty="0" smtClean="0">
                          <a:solidFill>
                            <a:schemeClr val="tx2"/>
                          </a:solidFill>
                        </a:rPr>
                        <a:t> İşler</a:t>
                      </a:r>
                      <a:endParaRPr lang="tr-T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2"/>
                          </a:solidFill>
                        </a:rPr>
                        <a:t>Bütçeden</a:t>
                      </a:r>
                      <a:r>
                        <a:rPr lang="tr-TR" baseline="0" dirty="0" smtClean="0">
                          <a:solidFill>
                            <a:schemeClr val="tx2"/>
                          </a:solidFill>
                        </a:rPr>
                        <a:t> talep edilmiştir.</a:t>
                      </a:r>
                      <a:endParaRPr lang="tr-T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33465"/>
              </p:ext>
            </p:extLst>
          </p:nvPr>
        </p:nvGraphicFramePr>
        <p:xfrm>
          <a:off x="803564" y="1348510"/>
          <a:ext cx="7767781" cy="4941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67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Özel 2">
      <a:dk1>
        <a:srgbClr val="8AD0D5"/>
      </a:dk1>
      <a:lt1>
        <a:sysClr val="window" lastClr="FFFFFF"/>
      </a:lt1>
      <a:dk2>
        <a:srgbClr val="1E5155"/>
      </a:dk2>
      <a:lt2>
        <a:srgbClr val="BFBFBF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1135</TotalTime>
  <Words>660</Words>
  <Application>Microsoft Office PowerPoint</Application>
  <PresentationFormat>On-screen Show (4:3)</PresentationFormat>
  <Paragraphs>268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 3</vt:lpstr>
      <vt:lpstr>İyon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YILI  YGG SUNUMU  MEZUNLAR OFİSİ ve KARİYER GELİŞTİRME KOORDİNATÖRLÜĞÜ SÜRECİ  30/12/2019</dc:title>
  <dc:creator>TALTAY</dc:creator>
  <cp:lastModifiedBy>Teoman Altay</cp:lastModifiedBy>
  <cp:revision>81</cp:revision>
  <dcterms:created xsi:type="dcterms:W3CDTF">2020-01-20T10:44:30Z</dcterms:created>
  <dcterms:modified xsi:type="dcterms:W3CDTF">2022-02-23T18:37:23Z</dcterms:modified>
</cp:coreProperties>
</file>