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8" r:id="rId3"/>
    <p:sldId id="374" r:id="rId4"/>
    <p:sldId id="368" r:id="rId5"/>
    <p:sldId id="369" r:id="rId6"/>
    <p:sldId id="347" r:id="rId7"/>
    <p:sldId id="346" r:id="rId8"/>
    <p:sldId id="366" r:id="rId9"/>
    <p:sldId id="367" r:id="rId10"/>
    <p:sldId id="320" r:id="rId11"/>
    <p:sldId id="363" r:id="rId12"/>
    <p:sldId id="364" r:id="rId13"/>
    <p:sldId id="285" r:id="rId14"/>
    <p:sldId id="370" r:id="rId15"/>
    <p:sldId id="353" r:id="rId16"/>
    <p:sldId id="358" r:id="rId17"/>
    <p:sldId id="371" r:id="rId18"/>
    <p:sldId id="372" r:id="rId19"/>
    <p:sldId id="373" r:id="rId20"/>
    <p:sldId id="357" r:id="rId21"/>
    <p:sldId id="375" r:id="rId22"/>
    <p:sldId id="376" r:id="rId23"/>
    <p:sldId id="377" r:id="rId24"/>
    <p:sldId id="378" r:id="rId25"/>
    <p:sldId id="379" r:id="rId26"/>
    <p:sldId id="278" r:id="rId27"/>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74"/>
            <p14:sldId id="368"/>
            <p14:sldId id="369"/>
            <p14:sldId id="347"/>
            <p14:sldId id="346"/>
            <p14:sldId id="366"/>
            <p14:sldId id="367"/>
            <p14:sldId id="320"/>
            <p14:sldId id="363"/>
            <p14:sldId id="364"/>
            <p14:sldId id="285"/>
            <p14:sldId id="370"/>
            <p14:sldId id="353"/>
            <p14:sldId id="358"/>
            <p14:sldId id="371"/>
            <p14:sldId id="372"/>
            <p14:sldId id="373"/>
            <p14:sldId id="357"/>
            <p14:sldId id="375"/>
            <p14:sldId id="376"/>
            <p14:sldId id="377"/>
            <p14:sldId id="378"/>
            <p14:sldId id="379"/>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220;st%20Y&#246;netim\Rekt&#246;rl&#252;k\2021\2021%20Rekt&#246;rl&#252;k%20Memnuniyet%20Anketi%20(Yan&#305;tl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220;st%20Y&#246;netim\Rekt&#246;rl&#252;k\2021\2021%20Rekt&#246;rl&#252;k%20Memnuniyet%20Anketi%20(Yan&#305;tla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al__ma_Sayfas_.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r>
              <a:rPr lang="en-US" b="1">
                <a:solidFill>
                  <a:srgbClr val="0F2303"/>
                </a:solidFill>
              </a:rPr>
              <a:t>İdari Personel</a:t>
            </a:r>
            <a:r>
              <a:rPr lang="en-US" b="1" baseline="0">
                <a:solidFill>
                  <a:srgbClr val="0F2303"/>
                </a:solidFill>
              </a:rPr>
              <a:t> Anket Analiz </a:t>
            </a:r>
            <a:r>
              <a:rPr lang="en-US" b="1" baseline="0" smtClean="0">
                <a:solidFill>
                  <a:srgbClr val="0F2303"/>
                </a:solidFill>
              </a:rPr>
              <a:t>Grafiği</a:t>
            </a:r>
          </a:p>
          <a:p>
            <a:pPr>
              <a:defRPr b="1">
                <a:solidFill>
                  <a:srgbClr val="0F2303"/>
                </a:solidFill>
              </a:defRPr>
            </a:pPr>
            <a:endParaRPr lang="en-US" b="1" baseline="0" smtClean="0">
              <a:solidFill>
                <a:srgbClr val="0F2303"/>
              </a:solidFill>
            </a:endParaRPr>
          </a:p>
          <a:p>
            <a:pPr>
              <a:defRPr b="1">
                <a:solidFill>
                  <a:srgbClr val="0F2303"/>
                </a:solidFill>
              </a:defRPr>
            </a:pPr>
            <a:r>
              <a:rPr lang="en-US" b="1" baseline="0" smtClean="0">
                <a:solidFill>
                  <a:srgbClr val="0F2303"/>
                </a:solidFill>
              </a:rPr>
              <a:t>% 93</a:t>
            </a:r>
            <a:endParaRPr lang="tr-TR" b="1">
              <a:solidFill>
                <a:srgbClr val="0F2303"/>
              </a:solidFill>
            </a:endParaRPr>
          </a:p>
        </c:rich>
      </c:tx>
      <c:overlay val="0"/>
      <c:spPr>
        <a:noFill/>
        <a:ln>
          <a:noFill/>
        </a:ln>
        <a:effectLst/>
      </c:spPr>
      <c:txPr>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'İdari Personel'!$C$40:$K$40</c:f>
              <c:numCache>
                <c:formatCode>0%</c:formatCode>
                <c:ptCount val="9"/>
                <c:pt idx="0">
                  <c:v>0.94736842105263153</c:v>
                </c:pt>
                <c:pt idx="1">
                  <c:v>0.93157894736842106</c:v>
                </c:pt>
                <c:pt idx="2">
                  <c:v>0.91578947368421049</c:v>
                </c:pt>
                <c:pt idx="3">
                  <c:v>0.9263157894736842</c:v>
                </c:pt>
                <c:pt idx="4">
                  <c:v>0.9263157894736842</c:v>
                </c:pt>
                <c:pt idx="5">
                  <c:v>0.88947368421052642</c:v>
                </c:pt>
                <c:pt idx="6">
                  <c:v>0.93684210526315792</c:v>
                </c:pt>
                <c:pt idx="7">
                  <c:v>0.93684210526315792</c:v>
                </c:pt>
                <c:pt idx="8">
                  <c:v>0.92631578947368431</c:v>
                </c:pt>
              </c:numCache>
            </c:numRef>
          </c:val>
          <c:extLst>
            <c:ext xmlns:c16="http://schemas.microsoft.com/office/drawing/2014/chart" uri="{C3380CC4-5D6E-409C-BE32-E72D297353CC}">
              <c16:uniqueId val="{00000000-D80B-4B38-BA07-B3E9F9487BC3}"/>
            </c:ext>
          </c:extLst>
        </c:ser>
        <c:dLbls>
          <c:showLegendKey val="0"/>
          <c:showVal val="0"/>
          <c:showCatName val="0"/>
          <c:showSerName val="0"/>
          <c:showPercent val="0"/>
          <c:showBubbleSize val="0"/>
        </c:dLbls>
        <c:gapWidth val="150"/>
        <c:shape val="box"/>
        <c:axId val="1823957215"/>
        <c:axId val="1823968447"/>
        <c:axId val="0"/>
      </c:bar3DChart>
      <c:catAx>
        <c:axId val="1823957215"/>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tr-TR"/>
          </a:p>
        </c:txPr>
        <c:crossAx val="1823968447"/>
        <c:crosses val="autoZero"/>
        <c:auto val="1"/>
        <c:lblAlgn val="ctr"/>
        <c:lblOffset val="100"/>
        <c:noMultiLvlLbl val="0"/>
      </c:catAx>
      <c:valAx>
        <c:axId val="1823968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tr-TR"/>
          </a:p>
        </c:txPr>
        <c:crossAx val="18239572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r>
              <a:rPr lang="en-US" b="1">
                <a:solidFill>
                  <a:srgbClr val="0F2303"/>
                </a:solidFill>
              </a:rPr>
              <a:t>Akademik</a:t>
            </a:r>
            <a:r>
              <a:rPr lang="en-US" b="1" baseline="0">
                <a:solidFill>
                  <a:srgbClr val="0F2303"/>
                </a:solidFill>
              </a:rPr>
              <a:t> Personel Anket Analiz </a:t>
            </a:r>
            <a:r>
              <a:rPr lang="en-US" b="1" baseline="0" smtClean="0">
                <a:solidFill>
                  <a:srgbClr val="0F2303"/>
                </a:solidFill>
              </a:rPr>
              <a:t>Grafiği</a:t>
            </a:r>
          </a:p>
          <a:p>
            <a:pPr>
              <a:defRPr b="1">
                <a:solidFill>
                  <a:srgbClr val="0F2303"/>
                </a:solidFill>
              </a:defRPr>
            </a:pPr>
            <a:endParaRPr lang="en-US" b="1" baseline="0" smtClean="0">
              <a:solidFill>
                <a:srgbClr val="0F2303"/>
              </a:solidFill>
            </a:endParaRPr>
          </a:p>
          <a:p>
            <a:pPr>
              <a:defRPr b="1">
                <a:solidFill>
                  <a:srgbClr val="0F2303"/>
                </a:solidFill>
              </a:defRPr>
            </a:pPr>
            <a:r>
              <a:rPr lang="en-US" b="1" baseline="0" smtClean="0">
                <a:solidFill>
                  <a:srgbClr val="0F2303"/>
                </a:solidFill>
              </a:rPr>
              <a:t>% 92</a:t>
            </a:r>
            <a:endParaRPr lang="tr-TR" b="1">
              <a:solidFill>
                <a:srgbClr val="0F2303"/>
              </a:solidFill>
            </a:endParaRPr>
          </a:p>
        </c:rich>
      </c:tx>
      <c:overlay val="0"/>
      <c:spPr>
        <a:noFill/>
        <a:ln>
          <a:noFill/>
        </a:ln>
        <a:effectLst/>
      </c:spPr>
      <c:txPr>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'Akademik Personel'!$C$37:$K$37</c:f>
              <c:numCache>
                <c:formatCode>0%</c:formatCode>
                <c:ptCount val="9"/>
                <c:pt idx="0">
                  <c:v>0.93714285714285717</c:v>
                </c:pt>
                <c:pt idx="1">
                  <c:v>0.93714285714285717</c:v>
                </c:pt>
                <c:pt idx="2">
                  <c:v>0.92571428571428582</c:v>
                </c:pt>
                <c:pt idx="3">
                  <c:v>0.92571428571428582</c:v>
                </c:pt>
                <c:pt idx="4">
                  <c:v>0.9028571428571428</c:v>
                </c:pt>
                <c:pt idx="5">
                  <c:v>0.91428571428571426</c:v>
                </c:pt>
                <c:pt idx="6">
                  <c:v>0.91428571428571426</c:v>
                </c:pt>
                <c:pt idx="7">
                  <c:v>0.91999999999999993</c:v>
                </c:pt>
                <c:pt idx="8">
                  <c:v>0.92214285714285726</c:v>
                </c:pt>
              </c:numCache>
            </c:numRef>
          </c:val>
          <c:extLst>
            <c:ext xmlns:c16="http://schemas.microsoft.com/office/drawing/2014/chart" uri="{C3380CC4-5D6E-409C-BE32-E72D297353CC}">
              <c16:uniqueId val="{00000000-C204-4FFA-8F43-DEF0F27EE3B4}"/>
            </c:ext>
          </c:extLst>
        </c:ser>
        <c:dLbls>
          <c:showLegendKey val="0"/>
          <c:showVal val="0"/>
          <c:showCatName val="0"/>
          <c:showSerName val="0"/>
          <c:showPercent val="0"/>
          <c:showBubbleSize val="0"/>
        </c:dLbls>
        <c:gapWidth val="150"/>
        <c:shape val="box"/>
        <c:axId val="1823971359"/>
        <c:axId val="1823966367"/>
        <c:axId val="0"/>
      </c:bar3DChart>
      <c:catAx>
        <c:axId val="1823971359"/>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tr-TR"/>
          </a:p>
        </c:txPr>
        <c:crossAx val="1823966367"/>
        <c:crosses val="autoZero"/>
        <c:auto val="1"/>
        <c:lblAlgn val="ctr"/>
        <c:lblOffset val="100"/>
        <c:noMultiLvlLbl val="0"/>
      </c:catAx>
      <c:valAx>
        <c:axId val="18239663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tr-TR"/>
          </a:p>
        </c:txPr>
        <c:crossAx val="1823971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Öğrenci</a:t>
            </a:r>
            <a:r>
              <a:rPr lang="en-US" b="1" baseline="0"/>
              <a:t> Anket Analiz </a:t>
            </a:r>
            <a:r>
              <a:rPr lang="en-US" b="1" baseline="0" smtClean="0"/>
              <a:t>Grafiği</a:t>
            </a:r>
          </a:p>
          <a:p>
            <a:pPr>
              <a:defRPr/>
            </a:pPr>
            <a:endParaRPr lang="en-US" b="1" baseline="0" smtClean="0"/>
          </a:p>
          <a:p>
            <a:pPr>
              <a:defRPr/>
            </a:pPr>
            <a:r>
              <a:rPr lang="en-US" b="1" baseline="0" smtClean="0"/>
              <a:t>% 77</a:t>
            </a:r>
            <a:endParaRPr lang="tr-TR"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'Form Yanıtları 1'!$B$96:$J$96</c:f>
              <c:numCache>
                <c:formatCode>0%</c:formatCode>
                <c:ptCount val="9"/>
                <c:pt idx="0">
                  <c:v>0.75319148936170222</c:v>
                </c:pt>
                <c:pt idx="1">
                  <c:v>0.76170212765957446</c:v>
                </c:pt>
                <c:pt idx="2">
                  <c:v>0.75106382978723407</c:v>
                </c:pt>
                <c:pt idx="3">
                  <c:v>0.78510638297872348</c:v>
                </c:pt>
                <c:pt idx="4">
                  <c:v>0.75531914893617025</c:v>
                </c:pt>
                <c:pt idx="5">
                  <c:v>0.77446808510638299</c:v>
                </c:pt>
                <c:pt idx="6">
                  <c:v>0.80425531914893611</c:v>
                </c:pt>
                <c:pt idx="7">
                  <c:v>0.77234042553191495</c:v>
                </c:pt>
                <c:pt idx="8">
                  <c:v>0.76968085106382955</c:v>
                </c:pt>
              </c:numCache>
            </c:numRef>
          </c:val>
          <c:extLst>
            <c:ext xmlns:c16="http://schemas.microsoft.com/office/drawing/2014/chart" uri="{C3380CC4-5D6E-409C-BE32-E72D297353CC}">
              <c16:uniqueId val="{00000000-D669-4297-87DC-D5C9208A3FE6}"/>
            </c:ext>
          </c:extLst>
        </c:ser>
        <c:dLbls>
          <c:showLegendKey val="0"/>
          <c:showVal val="0"/>
          <c:showCatName val="0"/>
          <c:showSerName val="0"/>
          <c:showPercent val="0"/>
          <c:showBubbleSize val="0"/>
        </c:dLbls>
        <c:gapWidth val="150"/>
        <c:shape val="box"/>
        <c:axId val="1190773439"/>
        <c:axId val="1190768447"/>
        <c:axId val="0"/>
      </c:bar3DChart>
      <c:catAx>
        <c:axId val="1190773439"/>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90768447"/>
        <c:crosses val="autoZero"/>
        <c:auto val="1"/>
        <c:lblAlgn val="ctr"/>
        <c:lblOffset val="100"/>
        <c:noMultiLvlLbl val="0"/>
      </c:catAx>
      <c:valAx>
        <c:axId val="1190768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907734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cap="none" spc="20" baseline="0">
                <a:solidFill>
                  <a:srgbClr val="0C0D0D"/>
                </a:solidFill>
                <a:latin typeface="+mn-lt"/>
                <a:ea typeface="+mn-ea"/>
                <a:cs typeface="+mn-cs"/>
              </a:defRPr>
            </a:pPr>
            <a:r>
              <a:rPr lang="en-US" smtClean="0">
                <a:solidFill>
                  <a:srgbClr val="0C0D0D"/>
                </a:solidFill>
              </a:rPr>
              <a:t>Çalışan Memnuniyet Anket </a:t>
            </a:r>
            <a:r>
              <a:rPr lang="en-US">
                <a:solidFill>
                  <a:srgbClr val="0C0D0D"/>
                </a:solidFill>
              </a:rPr>
              <a:t>Analiz </a:t>
            </a:r>
            <a:r>
              <a:rPr lang="en-US" smtClean="0">
                <a:solidFill>
                  <a:srgbClr val="0C0D0D"/>
                </a:solidFill>
              </a:rPr>
              <a:t>Grafiği </a:t>
            </a:r>
          </a:p>
          <a:p>
            <a:pPr>
              <a:defRPr>
                <a:solidFill>
                  <a:srgbClr val="0C0D0D"/>
                </a:solidFill>
              </a:defRPr>
            </a:pPr>
            <a:r>
              <a:rPr lang="en-US" smtClean="0">
                <a:solidFill>
                  <a:srgbClr val="0C0D0D"/>
                </a:solidFill>
              </a:rPr>
              <a:t>%80</a:t>
            </a:r>
            <a:endParaRPr lang="tr-TR">
              <a:solidFill>
                <a:srgbClr val="0C0D0D"/>
              </a:solidFill>
            </a:endParaRP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rgbClr val="0C0D0D"/>
              </a:solidFill>
              <a:latin typeface="+mn-lt"/>
              <a:ea typeface="+mn-ea"/>
              <a:cs typeface="+mn-cs"/>
            </a:defRPr>
          </a:pPr>
          <a:endParaRPr lang="tr-T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150288256349463E-2"/>
          <c:y val="0.21506922578045362"/>
          <c:w val="0.91688157141702764"/>
          <c:h val="0.69607735685331518"/>
        </c:manualLayout>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'Form Yanıtları 1'!$C$108:$AQ$108</c:f>
              <c:numCache>
                <c:formatCode>0%</c:formatCode>
                <c:ptCount val="41"/>
                <c:pt idx="0">
                  <c:v>0.80188679245283012</c:v>
                </c:pt>
                <c:pt idx="1">
                  <c:v>0.78679245283018873</c:v>
                </c:pt>
                <c:pt idx="2">
                  <c:v>0.75471698113207553</c:v>
                </c:pt>
                <c:pt idx="3">
                  <c:v>0.76226415094339628</c:v>
                </c:pt>
                <c:pt idx="4">
                  <c:v>0.79433962264150948</c:v>
                </c:pt>
                <c:pt idx="5">
                  <c:v>0.80943396226415099</c:v>
                </c:pt>
                <c:pt idx="6">
                  <c:v>0.79811320754716975</c:v>
                </c:pt>
                <c:pt idx="7">
                  <c:v>0.74716981132075477</c:v>
                </c:pt>
                <c:pt idx="8">
                  <c:v>0.79245283018867929</c:v>
                </c:pt>
                <c:pt idx="9">
                  <c:v>0.87358490566037739</c:v>
                </c:pt>
                <c:pt idx="10">
                  <c:v>0.86415094339622645</c:v>
                </c:pt>
                <c:pt idx="11">
                  <c:v>0.7735849056603773</c:v>
                </c:pt>
                <c:pt idx="12">
                  <c:v>0.80377358490566042</c:v>
                </c:pt>
                <c:pt idx="13">
                  <c:v>0.80377358490566042</c:v>
                </c:pt>
                <c:pt idx="14">
                  <c:v>0.81698113207547163</c:v>
                </c:pt>
                <c:pt idx="15">
                  <c:v>0.79811320754716975</c:v>
                </c:pt>
                <c:pt idx="16">
                  <c:v>0.79811320754716975</c:v>
                </c:pt>
                <c:pt idx="17">
                  <c:v>0.76603773584905654</c:v>
                </c:pt>
                <c:pt idx="18">
                  <c:v>0.78679245283018873</c:v>
                </c:pt>
                <c:pt idx="19">
                  <c:v>0.79056603773584899</c:v>
                </c:pt>
                <c:pt idx="20">
                  <c:v>0.7735849056603773</c:v>
                </c:pt>
                <c:pt idx="21">
                  <c:v>0.77735849056603779</c:v>
                </c:pt>
                <c:pt idx="22">
                  <c:v>0.77735849056603779</c:v>
                </c:pt>
                <c:pt idx="23">
                  <c:v>0.77547169811320749</c:v>
                </c:pt>
                <c:pt idx="24">
                  <c:v>0.79056603773584899</c:v>
                </c:pt>
                <c:pt idx="25">
                  <c:v>0.71320754716981127</c:v>
                </c:pt>
                <c:pt idx="26">
                  <c:v>0.77169811320754722</c:v>
                </c:pt>
                <c:pt idx="27">
                  <c:v>0.89056603773584908</c:v>
                </c:pt>
                <c:pt idx="28">
                  <c:v>0.88867924528301889</c:v>
                </c:pt>
                <c:pt idx="29">
                  <c:v>0.81886792452830193</c:v>
                </c:pt>
                <c:pt idx="30">
                  <c:v>0.8226415094339623</c:v>
                </c:pt>
                <c:pt idx="31">
                  <c:v>0.79622641509433956</c:v>
                </c:pt>
                <c:pt idx="32">
                  <c:v>0.78301886792452824</c:v>
                </c:pt>
                <c:pt idx="33">
                  <c:v>0.82452830188679249</c:v>
                </c:pt>
                <c:pt idx="34">
                  <c:v>0.79056603773584899</c:v>
                </c:pt>
                <c:pt idx="35">
                  <c:v>0.79433962264150948</c:v>
                </c:pt>
                <c:pt idx="36">
                  <c:v>0.81320754716981136</c:v>
                </c:pt>
                <c:pt idx="37">
                  <c:v>0.81132075471698106</c:v>
                </c:pt>
                <c:pt idx="38">
                  <c:v>0.84339622641509437</c:v>
                </c:pt>
                <c:pt idx="39">
                  <c:v>0.78490566037735854</c:v>
                </c:pt>
                <c:pt idx="40">
                  <c:v>0.7991037735849057</c:v>
                </c:pt>
              </c:numCache>
            </c:numRef>
          </c:val>
          <c:extLst>
            <c:ext xmlns:c16="http://schemas.microsoft.com/office/drawing/2014/chart" uri="{C3380CC4-5D6E-409C-BE32-E72D297353CC}">
              <c16:uniqueId val="{00000000-B547-463B-B99A-0DE4199E6FAD}"/>
            </c:ext>
          </c:extLst>
        </c:ser>
        <c:dLbls>
          <c:showLegendKey val="0"/>
          <c:showVal val="0"/>
          <c:showCatName val="0"/>
          <c:showSerName val="0"/>
          <c:showPercent val="0"/>
          <c:showBubbleSize val="0"/>
        </c:dLbls>
        <c:gapWidth val="150"/>
        <c:shape val="box"/>
        <c:axId val="1204691551"/>
        <c:axId val="1204701535"/>
        <c:axId val="0"/>
      </c:bar3DChart>
      <c:catAx>
        <c:axId val="120469155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tr-TR"/>
          </a:p>
        </c:txPr>
        <c:crossAx val="1204701535"/>
        <c:crosses val="autoZero"/>
        <c:auto val="1"/>
        <c:lblAlgn val="ctr"/>
        <c:lblOffset val="100"/>
        <c:noMultiLvlLbl val="0"/>
      </c:catAx>
      <c:valAx>
        <c:axId val="12047015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tr-TR"/>
          </a:p>
        </c:txPr>
        <c:crossAx val="12046915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89FC953-42AA-4EE9-BF6A-0E981C5F3E5C}" type="datetimeFigureOut">
              <a:rPr lang="tr-TR" smtClean="0"/>
              <a:t>23.03.2023</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23.03.2023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23.03.2023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23.03.2023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23.03.2023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23.03.2023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23.03.2023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23.03.2023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23.03.2023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23.03.2023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430887"/>
          </a:xfrm>
          <a:prstGeom prst="rect">
            <a:avLst/>
          </a:prstGeom>
          <a:noFill/>
        </p:spPr>
        <p:txBody>
          <a:bodyPr wrap="square" rtlCol="0">
            <a:spAutoFit/>
          </a:bodyPr>
          <a:lstStyle/>
          <a:p>
            <a:r>
              <a:rPr lang="en-US" sz="2200" b="1">
                <a:solidFill>
                  <a:schemeClr val="accent5">
                    <a:lumMod val="50000"/>
                  </a:schemeClr>
                </a:solidFill>
              </a:rPr>
              <a:t> </a:t>
            </a:r>
            <a:r>
              <a:rPr lang="en-US" sz="2200" b="1" smtClean="0">
                <a:solidFill>
                  <a:schemeClr val="accent5">
                    <a:lumMod val="50000"/>
                  </a:schemeClr>
                </a:solidFill>
              </a:rPr>
              <a:t>             REKTÖRLÜK</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592366991"/>
              </p:ext>
            </p:extLst>
          </p:nvPr>
        </p:nvGraphicFramePr>
        <p:xfrm>
          <a:off x="1696178" y="1385082"/>
          <a:ext cx="5472441" cy="5327150"/>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Printer</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Kağıt</a:t>
                      </a:r>
                      <a:r>
                        <a:rPr lang="en-US" sz="1400" b="0" i="0" u="none" strike="noStrike" baseline="0" smtClean="0">
                          <a:solidFill>
                            <a:srgbClr val="000000"/>
                          </a:solidFill>
                          <a:effectLst/>
                          <a:latin typeface="Calibri" panose="020F0502020204030204" pitchFamily="34" charset="0"/>
                        </a:rPr>
                        <a:t> Öğütücü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82695917"/>
              </p:ext>
            </p:extLst>
          </p:nvPr>
        </p:nvGraphicFramePr>
        <p:xfrm>
          <a:off x="1696178" y="1385082"/>
          <a:ext cx="5472441" cy="5231359"/>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UBS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862803202"/>
              </p:ext>
            </p:extLst>
          </p:nvPr>
        </p:nvGraphicFramePr>
        <p:xfrm>
          <a:off x="1696178" y="1385082"/>
          <a:ext cx="5472441" cy="5111554"/>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452289">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7716">
                <a:tc>
                  <a:txBody>
                    <a:bodyPr/>
                    <a:lstStyle/>
                    <a:p>
                      <a:pPr algn="ctr" fontAlgn="ctr"/>
                      <a:r>
                        <a:rPr lang="en-US" sz="1400" b="0" i="0" u="none" strike="noStrike" smtClean="0">
                          <a:solidFill>
                            <a:srgbClr val="000000"/>
                          </a:solidFill>
                          <a:effectLst/>
                          <a:latin typeface="Calibri" panose="020F0502020204030204" pitchFamily="34" charset="0"/>
                        </a:rPr>
                        <a:t>Rektör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15937">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Calibri" panose="020F0502020204030204" pitchFamily="34" charset="0"/>
                        </a:rPr>
                        <a:t>Rektör Yardımcısı</a:t>
                      </a:r>
                      <a:endParaRPr lang="tr-TR" sz="1400" b="0" i="0" u="none" strike="noStrike" smtClean="0">
                        <a:solidFill>
                          <a:srgbClr val="000000"/>
                        </a:solidFill>
                        <a:effectLst/>
                        <a:latin typeface="Calibri" panose="020F0502020204030204" pitchFamily="34" charset="0"/>
                      </a:endParaRPr>
                    </a:p>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44628">
                <a:tc>
                  <a:txBody>
                    <a:bodyPr/>
                    <a:lstStyle/>
                    <a:p>
                      <a:pPr algn="ctr" fontAlgn="ctr"/>
                      <a:r>
                        <a:rPr lang="tr-TR" sz="1400" b="0" i="0" u="none" strike="noStrike">
                          <a:solidFill>
                            <a:srgbClr val="0C0D0D"/>
                          </a:solidFill>
                          <a:effectLst/>
                          <a:latin typeface="Calibri" panose="020F0502020204030204" pitchFamily="34" charset="0"/>
                        </a:rPr>
                        <a:t> </a:t>
                      </a:r>
                      <a:r>
                        <a:rPr lang="en-US" sz="1400" b="0" i="0" u="none" strike="noStrike" smtClean="0">
                          <a:solidFill>
                            <a:srgbClr val="0C0D0D"/>
                          </a:solidFill>
                          <a:effectLst/>
                          <a:latin typeface="Calibri" panose="020F0502020204030204" pitchFamily="34" charset="0"/>
                        </a:rPr>
                        <a:t>Rektör Danışmanı</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C0D0D"/>
                          </a:solidFill>
                          <a:effectLst/>
                          <a:latin typeface="Calibri" panose="020F0502020204030204" pitchFamily="34" charset="0"/>
                        </a:rPr>
                        <a:t>  6</a:t>
                      </a:r>
                      <a:r>
                        <a:rPr lang="tr-TR" sz="1400" b="0" i="0" u="none" strike="noStrike" dirty="0">
                          <a:solidFill>
                            <a:srgbClr val="0C0D0D"/>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C0D0D"/>
                          </a:solidFill>
                          <a:effectLst/>
                          <a:latin typeface="Calibri" panose="020F0502020204030204" pitchFamily="34" charset="0"/>
                        </a:rPr>
                        <a:t> </a:t>
                      </a:r>
                      <a:r>
                        <a:rPr lang="en-US" sz="1400" b="0" i="0" u="none" strike="noStrike" smtClean="0">
                          <a:solidFill>
                            <a:srgbClr val="0C0D0D"/>
                          </a:solidFill>
                          <a:effectLst/>
                          <a:latin typeface="Calibri" panose="020F0502020204030204" pitchFamily="34" charset="0"/>
                        </a:rPr>
                        <a:t>+</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67716">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Özel</a:t>
                      </a:r>
                      <a:r>
                        <a:rPr lang="en-US" sz="1400" b="0" i="0" u="none" strike="noStrike" baseline="0" smtClean="0">
                          <a:solidFill>
                            <a:srgbClr val="000000"/>
                          </a:solidFill>
                          <a:effectLst/>
                          <a:latin typeface="Calibri" panose="020F0502020204030204" pitchFamily="34" charset="0"/>
                        </a:rPr>
                        <a:t> Kalem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15937">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Rektör</a:t>
                      </a:r>
                      <a:r>
                        <a:rPr lang="en-US" sz="1400" b="0" i="0" u="none" strike="noStrike" baseline="0" smtClean="0">
                          <a:solidFill>
                            <a:srgbClr val="000000"/>
                          </a:solidFill>
                          <a:effectLst/>
                          <a:latin typeface="Calibri" panose="020F0502020204030204" pitchFamily="34" charset="0"/>
                        </a:rPr>
                        <a:t> Yardımcısı Asistanı</a:t>
                      </a: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632824263"/>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Z1-Kampüs içi barınma imkanlarının yetersizliği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31-12-2024</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mtClean="0">
                          <a:solidFill>
                            <a:srgbClr val="0F2303"/>
                          </a:solidFill>
                        </a:rPr>
                        <a:t>Erkek öğrenci yurdunun yapılması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1978868275"/>
              </p:ext>
            </p:extLst>
          </p:nvPr>
        </p:nvGraphicFramePr>
        <p:xfrm>
          <a:off x="545122" y="328480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Z2- Uluslararası geçerliliğe sahip akreditasyon ve belgelerin bulunmaması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a:t>
                      </a:r>
                      <a:r>
                        <a:rPr lang="en-US" smtClean="0">
                          <a:solidFill>
                            <a:srgbClr val="0F2303"/>
                          </a:solidFill>
                        </a:rPr>
                        <a:t>03</a:t>
                      </a:r>
                      <a:r>
                        <a:rPr lang="tr-TR" smtClean="0">
                          <a:solidFill>
                            <a:srgbClr val="0F2303"/>
                          </a:solidFill>
                        </a:rPr>
                        <a:t>-2024</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European Unıversity Acret</a:t>
                      </a:r>
                      <a:r>
                        <a:rPr lang="en-US" smtClean="0">
                          <a:solidFill>
                            <a:srgbClr val="0F2303"/>
                          </a:solidFill>
                        </a:rPr>
                        <a:t>i</a:t>
                      </a:r>
                      <a:r>
                        <a:rPr lang="tr-TR" smtClean="0">
                          <a:solidFill>
                            <a:srgbClr val="0F2303"/>
                          </a:solidFill>
                        </a:rPr>
                        <a:t>tat</a:t>
                      </a:r>
                      <a:r>
                        <a:rPr lang="en-US" smtClean="0">
                          <a:solidFill>
                            <a:srgbClr val="0F2303"/>
                          </a:solidFill>
                        </a:rPr>
                        <a:t>i</a:t>
                      </a:r>
                      <a:r>
                        <a:rPr lang="tr-TR" smtClean="0">
                          <a:solidFill>
                            <a:srgbClr val="0F2303"/>
                          </a:solidFill>
                        </a:rPr>
                        <a:t>on</a:t>
                      </a:r>
                      <a:r>
                        <a:rPr lang="en-US" smtClean="0">
                          <a:solidFill>
                            <a:srgbClr val="0F2303"/>
                          </a:solidFill>
                        </a:rPr>
                        <a:t>’dan alınması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a:t>
            </a:r>
            <a:r>
              <a:rPr kumimoji="0" lang="tr-TR" sz="2800" b="1" i="0" u="none" strike="noStrike" kern="1200" cap="none" spc="0" normalizeH="0" baseline="0" noProof="0" dirty="0" smtClean="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ve AKSİYON </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Tablo 15"/>
          <p:cNvGraphicFramePr>
            <a:graphicFrameLocks noGrp="1"/>
          </p:cNvGraphicFramePr>
          <p:nvPr>
            <p:extLst>
              <p:ext uri="{D42A27DB-BD31-4B8C-83A1-F6EECF244321}">
                <p14:modId xmlns:p14="http://schemas.microsoft.com/office/powerpoint/2010/main" val="3923051596"/>
              </p:ext>
            </p:extLst>
          </p:nvPr>
        </p:nvGraphicFramePr>
        <p:xfrm>
          <a:off x="545121" y="1548007"/>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Uluslararası öğrencilerin akademik seviyelerinin düşük olması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a:t>
                      </a:r>
                      <a:r>
                        <a:rPr lang="en-US" smtClean="0">
                          <a:solidFill>
                            <a:srgbClr val="0F2303"/>
                          </a:solidFill>
                        </a:rPr>
                        <a:t>12</a:t>
                      </a:r>
                      <a:r>
                        <a:rPr lang="tr-TR" smtClean="0">
                          <a:solidFill>
                            <a:srgbClr val="0F2303"/>
                          </a:solidFill>
                        </a:rPr>
                        <a:t>-202</a:t>
                      </a:r>
                      <a:r>
                        <a:rPr lang="en-US" smtClean="0">
                          <a:solidFill>
                            <a:srgbClr val="0F2303"/>
                          </a:solidFill>
                        </a:rPr>
                        <a:t>2</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Akademik birimler tarafından uluslararası öğrencileri destekleyici programların eklenmesi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7" name="Tablo 16"/>
          <p:cNvGraphicFramePr>
            <a:graphicFrameLocks noGrp="1"/>
          </p:cNvGraphicFramePr>
          <p:nvPr>
            <p:extLst>
              <p:ext uri="{D42A27DB-BD31-4B8C-83A1-F6EECF244321}">
                <p14:modId xmlns:p14="http://schemas.microsoft.com/office/powerpoint/2010/main" val="1295778150"/>
              </p:ext>
            </p:extLst>
          </p:nvPr>
        </p:nvGraphicFramePr>
        <p:xfrm>
          <a:off x="556842" y="3300607"/>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Kapalı açık spor salonunun yetersiz olması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mtClean="0">
                          <a:solidFill>
                            <a:srgbClr val="0F2303"/>
                          </a:solidFill>
                        </a:rPr>
                        <a:t>31-12-2022</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en-US" smtClean="0">
                          <a:solidFill>
                            <a:srgbClr val="0F2303"/>
                          </a:solidFill>
                        </a:rPr>
                        <a:t>Rektörlük</a:t>
                      </a:r>
                      <a:endParaRPr lang="tr-TR" smtClean="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Kapalı ve Açık spor salonlarının tadilatlarının yapılması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425967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511560482"/>
              </p:ext>
            </p:extLst>
          </p:nvPr>
        </p:nvGraphicFramePr>
        <p:xfrm>
          <a:off x="451757" y="1561011"/>
          <a:ext cx="4430486" cy="21854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fik 6"/>
          <p:cNvGraphicFramePr>
            <a:graphicFrameLocks/>
          </p:cNvGraphicFramePr>
          <p:nvPr>
            <p:extLst>
              <p:ext uri="{D42A27DB-BD31-4B8C-83A1-F6EECF244321}">
                <p14:modId xmlns:p14="http://schemas.microsoft.com/office/powerpoint/2010/main" val="862917172"/>
              </p:ext>
            </p:extLst>
          </p:nvPr>
        </p:nvGraphicFramePr>
        <p:xfrm>
          <a:off x="4749800" y="1561012"/>
          <a:ext cx="4254500" cy="20838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fik 7"/>
          <p:cNvGraphicFramePr>
            <a:graphicFrameLocks/>
          </p:cNvGraphicFramePr>
          <p:nvPr>
            <p:extLst>
              <p:ext uri="{D42A27DB-BD31-4B8C-83A1-F6EECF244321}">
                <p14:modId xmlns:p14="http://schemas.microsoft.com/office/powerpoint/2010/main" val="661514970"/>
              </p:ext>
            </p:extLst>
          </p:nvPr>
        </p:nvGraphicFramePr>
        <p:xfrm>
          <a:off x="451757" y="4064598"/>
          <a:ext cx="4298043" cy="279340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afik 8"/>
          <p:cNvGraphicFramePr>
            <a:graphicFrameLocks/>
          </p:cNvGraphicFramePr>
          <p:nvPr>
            <p:extLst>
              <p:ext uri="{D42A27DB-BD31-4B8C-83A1-F6EECF244321}">
                <p14:modId xmlns:p14="http://schemas.microsoft.com/office/powerpoint/2010/main" val="2224249418"/>
              </p:ext>
            </p:extLst>
          </p:nvPr>
        </p:nvGraphicFramePr>
        <p:xfrm>
          <a:off x="4721798" y="4064598"/>
          <a:ext cx="4282502" cy="27934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6670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smtClean="0">
                <a:solidFill>
                  <a:schemeClr val="accent6"/>
                </a:solidFill>
                <a:effectLst>
                  <a:outerShdw blurRad="38100" dist="38100" dir="2700000" algn="tl">
                    <a:srgbClr val="000000">
                      <a:alpha val="43137"/>
                    </a:srgbClr>
                  </a:outerShdw>
                </a:effectLst>
              </a:rPr>
              <a:t> ÇALIŞAN MEMNUNİYET ANKET YORUMLARI </a:t>
            </a:r>
            <a:endParaRPr lang="en-US" sz="36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36201119"/>
              </p:ext>
            </p:extLst>
          </p:nvPr>
        </p:nvGraphicFramePr>
        <p:xfrm>
          <a:off x="1205206" y="2399549"/>
          <a:ext cx="6317036" cy="427232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24333">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algn="l" fontAlgn="ctr"/>
                      <a:r>
                        <a:rPr lang="tr-TR" sz="1200" b="0" i="0" u="none" strike="noStrike" smtClean="0">
                          <a:solidFill>
                            <a:srgbClr val="000000"/>
                          </a:solidFill>
                          <a:effectLst/>
                          <a:latin typeface="Calibri" panose="020F0502020204030204" pitchFamily="34" charset="0"/>
                        </a:rPr>
                        <a:t>Fiziksel şartlarımız ile ilgili taleplerimiz sürekli askıya alınıyor.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Mal talep takip sisteminin oluşturulması için görüşmeler yapılacak. </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Sistem ile ilgili </a:t>
                      </a:r>
                      <a:r>
                        <a:rPr lang="tr-TR" sz="1200" b="0" i="0" u="none" strike="noStrike" smtClean="0">
                          <a:solidFill>
                            <a:srgbClr val="000000"/>
                          </a:solidFill>
                          <a:effectLst/>
                          <a:latin typeface="Calibri" panose="020F0502020204030204" pitchFamily="34" charset="0"/>
                        </a:rPr>
                        <a:t>Bilgi İşlem Müdürlüğü</a:t>
                      </a:r>
                      <a:r>
                        <a:rPr lang="en-US" sz="1200" b="0" i="0" u="none" strike="noStrike" smtClean="0">
                          <a:solidFill>
                            <a:srgbClr val="000000"/>
                          </a:solidFill>
                          <a:effectLst/>
                          <a:latin typeface="Calibri" panose="020F0502020204030204" pitchFamily="34" charset="0"/>
                        </a:rPr>
                        <a:t> ile görüşülmüş</a:t>
                      </a:r>
                      <a:r>
                        <a:rPr lang="en-US" sz="1200" b="0" i="0" u="none" strike="noStrike" baseline="0" smtClean="0">
                          <a:solidFill>
                            <a:srgbClr val="000000"/>
                          </a:solidFill>
                          <a:effectLst/>
                          <a:latin typeface="Calibri" panose="020F0502020204030204" pitchFamily="34" charset="0"/>
                        </a:rPr>
                        <a:t> ve kendileri</a:t>
                      </a:r>
                      <a:r>
                        <a:rPr lang="tr-TR" sz="1200" b="0" i="0" u="none" strike="noStrike" smtClean="0">
                          <a:solidFill>
                            <a:srgbClr val="000000"/>
                          </a:solidFill>
                          <a:effectLst/>
                          <a:latin typeface="Calibri" panose="020F0502020204030204" pitchFamily="34" charset="0"/>
                        </a:rPr>
                        <a:t> 01-09-2022 tarihi</a:t>
                      </a:r>
                      <a:r>
                        <a:rPr lang="en-US" sz="1200" b="0" i="0" u="none" strike="noStrike" smtClean="0">
                          <a:solidFill>
                            <a:srgbClr val="000000"/>
                          </a:solidFill>
                          <a:effectLst/>
                          <a:latin typeface="Calibri" panose="020F0502020204030204" pitchFamily="34" charset="0"/>
                        </a:rPr>
                        <a:t>ni vermiştir. </a:t>
                      </a:r>
                      <a:r>
                        <a:rPr lang="tr-TR" sz="1200" b="0" i="0" u="none" strike="noStrike" smtClean="0">
                          <a:solidFill>
                            <a:srgbClr val="000000"/>
                          </a:solidFill>
                          <a:effectLst/>
                          <a:latin typeface="Calibri" panose="020F0502020204030204" pitchFamily="34" charset="0"/>
                        </a:rPr>
                        <a:t> </a:t>
                      </a: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l" fontAlgn="ctr"/>
                      <a:r>
                        <a:rPr lang="tr-TR" sz="1200" b="0" i="0" u="none" strike="noStrike" smtClean="0">
                          <a:solidFill>
                            <a:srgbClr val="000000"/>
                          </a:solidFill>
                          <a:effectLst/>
                          <a:latin typeface="Calibri" panose="020F0502020204030204" pitchFamily="34" charset="0"/>
                        </a:rPr>
                        <a:t>Stratejik Plana katkı istendi. Uzunca bir mail ile önerimi sundum ve bunun nedenlerini yazdım. Bu mailin alındığına dair bir bilgi dahi almadım. Başka türlü bir geri bildirim de gelmedi. İlgili birimin hiç olmazsa teşekkür etmesi gerek mez miydi? Önerilerini istediğiniz akademik personelle iletişim biçiminizi değiştirmeniz gerekir.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Konu Kalite</a:t>
                      </a:r>
                      <a:r>
                        <a:rPr lang="en-US" sz="1200" b="0" i="0" u="none" strike="noStrike" baseline="0" smtClean="0">
                          <a:solidFill>
                            <a:srgbClr val="000000"/>
                          </a:solidFill>
                          <a:effectLst/>
                          <a:latin typeface="Calibri" panose="020F0502020204030204" pitchFamily="34" charset="0"/>
                        </a:rPr>
                        <a:t> Koordinatörlüğü’ne iletilecektir.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Kalite Koordinatörlüğü</a:t>
                      </a:r>
                      <a:r>
                        <a:rPr lang="en-US" sz="1200" b="0" i="0" u="none" strike="noStrike" baseline="0" smtClean="0">
                          <a:solidFill>
                            <a:srgbClr val="000000"/>
                          </a:solidFill>
                          <a:effectLst/>
                          <a:latin typeface="Calibri" panose="020F0502020204030204" pitchFamily="34" charset="0"/>
                        </a:rPr>
                        <a:t> </a:t>
                      </a:r>
                      <a:r>
                        <a:rPr lang="tr-TR" sz="1200" b="0" i="0" u="none" strike="noStrike" smtClean="0">
                          <a:solidFill>
                            <a:srgbClr val="000000"/>
                          </a:solidFill>
                          <a:effectLst/>
                          <a:latin typeface="Calibri" panose="020F0502020204030204" pitchFamily="34" charset="0"/>
                        </a:rPr>
                        <a:t>30.09.2021 tarihinde stratejik plan çalışmalarımıza katkıda bulunan hocalara teşekkür maili atılacağı bildirilmiştir.</a:t>
                      </a: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l" fontAlgn="ctr"/>
                      <a:r>
                        <a:rPr lang="tr-TR" sz="1200" b="0" i="0" u="none" strike="noStrike" smtClean="0">
                          <a:solidFill>
                            <a:srgbClr val="000000"/>
                          </a:solidFill>
                          <a:effectLst/>
                          <a:latin typeface="Calibri" panose="020F0502020204030204" pitchFamily="34" charset="0"/>
                        </a:rPr>
                        <a:t>Çeşitli yetkinliklere sahip idari personelimiz var. </a:t>
                      </a:r>
                      <a:r>
                        <a:rPr lang="en-US" sz="1200" b="0" i="0" u="none" strike="noStrike" smtClean="0">
                          <a:solidFill>
                            <a:srgbClr val="000000"/>
                          </a:solidFill>
                          <a:effectLst/>
                          <a:latin typeface="Calibri" panose="020F0502020204030204" pitchFamily="34" charset="0"/>
                        </a:rPr>
                        <a:t>B</a:t>
                      </a:r>
                      <a:r>
                        <a:rPr lang="tr-TR" sz="1200" b="0" i="0" u="none" strike="noStrike" smtClean="0">
                          <a:solidFill>
                            <a:srgbClr val="000000"/>
                          </a:solidFill>
                          <a:effectLst/>
                          <a:latin typeface="Calibri" panose="020F0502020204030204" pitchFamily="34" charset="0"/>
                        </a:rPr>
                        <a:t>u yetkinlikler kurum tarafından farkedilip daha aktif çalışmamız sağlanabilir.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a:solidFill>
                            <a:srgbClr val="000000"/>
                          </a:solidFill>
                          <a:effectLst/>
                          <a:latin typeface="Calibri" panose="020F0502020204030204" pitchFamily="34" charset="0"/>
                        </a:rPr>
                        <a:t> </a:t>
                      </a:r>
                      <a:r>
                        <a:rPr lang="en-US" sz="1200" b="0" i="0" u="none" strike="noStrike" smtClean="0">
                          <a:solidFill>
                            <a:srgbClr val="000000"/>
                          </a:solidFill>
                          <a:effectLst/>
                          <a:latin typeface="Calibri" panose="020F0502020204030204" pitchFamily="34" charset="0"/>
                        </a:rPr>
                        <a:t>Konu İK ile değerlendirilecek.</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Personel Performans Değerlendirme Sistemi uygulanmaya başlamıştır.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a:solidFill>
                  <a:schemeClr val="accent6"/>
                </a:solidFill>
                <a:effectLst>
                  <a:outerShdw blurRad="38100" dist="38100" dir="2700000" algn="tl">
                    <a:srgbClr val="000000">
                      <a:alpha val="43137"/>
                    </a:srgbClr>
                  </a:outerShdw>
                </a:effectLst>
              </a:rPr>
              <a:t> </a:t>
            </a:r>
            <a:r>
              <a:rPr lang="en-US" sz="1600" b="1">
                <a:solidFill>
                  <a:schemeClr val="accent6"/>
                </a:solidFill>
                <a:effectLst>
                  <a:outerShdw blurRad="38100" dist="38100" dir="2700000" algn="tl">
                    <a:srgbClr val="000000">
                      <a:alpha val="43137"/>
                    </a:srgbClr>
                  </a:outerShdw>
                </a:effectLst>
              </a:rPr>
              <a:t>ÇALIŞAN MEMNUNİYET ANKET YORUMLARI </a:t>
            </a:r>
            <a:endParaRPr lang="en-US" sz="3600">
              <a:solidFill>
                <a:schemeClr val="accent6"/>
              </a:solidFill>
              <a:cs typeface="Calibri" panose="020F0502020204030204"/>
            </a:endParaRPr>
          </a:p>
          <a:p>
            <a:pPr algn="ct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686153388"/>
              </p:ext>
            </p:extLst>
          </p:nvPr>
        </p:nvGraphicFramePr>
        <p:xfrm>
          <a:off x="251520" y="1861667"/>
          <a:ext cx="8354598" cy="4996334"/>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386465">
                <a:tc>
                  <a:txBody>
                    <a:bodyPr/>
                    <a:lstStyle/>
                    <a:p>
                      <a:pPr algn="l" fontAlgn="ctr"/>
                      <a:r>
                        <a:rPr lang="tr-TR" sz="1200" b="0" i="0" u="none" strike="noStrike" smtClean="0">
                          <a:solidFill>
                            <a:srgbClr val="000000"/>
                          </a:solidFill>
                          <a:effectLst/>
                          <a:latin typeface="Calibri" panose="020F0502020204030204" pitchFamily="34" charset="0"/>
                        </a:rPr>
                        <a:t>Yabancı Diller okulundaki maaş iyileştirmeleri ve zam konusunda şeffaf bilgi aktarılmadı. Bu konuda bilgi talep ettiğimizde açık ve şeffaf geri bildirim yapılmadı, aksine bilgi almak istediğimizde bunun sorulmaması gereken bir soruymuş gibi tutumlar ve tavırlarla karşılaştık yöneticiler tarafından. Maalesef huzurlu bir çalışma ortamı yok. Her sene çalışanlar üzerinde baskı azalmak yerine artmaktadır. Üzücü şu ki çok emek verdiğimiz halde kurum, git gide çalışanı yıpratan bir yer haline geliyor.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zam politikası standart maaş skalasına göre belirlenmektedir.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zam politikası standart maaş skalasına göre belirlenmektedir.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19416">
                <a:tc>
                  <a:txBody>
                    <a:bodyPr/>
                    <a:lstStyle/>
                    <a:p>
                      <a:pPr algn="l" fontAlgn="ctr"/>
                      <a:r>
                        <a:rPr lang="en-US" sz="1200" b="0" i="0" u="none" strike="noStrike" smtClean="0">
                          <a:solidFill>
                            <a:srgbClr val="000000"/>
                          </a:solidFill>
                          <a:effectLst/>
                          <a:latin typeface="Calibri" panose="020F0502020204030204" pitchFamily="34" charset="0"/>
                        </a:rPr>
                        <a:t>Ç</a:t>
                      </a:r>
                      <a:r>
                        <a:rPr lang="tr-TR" sz="1200" b="0" i="0" u="none" strike="noStrike" smtClean="0">
                          <a:solidFill>
                            <a:srgbClr val="000000"/>
                          </a:solidFill>
                          <a:effectLst/>
                          <a:latin typeface="Calibri" panose="020F0502020204030204" pitchFamily="34" charset="0"/>
                        </a:rPr>
                        <a:t>alışanlar ve özellikle işini iyi yapıp örnek olanlar için takdir mekanizmasının ciddi oranda hayata geçirilmesini umuyorum.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Konu akademik personel için Akademik Kurul'da görüşülecek, İdari personel için ise yıl sonu yapılacak olan Performans Değerlendime ile başarılı personel için değerlendirilecek.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Konu akademik personel için Akademik Kurul'da görüşülecek, İdari personel için ise yıl sonu yapılacak olan Performans Değerlendime ile başarılı personel için değerlendirilecek.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tr-TR" sz="1200" b="0" i="0" u="none" strike="noStrike" smtClean="0">
                          <a:solidFill>
                            <a:srgbClr val="000000"/>
                          </a:solidFill>
                          <a:effectLst/>
                          <a:latin typeface="Calibri" panose="020F0502020204030204" pitchFamily="34" charset="0"/>
                        </a:rPr>
                        <a:t>Yönetim maalesef idari kadrodaki çalışanlarına adil bir maaş politikası uygulamamaktadır. Gerek maaşlar gerekse yılda bir kez yapılan zamlar adil ve eşit olmalıdır. Yeni dönemde yapılacak olan maaş ve zam düzenlemelerinin adil ve eşit bir düzeyde olmasını temenni ediyoruz.</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politikası ekonomik şartlar ve performansa dayalı olarak belirleniyor.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politikası ekonomik şartlar ve performansa dayalı olarak belirleniyor.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55529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a:solidFill>
                  <a:schemeClr val="accent6"/>
                </a:solidFill>
                <a:effectLst>
                  <a:outerShdw blurRad="38100" dist="38100" dir="2700000" algn="tl">
                    <a:srgbClr val="000000">
                      <a:alpha val="43137"/>
                    </a:srgbClr>
                  </a:outerShdw>
                </a:effectLst>
              </a:rPr>
              <a:t> </a:t>
            </a:r>
            <a:r>
              <a:rPr lang="en-US" sz="1600" b="1" smtClean="0">
                <a:solidFill>
                  <a:schemeClr val="accent6"/>
                </a:solidFill>
                <a:effectLst>
                  <a:outerShdw blurRad="38100" dist="38100" dir="2700000" algn="tl">
                    <a:srgbClr val="000000">
                      <a:alpha val="43137"/>
                    </a:srgbClr>
                  </a:outerShdw>
                </a:effectLst>
              </a:rPr>
              <a:t>REKTÖRLÜK ANKET </a:t>
            </a:r>
            <a:r>
              <a:rPr lang="en-US" sz="1600" b="1">
                <a:solidFill>
                  <a:schemeClr val="accent6"/>
                </a:solidFill>
                <a:effectLst>
                  <a:outerShdw blurRad="38100" dist="38100" dir="2700000" algn="tl">
                    <a:srgbClr val="000000">
                      <a:alpha val="43137"/>
                    </a:srgbClr>
                  </a:outerShdw>
                </a:effectLst>
              </a:rPr>
              <a:t>YORUMLARI </a:t>
            </a:r>
            <a:endParaRPr lang="en-US" sz="3600">
              <a:solidFill>
                <a:schemeClr val="accent6"/>
              </a:solidFill>
              <a:cs typeface="Calibri" panose="020F0502020204030204"/>
            </a:endParaRPr>
          </a:p>
          <a:p>
            <a:pPr algn="ct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335565652"/>
              </p:ext>
            </p:extLst>
          </p:nvPr>
        </p:nvGraphicFramePr>
        <p:xfrm>
          <a:off x="251520" y="1861667"/>
          <a:ext cx="8354598" cy="5055953"/>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265717">
                <a:tc>
                  <a:txBody>
                    <a:bodyPr/>
                    <a:lstStyle/>
                    <a:p>
                      <a:pPr algn="l" fontAlgn="ctr"/>
                      <a:r>
                        <a:rPr lang="tr-TR" sz="1200" b="0" i="0" u="none" strike="noStrike" smtClean="0">
                          <a:solidFill>
                            <a:srgbClr val="000000"/>
                          </a:solidFill>
                          <a:effectLst/>
                          <a:latin typeface="Calibri" panose="020F0502020204030204" pitchFamily="34" charset="0"/>
                        </a:rPr>
                        <a:t>Her yönetici adil değil tarafsız değil ve göründüğü gibi olmayabilir. Ayrıca çalışmayanla uğraşmayayım derken çalışan kişinin sorumluluğunu arttırıp ona haksızlık edip, çalışmayana ödüllendirmek de adil değil. Pandemi döneminde gelmesi gerekirken işe gelmeyip, puantajda hergün geldiğini beyan eden arkadaşların yaptığı diğer personele hakkızlık olduğu gibi buna göz yummakta haksızlıktır. Güç gücün yettiğine uygulandığında bu işten en üstten en alta kadar herkes sorumludur.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Hizmet içi Eğitim</a:t>
                      </a:r>
                      <a:r>
                        <a:rPr lang="en-US" sz="1200" b="0" i="0" u="none" strike="noStrike" baseline="0" smtClean="0">
                          <a:solidFill>
                            <a:srgbClr val="000000"/>
                          </a:solidFill>
                          <a:effectLst/>
                          <a:latin typeface="Calibri" panose="020F0502020204030204" pitchFamily="34" charset="0"/>
                        </a:rPr>
                        <a:t> verilmesi planlanmıştır.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US" sz="1200" b="0" i="0" u="none" strike="noStrike" smtClean="0">
                          <a:solidFill>
                            <a:srgbClr val="000000"/>
                          </a:solidFill>
                          <a:effectLst/>
                          <a:latin typeface="Calibri" panose="020F0502020204030204" pitchFamily="34" charset="0"/>
                        </a:rPr>
                        <a:t>Hizmet içi Eğitim</a:t>
                      </a:r>
                      <a:r>
                        <a:rPr lang="en-US" sz="1200" b="0" i="0" u="none" strike="noStrike" baseline="0" smtClean="0">
                          <a:solidFill>
                            <a:srgbClr val="000000"/>
                          </a:solidFill>
                          <a:effectLst/>
                          <a:latin typeface="Calibri" panose="020F0502020204030204" pitchFamily="34" charset="0"/>
                        </a:rPr>
                        <a:t> verilmesi planlanmıştır. </a:t>
                      </a:r>
                      <a:endParaRPr lang="tr-TR" sz="1200" b="0" i="0" u="none" strike="noStrike" smtClean="0">
                        <a:solidFill>
                          <a:srgbClr val="000000"/>
                        </a:solidFill>
                        <a:effectLst/>
                        <a:latin typeface="Calibri" panose="020F0502020204030204" pitchFamily="34" charset="0"/>
                      </a:endParaRPr>
                    </a:p>
                    <a:p>
                      <a:pPr algn="l" fontAlgn="ct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19416">
                <a:tc>
                  <a:txBody>
                    <a:bodyPr/>
                    <a:lstStyle/>
                    <a:p>
                      <a:pPr algn="l" fontAlgn="ctr"/>
                      <a:r>
                        <a:rPr lang="tr-TR" sz="1200" b="0" i="0" u="none" strike="noStrike" smtClean="0">
                          <a:solidFill>
                            <a:srgbClr val="000000"/>
                          </a:solidFill>
                          <a:effectLst/>
                          <a:latin typeface="Calibri" panose="020F0502020204030204" pitchFamily="34" charset="0"/>
                        </a:rPr>
                        <a:t>Kullanılan otomasyon sistemi oldukça eksik ve her dönemin en yoğun zamanlarında Öğrenci İşleri ve Öğrenciler arasında sorunlar yaşanmakta. talepleri karşılayan çözümler bulunmalı, manuel müdahale yapılmamalı sisteme.</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Yeni anlaşma yapıldı, önümüzdeki döneme iyileştirmeler yapılacak.</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2021-2022 Eğitim öğretim </a:t>
                      </a:r>
                      <a:r>
                        <a:rPr lang="tr-TR" sz="1200" b="0" i="0" u="none" strike="noStrike" smtClean="0">
                          <a:solidFill>
                            <a:srgbClr val="000000"/>
                          </a:solidFill>
                          <a:effectLst/>
                          <a:latin typeface="Calibri" panose="020F0502020204030204" pitchFamily="34" charset="0"/>
                        </a:rPr>
                        <a:t>dönem</a:t>
                      </a:r>
                      <a:r>
                        <a:rPr lang="en-US" sz="1200" b="0" i="0" u="none" strike="noStrike" smtClean="0">
                          <a:solidFill>
                            <a:srgbClr val="000000"/>
                          </a:solidFill>
                          <a:effectLst/>
                          <a:latin typeface="Calibri" panose="020F0502020204030204" pitchFamily="34" charset="0"/>
                        </a:rPr>
                        <a:t>inde</a:t>
                      </a:r>
                      <a:r>
                        <a:rPr lang="en-US" sz="1200" b="0" i="0" u="none" strike="noStrike" baseline="0" smtClean="0">
                          <a:solidFill>
                            <a:srgbClr val="000000"/>
                          </a:solidFill>
                          <a:effectLst/>
                          <a:latin typeface="Calibri" panose="020F0502020204030204" pitchFamily="34" charset="0"/>
                        </a:rPr>
                        <a:t> yeni anlaşma kapsamında iyileştirmeler yapılmıştır.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en-US" sz="1200" b="0" i="0" u="none" strike="noStrike" smtClean="0">
                          <a:solidFill>
                            <a:srgbClr val="000000"/>
                          </a:solidFill>
                          <a:effectLst/>
                          <a:latin typeface="Calibri" panose="020F0502020204030204" pitchFamily="34" charset="0"/>
                        </a:rPr>
                        <a:t>İ</a:t>
                      </a:r>
                      <a:r>
                        <a:rPr lang="tr-TR" sz="1200" b="0" i="0" u="none" strike="noStrike" smtClean="0">
                          <a:solidFill>
                            <a:srgbClr val="000000"/>
                          </a:solidFill>
                          <a:effectLst/>
                          <a:latin typeface="Calibri" panose="020F0502020204030204" pitchFamily="34" charset="0"/>
                        </a:rPr>
                        <a:t>zin formları herkes tarafından doldurulmamakta. </a:t>
                      </a:r>
                      <a:r>
                        <a:rPr lang="en-US" sz="1200" b="0" i="0" u="none" strike="noStrike" smtClean="0">
                          <a:solidFill>
                            <a:srgbClr val="000000"/>
                          </a:solidFill>
                          <a:effectLst/>
                          <a:latin typeface="Calibri" panose="020F0502020204030204" pitchFamily="34" charset="0"/>
                        </a:rPr>
                        <a:t>İ</a:t>
                      </a:r>
                      <a:r>
                        <a:rPr lang="tr-TR" sz="1200" b="0" i="0" u="none" strike="noStrike" smtClean="0">
                          <a:solidFill>
                            <a:srgbClr val="000000"/>
                          </a:solidFill>
                          <a:effectLst/>
                          <a:latin typeface="Calibri" panose="020F0502020204030204" pitchFamily="34" charset="0"/>
                        </a:rPr>
                        <a:t>şe gelmeyip puantajını tam veren çalışanlar var. </a:t>
                      </a: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urallar onları kapsamıyor mu yada bizler neden dolduruyoruz. nasıl bu kadar rahat sorumsuz olunabiliyor. neden herkese adaletli davranılmıyor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artlı geçiş sistemi uygulanacaktır.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artlı geçiş sistemi uygulanacaktır. </a:t>
                      </a:r>
                    </a:p>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189326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smtClean="0">
                <a:solidFill>
                  <a:schemeClr val="accent6"/>
                </a:solidFill>
                <a:effectLst>
                  <a:outerShdw blurRad="38100" dist="38100" dir="2700000" algn="tl">
                    <a:srgbClr val="000000">
                      <a:alpha val="43137"/>
                    </a:srgbClr>
                  </a:outerShdw>
                </a:effectLst>
              </a:rPr>
              <a:t> ÖĞRENCİ MEMNUNİYET ANKET YORUMLARI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036506003"/>
              </p:ext>
            </p:extLst>
          </p:nvPr>
        </p:nvGraphicFramePr>
        <p:xfrm>
          <a:off x="251520" y="2587809"/>
          <a:ext cx="8354598" cy="3673781"/>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36164">
                <a:tc>
                  <a:txBody>
                    <a:bodyPr/>
                    <a:lstStyle/>
                    <a:p>
                      <a:pPr algn="l" fontAlgn="ctr"/>
                      <a:r>
                        <a:rPr lang="tr-TR" sz="1200" b="0" i="0" u="none" strike="noStrike" smtClean="0">
                          <a:solidFill>
                            <a:srgbClr val="000000"/>
                          </a:solidFill>
                          <a:effectLst/>
                          <a:latin typeface="Calibri" panose="020F0502020204030204" pitchFamily="34" charset="0"/>
                        </a:rPr>
                        <a:t>Kullanılan yazılım sistemi asla talepleri karşılamıyor. Her şekilde dışarıdan müdahale işlemleri Yaptırıyoruz. Notlarımızı bile bizler kontrol edip düzelttiriyoruz. Asla çalışmayan ve her şekilde insan müdahalesiyle çalışan bir sistem. Memnun değilim.</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Yorum Bilgi İşleme yönlendiril</a:t>
                      </a:r>
                      <a:r>
                        <a:rPr lang="en-US" sz="1200" b="0" i="0" u="none" strike="noStrike" smtClean="0">
                          <a:solidFill>
                            <a:srgbClr val="000000"/>
                          </a:solidFill>
                          <a:effectLst/>
                          <a:latin typeface="Calibri" panose="020F0502020204030204" pitchFamily="34" charset="0"/>
                        </a:rPr>
                        <a:t>miştir.</a:t>
                      </a:r>
                      <a:r>
                        <a:rPr lang="en-US" sz="1200" b="0" i="0" u="none" strike="noStrike" baseline="0" smtClean="0">
                          <a:solidFill>
                            <a:srgbClr val="000000"/>
                          </a:solidFill>
                          <a:effectLst/>
                          <a:latin typeface="Calibri" panose="020F0502020204030204" pitchFamily="34" charset="0"/>
                        </a:rPr>
                        <a:t>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Yazılımı almış olduğumuz INOVERA firmasıyla bakım destek anlaşması yapılmıştır ve tüm sorunlar çözülmüş</a:t>
                      </a:r>
                      <a:r>
                        <a:rPr lang="en-US" sz="1200" b="0" i="0" u="none" strike="noStrike" smtClean="0">
                          <a:solidFill>
                            <a:srgbClr val="000000"/>
                          </a:solidFill>
                          <a:effectLst/>
                          <a:latin typeface="Calibri" panose="020F0502020204030204" pitchFamily="34" charset="0"/>
                        </a:rPr>
                        <a:t>tür</a:t>
                      </a:r>
                      <a:r>
                        <a:rPr lang="tr-TR" sz="1200" b="0" i="0" u="none" strike="noStrike" smtClean="0">
                          <a:solidFill>
                            <a:srgbClr val="000000"/>
                          </a:solidFill>
                          <a:effectLst/>
                          <a:latin typeface="Calibri" panose="020F0502020204030204" pitchFamily="34" charset="0"/>
                        </a:rPr>
                        <a:t>. Ek geliştirmeler firma tarafından yapılmaktadır.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00665">
                <a:tc>
                  <a:txBody>
                    <a:bodyPr/>
                    <a:lstStyle/>
                    <a:p>
                      <a:pPr algn="l" fontAlgn="ctr"/>
                      <a:r>
                        <a:rPr lang="tr-TR" sz="1200" b="0" i="0" u="none" strike="noStrike" smtClean="0">
                          <a:solidFill>
                            <a:srgbClr val="000000"/>
                          </a:solidFill>
                          <a:effectLst/>
                          <a:latin typeface="Calibri" panose="020F0502020204030204" pitchFamily="34" charset="0"/>
                        </a:rPr>
                        <a:t>Toplu mailimize bile cevap verilmedi, burada öğrenciler sizin asli göreviniz.</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Toplu maillere duyurular ile toplu cevap verilmektedir.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Toplu maillere duyurular ile toplu cevap verilmektedir.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tr-TR" sz="1200" b="0" i="0" u="none" strike="noStrike" smtClean="0">
                          <a:solidFill>
                            <a:srgbClr val="000000"/>
                          </a:solidFill>
                          <a:effectLst/>
                          <a:latin typeface="Calibri" panose="020F0502020204030204" pitchFamily="34" charset="0"/>
                        </a:rPr>
                        <a:t>2 temmuzdan beri rektörlüğe mail yoluyla ulaşım sağlayamamış bulunmaktayım. Ayrıca verilen kararlar hakkındada pek eşitlik sağlamaya çalışıldığından emin değilim.</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Konu</a:t>
                      </a:r>
                      <a:r>
                        <a:rPr lang="en-US" sz="1200" b="0" i="0" u="none" strike="noStrike" baseline="0" smtClean="0">
                          <a:solidFill>
                            <a:srgbClr val="000000"/>
                          </a:solidFill>
                          <a:effectLst/>
                          <a:latin typeface="Calibri" panose="020F0502020204030204" pitchFamily="34" charset="0"/>
                        </a:rPr>
                        <a:t> araştırılacaktır.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200" b="0" i="0" u="none" strike="noStrike" smtClean="0">
                          <a:solidFill>
                            <a:srgbClr val="000000"/>
                          </a:solidFill>
                          <a:effectLst/>
                          <a:latin typeface="Calibri" panose="020F0502020204030204" pitchFamily="34" charset="0"/>
                        </a:rPr>
                        <a:t>Konu araştırılmış olup, öğrencinin hocası tarafından cevap verildiği saptanmıştır. </a:t>
                      </a:r>
                    </a:p>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57954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510130" y="3408527"/>
            <a:ext cx="8359471" cy="1295868"/>
          </a:xfrm>
          <a:prstGeom prst="rect">
            <a:avLst/>
          </a:prstGeom>
        </p:spPr>
        <p:txBody>
          <a:bodyPr wrap="square">
            <a:spAutoFit/>
          </a:bodyPr>
          <a:lstStyle/>
          <a:p>
            <a:pPr fontAlgn="base">
              <a:lnSpc>
                <a:spcPct val="150000"/>
              </a:lnSpc>
              <a:spcAft>
                <a:spcPts val="0"/>
              </a:spcAft>
            </a:pPr>
            <a:r>
              <a:rPr lang="tr-TR" b="1">
                <a:solidFill>
                  <a:srgbClr val="FF0000"/>
                </a:solidFill>
                <a:latin typeface="Calibri" panose="020F0502020204030204" pitchFamily="34" charset="0"/>
                <a:ea typeface="Times New Roman" panose="02020603050405020304" pitchFamily="18" charset="0"/>
              </a:rPr>
              <a:t>BİRİMİN </a:t>
            </a:r>
            <a:r>
              <a:rPr lang="tr-TR" b="1" smtClean="0">
                <a:solidFill>
                  <a:srgbClr val="FF0000"/>
                </a:solidFill>
                <a:latin typeface="Calibri" panose="020F0502020204030204" pitchFamily="34" charset="0"/>
                <a:ea typeface="Times New Roman" panose="02020603050405020304" pitchFamily="18" charset="0"/>
              </a:rPr>
              <a:t>VİZYONU</a:t>
            </a: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r>
              <a:rPr lang="en-US" smtClean="0">
                <a:solidFill>
                  <a:srgbClr val="0C0D0D"/>
                </a:solidFill>
              </a:rPr>
              <a:t>Yenilikçi </a:t>
            </a:r>
            <a:r>
              <a:rPr lang="en-US">
                <a:solidFill>
                  <a:srgbClr val="0C0D0D"/>
                </a:solidFill>
              </a:rPr>
              <a:t>ve uygulama odaklı bilimsel araştırmaları ve eğitimi sayesinde girişimcilikte öncü, uluslararası platformda rekabet edebilen bir üniversite olabilmektir.</a:t>
            </a:r>
            <a:endParaRPr lang="tr-TR" b="1" dirty="0">
              <a:solidFill>
                <a:srgbClr val="0C0D0D"/>
              </a:solidFill>
              <a:latin typeface="Calibri" panose="020F0502020204030204" pitchFamily="34" charset="0"/>
              <a:ea typeface="Times New Roman" panose="02020603050405020304" pitchFamily="18" charset="0"/>
            </a:endParaRPr>
          </a:p>
        </p:txBody>
      </p:sp>
      <p:sp>
        <p:nvSpPr>
          <p:cNvPr id="8" name="Dikdörtgen 7"/>
          <p:cNvSpPr/>
          <p:nvPr/>
        </p:nvSpPr>
        <p:spPr>
          <a:xfrm>
            <a:off x="503655" y="1291399"/>
            <a:ext cx="8352928" cy="4385816"/>
          </a:xfrm>
          <a:prstGeom prst="rect">
            <a:avLst/>
          </a:prstGeom>
        </p:spPr>
        <p:txBody>
          <a:bodyPr wrap="square">
            <a:spAutoFit/>
          </a:bodyPr>
          <a:lstStyle/>
          <a:p>
            <a:pPr fontAlgn="base">
              <a:lnSpc>
                <a:spcPct val="150000"/>
              </a:lnSpc>
              <a:spcAft>
                <a:spcPts val="0"/>
              </a:spcAft>
            </a:pPr>
            <a:r>
              <a:rPr lang="tr-TR" b="1">
                <a:solidFill>
                  <a:srgbClr val="FF0000"/>
                </a:solidFill>
                <a:latin typeface="Calibri" panose="020F0502020204030204" pitchFamily="34" charset="0"/>
                <a:ea typeface="Times New Roman" panose="02020603050405020304" pitchFamily="18" charset="0"/>
              </a:rPr>
              <a:t>BİRİMİN </a:t>
            </a:r>
            <a:r>
              <a:rPr lang="tr-TR" b="1" smtClean="0">
                <a:solidFill>
                  <a:srgbClr val="FF0000"/>
                </a:solidFill>
                <a:latin typeface="Calibri" panose="020F0502020204030204" pitchFamily="34" charset="0"/>
                <a:ea typeface="Times New Roman" panose="02020603050405020304" pitchFamily="18" charset="0"/>
              </a:rPr>
              <a:t>MİSYONU</a:t>
            </a:r>
            <a:endParaRPr lang="en-US" b="1" smtClean="0">
              <a:solidFill>
                <a:srgbClr val="FF0000"/>
              </a:solidFill>
              <a:latin typeface="Calibri" panose="020F0502020204030204" pitchFamily="34" charset="0"/>
              <a:ea typeface="Times New Roman" panose="02020603050405020304" pitchFamily="18" charset="0"/>
            </a:endParaRPr>
          </a:p>
          <a:p>
            <a:r>
              <a:rPr lang="en-US">
                <a:solidFill>
                  <a:srgbClr val="0C0D0D"/>
                </a:solidFill>
              </a:rPr>
              <a:t>Farklılıkları zenginlik olarak algılayan yapısı ve nitelikli akademik kadrosu ile ait olduğu toplumun değerlerine sahip çıkar, bilimsel ve sosyal gelişmeleri takip eder ve katkıda bulunur.</a:t>
            </a:r>
          </a:p>
          <a:p>
            <a:r>
              <a:rPr lang="en-US">
                <a:solidFill>
                  <a:srgbClr val="0C0D0D"/>
                </a:solidFill>
              </a:rPr>
              <a:t>Bireyin ve toplumun gelişmesine katkı sağlayan eğitim ve araştırma hizmetleri sunar.</a:t>
            </a:r>
          </a:p>
          <a:p>
            <a:r>
              <a:rPr lang="en-US">
                <a:solidFill>
                  <a:srgbClr val="0C0D0D"/>
                </a:solidFill>
              </a:rPr>
              <a:t>Yenilikçi programlar ile öğrencilerin eleştirel, özgün ve bilimsel düşünmesine olanak sağlar</a:t>
            </a:r>
            <a:r>
              <a:rPr lang="en-US" smtClean="0">
                <a:solidFill>
                  <a:srgbClr val="0C0D0D"/>
                </a:solidFill>
              </a:rPr>
              <a:t>.</a:t>
            </a:r>
          </a:p>
          <a:p>
            <a:endParaRPr lang="en-US">
              <a:solidFill>
                <a:srgbClr val="0C0D0D"/>
              </a:solidFill>
            </a:endParaRPr>
          </a:p>
          <a:p>
            <a:endParaRPr lang="en-US">
              <a:solidFill>
                <a:srgbClr val="0C0D0D"/>
              </a:solidFill>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en-US" b="1">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008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007604" y="2326341"/>
            <a:ext cx="7855933" cy="1200329"/>
          </a:xfrm>
          <a:prstGeom prst="rect">
            <a:avLst/>
          </a:prstGeom>
          <a:noFill/>
        </p:spPr>
        <p:txBody>
          <a:bodyPr wrap="none" rtlCol="0">
            <a:spAutoFit/>
          </a:bodyPr>
          <a:lstStyle/>
          <a:p>
            <a:r>
              <a:rPr lang="en-US" smtClean="0">
                <a:solidFill>
                  <a:srgbClr val="0C0D0D"/>
                </a:solidFill>
              </a:rPr>
              <a:t>İç denetim sürecinin kurumsal gelişim açısından son derece önemli bir süreç </a:t>
            </a:r>
          </a:p>
          <a:p>
            <a:r>
              <a:rPr lang="en-US" smtClean="0">
                <a:solidFill>
                  <a:srgbClr val="0C0D0D"/>
                </a:solidFill>
              </a:rPr>
              <a:t>olduğu bilinci ile hareket edilmektedir. Tüm birimlerin özdeğerlendirme yapmaları </a:t>
            </a:r>
          </a:p>
          <a:p>
            <a:r>
              <a:rPr lang="en-US">
                <a:solidFill>
                  <a:srgbClr val="0C0D0D"/>
                </a:solidFill>
              </a:rPr>
              <a:t>v</a:t>
            </a:r>
            <a:r>
              <a:rPr lang="en-US" smtClean="0">
                <a:solidFill>
                  <a:srgbClr val="0C0D0D"/>
                </a:solidFill>
              </a:rPr>
              <a:t>e hesap verebilirlik ilkesine göre hareket etmeleri arzulanmaktadır. Rektörlük </a:t>
            </a:r>
          </a:p>
          <a:p>
            <a:r>
              <a:rPr lang="en-US" smtClean="0">
                <a:solidFill>
                  <a:srgbClr val="0C0D0D"/>
                </a:solidFill>
              </a:rPr>
              <a:t>birimi de aynı prensiplere göre çalışmaları sürdürmektedir. </a:t>
            </a:r>
            <a:endParaRPr lang="en-US">
              <a:solidFill>
                <a:srgbClr val="0C0D0D"/>
              </a:solidFill>
            </a:endParaRPr>
          </a:p>
        </p:txBody>
      </p:sp>
    </p:spTree>
    <p:extLst>
      <p:ext uri="{BB962C8B-B14F-4D97-AF65-F5344CB8AC3E}">
        <p14:creationId xmlns:p14="http://schemas.microsoft.com/office/powerpoint/2010/main" val="134635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637962"/>
            <a:ext cx="5616624" cy="993393"/>
          </a:xfrm>
          <a:prstGeom prst="rect">
            <a:avLst/>
          </a:prstGeom>
          <a:noFill/>
        </p:spPr>
        <p:txBody>
          <a:bodyPr vert="horz" lIns="91440" tIns="45720" rIns="91440" bIns="45720" rtlCol="0" anchor="ctr">
            <a:normAutofit fontScale="85000" lnSpcReduction="20000"/>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endParaRPr lang="en-US" sz="2700">
              <a:solidFill>
                <a:schemeClr val="tx2"/>
              </a:solidFill>
              <a:latin typeface="+mn-lt"/>
            </a:endParaRPr>
          </a:p>
          <a:p>
            <a:r>
              <a:rPr lang="tr-TR" sz="2700" smtClean="0">
                <a:solidFill>
                  <a:schemeClr val="tx2"/>
                </a:solidFill>
                <a:latin typeface="+mn-lt"/>
              </a:rPr>
              <a:t>EĞİTİM-ÖĞRETİM </a:t>
            </a:r>
            <a:r>
              <a:rPr lang="tr-TR" sz="2700" dirty="0">
                <a:solidFill>
                  <a:schemeClr val="tx2"/>
                </a:solidFill>
                <a:latin typeface="+mn-lt"/>
              </a:rPr>
              <a:t>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9" name="Metin kutusu 68">
            <a:extLst>
              <a:ext uri="{FF2B5EF4-FFF2-40B4-BE49-F238E27FC236}">
                <a16:creationId xmlns:a16="http://schemas.microsoft.com/office/drawing/2014/main" id="{69DA02A7-74FA-B34F-91B6-9882B8848C44}"/>
              </a:ext>
            </a:extLst>
          </p:cNvPr>
          <p:cNvSpPr txBox="1"/>
          <p:nvPr/>
        </p:nvSpPr>
        <p:spPr>
          <a:xfrm>
            <a:off x="1209735" y="2406055"/>
            <a:ext cx="6230560" cy="4247317"/>
          </a:xfrm>
          <a:prstGeom prst="rect">
            <a:avLst/>
          </a:prstGeom>
          <a:noFill/>
        </p:spPr>
        <p:txBody>
          <a:bodyPr wrap="square" rtlCol="0">
            <a:spAutoFit/>
          </a:bodyPr>
          <a:lstStyle/>
          <a:p>
            <a:pPr marL="285750" indent="-285750" algn="just">
              <a:buFont typeface="Arial" panose="020B0604020202020204" pitchFamily="34" charset="0"/>
              <a:buChar char="•"/>
            </a:pPr>
            <a:r>
              <a:rPr lang="tr-TR" dirty="0">
                <a:solidFill>
                  <a:srgbClr val="0C0D0D"/>
                </a:solidFill>
              </a:rPr>
              <a:t>Öğrencilerimizin gelişimine katkı sağlamak üzere çeşitli kulüplerin açılması desteklenmektedir.</a:t>
            </a:r>
          </a:p>
          <a:p>
            <a:pPr algn="just"/>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 ile direkt olarak ve yüz yüze iletişim kurulmasına imkan sağlanmaktadır.</a:t>
            </a:r>
          </a:p>
          <a:p>
            <a:pPr marL="285750" indent="-285750" algn="just">
              <a:buFont typeface="Arial" panose="020B0604020202020204" pitchFamily="34" charset="0"/>
              <a:buChar char="•"/>
            </a:pPr>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Öğrencilerimizin kampüs içindeki etkinliklerini çeşitlendirmek amacıyla bisiklet temin edilmektedir.</a:t>
            </a:r>
          </a:p>
          <a:p>
            <a:pPr marL="285750" indent="-285750" algn="just">
              <a:buFont typeface="Arial" panose="020B0604020202020204" pitchFamily="34" charset="0"/>
              <a:buChar char="•"/>
            </a:pPr>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Öğrencilerimizin çalışmalarını desteklemek amacıyla 7/24 kütüphane hizmeti sağlanmaktadır.</a:t>
            </a: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p:txBody>
      </p:sp>
    </p:spTree>
    <p:extLst>
      <p:ext uri="{BB962C8B-B14F-4D97-AF65-F5344CB8AC3E}">
        <p14:creationId xmlns:p14="http://schemas.microsoft.com/office/powerpoint/2010/main" val="4025594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B9FA63C2-80F0-FF4E-8A96-ED00A8F3A2E9}"/>
              </a:ext>
            </a:extLst>
          </p:cNvPr>
          <p:cNvSpPr txBox="1"/>
          <p:nvPr/>
        </p:nvSpPr>
        <p:spPr>
          <a:xfrm>
            <a:off x="1739295" y="2551837"/>
            <a:ext cx="6230560" cy="1754326"/>
          </a:xfrm>
          <a:prstGeom prst="rect">
            <a:avLst/>
          </a:prstGeom>
          <a:noFill/>
        </p:spPr>
        <p:txBody>
          <a:bodyPr wrap="square" rtlCol="0">
            <a:spAutoFit/>
          </a:bodyPr>
          <a:lstStyle/>
          <a:p>
            <a:r>
              <a:rPr lang="tr-TR" dirty="0">
                <a:solidFill>
                  <a:srgbClr val="0C0D0D"/>
                </a:solidFill>
              </a:rPr>
              <a:t>Öğrencilerimizin araştırma ve geliştirme </a:t>
            </a:r>
            <a:r>
              <a:rPr lang="tr-TR">
                <a:solidFill>
                  <a:srgbClr val="0C0D0D"/>
                </a:solidFill>
              </a:rPr>
              <a:t>konusunda </a:t>
            </a:r>
            <a:r>
              <a:rPr lang="tr-TR" smtClean="0">
                <a:solidFill>
                  <a:srgbClr val="0C0D0D"/>
                </a:solidFill>
              </a:rPr>
              <a:t>bilinçlendirmek </a:t>
            </a:r>
            <a:r>
              <a:rPr lang="tr-TR" dirty="0">
                <a:solidFill>
                  <a:srgbClr val="0C0D0D"/>
                </a:solidFill>
              </a:rPr>
              <a:t>amacıyla okulumuzda etkinlikler düzenlemektedir. Bu bağlamda da TTO ofisimiz gereken tüm desteği öğrencilerimize sağmaktadır.</a:t>
            </a:r>
          </a:p>
          <a:p>
            <a:pPr algn="just"/>
            <a:endParaRPr lang="tr-TR" dirty="0">
              <a:solidFill>
                <a:srgbClr val="0C0D0D"/>
              </a:solidFill>
            </a:endParaRPr>
          </a:p>
          <a:p>
            <a:pPr algn="just"/>
            <a:endParaRPr lang="tr-TR" dirty="0">
              <a:solidFill>
                <a:srgbClr val="0C0D0D"/>
              </a:solidFill>
            </a:endParaRPr>
          </a:p>
        </p:txBody>
      </p:sp>
    </p:spTree>
    <p:extLst>
      <p:ext uri="{BB962C8B-B14F-4D97-AF65-F5344CB8AC3E}">
        <p14:creationId xmlns:p14="http://schemas.microsoft.com/office/powerpoint/2010/main" val="77335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BD45B1BA-E696-9C44-8D6F-0C85AFC075E8}"/>
              </a:ext>
            </a:extLst>
          </p:cNvPr>
          <p:cNvSpPr txBox="1"/>
          <p:nvPr/>
        </p:nvSpPr>
        <p:spPr>
          <a:xfrm>
            <a:off x="1936145" y="1694606"/>
            <a:ext cx="6230560" cy="1754326"/>
          </a:xfrm>
          <a:prstGeom prst="rect">
            <a:avLst/>
          </a:prstGeom>
          <a:noFill/>
        </p:spPr>
        <p:txBody>
          <a:bodyPr wrap="square" rtlCol="0">
            <a:spAutoFit/>
          </a:bodyPr>
          <a:lstStyle/>
          <a:p>
            <a:pPr algn="just"/>
            <a:r>
              <a:rPr lang="tr-TR" dirty="0">
                <a:solidFill>
                  <a:srgbClr val="0C0D0D"/>
                </a:solidFill>
              </a:rPr>
              <a:t>Yakın zamanda açılması beklenen TEKNOKENT ve Antalya BİLİM Üniversitesi’nin ortaklığıyla birlikte birçok öğrencimize yeni ufuklar kazandırmak amaçlanmaktadır.</a:t>
            </a:r>
          </a:p>
          <a:p>
            <a:endParaRPr lang="tr-TR" dirty="0">
              <a:solidFill>
                <a:srgbClr val="0C0D0D"/>
              </a:solidFill>
            </a:endParaRPr>
          </a:p>
          <a:p>
            <a:endParaRPr lang="tr-TR" dirty="0">
              <a:solidFill>
                <a:srgbClr val="0C0D0D"/>
              </a:solidFill>
            </a:endParaRPr>
          </a:p>
          <a:p>
            <a:endParaRPr lang="tr-TR" dirty="0">
              <a:solidFill>
                <a:srgbClr val="0C0D0D"/>
              </a:solidFill>
            </a:endParaRPr>
          </a:p>
        </p:txBody>
      </p:sp>
      <p:pic>
        <p:nvPicPr>
          <p:cNvPr id="1026" name="Picture 2" descr="Antalya Teknokent ar Twitter: &amp;quot;Tüm dünyada @gdg topluluklarının yürüttüğü  #CloudStudyJam etkinliğinde @GDGAntalya Developerları @atekgirisim&amp;#39;de bir  araya geldiler. Bu senenin konusu olarak machine learning belirlenerek,  yazılım geliştiriciler ...">
            <a:extLst>
              <a:ext uri="{FF2B5EF4-FFF2-40B4-BE49-F238E27FC236}">
                <a16:creationId xmlns:a16="http://schemas.microsoft.com/office/drawing/2014/main" id="{E095FEA0-0F7E-1E43-BF83-5965CFD410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6263" y="2720772"/>
            <a:ext cx="5059362" cy="3369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653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3B3398D5-15B6-5C4F-A3CC-E7DA272218B8}"/>
              </a:ext>
            </a:extLst>
          </p:cNvPr>
          <p:cNvSpPr txBox="1"/>
          <p:nvPr/>
        </p:nvSpPr>
        <p:spPr>
          <a:xfrm>
            <a:off x="1739295" y="2413337"/>
            <a:ext cx="6230560" cy="2031325"/>
          </a:xfrm>
          <a:prstGeom prst="rect">
            <a:avLst/>
          </a:prstGeom>
          <a:noFill/>
        </p:spPr>
        <p:txBody>
          <a:bodyPr wrap="square" rtlCol="0">
            <a:spAutoFit/>
          </a:bodyPr>
          <a:lstStyle/>
          <a:p>
            <a:pPr algn="just"/>
            <a:r>
              <a:rPr lang="tr-TR" dirty="0">
                <a:solidFill>
                  <a:srgbClr val="0C0D0D"/>
                </a:solidFill>
              </a:rPr>
              <a:t>Üniversitemiz bünyesinde Şehit ve Gazi yakını öğrencilerimize %100’e kadar burs imkanı sağlanmaktadır.</a:t>
            </a:r>
          </a:p>
          <a:p>
            <a:pPr algn="just"/>
            <a:endParaRPr lang="tr-TR" dirty="0">
              <a:solidFill>
                <a:srgbClr val="0C0D0D"/>
              </a:solidFill>
            </a:endParaRPr>
          </a:p>
          <a:p>
            <a:pPr algn="just"/>
            <a:r>
              <a:rPr lang="tr-TR" dirty="0">
                <a:solidFill>
                  <a:srgbClr val="0C0D0D"/>
                </a:solidFill>
              </a:rPr>
              <a:t>Üniversitemizi tercih eden ve üniversitemizde halen eğitim görmekte olan Dezavantajlı öğrencilerimize burs imkanı sağlanmakta ve kampüste çeşitli düzenlemeler yapılmaktadır.</a:t>
            </a:r>
          </a:p>
          <a:p>
            <a:endParaRPr lang="tr-TR" dirty="0">
              <a:solidFill>
                <a:srgbClr val="0C0D0D"/>
              </a:solidFill>
            </a:endParaRPr>
          </a:p>
        </p:txBody>
      </p:sp>
    </p:spTree>
    <p:extLst>
      <p:ext uri="{BB962C8B-B14F-4D97-AF65-F5344CB8AC3E}">
        <p14:creationId xmlns:p14="http://schemas.microsoft.com/office/powerpoint/2010/main" val="2780857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Metin kutusu 4">
            <a:extLst>
              <a:ext uri="{FF2B5EF4-FFF2-40B4-BE49-F238E27FC236}">
                <a16:creationId xmlns:a16="http://schemas.microsoft.com/office/drawing/2014/main" id="{9F06D823-DABF-144B-8227-DC9EE390055E}"/>
              </a:ext>
            </a:extLst>
          </p:cNvPr>
          <p:cNvSpPr txBox="1"/>
          <p:nvPr/>
        </p:nvSpPr>
        <p:spPr>
          <a:xfrm>
            <a:off x="730753" y="1946153"/>
            <a:ext cx="7923811" cy="4289569"/>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pPr algn="just"/>
            <a:r>
              <a:rPr lang="tr-TR" sz="2000" b="0" dirty="0">
                <a:solidFill>
                  <a:srgbClr val="0C0D0D"/>
                </a:solidFill>
                <a:effectLst/>
                <a:latin typeface="+mn-lt"/>
              </a:rPr>
              <a:t>Stratejileri en ektin şekilde hayata geçirecek kurumsal organizasyon yapısının güçlendirilmesi desteklenmektedir.</a:t>
            </a:r>
          </a:p>
          <a:p>
            <a:pPr algn="just"/>
            <a:endParaRPr lang="tr-TR" sz="2000" b="0" dirty="0">
              <a:solidFill>
                <a:srgbClr val="0C0D0D"/>
              </a:solidFill>
              <a:effectLst/>
              <a:latin typeface="+mn-lt"/>
            </a:endParaRPr>
          </a:p>
          <a:p>
            <a:pPr algn="just"/>
            <a:r>
              <a:rPr lang="tr-TR" sz="2000" b="0" dirty="0">
                <a:solidFill>
                  <a:srgbClr val="0C0D0D"/>
                </a:solidFill>
                <a:effectLst/>
                <a:latin typeface="+mn-lt"/>
              </a:rPr>
              <a:t>Düzenli olarak uygulanan Çalışan Değerlendirme Anketi ile çalışan personelin anketler aracılığıyla görüş ve önerileri alınmakta, uygulamalar ile motivasyonunun ve bağlılığının arttırılması hedeflenmektedir.</a:t>
            </a:r>
          </a:p>
          <a:p>
            <a:pPr algn="just"/>
            <a:endParaRPr lang="tr-TR" sz="3600" b="0" dirty="0">
              <a:solidFill>
                <a:srgbClr val="0C0D0D"/>
              </a:solidFill>
              <a:latin typeface="+mn-lt"/>
            </a:endParaRPr>
          </a:p>
          <a:p>
            <a:pPr algn="just"/>
            <a:endParaRPr lang="tr-TR" sz="2700" dirty="0">
              <a:solidFill>
                <a:srgbClr val="0C0D0D"/>
              </a:solidFill>
              <a:latin typeface="+mn-lt"/>
            </a:endParaRPr>
          </a:p>
        </p:txBody>
      </p:sp>
    </p:spTree>
    <p:extLst>
      <p:ext uri="{BB962C8B-B14F-4D97-AF65-F5344CB8AC3E}">
        <p14:creationId xmlns:p14="http://schemas.microsoft.com/office/powerpoint/2010/main" val="3996417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80944" y="731434"/>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824401" y="2303476"/>
            <a:ext cx="7752763" cy="1200329"/>
          </a:xfrm>
          <a:prstGeom prst="rect">
            <a:avLst/>
          </a:prstGeom>
          <a:noFill/>
        </p:spPr>
        <p:txBody>
          <a:bodyPr wrap="none" rtlCol="0">
            <a:spAutoFit/>
          </a:bodyPr>
          <a:lstStyle/>
          <a:p>
            <a:r>
              <a:rPr lang="en-US" dirty="0" err="1" smtClean="0">
                <a:solidFill>
                  <a:srgbClr val="0C0D0D"/>
                </a:solidFill>
              </a:rPr>
              <a:t>Özdeğerlendirme</a:t>
            </a:r>
            <a:r>
              <a:rPr lang="en-US" dirty="0" smtClean="0">
                <a:solidFill>
                  <a:srgbClr val="0C0D0D"/>
                </a:solidFill>
              </a:rPr>
              <a:t>, </a:t>
            </a:r>
            <a:r>
              <a:rPr lang="en-US" dirty="0" err="1" smtClean="0">
                <a:solidFill>
                  <a:srgbClr val="0C0D0D"/>
                </a:solidFill>
              </a:rPr>
              <a:t>iç</a:t>
            </a:r>
            <a:r>
              <a:rPr lang="en-US" dirty="0" smtClean="0">
                <a:solidFill>
                  <a:srgbClr val="0C0D0D"/>
                </a:solidFill>
              </a:rPr>
              <a:t> </a:t>
            </a:r>
            <a:r>
              <a:rPr lang="en-US" dirty="0" err="1" smtClean="0">
                <a:solidFill>
                  <a:srgbClr val="0C0D0D"/>
                </a:solidFill>
              </a:rPr>
              <a:t>denetim</a:t>
            </a:r>
            <a:r>
              <a:rPr lang="en-US" dirty="0" smtClean="0">
                <a:solidFill>
                  <a:srgbClr val="0C0D0D"/>
                </a:solidFill>
              </a:rPr>
              <a:t>, </a:t>
            </a:r>
            <a:r>
              <a:rPr lang="en-US" dirty="0" err="1" smtClean="0">
                <a:solidFill>
                  <a:srgbClr val="0C0D0D"/>
                </a:solidFill>
              </a:rPr>
              <a:t>dış</a:t>
            </a:r>
            <a:r>
              <a:rPr lang="en-US" dirty="0" smtClean="0">
                <a:solidFill>
                  <a:srgbClr val="0C0D0D"/>
                </a:solidFill>
              </a:rPr>
              <a:t> </a:t>
            </a:r>
            <a:r>
              <a:rPr lang="en-US" dirty="0" err="1" smtClean="0">
                <a:solidFill>
                  <a:srgbClr val="0C0D0D"/>
                </a:solidFill>
              </a:rPr>
              <a:t>denetim</a:t>
            </a:r>
            <a:r>
              <a:rPr lang="en-US" dirty="0" smtClean="0">
                <a:solidFill>
                  <a:srgbClr val="0C0D0D"/>
                </a:solidFill>
              </a:rPr>
              <a:t> </a:t>
            </a:r>
            <a:r>
              <a:rPr lang="en-US" dirty="0" err="1" smtClean="0">
                <a:solidFill>
                  <a:srgbClr val="0C0D0D"/>
                </a:solidFill>
              </a:rPr>
              <a:t>ve</a:t>
            </a:r>
            <a:r>
              <a:rPr lang="en-US" dirty="0" smtClean="0">
                <a:solidFill>
                  <a:srgbClr val="0C0D0D"/>
                </a:solidFill>
              </a:rPr>
              <a:t> </a:t>
            </a:r>
            <a:r>
              <a:rPr lang="en-US" dirty="0" err="1" smtClean="0">
                <a:solidFill>
                  <a:srgbClr val="0C0D0D"/>
                </a:solidFill>
              </a:rPr>
              <a:t>benzeri</a:t>
            </a:r>
            <a:r>
              <a:rPr lang="en-US" dirty="0" smtClean="0">
                <a:solidFill>
                  <a:srgbClr val="0C0D0D"/>
                </a:solidFill>
              </a:rPr>
              <a:t> </a:t>
            </a:r>
            <a:r>
              <a:rPr lang="en-US" dirty="0" err="1" smtClean="0">
                <a:solidFill>
                  <a:srgbClr val="0C0D0D"/>
                </a:solidFill>
              </a:rPr>
              <a:t>süreçlerin</a:t>
            </a:r>
            <a:r>
              <a:rPr lang="en-US" dirty="0" smtClean="0">
                <a:solidFill>
                  <a:srgbClr val="0C0D0D"/>
                </a:solidFill>
              </a:rPr>
              <a:t> </a:t>
            </a:r>
            <a:r>
              <a:rPr lang="en-US" dirty="0" err="1" smtClean="0">
                <a:solidFill>
                  <a:srgbClr val="0C0D0D"/>
                </a:solidFill>
              </a:rPr>
              <a:t>kurumda</a:t>
            </a:r>
            <a:r>
              <a:rPr lang="en-US" dirty="0" smtClean="0">
                <a:solidFill>
                  <a:srgbClr val="0C0D0D"/>
                </a:solidFill>
              </a:rPr>
              <a:t> </a:t>
            </a:r>
          </a:p>
          <a:p>
            <a:r>
              <a:rPr lang="en-US" dirty="0" err="1">
                <a:solidFill>
                  <a:srgbClr val="0C0D0D"/>
                </a:solidFill>
              </a:rPr>
              <a:t>u</a:t>
            </a:r>
            <a:r>
              <a:rPr lang="en-US" dirty="0" err="1" smtClean="0">
                <a:solidFill>
                  <a:srgbClr val="0C0D0D"/>
                </a:solidFill>
              </a:rPr>
              <a:t>ygulanması</a:t>
            </a:r>
            <a:r>
              <a:rPr lang="en-US" dirty="0" smtClean="0">
                <a:solidFill>
                  <a:srgbClr val="0C0D0D"/>
                </a:solidFill>
              </a:rPr>
              <a:t>; </a:t>
            </a:r>
            <a:r>
              <a:rPr lang="en-US" dirty="0" err="1" smtClean="0">
                <a:solidFill>
                  <a:srgbClr val="0C0D0D"/>
                </a:solidFill>
              </a:rPr>
              <a:t>bu</a:t>
            </a:r>
            <a:r>
              <a:rPr lang="en-US" dirty="0" smtClean="0">
                <a:solidFill>
                  <a:srgbClr val="0C0D0D"/>
                </a:solidFill>
              </a:rPr>
              <a:t> </a:t>
            </a:r>
            <a:r>
              <a:rPr lang="en-US" dirty="0" err="1" smtClean="0">
                <a:solidFill>
                  <a:srgbClr val="0C0D0D"/>
                </a:solidFill>
              </a:rPr>
              <a:t>süreçlere</a:t>
            </a:r>
            <a:r>
              <a:rPr lang="en-US" dirty="0" smtClean="0">
                <a:solidFill>
                  <a:srgbClr val="0C0D0D"/>
                </a:solidFill>
              </a:rPr>
              <a:t> </a:t>
            </a:r>
            <a:r>
              <a:rPr lang="en-US" dirty="0" err="1" smtClean="0">
                <a:solidFill>
                  <a:srgbClr val="0C0D0D"/>
                </a:solidFill>
              </a:rPr>
              <a:t>üst</a:t>
            </a:r>
            <a:r>
              <a:rPr lang="en-US" dirty="0" smtClean="0">
                <a:solidFill>
                  <a:srgbClr val="0C0D0D"/>
                </a:solidFill>
              </a:rPr>
              <a:t> </a:t>
            </a:r>
            <a:r>
              <a:rPr lang="en-US" dirty="0" err="1" smtClean="0">
                <a:solidFill>
                  <a:srgbClr val="0C0D0D"/>
                </a:solidFill>
              </a:rPr>
              <a:t>yönetim</a:t>
            </a:r>
            <a:r>
              <a:rPr lang="en-US" dirty="0" smtClean="0">
                <a:solidFill>
                  <a:srgbClr val="0C0D0D"/>
                </a:solidFill>
              </a:rPr>
              <a:t> </a:t>
            </a:r>
            <a:r>
              <a:rPr lang="en-US" dirty="0" err="1" smtClean="0">
                <a:solidFill>
                  <a:srgbClr val="0C0D0D"/>
                </a:solidFill>
              </a:rPr>
              <a:t>tarafından</a:t>
            </a:r>
            <a:r>
              <a:rPr lang="en-US" dirty="0" smtClean="0">
                <a:solidFill>
                  <a:srgbClr val="0C0D0D"/>
                </a:solidFill>
              </a:rPr>
              <a:t> tam </a:t>
            </a:r>
            <a:r>
              <a:rPr lang="en-US" dirty="0" err="1" smtClean="0">
                <a:solidFill>
                  <a:srgbClr val="0C0D0D"/>
                </a:solidFill>
              </a:rPr>
              <a:t>destek</a:t>
            </a:r>
            <a:r>
              <a:rPr lang="en-US" dirty="0" smtClean="0">
                <a:solidFill>
                  <a:srgbClr val="0C0D0D"/>
                </a:solidFill>
              </a:rPr>
              <a:t> </a:t>
            </a:r>
            <a:r>
              <a:rPr lang="en-US" dirty="0" err="1" smtClean="0">
                <a:solidFill>
                  <a:srgbClr val="0C0D0D"/>
                </a:solidFill>
              </a:rPr>
              <a:t>verilmesi</a:t>
            </a:r>
            <a:r>
              <a:rPr lang="en-US" dirty="0" smtClean="0">
                <a:solidFill>
                  <a:srgbClr val="0C0D0D"/>
                </a:solidFill>
              </a:rPr>
              <a:t> </a:t>
            </a:r>
            <a:r>
              <a:rPr lang="en-US" dirty="0" err="1" smtClean="0">
                <a:solidFill>
                  <a:srgbClr val="0C0D0D"/>
                </a:solidFill>
              </a:rPr>
              <a:t>ve</a:t>
            </a:r>
            <a:r>
              <a:rPr lang="en-US" dirty="0" smtClean="0">
                <a:solidFill>
                  <a:srgbClr val="0C0D0D"/>
                </a:solidFill>
              </a:rPr>
              <a:t> </a:t>
            </a:r>
            <a:r>
              <a:rPr lang="en-US" dirty="0" err="1" smtClean="0">
                <a:solidFill>
                  <a:srgbClr val="0C0D0D"/>
                </a:solidFill>
              </a:rPr>
              <a:t>sürekli</a:t>
            </a:r>
            <a:endParaRPr lang="en-US" dirty="0" smtClean="0">
              <a:solidFill>
                <a:srgbClr val="0C0D0D"/>
              </a:solidFill>
            </a:endParaRPr>
          </a:p>
          <a:p>
            <a:r>
              <a:rPr lang="en-US" dirty="0" err="1" smtClean="0">
                <a:solidFill>
                  <a:srgbClr val="0C0D0D"/>
                </a:solidFill>
              </a:rPr>
              <a:t>daha</a:t>
            </a:r>
            <a:r>
              <a:rPr lang="en-US" dirty="0" smtClean="0">
                <a:solidFill>
                  <a:srgbClr val="0C0D0D"/>
                </a:solidFill>
              </a:rPr>
              <a:t> </a:t>
            </a:r>
            <a:r>
              <a:rPr lang="en-US" dirty="0" err="1" smtClean="0">
                <a:solidFill>
                  <a:srgbClr val="0C0D0D"/>
                </a:solidFill>
              </a:rPr>
              <a:t>iyiyi</a:t>
            </a:r>
            <a:r>
              <a:rPr lang="en-US" dirty="0" smtClean="0">
                <a:solidFill>
                  <a:srgbClr val="0C0D0D"/>
                </a:solidFill>
              </a:rPr>
              <a:t> </a:t>
            </a:r>
            <a:r>
              <a:rPr lang="en-US" dirty="0" err="1" smtClean="0">
                <a:solidFill>
                  <a:srgbClr val="0C0D0D"/>
                </a:solidFill>
              </a:rPr>
              <a:t>arama</a:t>
            </a:r>
            <a:r>
              <a:rPr lang="en-US" dirty="0" smtClean="0">
                <a:solidFill>
                  <a:srgbClr val="0C0D0D"/>
                </a:solidFill>
              </a:rPr>
              <a:t> </a:t>
            </a:r>
            <a:r>
              <a:rPr lang="en-US" dirty="0" err="1" smtClean="0">
                <a:solidFill>
                  <a:srgbClr val="0C0D0D"/>
                </a:solidFill>
              </a:rPr>
              <a:t>arzusu</a:t>
            </a:r>
            <a:r>
              <a:rPr lang="en-US" dirty="0" smtClean="0">
                <a:solidFill>
                  <a:srgbClr val="0C0D0D"/>
                </a:solidFill>
              </a:rPr>
              <a:t> </a:t>
            </a:r>
            <a:r>
              <a:rPr lang="en-US" dirty="0" err="1" smtClean="0">
                <a:solidFill>
                  <a:srgbClr val="0C0D0D"/>
                </a:solidFill>
              </a:rPr>
              <a:t>içselleştirilmiştir</a:t>
            </a:r>
            <a:r>
              <a:rPr lang="en-US" dirty="0" smtClean="0">
                <a:solidFill>
                  <a:srgbClr val="0C0D0D"/>
                </a:solidFill>
              </a:rPr>
              <a:t>.</a:t>
            </a:r>
          </a:p>
          <a:p>
            <a:endParaRPr lang="en-US" dirty="0">
              <a:solidFill>
                <a:srgbClr val="0C0D0D"/>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119380"/>
            <a:ext cx="8142804" cy="5770811"/>
          </a:xfrm>
          <a:prstGeom prst="rect">
            <a:avLst/>
          </a:prstGeom>
        </p:spPr>
        <p:txBody>
          <a:bodyPr wrap="square">
            <a:spAutoFit/>
          </a:bodyPr>
          <a:lstStyle/>
          <a:p>
            <a:pPr algn="just" fontAlgn="base">
              <a:lnSpc>
                <a:spcPct val="150000"/>
              </a:lnSpc>
              <a:spcAft>
                <a:spcPts val="0"/>
              </a:spcAft>
            </a:pPr>
            <a:r>
              <a:rPr lang="en-US" b="1" smtClean="0">
                <a:solidFill>
                  <a:srgbClr val="FF0000"/>
                </a:solidFill>
                <a:latin typeface="Calibri" panose="020F0502020204030204" pitchFamily="34" charset="0"/>
                <a:ea typeface="Times New Roman" panose="02020603050405020304" pitchFamily="18" charset="0"/>
              </a:rPr>
              <a:t>KALİTE</a:t>
            </a:r>
            <a:r>
              <a:rPr lang="tr-TR" b="1" smtClean="0">
                <a:solidFill>
                  <a:srgbClr val="FF0000"/>
                </a:solidFill>
                <a:latin typeface="Calibri" panose="020F0502020204030204" pitchFamily="34" charset="0"/>
                <a:ea typeface="Times New Roman" panose="02020603050405020304" pitchFamily="18" charset="0"/>
              </a:rPr>
              <a:t> POLİTİKASI</a:t>
            </a:r>
            <a:endParaRPr lang="en-US" b="1" smtClean="0">
              <a:solidFill>
                <a:srgbClr val="FF0000"/>
              </a:solidFill>
              <a:latin typeface="Calibri" panose="020F0502020204030204" pitchFamily="34" charset="0"/>
              <a:ea typeface="Times New Roman" panose="02020603050405020304" pitchFamily="18" charset="0"/>
            </a:endParaRPr>
          </a:p>
          <a:p>
            <a:pPr algn="just"/>
            <a:r>
              <a:rPr lang="en-US">
                <a:solidFill>
                  <a:srgbClr val="0C0D0D"/>
                </a:solidFill>
              </a:rPr>
              <a:t>Tüm paydaşların ihtiyaç ve beklentilerini karşılamak,</a:t>
            </a:r>
          </a:p>
          <a:p>
            <a:pPr algn="just"/>
            <a:r>
              <a:rPr lang="en-US">
                <a:solidFill>
                  <a:srgbClr val="0C0D0D"/>
                </a:solidFill>
              </a:rPr>
              <a:t>Teknolojiyi her alanda etkili kullanmak,</a:t>
            </a:r>
          </a:p>
          <a:p>
            <a:pPr algn="just"/>
            <a:r>
              <a:rPr lang="en-US">
                <a:solidFill>
                  <a:srgbClr val="0C0D0D"/>
                </a:solidFill>
              </a:rPr>
              <a:t>Çalışanların niteliklerini artırıcı çalışmalar gerçekleştirmek,</a:t>
            </a:r>
          </a:p>
          <a:p>
            <a:pPr algn="just"/>
            <a:r>
              <a:rPr lang="en-US">
                <a:solidFill>
                  <a:srgbClr val="0C0D0D"/>
                </a:solidFill>
              </a:rPr>
              <a:t>Eğitim öğretim kalitesini artırmak,</a:t>
            </a:r>
          </a:p>
          <a:p>
            <a:pPr algn="just"/>
            <a:r>
              <a:rPr lang="en-US">
                <a:solidFill>
                  <a:srgbClr val="0C0D0D"/>
                </a:solidFill>
              </a:rPr>
              <a:t>Araştırma konusundaki çalışmalara hız vermek,</a:t>
            </a:r>
          </a:p>
          <a:p>
            <a:pPr algn="just"/>
            <a:r>
              <a:rPr lang="en-US">
                <a:solidFill>
                  <a:srgbClr val="0C0D0D"/>
                </a:solidFill>
              </a:rPr>
              <a:t>Mevzuat ve standartları sürdürülebilir şekilde uygulamak,</a:t>
            </a:r>
          </a:p>
          <a:p>
            <a:pPr algn="just"/>
            <a:r>
              <a:rPr lang="en-US">
                <a:solidFill>
                  <a:srgbClr val="0C0D0D"/>
                </a:solidFill>
              </a:rPr>
              <a:t>Uygulanabilir gereklilikleri yerine getirmek ve tüm süreçlerini sürekli iyileştiren bir kurum olabilmektir</a:t>
            </a:r>
            <a:r>
              <a:rPr lang="en-US" smtClean="0">
                <a:solidFill>
                  <a:srgbClr val="0C0D0D"/>
                </a:solidFill>
              </a:rPr>
              <a:t>.</a:t>
            </a:r>
          </a:p>
          <a:p>
            <a:pPr algn="just"/>
            <a:endParaRPr lang="en-US">
              <a:solidFill>
                <a:srgbClr val="0C0D0D"/>
              </a:solidFill>
            </a:endParaRPr>
          </a:p>
          <a:p>
            <a:r>
              <a:rPr lang="en-US" b="1">
                <a:solidFill>
                  <a:srgbClr val="FF0000"/>
                </a:solidFill>
              </a:rPr>
              <a:t>ŞİKAYET POLİTİKASI</a:t>
            </a:r>
            <a:endParaRPr lang="en-US">
              <a:solidFill>
                <a:srgbClr val="FF0000"/>
              </a:solidFill>
            </a:endParaRPr>
          </a:p>
          <a:p>
            <a:r>
              <a:rPr lang="en-US">
                <a:solidFill>
                  <a:srgbClr val="0C0D0D"/>
                </a:solidFill>
              </a:rPr>
              <a:t>Tüm paydaşlardan gelen şikayetleri değerlendirmek,</a:t>
            </a:r>
          </a:p>
          <a:p>
            <a:r>
              <a:rPr lang="en-US">
                <a:solidFill>
                  <a:srgbClr val="0C0D0D"/>
                </a:solidFill>
              </a:rPr>
              <a:t>Şikayetlerin kök nedenlerini bulmak ve gidermek,</a:t>
            </a:r>
          </a:p>
          <a:p>
            <a:r>
              <a:rPr lang="en-US">
                <a:solidFill>
                  <a:srgbClr val="0C0D0D"/>
                </a:solidFill>
              </a:rPr>
              <a:t>Şikayetçileri cevaplayarak çözümlerinden olan memnuniyeti ölçümlemek,</a:t>
            </a:r>
          </a:p>
          <a:p>
            <a:r>
              <a:rPr lang="en-US">
                <a:solidFill>
                  <a:srgbClr val="0C0D0D"/>
                </a:solidFill>
              </a:rPr>
              <a:t>Her şikayette tarafsız, şeffaf, objektif, hesap verebilir ve erişilebilir olmak politikamızın temelini oluşturmaktadır.</a:t>
            </a:r>
          </a:p>
          <a:p>
            <a:pPr algn="just"/>
            <a:endParaRPr lang="en-US">
              <a:solidFill>
                <a:srgbClr val="0C0D0D"/>
              </a:solidFill>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endParaRPr lang="tr-TR" b="1" smtClean="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20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121674700"/>
              </p:ext>
            </p:extLst>
          </p:nvPr>
        </p:nvGraphicFramePr>
        <p:xfrm>
          <a:off x="1653989" y="1288031"/>
          <a:ext cx="6387352" cy="5021296"/>
        </p:xfrm>
        <a:graphic>
          <a:graphicData uri="http://schemas.openxmlformats.org/drawingml/2006/table">
            <a:tbl>
              <a:tblPr/>
              <a:tblGrid>
                <a:gridCol w="1524473">
                  <a:extLst>
                    <a:ext uri="{9D8B030D-6E8A-4147-A177-3AD203B41FA5}">
                      <a16:colId xmlns:a16="http://schemas.microsoft.com/office/drawing/2014/main" val="3918363564"/>
                    </a:ext>
                  </a:extLst>
                </a:gridCol>
                <a:gridCol w="1612503">
                  <a:extLst>
                    <a:ext uri="{9D8B030D-6E8A-4147-A177-3AD203B41FA5}">
                      <a16:colId xmlns:a16="http://schemas.microsoft.com/office/drawing/2014/main" val="1683979601"/>
                    </a:ext>
                  </a:extLst>
                </a:gridCol>
                <a:gridCol w="1625188">
                  <a:extLst>
                    <a:ext uri="{9D8B030D-6E8A-4147-A177-3AD203B41FA5}">
                      <a16:colId xmlns:a16="http://schemas.microsoft.com/office/drawing/2014/main" val="2592459544"/>
                    </a:ext>
                  </a:extLst>
                </a:gridCol>
                <a:gridCol w="1625188">
                  <a:extLst>
                    <a:ext uri="{9D8B030D-6E8A-4147-A177-3AD203B41FA5}">
                      <a16:colId xmlns:a16="http://schemas.microsoft.com/office/drawing/2014/main" val="588152821"/>
                    </a:ext>
                  </a:extLst>
                </a:gridCol>
              </a:tblGrid>
              <a:tr h="563311">
                <a:tc>
                  <a:txBody>
                    <a:bodyPr/>
                    <a:lstStyle/>
                    <a:p>
                      <a:pPr algn="ctr" fontAlgn="ctr"/>
                      <a:r>
                        <a:rPr lang="en-US" sz="1200" b="1" i="0" u="none" strike="noStrike" smtClean="0">
                          <a:solidFill>
                            <a:srgbClr val="000000"/>
                          </a:solidFill>
                          <a:effectLst/>
                          <a:latin typeface="Calibri" panose="020F0502020204030204" pitchFamily="34" charset="0"/>
                        </a:rPr>
                        <a:t>GÜ</a:t>
                      </a:r>
                      <a:r>
                        <a:rPr lang="tr-TR" sz="1200" b="1" i="0" u="none" strike="noStrike" smtClean="0">
                          <a:solidFill>
                            <a:srgbClr val="000000"/>
                          </a:solidFill>
                          <a:effectLst/>
                          <a:latin typeface="Calibri" panose="020F0502020204030204" pitchFamily="34" charset="0"/>
                        </a:rPr>
                        <a:t>ÇLÜ YÖ</a:t>
                      </a:r>
                      <a:r>
                        <a:rPr lang="en-US" sz="1200" b="1" i="0" u="none" strike="noStrike" smtClean="0">
                          <a:solidFill>
                            <a:srgbClr val="000000"/>
                          </a:solidFill>
                          <a:effectLst/>
                          <a:latin typeface="Calibri" panose="020F0502020204030204" pitchFamily="34" charset="0"/>
                        </a:rPr>
                        <a:t>N</a:t>
                      </a:r>
                      <a:r>
                        <a:rPr lang="tr-TR" sz="1200" b="1" i="0" u="none" strike="noStrike" smtClean="0">
                          <a:solidFill>
                            <a:srgbClr val="000000"/>
                          </a:solidFill>
                          <a:effectLst/>
                          <a:latin typeface="Calibri" panose="020F0502020204030204" pitchFamily="34" charset="0"/>
                        </a:rPr>
                        <a:t>LE</a:t>
                      </a:r>
                      <a:r>
                        <a:rPr lang="en-US" sz="1200" b="1" i="0" u="none" strike="noStrike" smtClean="0">
                          <a:solidFill>
                            <a:srgbClr val="000000"/>
                          </a:solidFill>
                          <a:effectLst/>
                          <a:latin typeface="Calibri" panose="020F0502020204030204" pitchFamily="34" charset="0"/>
                        </a:rPr>
                        <a:t>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en-US" sz="1200" b="1" i="0" u="none" strike="noStrike" smtClean="0">
                          <a:solidFill>
                            <a:srgbClr val="000000"/>
                          </a:solidFill>
                          <a:effectLst/>
                          <a:latin typeface="Calibri" panose="020F0502020204030204" pitchFamily="34" charset="0"/>
                        </a:rPr>
                        <a:t>ZAYIF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l" fontAlgn="t"/>
                      <a:r>
                        <a:rPr lang="pt-BR" sz="1000" b="0" i="0" u="none" strike="noStrike">
                          <a:solidFill>
                            <a:srgbClr val="000000"/>
                          </a:solidFill>
                          <a:effectLst/>
                          <a:latin typeface="Calibri" panose="020F0502020204030204" pitchFamily="34" charset="0"/>
                        </a:rPr>
                        <a:t>G1- %100 İngilizce eğitim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Z1- Kampüs içi barınma imkanlarının yeterisizliği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F1-OSB'ye yakın olunması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T1- Online programların ve MOOC lerin yaygınlaşması ile derse bilfiil gelen öğrenci sayısının azalması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l" fontAlgn="t"/>
                      <a:r>
                        <a:rPr lang="en-US" sz="1000" b="0" i="0" u="none" strike="noStrike">
                          <a:solidFill>
                            <a:srgbClr val="000000"/>
                          </a:solidFill>
                          <a:effectLst/>
                          <a:latin typeface="Calibri" panose="020F0502020204030204" pitchFamily="34" charset="0"/>
                        </a:rPr>
                        <a:t>G2-Deneyimli,farklı kültürlerden,genç,dinamik ve ulaşılabilir akademik kadro</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Z2- Uluslararası geçerliliğe sahip akreditasyon ve belgelerin bulunmaması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F2-Teknoloji Gelişim Merkezinin kurulacak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T2- Pandemiden dolayı öğrencilerin sosyal ortamlarından uzaklaşması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l" fontAlgn="t"/>
                      <a:r>
                        <a:rPr lang="en-US" sz="1000" b="0" i="0" u="none" strike="noStrike">
                          <a:solidFill>
                            <a:srgbClr val="000000"/>
                          </a:solidFill>
                          <a:effectLst/>
                          <a:latin typeface="Calibri" panose="020F0502020204030204" pitchFamily="34" charset="0"/>
                        </a:rPr>
                        <a:t>G3-Antalya'nın ilk vakıf üniversitesi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Z3- Mezun öğrencilerin aidiyet duygusunun olmaması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F3-Firmaların staj için yabancı öğrenci talepleri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T3- Farklı üniversitelere geçiş yapan öğrenciler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l" fontAlgn="t"/>
                      <a:r>
                        <a:rPr lang="en-US" sz="1000" b="0" i="0" u="none" strike="noStrike">
                          <a:solidFill>
                            <a:srgbClr val="000000"/>
                          </a:solidFill>
                          <a:effectLst/>
                          <a:latin typeface="Calibri" panose="020F0502020204030204" pitchFamily="34" charset="0"/>
                        </a:rPr>
                        <a:t>G4-Mütevelli heyetinin gücü ve eğitime bakışı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Z4- Uluslararası öğrencilerin pandemi nedeniyle belgelerini teslim etmelerinde yaşanan sıkıntılar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F4-Özel orta öğretim kurumlarının fazla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T4- Ortaöğretimdeki eğitimin yetersizliği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l" fontAlgn="t"/>
                      <a:r>
                        <a:rPr lang="en-US" sz="1000" b="0" i="0" u="none" strike="noStrike">
                          <a:solidFill>
                            <a:srgbClr val="000000"/>
                          </a:solidFill>
                          <a:effectLst/>
                          <a:latin typeface="Calibri" panose="020F0502020204030204" pitchFamily="34" charset="0"/>
                        </a:rPr>
                        <a:t>G5-Farklı seçmeli dillere sahip olunması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F5-Antalya Bilim Kolejlerinin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T5- Pandemiden dolayı personelin karantinada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l" fontAlgn="t"/>
                      <a:r>
                        <a:rPr lang="en-US" sz="1000" b="0" i="0" u="none" strike="noStrike">
                          <a:solidFill>
                            <a:srgbClr val="000000"/>
                          </a:solidFill>
                          <a:effectLst/>
                          <a:latin typeface="Calibri" panose="020F0502020204030204" pitchFamily="34" charset="0"/>
                        </a:rPr>
                        <a:t>G6-Dış paydaşlar ile etkin iletişim sağlanabilmesi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F6-Ulusal,uluslararası programlar,fuarlar ve projelerin yapılması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l" fontAlgn="t"/>
                      <a:r>
                        <a:rPr lang="en-US" sz="1000" b="0" i="0" u="none" strike="noStrike">
                          <a:solidFill>
                            <a:srgbClr val="000000"/>
                          </a:solidFill>
                          <a:effectLst/>
                          <a:latin typeface="Calibri" panose="020F0502020204030204" pitchFamily="34" charset="0"/>
                        </a:rPr>
                        <a:t>G7-İdari kadronun niteliği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F7- Antalya'nın fuar ve kongre merkezi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l" fontAlgn="t"/>
                      <a:r>
                        <a:rPr lang="en-US" sz="1000" b="0" i="0" u="none" strike="noStrike">
                          <a:solidFill>
                            <a:srgbClr val="000000"/>
                          </a:solidFill>
                          <a:effectLst/>
                          <a:latin typeface="Calibri" panose="020F0502020204030204" pitchFamily="34" charset="0"/>
                        </a:rPr>
                        <a:t>G8-Proje yapabilme kabiliyeti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F8- ATSO’nun üniversitelerle gerçekleştirdiği işbirlikleri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l" fontAlgn="t"/>
                      <a:r>
                        <a:rPr lang="en-US" sz="1000" b="0" i="0" u="none" strike="noStrike">
                          <a:solidFill>
                            <a:srgbClr val="000000"/>
                          </a:solidFill>
                          <a:effectLst/>
                          <a:latin typeface="Calibri" panose="020F0502020204030204" pitchFamily="34" charset="0"/>
                        </a:rPr>
                        <a:t>G9- İkisi şehirde diğeri dışarda üç  farklı kampüs</a:t>
                      </a:r>
                      <a:br>
                        <a:rPr lang="en-US" sz="1000" b="0" i="0" u="none" strike="noStrike">
                          <a:solidFill>
                            <a:srgbClr val="000000"/>
                          </a:solidFill>
                          <a:effectLst/>
                          <a:latin typeface="Calibri" panose="020F0502020204030204" pitchFamily="34" charset="0"/>
                        </a:rPr>
                      </a:br>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F9- Erasmusun yarattığı network avantajları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l" fontAlgn="t"/>
                      <a:r>
                        <a:rPr lang="en-US" sz="1000" b="0" i="0" u="none" strike="noStrike">
                          <a:solidFill>
                            <a:srgbClr val="000000"/>
                          </a:solidFill>
                          <a:effectLst/>
                          <a:latin typeface="Calibri" panose="020F0502020204030204" pitchFamily="34" charset="0"/>
                        </a:rPr>
                        <a:t>G10-Yabancı öğrenci potansiyeli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F10- %100 İngilizce eğitimine olan talepler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199070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nvPr>
        </p:nvGraphicFramePr>
        <p:xfrm>
          <a:off x="1653989" y="1288031"/>
          <a:ext cx="6387352" cy="4506832"/>
        </p:xfrm>
        <a:graphic>
          <a:graphicData uri="http://schemas.openxmlformats.org/drawingml/2006/table">
            <a:tbl>
              <a:tblPr/>
              <a:tblGrid>
                <a:gridCol w="1524473">
                  <a:extLst>
                    <a:ext uri="{9D8B030D-6E8A-4147-A177-3AD203B41FA5}">
                      <a16:colId xmlns:a16="http://schemas.microsoft.com/office/drawing/2014/main" val="3918363564"/>
                    </a:ext>
                  </a:extLst>
                </a:gridCol>
                <a:gridCol w="1612503">
                  <a:extLst>
                    <a:ext uri="{9D8B030D-6E8A-4147-A177-3AD203B41FA5}">
                      <a16:colId xmlns:a16="http://schemas.microsoft.com/office/drawing/2014/main" val="1683979601"/>
                    </a:ext>
                  </a:extLst>
                </a:gridCol>
                <a:gridCol w="1625188">
                  <a:extLst>
                    <a:ext uri="{9D8B030D-6E8A-4147-A177-3AD203B41FA5}">
                      <a16:colId xmlns:a16="http://schemas.microsoft.com/office/drawing/2014/main" val="2592459544"/>
                    </a:ext>
                  </a:extLst>
                </a:gridCol>
                <a:gridCol w="1625188">
                  <a:extLst>
                    <a:ext uri="{9D8B030D-6E8A-4147-A177-3AD203B41FA5}">
                      <a16:colId xmlns:a16="http://schemas.microsoft.com/office/drawing/2014/main" val="588152821"/>
                    </a:ext>
                  </a:extLst>
                </a:gridCol>
              </a:tblGrid>
              <a:tr h="563311">
                <a:tc>
                  <a:txBody>
                    <a:bodyPr/>
                    <a:lstStyle/>
                    <a:p>
                      <a:pPr algn="ctr" fontAlgn="ctr"/>
                      <a:r>
                        <a:rPr lang="en-US" sz="1200" b="1" i="0" u="none" strike="noStrike" smtClean="0">
                          <a:solidFill>
                            <a:srgbClr val="000000"/>
                          </a:solidFill>
                          <a:effectLst/>
                          <a:latin typeface="Calibri" panose="020F0502020204030204" pitchFamily="34" charset="0"/>
                        </a:rPr>
                        <a:t>GÜ</a:t>
                      </a:r>
                      <a:r>
                        <a:rPr lang="tr-TR" sz="1200" b="1" i="0" u="none" strike="noStrike" smtClean="0">
                          <a:solidFill>
                            <a:srgbClr val="000000"/>
                          </a:solidFill>
                          <a:effectLst/>
                          <a:latin typeface="Calibri" panose="020F0502020204030204" pitchFamily="34" charset="0"/>
                        </a:rPr>
                        <a:t>ÇLÜ YÖ</a:t>
                      </a:r>
                      <a:r>
                        <a:rPr lang="en-US" sz="1200" b="1" i="0" u="none" strike="noStrike" smtClean="0">
                          <a:solidFill>
                            <a:srgbClr val="000000"/>
                          </a:solidFill>
                          <a:effectLst/>
                          <a:latin typeface="Calibri" panose="020F0502020204030204" pitchFamily="34" charset="0"/>
                        </a:rPr>
                        <a:t>N</a:t>
                      </a:r>
                      <a:r>
                        <a:rPr lang="tr-TR" sz="1200" b="1" i="0" u="none" strike="noStrike" smtClean="0">
                          <a:solidFill>
                            <a:srgbClr val="000000"/>
                          </a:solidFill>
                          <a:effectLst/>
                          <a:latin typeface="Calibri" panose="020F0502020204030204" pitchFamily="34" charset="0"/>
                        </a:rPr>
                        <a:t>LE</a:t>
                      </a:r>
                      <a:r>
                        <a:rPr lang="en-US" sz="1200" b="1" i="0" u="none" strike="noStrike" smtClean="0">
                          <a:solidFill>
                            <a:srgbClr val="000000"/>
                          </a:solidFill>
                          <a:effectLst/>
                          <a:latin typeface="Calibri" panose="020F0502020204030204" pitchFamily="34" charset="0"/>
                        </a:rPr>
                        <a:t>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en-US" sz="1200" b="1" i="0" u="none" strike="noStrike" smtClean="0">
                          <a:solidFill>
                            <a:srgbClr val="000000"/>
                          </a:solidFill>
                          <a:effectLst/>
                          <a:latin typeface="Calibri" panose="020F0502020204030204" pitchFamily="34" charset="0"/>
                        </a:rPr>
                        <a:t>ZAYIF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l" fontAlgn="t"/>
                      <a:r>
                        <a:rPr lang="en-US" sz="1000" b="0" i="0" u="none" strike="noStrike">
                          <a:solidFill>
                            <a:srgbClr val="000000"/>
                          </a:solidFill>
                          <a:effectLst/>
                          <a:latin typeface="Calibri" panose="020F0502020204030204" pitchFamily="34" charset="0"/>
                        </a:rPr>
                        <a:t>G11-Lisans üstü programların bölge ihtiyaçlarına göre dizayn edilmesi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F11- Yabancı akademik kadronun ve mezun öğrencilerin kendi ülkelerindeki potansiyel hoca ve öğrencileri yönlendirme olasılığı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l" fontAlgn="t"/>
                      <a:r>
                        <a:rPr lang="en-US" sz="1000" b="0" i="0" u="none" strike="noStrike">
                          <a:solidFill>
                            <a:srgbClr val="000000"/>
                          </a:solidFill>
                          <a:effectLst/>
                          <a:latin typeface="Calibri" panose="020F0502020204030204" pitchFamily="34" charset="0"/>
                        </a:rPr>
                        <a:t>G12-Deneyimli ve girişimci bir Rektörün liderliği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F12- Teknoparktaki firmalarla proje,burs ve staj imkanları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l" fontAlgn="t"/>
                      <a:r>
                        <a:rPr lang="en-US" sz="1000" b="0" i="0" u="none" strike="noStrike">
                          <a:solidFill>
                            <a:srgbClr val="000000"/>
                          </a:solidFill>
                          <a:effectLst/>
                          <a:latin typeface="Calibri" panose="020F0502020204030204" pitchFamily="34" charset="0"/>
                        </a:rPr>
                        <a:t>G13- Lisans harici programların artması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F13-Üniversiteler ile işbirliği fırsatları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l" fontAlgn="t"/>
                      <a:r>
                        <a:rPr lang="en-US" sz="1000" b="0" i="0" u="none" strike="noStrike">
                          <a:solidFill>
                            <a:srgbClr val="000000"/>
                          </a:solidFill>
                          <a:effectLst/>
                          <a:latin typeface="Calibri" panose="020F0502020204030204" pitchFamily="34" charset="0"/>
                        </a:rPr>
                        <a:t>G14- Yayın sayılarının fazla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F14-Turizm ve diğer sektörlerin varlığı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l" fontAlgn="t"/>
                      <a:r>
                        <a:rPr lang="en-US" sz="1000" b="0" i="0" u="none" strike="noStrike">
                          <a:solidFill>
                            <a:srgbClr val="000000"/>
                          </a:solidFill>
                          <a:effectLst/>
                          <a:latin typeface="Calibri" panose="020F0502020204030204" pitchFamily="34" charset="0"/>
                        </a:rPr>
                        <a:t>G15- Kulüplerin aktif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F15- Öğrencilerin ulusal uluslararası proje yazabilme ve bu projelere katılabilme potansiyeli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l" fontAlgn="t"/>
                      <a:r>
                        <a:rPr lang="en-US" sz="1000" b="0" i="0" u="none" strike="noStrike">
                          <a:solidFill>
                            <a:srgbClr val="000000"/>
                          </a:solidFill>
                          <a:effectLst/>
                          <a:latin typeface="Calibri" panose="020F0502020204030204" pitchFamily="34" charset="0"/>
                        </a:rPr>
                        <a:t>G16- Kariyer Geliştirme Koordinatörlüğü faaliyetlerinin arttırılması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r>
                      <a:br>
                        <a:rPr lang="en-US" sz="1000" b="0" i="0" u="none" strike="noStrike">
                          <a:solidFill>
                            <a:srgbClr val="000000"/>
                          </a:solidFill>
                          <a:effectLst/>
                          <a:latin typeface="Calibri" panose="020F0502020204030204" pitchFamily="34" charset="0"/>
                        </a:rPr>
                      </a:br>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F16- Devletin turizm konusunu kalkınma programına alması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l" fontAlgn="t"/>
                      <a:r>
                        <a:rPr lang="en-US" sz="1000" b="0" i="0" u="none" strike="noStrike">
                          <a:solidFill>
                            <a:srgbClr val="000000"/>
                          </a:solidFill>
                          <a:effectLst/>
                          <a:latin typeface="Calibri" panose="020F0502020204030204" pitchFamily="34" charset="0"/>
                        </a:rPr>
                        <a:t>G17- Laboratuvar imkanlarının yeterli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de-DE" sz="1000" b="0" i="0" u="none" strike="noStrike">
                          <a:solidFill>
                            <a:srgbClr val="000000"/>
                          </a:solidFill>
                          <a:effectLst/>
                          <a:latin typeface="Calibri" panose="020F0502020204030204" pitchFamily="34" charset="0"/>
                        </a:rPr>
                        <a:t>F17- Kamunun arge bütçesini artması</a:t>
                      </a:r>
                      <a:br>
                        <a:rPr lang="de-DE" sz="1000" b="0" i="0" u="none" strike="noStrike">
                          <a:solidFill>
                            <a:srgbClr val="000000"/>
                          </a:solidFill>
                          <a:effectLst/>
                          <a:latin typeface="Calibri" panose="020F0502020204030204" pitchFamily="34" charset="0"/>
                        </a:rPr>
                      </a:br>
                      <a:endParaRPr lang="de-DE"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l" fontAlgn="t"/>
                      <a:r>
                        <a:rPr lang="en-US" sz="1000" b="0" i="0" u="none" strike="noStrike">
                          <a:solidFill>
                            <a:srgbClr val="000000"/>
                          </a:solidFill>
                          <a:effectLst/>
                          <a:latin typeface="Calibri" panose="020F0502020204030204" pitchFamily="34" charset="0"/>
                        </a:rPr>
                        <a:t>G18- Eğitimde uygulamaya önem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F18- Yeni önlisans, lisans ve lisans üstü programların finans yönetimine olumlu etkisi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342295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o 7"/>
          <p:cNvGraphicFramePr>
            <a:graphicFrameLocks noGrp="1"/>
          </p:cNvGraphicFramePr>
          <p:nvPr>
            <p:extLst>
              <p:ext uri="{D42A27DB-BD31-4B8C-83A1-F6EECF244321}">
                <p14:modId xmlns:p14="http://schemas.microsoft.com/office/powerpoint/2010/main" val="34964582"/>
              </p:ext>
            </p:extLst>
          </p:nvPr>
        </p:nvGraphicFramePr>
        <p:xfrm>
          <a:off x="1892300" y="1328738"/>
          <a:ext cx="5499101" cy="4725736"/>
        </p:xfrm>
        <a:graphic>
          <a:graphicData uri="http://schemas.openxmlformats.org/drawingml/2006/table">
            <a:tbl>
              <a:tblPr/>
              <a:tblGrid>
                <a:gridCol w="1312473">
                  <a:extLst>
                    <a:ext uri="{9D8B030D-6E8A-4147-A177-3AD203B41FA5}">
                      <a16:colId xmlns:a16="http://schemas.microsoft.com/office/drawing/2014/main" val="1796854114"/>
                    </a:ext>
                  </a:extLst>
                </a:gridCol>
                <a:gridCol w="1388262">
                  <a:extLst>
                    <a:ext uri="{9D8B030D-6E8A-4147-A177-3AD203B41FA5}">
                      <a16:colId xmlns:a16="http://schemas.microsoft.com/office/drawing/2014/main" val="2099368239"/>
                    </a:ext>
                  </a:extLst>
                </a:gridCol>
                <a:gridCol w="1399183">
                  <a:extLst>
                    <a:ext uri="{9D8B030D-6E8A-4147-A177-3AD203B41FA5}">
                      <a16:colId xmlns:a16="http://schemas.microsoft.com/office/drawing/2014/main" val="3521570908"/>
                    </a:ext>
                  </a:extLst>
                </a:gridCol>
                <a:gridCol w="1399183">
                  <a:extLst>
                    <a:ext uri="{9D8B030D-6E8A-4147-A177-3AD203B41FA5}">
                      <a16:colId xmlns:a16="http://schemas.microsoft.com/office/drawing/2014/main" val="1285156488"/>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54126"/>
                  </a:ext>
                </a:extLst>
              </a:tr>
              <a:tr h="333432">
                <a:tc>
                  <a:txBody>
                    <a:bodyPr/>
                    <a:lstStyle/>
                    <a:p>
                      <a:pPr algn="l" fontAlgn="t"/>
                      <a:r>
                        <a:rPr lang="en-US" sz="1000" b="0" i="0" u="none" strike="noStrike">
                          <a:solidFill>
                            <a:srgbClr val="000000"/>
                          </a:solidFill>
                          <a:effectLst/>
                          <a:latin typeface="Calibri" panose="020F0502020204030204" pitchFamily="34" charset="0"/>
                        </a:rPr>
                        <a:t>G19- Yapılan bilimsel çalışmaların patentli ürün statüsüne geçmesi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F19- Pandemi sebebi ile uzaktan eğitim sistemi kullanılması ve örgün eğitimde çalışma fırsatı bulunamayan, alanında yetkin akademisyenler ile çalışma fırsatı sağlanması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3006720"/>
                  </a:ext>
                </a:extLst>
              </a:tr>
              <a:tr h="333432">
                <a:tc>
                  <a:txBody>
                    <a:bodyPr/>
                    <a:lstStyle/>
                    <a:p>
                      <a:pPr algn="l" fontAlgn="t"/>
                      <a:r>
                        <a:rPr lang="en-US" sz="1000" b="0" i="0" u="none" strike="noStrike">
                          <a:solidFill>
                            <a:srgbClr val="000000"/>
                          </a:solidFill>
                          <a:effectLst/>
                          <a:latin typeface="Calibri" panose="020F0502020204030204" pitchFamily="34" charset="0"/>
                        </a:rPr>
                        <a:t>G20- Personel performans değerlendirme sisteminin uygulanıyor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F20- LMS sisteminin pandemi sebebi ile alt yapısının güçlendirilmesi.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44152718"/>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F21- Antalya'da bulunan vakıf üniversiteleri arasında tek Diş Hekimliği Bölümü olan Üniversite olmamız.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8327614"/>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F22- MYO program sayılarının arttırılması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8315370"/>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F23- İşletme doktora programının bulunması.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9856168"/>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448145767"/>
              </p:ext>
            </p:extLst>
          </p:nvPr>
        </p:nvGraphicFramePr>
        <p:xfrm>
          <a:off x="2076429" y="1161031"/>
          <a:ext cx="5097936" cy="5555114"/>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3304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41648">
                <a:tc>
                  <a:txBody>
                    <a:bodyPr/>
                    <a:lstStyle/>
                    <a:p>
                      <a:pPr algn="ctr" fontAlgn="ctr"/>
                      <a:r>
                        <a:rPr lang="en-US" sz="1000" b="0" i="0" u="none" strike="noStrike">
                          <a:solidFill>
                            <a:srgbClr val="000000"/>
                          </a:solidFill>
                          <a:effectLst/>
                          <a:latin typeface="Calibri" panose="020F0502020204030204" pitchFamily="34" charset="0"/>
                        </a:rPr>
                        <a:t>Mütevelli Heyet</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Bağlı Olunan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Stratejik Planın Gerçekleşmesi-Akademik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15517">
                <a:tc>
                  <a:txBody>
                    <a:bodyPr/>
                    <a:lstStyle/>
                    <a:p>
                      <a:pPr algn="ctr" fontAlgn="ctr"/>
                      <a:r>
                        <a:rPr lang="en-US" sz="1000" b="0" i="0" u="none" strike="noStrike">
                          <a:solidFill>
                            <a:srgbClr val="000000"/>
                          </a:solidFill>
                          <a:effectLst/>
                          <a:latin typeface="Calibri" panose="020F050202020403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15517">
                <a:tc>
                  <a:txBody>
                    <a:bodyPr/>
                    <a:lstStyle/>
                    <a:p>
                      <a:pPr algn="ctr" fontAlgn="ctr"/>
                      <a:r>
                        <a:rPr lang="en-US" sz="1000" b="0" i="0" u="none" strike="noStrike">
                          <a:solidFill>
                            <a:srgbClr val="000000"/>
                          </a:solidFill>
                          <a:effectLst/>
                          <a:latin typeface="Calibri" panose="020F0502020204030204" pitchFamily="34" charset="0"/>
                        </a:rPr>
                        <a:t>Genel Sekreterlik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41648">
                <a:tc>
                  <a:txBody>
                    <a:bodyPr/>
                    <a:lstStyle/>
                    <a:p>
                      <a:pPr algn="ctr" fontAlgn="ctr"/>
                      <a:r>
                        <a:rPr lang="en-US" sz="1000" b="0" i="0" u="none" strike="noStrike">
                          <a:solidFill>
                            <a:srgbClr val="000000"/>
                          </a:solidFill>
                          <a:effectLst/>
                          <a:latin typeface="Calibri" panose="020F0502020204030204" pitchFamily="34" charset="0"/>
                        </a:rPr>
                        <a:t>Akademik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15517">
                <a:tc>
                  <a:txBody>
                    <a:bodyPr/>
                    <a:lstStyle/>
                    <a:p>
                      <a:pPr algn="ctr" fontAlgn="ctr"/>
                      <a:r>
                        <a:rPr lang="en-US" sz="1000" b="0" i="0" u="none" strike="noStrike">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İdari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15517">
                <a:tc>
                  <a:txBody>
                    <a:bodyPr/>
                    <a:lstStyle/>
                    <a:p>
                      <a:pPr algn="ctr" fontAlgn="ctr"/>
                      <a:r>
                        <a:rPr lang="en-US"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41648">
                <a:tc>
                  <a:txBody>
                    <a:bodyPr/>
                    <a:lstStyle/>
                    <a:p>
                      <a:pPr algn="ctr" fontAlgn="ctr"/>
                      <a:r>
                        <a:rPr lang="en-US" sz="1000" b="0" i="0" u="none" strike="noStrike">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Hizmeti kullanan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Eğitim,Sosyal İmkanlar,Kariyer Planlama,Güçlü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15517">
                <a:tc>
                  <a:txBody>
                    <a:bodyPr/>
                    <a:lstStyle/>
                    <a:p>
                      <a:pPr algn="ctr" fontAlgn="ctr"/>
                      <a:r>
                        <a:rPr lang="en-US" sz="1000" b="0" i="0" u="none" strike="noStrike">
                          <a:solidFill>
                            <a:srgbClr val="000000"/>
                          </a:solidFill>
                          <a:effectLst/>
                          <a:latin typeface="Calibri" panose="020F0502020204030204" pitchFamily="34" charset="0"/>
                        </a:rPr>
                        <a:t>Mezun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Hizmetten Faydalanmış Olması,Kurumun Dış Yüzü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İletişim,Kariyer Planlaması,Marka Değeri Artışı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15517">
                <a:tc>
                  <a:txBody>
                    <a:bodyPr/>
                    <a:lstStyle/>
                    <a:p>
                      <a:pPr algn="ctr" fontAlgn="ctr"/>
                      <a:r>
                        <a:rPr lang="en-US" sz="1000" b="0" i="0" u="none" strike="noStrike" smtClean="0">
                          <a:solidFill>
                            <a:srgbClr val="000000"/>
                          </a:solidFill>
                          <a:effectLst/>
                          <a:latin typeface="Calibri" panose="020F0502020204030204" pitchFamily="34" charset="0"/>
                        </a:rPr>
                        <a:t>Aday </a:t>
                      </a:r>
                      <a:r>
                        <a:rPr lang="en-US" sz="1000" b="0" i="0" u="none" strike="noStrike">
                          <a:solidFill>
                            <a:srgbClr val="000000"/>
                          </a:solidFill>
                          <a:effectLst/>
                          <a:latin typeface="Calibri" panose="020F0502020204030204" pitchFamily="34" charset="0"/>
                        </a:rPr>
                        <a:t>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Tercih Etme Olasılığı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15517">
                <a:tc>
                  <a:txBody>
                    <a:bodyPr/>
                    <a:lstStyle/>
                    <a:p>
                      <a:pPr algn="ctr" fontAlgn="ctr"/>
                      <a:r>
                        <a:rPr lang="en-US" sz="1000" b="0" i="0" u="none" strike="noStrike">
                          <a:solidFill>
                            <a:srgbClr val="000000"/>
                          </a:solidFill>
                          <a:effectLst/>
                          <a:latin typeface="Calibri" panose="020F0502020204030204" pitchFamily="34" charset="0"/>
                        </a:rPr>
                        <a:t>Büyükşehir Belediyesi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15517">
                <a:tc>
                  <a:txBody>
                    <a:bodyPr/>
                    <a:lstStyle/>
                    <a:p>
                      <a:pPr algn="ctr" fontAlgn="ctr"/>
                      <a:r>
                        <a:rPr lang="en-US" sz="1000" b="0" i="0" u="none" strike="noStrike">
                          <a:solidFill>
                            <a:srgbClr val="000000"/>
                          </a:solidFill>
                          <a:effectLst/>
                          <a:latin typeface="Calibri" panose="020F0502020204030204" pitchFamily="34" charset="0"/>
                        </a:rPr>
                        <a:t>Döşemealtı Belediyesi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15517">
                <a:tc>
                  <a:txBody>
                    <a:bodyPr/>
                    <a:lstStyle/>
                    <a:p>
                      <a:pPr algn="ctr" fontAlgn="ctr"/>
                      <a:r>
                        <a:rPr lang="en-US" sz="1000" b="0" i="0" u="none" strike="noStrike">
                          <a:solidFill>
                            <a:srgbClr val="000000"/>
                          </a:solidFill>
                          <a:effectLst/>
                          <a:latin typeface="Calibri" panose="020F0502020204030204" pitchFamily="34" charset="0"/>
                        </a:rPr>
                        <a:t>İl Milli Eğitim Müdürlüğü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 Tanıtım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15517">
                <a:tc>
                  <a:txBody>
                    <a:bodyPr/>
                    <a:lstStyle/>
                    <a:p>
                      <a:pPr algn="ctr" fontAlgn="ctr"/>
                      <a:r>
                        <a:rPr lang="en-US" sz="1000" b="0" i="0" u="none" strike="noStrike">
                          <a:solidFill>
                            <a:srgbClr val="000000"/>
                          </a:solidFill>
                          <a:effectLst/>
                          <a:latin typeface="Calibri" panose="020F0502020204030204" pitchFamily="34" charset="0"/>
                        </a:rPr>
                        <a:t>Kamu Kurum ve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Mevuzat Gerekleri ve Ortak Projeler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Uyum-Ortak 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15517">
                <a:tc>
                  <a:txBody>
                    <a:bodyPr/>
                    <a:lstStyle/>
                    <a:p>
                      <a:pPr algn="ctr" fontAlgn="ctr"/>
                      <a:r>
                        <a:rPr lang="en-US" sz="1000" b="0" i="0" u="none" strike="noStrike">
                          <a:solidFill>
                            <a:srgbClr val="000000"/>
                          </a:solidFill>
                          <a:effectLst/>
                          <a:latin typeface="Calibri" panose="020F0502020204030204" pitchFamily="34" charset="0"/>
                        </a:rPr>
                        <a:t>Akdeniz Üniversitesi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Bölgesel Yakınlık,Bilgi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Bilgi </a:t>
                      </a:r>
                      <a:r>
                        <a:rPr lang="en-US" sz="1000" b="0" i="0" u="none" strike="noStrike" smtClean="0">
                          <a:solidFill>
                            <a:srgbClr val="000000"/>
                          </a:solidFill>
                          <a:effectLst/>
                          <a:latin typeface="Calibri" panose="020F0502020204030204" pitchFamily="34" charset="0"/>
                        </a:rPr>
                        <a:t>Paylaşımı,</a:t>
                      </a:r>
                      <a:r>
                        <a:rPr lang="en-US" sz="1000" b="0" i="0" u="none" strike="noStrike" baseline="0" smtClean="0">
                          <a:solidFill>
                            <a:srgbClr val="000000"/>
                          </a:solidFill>
                          <a:effectLst/>
                          <a:latin typeface="Calibri" panose="020F0502020204030204" pitchFamily="34" charset="0"/>
                        </a:rPr>
                        <a:t> </a:t>
                      </a:r>
                      <a:r>
                        <a:rPr lang="en-US" sz="1000" b="0" i="0" u="none" strike="noStrike" smtClean="0">
                          <a:solidFill>
                            <a:srgbClr val="000000"/>
                          </a:solidFill>
                          <a:effectLst/>
                          <a:latin typeface="Calibri" panose="020F0502020204030204" pitchFamily="34" charset="0"/>
                        </a:rPr>
                        <a:t>Ortak </a:t>
                      </a:r>
                      <a:r>
                        <a:rPr lang="en-US" sz="1000" b="0" i="0" u="none" strike="noStrike">
                          <a:solidFill>
                            <a:srgbClr val="000000"/>
                          </a:solidFill>
                          <a:effectLst/>
                          <a:latin typeface="Calibri" panose="020F0502020204030204" pitchFamily="34" charset="0"/>
                        </a:rPr>
                        <a:t>Projeler,Güçlü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696416137"/>
              </p:ext>
            </p:extLst>
          </p:nvPr>
        </p:nvGraphicFramePr>
        <p:xfrm>
          <a:off x="2076430" y="1106991"/>
          <a:ext cx="5237636" cy="5105385"/>
        </p:xfrm>
        <a:graphic>
          <a:graphicData uri="http://schemas.openxmlformats.org/drawingml/2006/table">
            <a:tbl>
              <a:tblPr/>
              <a:tblGrid>
                <a:gridCol w="1676682">
                  <a:extLst>
                    <a:ext uri="{9D8B030D-6E8A-4147-A177-3AD203B41FA5}">
                      <a16:colId xmlns:a16="http://schemas.microsoft.com/office/drawing/2014/main" val="3918363564"/>
                    </a:ext>
                  </a:extLst>
                </a:gridCol>
                <a:gridCol w="1773501">
                  <a:extLst>
                    <a:ext uri="{9D8B030D-6E8A-4147-A177-3AD203B41FA5}">
                      <a16:colId xmlns:a16="http://schemas.microsoft.com/office/drawing/2014/main" val="1683979601"/>
                    </a:ext>
                  </a:extLst>
                </a:gridCol>
                <a:gridCol w="1787453">
                  <a:extLst>
                    <a:ext uri="{9D8B030D-6E8A-4147-A177-3AD203B41FA5}">
                      <a16:colId xmlns:a16="http://schemas.microsoft.com/office/drawing/2014/main" val="2592459544"/>
                    </a:ext>
                  </a:extLst>
                </a:gridCol>
              </a:tblGrid>
              <a:tr h="34644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48895">
                <a:tc>
                  <a:txBody>
                    <a:bodyPr/>
                    <a:lstStyle/>
                    <a:p>
                      <a:pPr algn="ctr" fontAlgn="ctr"/>
                      <a:r>
                        <a:rPr lang="en-US" sz="1000" b="0" i="0" u="none" strike="noStrike">
                          <a:solidFill>
                            <a:srgbClr val="000000"/>
                          </a:solidFill>
                          <a:effectLst/>
                          <a:latin typeface="Calibri" panose="020F0502020204030204" pitchFamily="34" charset="0"/>
                        </a:rPr>
                        <a:t>Diğer Üniversiteler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Pazarda Rekabet,Bilgi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Bilgi Paylaşımı,Önlenen Haksız Rekabet,Güçlü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13782">
                <a:tc>
                  <a:txBody>
                    <a:bodyPr/>
                    <a:lstStyle/>
                    <a:p>
                      <a:pPr algn="ctr" fontAlgn="ctr"/>
                      <a:r>
                        <a:rPr lang="en-US" sz="1000" b="0" i="0" u="none" strike="noStrike">
                          <a:solidFill>
                            <a:srgbClr val="000000"/>
                          </a:solidFill>
                          <a:effectLst/>
                          <a:latin typeface="Calibri" panose="020F0502020204030204" pitchFamily="34" charset="0"/>
                        </a:rPr>
                        <a:t>Tedarikçi Firmalar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Ürün ve Hizmet Satın Alımı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Ticari İlişki,Ödeme Vadelerine Uyum,Doğru Beklenti İletimi,Kurumsal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13782">
                <a:tc>
                  <a:txBody>
                    <a:bodyPr/>
                    <a:lstStyle/>
                    <a:p>
                      <a:pPr algn="ctr" fontAlgn="ctr"/>
                      <a:r>
                        <a:rPr lang="en-US" sz="1000" b="0" i="0" u="none" strike="noStrike">
                          <a:solidFill>
                            <a:srgbClr val="000000"/>
                          </a:solidFill>
                          <a:effectLst/>
                          <a:latin typeface="Calibri" panose="020F0502020204030204" pitchFamily="34" charset="0"/>
                        </a:rPr>
                        <a:t>TÜBİTAK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3782">
                <a:tc>
                  <a:txBody>
                    <a:bodyPr/>
                    <a:lstStyle/>
                    <a:p>
                      <a:pPr algn="ctr" fontAlgn="ctr"/>
                      <a:r>
                        <a:rPr lang="en-US" sz="1000" b="0" i="0" u="none" strike="noStrike">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Dolaylı Müşteri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Eğitim,Sosyal İmkanlar,Kariyer Planlama,Güçlü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8670">
                <a:tc>
                  <a:txBody>
                    <a:bodyPr/>
                    <a:lstStyle/>
                    <a:p>
                      <a:pPr algn="ctr" fontAlgn="ctr"/>
                      <a:r>
                        <a:rPr lang="en-US" sz="1000" b="0" i="0" u="none" strike="noStrike">
                          <a:solidFill>
                            <a:srgbClr val="000000"/>
                          </a:solidFill>
                          <a:effectLst/>
                          <a:latin typeface="Calibri" panose="020F0502020204030204" pitchFamily="34" charset="0"/>
                        </a:rPr>
                        <a:t>STK'lar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Destek,Sürdürülebilir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78670">
                <a:tc>
                  <a:txBody>
                    <a:bodyPr/>
                    <a:lstStyle/>
                    <a:p>
                      <a:pPr algn="ctr" fontAlgn="ctr"/>
                      <a:r>
                        <a:rPr lang="en-US" sz="1000" b="0" i="0" u="none" strike="noStrike">
                          <a:solidFill>
                            <a:srgbClr val="000000"/>
                          </a:solidFill>
                          <a:effectLst/>
                          <a:latin typeface="Calibri" panose="020F0502020204030204" pitchFamily="34" charset="0"/>
                        </a:rPr>
                        <a:t>Antalya Halkı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Faaliyetlerden Etkileşim,Alanların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Toplumsal Katkı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3782">
                <a:tc>
                  <a:txBody>
                    <a:bodyPr/>
                    <a:lstStyle/>
                    <a:p>
                      <a:pPr algn="ctr" fontAlgn="ctr"/>
                      <a:r>
                        <a:rPr lang="en-US" sz="1000" b="0" i="0" u="none" strike="noStrike">
                          <a:solidFill>
                            <a:srgbClr val="000000"/>
                          </a:solidFill>
                          <a:effectLst/>
                          <a:latin typeface="Calibri" panose="020F0502020204030204" pitchFamily="34" charset="0"/>
                        </a:rPr>
                        <a:t>AOSB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Üniversite-Sanayi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İşbirliği,Problemlere Bilimsel Çözüm,Nitelikli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413782">
                <a:tc>
                  <a:txBody>
                    <a:bodyPr/>
                    <a:lstStyle/>
                    <a:p>
                      <a:pPr algn="ctr" fontAlgn="ctr"/>
                      <a:r>
                        <a:rPr lang="en-US" sz="1000" b="0" i="0" u="none" strike="noStrike">
                          <a:solidFill>
                            <a:srgbClr val="000000"/>
                          </a:solidFill>
                          <a:effectLst/>
                          <a:latin typeface="Calibri" panose="020F0502020204030204" pitchFamily="34" charset="0"/>
                        </a:rPr>
                        <a:t>Danışmanlar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 ve Standartlara Uyum-Güçlü İletişim ve Empati-Düzenli Ödeme-Kurumsal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13782">
                <a:tc>
                  <a:txBody>
                    <a:bodyPr/>
                    <a:lstStyle/>
                    <a:p>
                      <a:pPr algn="ctr" fontAlgn="ctr"/>
                      <a:r>
                        <a:rPr lang="en-US" sz="1000" b="0" i="0" u="none" strike="noStrike">
                          <a:solidFill>
                            <a:srgbClr val="000000"/>
                          </a:solidFill>
                          <a:effectLst/>
                          <a:latin typeface="Calibri" panose="020F0502020204030204" pitchFamily="34" charset="0"/>
                        </a:rPr>
                        <a:t>Medya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Tanıtım ve Reklam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Doğru ve Zamanında İletilen Bilgi,Güçlü İletişim ve Empati,Düzenli Ödeme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413782">
                <a:tc>
                  <a:txBody>
                    <a:bodyPr/>
                    <a:lstStyle/>
                    <a:p>
                      <a:pPr algn="ctr" fontAlgn="ctr"/>
                      <a:r>
                        <a:rPr lang="en-US" sz="1000" b="0" i="0" u="none" strike="noStrike">
                          <a:solidFill>
                            <a:srgbClr val="000000"/>
                          </a:solidFill>
                          <a:effectLst/>
                          <a:latin typeface="Calibri" panose="020F0502020204030204" pitchFamily="34" charset="0"/>
                        </a:rPr>
                        <a:t>Ulusal Uluslararası Destek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8670">
                <a:tc>
                  <a:txBody>
                    <a:bodyPr/>
                    <a:lstStyle/>
                    <a:p>
                      <a:pPr algn="ctr" fontAlgn="ctr"/>
                      <a:r>
                        <a:rPr lang="en-US" sz="1000" b="0" i="0" u="none" strike="noStrike">
                          <a:solidFill>
                            <a:srgbClr val="000000"/>
                          </a:solidFill>
                          <a:effectLst/>
                          <a:latin typeface="Calibri" panose="020F0502020204030204" pitchFamily="34" charset="0"/>
                        </a:rPr>
                        <a:t>Batı Akdeniz Kalkınma Ajansı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Projeler,Akademik Jüri Desteği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106226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BEKLENTİLERİ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082912659"/>
              </p:ext>
            </p:extLst>
          </p:nvPr>
        </p:nvGraphicFramePr>
        <p:xfrm>
          <a:off x="2241529" y="1437191"/>
          <a:ext cx="5104265" cy="3947542"/>
        </p:xfrm>
        <a:graphic>
          <a:graphicData uri="http://schemas.openxmlformats.org/drawingml/2006/table">
            <a:tbl>
              <a:tblPr/>
              <a:tblGrid>
                <a:gridCol w="1633987">
                  <a:extLst>
                    <a:ext uri="{9D8B030D-6E8A-4147-A177-3AD203B41FA5}">
                      <a16:colId xmlns:a16="http://schemas.microsoft.com/office/drawing/2014/main" val="3918363564"/>
                    </a:ext>
                  </a:extLst>
                </a:gridCol>
                <a:gridCol w="1728341">
                  <a:extLst>
                    <a:ext uri="{9D8B030D-6E8A-4147-A177-3AD203B41FA5}">
                      <a16:colId xmlns:a16="http://schemas.microsoft.com/office/drawing/2014/main" val="1683979601"/>
                    </a:ext>
                  </a:extLst>
                </a:gridCol>
                <a:gridCol w="1741937">
                  <a:extLst>
                    <a:ext uri="{9D8B030D-6E8A-4147-A177-3AD203B41FA5}">
                      <a16:colId xmlns:a16="http://schemas.microsoft.com/office/drawing/2014/main" val="2592459544"/>
                    </a:ext>
                  </a:extLst>
                </a:gridCol>
              </a:tblGrid>
              <a:tr h="34644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48895">
                <a:tc>
                  <a:txBody>
                    <a:bodyPr/>
                    <a:lstStyle/>
                    <a:p>
                      <a:pPr algn="ctr" fontAlgn="ctr"/>
                      <a:r>
                        <a:rPr lang="en-US" sz="1000" b="0" i="0" u="none" strike="noStrike">
                          <a:solidFill>
                            <a:srgbClr val="000000"/>
                          </a:solidFill>
                          <a:effectLst/>
                          <a:latin typeface="Calibri" panose="020F0502020204030204" pitchFamily="34" charset="0"/>
                        </a:rPr>
                        <a:t>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13782">
                <a:tc>
                  <a:txBody>
                    <a:bodyPr/>
                    <a:lstStyle/>
                    <a:p>
                      <a:pPr algn="ctr" fontAlgn="ctr"/>
                      <a:r>
                        <a:rPr lang="en-US" sz="1000" b="0" i="0" u="none" strike="noStrike">
                          <a:solidFill>
                            <a:srgbClr val="000000"/>
                          </a:solidFill>
                          <a:effectLst/>
                          <a:latin typeface="Calibri" panose="020F0502020204030204" pitchFamily="34" charset="0"/>
                        </a:rPr>
                        <a:t>Serbest Bölge</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13782">
                <a:tc>
                  <a:txBody>
                    <a:bodyPr/>
                    <a:lstStyle/>
                    <a:p>
                      <a:pPr algn="ctr" fontAlgn="ctr"/>
                      <a:r>
                        <a:rPr lang="en-US" sz="10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3782">
                <a:tc>
                  <a:txBody>
                    <a:bodyPr/>
                    <a:lstStyle/>
                    <a:p>
                      <a:pPr algn="ctr" fontAlgn="ctr"/>
                      <a:r>
                        <a:rPr lang="en-US" sz="1000" b="0" i="0" u="none" strike="noStrike" smtClean="0">
                          <a:solidFill>
                            <a:srgbClr val="000000"/>
                          </a:solidFill>
                          <a:effectLst/>
                          <a:latin typeface="Calibri" panose="020F0502020204030204" pitchFamily="34" charset="0"/>
                        </a:rPr>
                        <a:t>Yayın</a:t>
                      </a:r>
                      <a:r>
                        <a:rPr lang="en-US" sz="1000" b="0" i="0" u="none" strike="noStrike" baseline="0" smtClean="0">
                          <a:solidFill>
                            <a:srgbClr val="000000"/>
                          </a:solidFill>
                          <a:effectLst/>
                          <a:latin typeface="Calibri" panose="020F0502020204030204" pitchFamily="34" charset="0"/>
                        </a:rPr>
                        <a:t>evleri</a:t>
                      </a: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8670">
                <a:tc>
                  <a:txBody>
                    <a:bodyPr/>
                    <a:lstStyle/>
                    <a:p>
                      <a:pPr algn="ctr" fontAlgn="ctr"/>
                      <a:r>
                        <a:rPr lang="en-US" sz="1000" b="0" i="0" u="none" strike="noStrike">
                          <a:solidFill>
                            <a:srgbClr val="000000"/>
                          </a:solidFill>
                          <a:effectLst/>
                          <a:latin typeface="Calibri" panose="020F0502020204030204" pitchFamily="34" charset="0"/>
                        </a:rPr>
                        <a:t>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78670">
                <a:tc>
                  <a:txBody>
                    <a:bodyPr/>
                    <a:lstStyle/>
                    <a:p>
                      <a:pPr algn="ctr" fontAlgn="ctr"/>
                      <a:r>
                        <a:rPr lang="en-US" sz="1000" b="0" i="0" u="none" strike="noStrike">
                          <a:solidFill>
                            <a:srgbClr val="000000"/>
                          </a:solidFill>
                          <a:effectLst/>
                          <a:latin typeface="Calibri" panose="020F0502020204030204" pitchFamily="34" charset="0"/>
                        </a:rPr>
                        <a:t>Serbest Bölge</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3782">
                <a:tc>
                  <a:txBody>
                    <a:bodyPr/>
                    <a:lstStyle/>
                    <a:p>
                      <a:pPr algn="ctr" fontAlgn="ctr"/>
                      <a:r>
                        <a:rPr lang="en-US" sz="10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2552964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727</TotalTime>
  <Words>2214</Words>
  <Application>Microsoft Office PowerPoint</Application>
  <PresentationFormat>Ekran Gösterisi (4:3)</PresentationFormat>
  <Paragraphs>525</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Onur Ünver</cp:lastModifiedBy>
  <cp:revision>84</cp:revision>
  <cp:lastPrinted>2022-02-09T07:10:09Z</cp:lastPrinted>
  <dcterms:created xsi:type="dcterms:W3CDTF">2020-01-20T10:44:30Z</dcterms:created>
  <dcterms:modified xsi:type="dcterms:W3CDTF">2023-03-23T11:04:56Z</dcterms:modified>
</cp:coreProperties>
</file>