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56" r:id="rId2"/>
    <p:sldId id="288" r:id="rId3"/>
    <p:sldId id="347" r:id="rId4"/>
    <p:sldId id="346" r:id="rId5"/>
    <p:sldId id="365" r:id="rId6"/>
    <p:sldId id="320" r:id="rId7"/>
    <p:sldId id="363" r:id="rId8"/>
    <p:sldId id="364" r:id="rId9"/>
    <p:sldId id="285" r:id="rId10"/>
    <p:sldId id="353" r:id="rId11"/>
    <p:sldId id="366" r:id="rId12"/>
    <p:sldId id="367" r:id="rId13"/>
    <p:sldId id="358" r:id="rId14"/>
    <p:sldId id="352" r:id="rId15"/>
    <p:sldId id="368" r:id="rId16"/>
    <p:sldId id="357" r:id="rId17"/>
    <p:sldId id="369" r:id="rId18"/>
    <p:sldId id="304" r:id="rId19"/>
    <p:sldId id="359" r:id="rId20"/>
    <p:sldId id="360" r:id="rId21"/>
    <p:sldId id="361" r:id="rId22"/>
    <p:sldId id="362" r:id="rId23"/>
    <p:sldId id="278"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EA70EB5-37B4-4FD2-923D-5284A583AEE6}">
          <p14:sldIdLst>
            <p14:sldId id="256"/>
          </p14:sldIdLst>
        </p14:section>
        <p14:section name="Başlıksız Bölüm" id="{29ED5E7A-0C58-4AF1-A401-2AB9E7D510F4}">
          <p14:sldIdLst>
            <p14:sldId id="288"/>
            <p14:sldId id="347"/>
            <p14:sldId id="346"/>
            <p14:sldId id="365"/>
            <p14:sldId id="320"/>
            <p14:sldId id="363"/>
            <p14:sldId id="364"/>
            <p14:sldId id="285"/>
            <p14:sldId id="353"/>
            <p14:sldId id="366"/>
            <p14:sldId id="367"/>
            <p14:sldId id="358"/>
            <p14:sldId id="352"/>
            <p14:sldId id="368"/>
            <p14:sldId id="357"/>
            <p14:sldId id="369"/>
            <p14:sldId id="304"/>
            <p14:sldId id="359"/>
            <p14:sldId id="360"/>
            <p14:sldId id="361"/>
            <p14:sldId id="362"/>
            <p14:sldId id="27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Engin DORUM" initials="AED" lastIdx="1" clrIdx="0">
    <p:extLst>
      <p:ext uri="{19B8F6BF-5375-455C-9EA6-DF929625EA0E}">
        <p15:presenceInfo xmlns:p15="http://schemas.microsoft.com/office/powerpoint/2012/main" userId="d7838842375f6d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0D0D"/>
    <a:srgbClr val="0F2303"/>
    <a:srgbClr val="001626"/>
    <a:srgbClr val="7AEE32"/>
    <a:srgbClr val="E626AF"/>
    <a:srgbClr val="1F0620"/>
    <a:srgbClr val="020424"/>
    <a:srgbClr val="D9D9D9"/>
    <a:srgbClr val="122204"/>
    <a:srgbClr val="1224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CDCCF3-11A1-1EB4-E168-35DFB3696B95}" v="6357" dt="2022-02-16T14:24:28.498"/>
    <p1510:client id="{5AC4A0E0-5728-3060-DBC6-73089B61B9EC}" v="19" dt="2021-12-30T11:12:01.669"/>
    <p1510:client id="{5DACE587-96EF-BCC8-9D45-661E4D919997}" v="25" dt="2021-12-30T11:23:17.420"/>
    <p1510:client id="{7BE81131-5CD3-0956-30F6-955D35E5B17A}" v="16" dt="2022-02-21T08:03:29.662"/>
    <p1510:client id="{80E8E519-9833-0B3C-5F01-09AF88E56044}" v="1188" dt="2022-02-21T12:03:17.654"/>
    <p1510:client id="{B60B6BD7-FC90-07A0-BC67-21F914A51AC7}" v="240" dt="2022-02-17T08:50:40.183"/>
    <p1510:client id="{BE19A43E-5D19-D91D-CAEF-D8330F4FBC05}" v="691" dt="2022-02-18T14:18:08.683"/>
    <p1510:client id="{FBBD671A-7482-21DB-78BB-48D5101602C6}" v="422" dt="2021-12-30T11:09:03.643"/>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1320" y="-1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23.02.2022</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a:t>Asıl başlık stili için tıklatın</a:t>
            </a:r>
            <a:endParaRPr lang="en-US"/>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A7A42CFF-777B-4533-A440-4C456B6A9FEA}" type="datetime1">
              <a:rPr lang="tr-TR" smtClean="0"/>
              <a:t>23.02.2022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0984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07C83F0-FC27-43D2-9813-F060C2D9E7A0}" type="datetime1">
              <a:rPr lang="tr-TR" smtClean="0"/>
              <a:t>23.02.2022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4434627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a:t>Asıl başlık stili için tıklatın</a:t>
            </a:r>
            <a:endParaRPr lang="en-US"/>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210928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a:t>Asıl başlık stili için tıklatın</a:t>
            </a:r>
            <a:endParaRPr lang="en-US"/>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4221910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2557841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23.02.2022</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053034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23.02.2022</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55942038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07C83F0-FC27-43D2-9813-F060C2D9E7A0}" type="datetime1">
              <a:rPr lang="tr-TR" smtClean="0"/>
              <a:t>23.02.2022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695333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a:t>Asıl başlık stili için tıklatın</a:t>
            </a:r>
            <a:endParaRPr lang="en-US"/>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2D2059A-8985-41A3-9F35-8DC13894A4E0}" type="datetime1">
              <a:rPr lang="tr-TR" smtClean="0"/>
              <a:t>23.02.2022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82548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3"/>
          <p:cNvSpPr>
            <a:spLocks noGrp="1"/>
          </p:cNvSpPr>
          <p:nvPr>
            <p:ph type="dt" sz="half" idx="10"/>
          </p:nvPr>
        </p:nvSpPr>
        <p:spPr/>
        <p:txBody>
          <a:bodyPr/>
          <a:lstStyle/>
          <a:p>
            <a:fld id="{DCF74D3F-D744-42F9-A266-110B14BD4158}" type="datetime1">
              <a:rPr lang="tr-TR" smtClean="0"/>
              <a:t>23.02.2022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3814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C1C8BA-DCDD-4E80-B44D-BB4BDA6BC718}" type="datetime1">
              <a:rPr lang="tr-TR" smtClean="0"/>
              <a:t>23.02.2022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38850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D6427ED0-D0FE-4A09-AE62-4103EA8D2926}" type="datetime1">
              <a:rPr lang="tr-TR" smtClean="0"/>
              <a:t>23.02.2022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9833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E782A1D-A539-4378-A6BA-1AA9F3084D39}" type="datetime1">
              <a:rPr lang="tr-TR" smtClean="0"/>
              <a:t>23.02.2022</a:t>
            </a:fld>
            <a:endParaRPr lang="tr-TR"/>
          </a:p>
        </p:txBody>
      </p:sp>
      <p:sp>
        <p:nvSpPr>
          <p:cNvPr id="8" name="Footer Placeholder 7"/>
          <p:cNvSpPr>
            <a:spLocks noGrp="1"/>
          </p:cNvSpPr>
          <p:nvPr>
            <p:ph type="ftr" sz="quarter" idx="11"/>
          </p:nvPr>
        </p:nvSpPr>
        <p:spPr/>
        <p:txBody>
          <a:bodyPr/>
          <a:lstStyle/>
          <a:p>
            <a:r>
              <a:rPr lang="tr-TR"/>
              <a:t>Kalite bir yaşam tarzıdır.</a:t>
            </a:r>
          </a:p>
        </p:txBody>
      </p:sp>
      <p:sp>
        <p:nvSpPr>
          <p:cNvPr id="9" name="Slide Number Placeholder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9843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7" name="Date Placeholder 2"/>
          <p:cNvSpPr>
            <a:spLocks noGrp="1"/>
          </p:cNvSpPr>
          <p:nvPr>
            <p:ph type="dt" sz="half" idx="10"/>
          </p:nvPr>
        </p:nvSpPr>
        <p:spPr/>
        <p:txBody>
          <a:bodyPr/>
          <a:lstStyle/>
          <a:p>
            <a:fld id="{62192C6F-6FA5-45C8-ACE4-E5B3D13F24FA}" type="datetime1">
              <a:rPr lang="tr-TR" smtClean="0"/>
              <a:t>23.02.2022</a:t>
            </a:fld>
            <a:endParaRPr lang="tr-TR"/>
          </a:p>
        </p:txBody>
      </p:sp>
      <p:sp>
        <p:nvSpPr>
          <p:cNvPr id="5" name="Footer Placeholder 3"/>
          <p:cNvSpPr>
            <a:spLocks noGrp="1"/>
          </p:cNvSpPr>
          <p:nvPr>
            <p:ph type="ftr" sz="quarter" idx="11"/>
          </p:nvPr>
        </p:nvSpPr>
        <p:spPr/>
        <p:txBody>
          <a:bodyPr/>
          <a:lstStyle/>
          <a:p>
            <a:r>
              <a:rPr lang="tr-TR"/>
              <a:t>Kalite bir yaşam tarzıdır.</a:t>
            </a:r>
          </a:p>
        </p:txBody>
      </p:sp>
      <p:sp>
        <p:nvSpPr>
          <p:cNvPr id="6" name="Slide Number Placeholder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27682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20823A-34F6-4D9A-B72C-4420CCCD8E18}" type="datetime1">
              <a:rPr lang="tr-TR" smtClean="0"/>
              <a:t>23.02.2022</a:t>
            </a:fld>
            <a:endParaRPr lang="tr-TR"/>
          </a:p>
        </p:txBody>
      </p:sp>
      <p:sp>
        <p:nvSpPr>
          <p:cNvPr id="5" name="Footer Placeholder 2"/>
          <p:cNvSpPr>
            <a:spLocks noGrp="1"/>
          </p:cNvSpPr>
          <p:nvPr>
            <p:ph type="ftr" sz="quarter" idx="11"/>
          </p:nvPr>
        </p:nvSpPr>
        <p:spPr/>
        <p:txBody>
          <a:bodyPr/>
          <a:lstStyle/>
          <a:p>
            <a:r>
              <a:rPr lang="tr-TR"/>
              <a:t>Kalite bir yaşam tarzıdır.</a:t>
            </a:r>
          </a:p>
        </p:txBody>
      </p:sp>
      <p:sp>
        <p:nvSpPr>
          <p:cNvPr id="6" name="Slide Number Placeholder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872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a:t>Asıl başlık stili için tıklatın</a:t>
            </a:r>
            <a:endParaRPr lang="en-US"/>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B46673C7-9167-4403-8666-44BE39765140}" type="datetime1">
              <a:rPr lang="tr-TR" smtClean="0"/>
              <a:t>23.02.2022</a:t>
            </a:fld>
            <a:endParaRPr lang="tr-TR"/>
          </a:p>
        </p:txBody>
      </p:sp>
      <p:sp>
        <p:nvSpPr>
          <p:cNvPr id="5" name="Footer Placeholder 5"/>
          <p:cNvSpPr>
            <a:spLocks noGrp="1"/>
          </p:cNvSpPr>
          <p:nvPr>
            <p:ph type="ftr" sz="quarter" idx="11"/>
          </p:nvPr>
        </p:nvSpPr>
        <p:spPr/>
        <p:txBody>
          <a:bodyPr/>
          <a:lstStyle/>
          <a:p>
            <a:r>
              <a:rPr lang="tr-TR"/>
              <a:t>Kalite bir yaşam tarzıdır.</a:t>
            </a:r>
          </a:p>
        </p:txBody>
      </p:sp>
      <p:sp>
        <p:nvSpPr>
          <p:cNvPr id="6"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6011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12AA8A1-43D8-4974-AA28-F99EFBEC3B2D}" type="datetime1">
              <a:rPr lang="tr-TR" smtClean="0"/>
              <a:t>23.02.2022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022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 için tıklatın</a:t>
            </a:r>
            <a:endParaRPr lang="en-US"/>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7C83F0-FC27-43D2-9813-F060C2D9E7A0}" type="datetime1">
              <a:rPr lang="tr-TR" smtClean="0"/>
              <a:t>23.02.2022</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a:t>Kalite bir yaşam tarzıdır.</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1522700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843808" y="5512332"/>
            <a:ext cx="3456384" cy="830997"/>
          </a:xfrm>
          <a:prstGeom prst="rect">
            <a:avLst/>
          </a:prstGeom>
          <a:noFill/>
        </p:spPr>
        <p:txBody>
          <a:bodyPr wrap="square" lIns="91440" tIns="45720" rIns="91440" bIns="45720" rtlCol="0" anchor="t">
            <a:spAutoFit/>
          </a:bodyPr>
          <a:lstStyle/>
          <a:p>
            <a:pPr algn="ctr"/>
            <a:r>
              <a:rPr lang="tr-TR" sz="3200" b="1" dirty="0">
                <a:solidFill>
                  <a:schemeClr val="accent5">
                    <a:lumMod val="50000"/>
                  </a:schemeClr>
                </a:solidFill>
              </a:rPr>
              <a:t>Psikoloji Bölümü</a:t>
            </a:r>
          </a:p>
          <a:p>
            <a:pPr algn="ctr"/>
            <a:r>
              <a:rPr lang="tr-TR" sz="1400" b="1" dirty="0">
                <a:solidFill>
                  <a:schemeClr val="accent5">
                    <a:lumMod val="50000"/>
                  </a:schemeClr>
                </a:solidFill>
                <a:cs typeface="Calibri"/>
              </a:rPr>
              <a:t>21.02.2022</a:t>
            </a:r>
          </a:p>
        </p:txBody>
      </p:sp>
      <p:pic>
        <p:nvPicPr>
          <p:cNvPr id="102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836712"/>
            <a:ext cx="2376264" cy="504746"/>
          </a:xfrm>
          <a:prstGeom prst="rect">
            <a:avLst/>
          </a:prstGeom>
          <a:noFill/>
          <a:extLst>
            <a:ext uri="{909E8E84-426E-40DD-AFC4-6F175D3DCCD1}">
              <a14:hiddenFill xmlns:a14="http://schemas.microsoft.com/office/drawing/2010/main">
                <a:solidFill>
                  <a:srgbClr val="FFFFFF"/>
                </a:solidFill>
              </a14:hiddenFill>
            </a:ext>
          </a:extLst>
        </p:spPr>
      </p:pic>
      <p:sp>
        <p:nvSpPr>
          <p:cNvPr id="45" name="Metin kutusu 44"/>
          <p:cNvSpPr txBox="1"/>
          <p:nvPr/>
        </p:nvSpPr>
        <p:spPr>
          <a:xfrm>
            <a:off x="330546" y="2410020"/>
            <a:ext cx="8554916" cy="1569660"/>
          </a:xfrm>
          <a:prstGeom prst="rect">
            <a:avLst/>
          </a:prstGeom>
          <a:solidFill>
            <a:schemeClr val="accent6">
              <a:lumMod val="20000"/>
              <a:lumOff val="80000"/>
            </a:schemeClr>
          </a:solidFill>
        </p:spPr>
        <p:txBody>
          <a:bodyPr wrap="square" lIns="91440" tIns="45720" rIns="91440" bIns="45720" rtlCol="0" anchor="t">
            <a:spAutoFit/>
          </a:bodyPr>
          <a:lstStyle/>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2021 YILI </a:t>
            </a:r>
            <a:endParaRPr lang="en-US"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endParaRP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YÖNETİMİN GÖZDEN GEÇİRME TOPLANTISI </a:t>
            </a: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(YGG) </a:t>
            </a:r>
            <a:endParaRPr lang="en-US" sz="3200" b="1" spc="50" dirty="0">
              <a:ln w="0"/>
              <a:solidFill>
                <a:schemeClr val="tx2">
                  <a:lumMod val="50000"/>
                </a:schemeClr>
              </a:solidFill>
              <a:effectLst>
                <a:innerShdw blurRad="63500" dist="50800" dir="13500000">
                  <a:srgbClr val="000000">
                    <a:alpha val="50000"/>
                  </a:srgbClr>
                </a:innerShdw>
              </a:effectLst>
              <a:ea typeface="+mj-ea"/>
              <a:cs typeface="Calibri" panose="020F0502020204030204"/>
            </a:endParaRPr>
          </a:p>
        </p:txBody>
      </p:sp>
    </p:spTree>
    <p:extLst>
      <p:ext uri="{BB962C8B-B14F-4D97-AF65-F5344CB8AC3E}">
        <p14:creationId xmlns:p14="http://schemas.microsoft.com/office/powerpoint/2010/main" val="1057669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descr="Chart, bar chart&#10;&#10;Description automatically generated">
            <a:extLst>
              <a:ext uri="{FF2B5EF4-FFF2-40B4-BE49-F238E27FC236}">
                <a16:creationId xmlns:a16="http://schemas.microsoft.com/office/drawing/2014/main" id="{A9AB3419-3B28-4760-B473-6D52802AA34F}"/>
              </a:ext>
            </a:extLst>
          </p:cNvPr>
          <p:cNvPicPr>
            <a:picLocks noChangeAspect="1"/>
          </p:cNvPicPr>
          <p:nvPr/>
        </p:nvPicPr>
        <p:blipFill>
          <a:blip r:embed="rId3"/>
          <a:stretch>
            <a:fillRect/>
          </a:stretch>
        </p:blipFill>
        <p:spPr>
          <a:xfrm>
            <a:off x="1310640" y="1760203"/>
            <a:ext cx="6522720" cy="4333274"/>
          </a:xfrm>
          <a:prstGeom prst="rect">
            <a:avLst/>
          </a:prstGeom>
        </p:spPr>
      </p:pic>
    </p:spTree>
    <p:extLst>
      <p:ext uri="{BB962C8B-B14F-4D97-AF65-F5344CB8AC3E}">
        <p14:creationId xmlns:p14="http://schemas.microsoft.com/office/powerpoint/2010/main" val="1666700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4" descr="Chart, bar chart&#10;&#10;Description automatically generated">
            <a:extLst>
              <a:ext uri="{FF2B5EF4-FFF2-40B4-BE49-F238E27FC236}">
                <a16:creationId xmlns:a16="http://schemas.microsoft.com/office/drawing/2014/main" id="{8668D98E-30D1-4EF0-8D97-10CCA82AB7EB}"/>
              </a:ext>
            </a:extLst>
          </p:cNvPr>
          <p:cNvPicPr>
            <a:picLocks noChangeAspect="1"/>
          </p:cNvPicPr>
          <p:nvPr/>
        </p:nvPicPr>
        <p:blipFill>
          <a:blip r:embed="rId3"/>
          <a:stretch>
            <a:fillRect/>
          </a:stretch>
        </p:blipFill>
        <p:spPr>
          <a:xfrm>
            <a:off x="1310640" y="1655641"/>
            <a:ext cx="6522720" cy="4339198"/>
          </a:xfrm>
          <a:prstGeom prst="rect">
            <a:avLst/>
          </a:prstGeom>
        </p:spPr>
      </p:pic>
    </p:spTree>
    <p:extLst>
      <p:ext uri="{BB962C8B-B14F-4D97-AF65-F5344CB8AC3E}">
        <p14:creationId xmlns:p14="http://schemas.microsoft.com/office/powerpoint/2010/main" val="2345832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Chart, bar chart&#10;&#10;Description automatically generated">
            <a:extLst>
              <a:ext uri="{FF2B5EF4-FFF2-40B4-BE49-F238E27FC236}">
                <a16:creationId xmlns:a16="http://schemas.microsoft.com/office/drawing/2014/main" id="{BD54EA73-8B6A-445F-B8C9-F56D2F04EDA3}"/>
              </a:ext>
            </a:extLst>
          </p:cNvPr>
          <p:cNvPicPr>
            <a:picLocks noChangeAspect="1"/>
          </p:cNvPicPr>
          <p:nvPr/>
        </p:nvPicPr>
        <p:blipFill>
          <a:blip r:embed="rId3"/>
          <a:stretch>
            <a:fillRect/>
          </a:stretch>
        </p:blipFill>
        <p:spPr>
          <a:xfrm>
            <a:off x="1310640" y="1713286"/>
            <a:ext cx="6532880" cy="4345828"/>
          </a:xfrm>
          <a:prstGeom prst="rect">
            <a:avLst/>
          </a:prstGeom>
        </p:spPr>
      </p:pic>
    </p:spTree>
    <p:extLst>
      <p:ext uri="{BB962C8B-B14F-4D97-AF65-F5344CB8AC3E}">
        <p14:creationId xmlns:p14="http://schemas.microsoft.com/office/powerpoint/2010/main" val="324257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23765" y="476672"/>
            <a:ext cx="7321964" cy="1384995"/>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(HAYATA GEÇİRİLEN ÖNERİLER ve AKSİYON ALINAN ŞİKAYETLER)</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9C1DFA81-866E-4552-A650-65B7E3A586BB}"/>
              </a:ext>
            </a:extLst>
          </p:cNvPr>
          <p:cNvSpPr txBox="1"/>
          <p:nvPr/>
        </p:nvSpPr>
        <p:spPr>
          <a:xfrm>
            <a:off x="447040" y="3078480"/>
            <a:ext cx="8463280"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dirty="0" err="1">
                <a:solidFill>
                  <a:srgbClr val="0F2303"/>
                </a:solidFill>
              </a:rPr>
              <a:t>Birimimize</a:t>
            </a:r>
            <a:r>
              <a:rPr lang="en-US" sz="2000" b="1" dirty="0">
                <a:solidFill>
                  <a:srgbClr val="0F2303"/>
                </a:solidFill>
              </a:rPr>
              <a:t> </a:t>
            </a:r>
            <a:r>
              <a:rPr lang="en-US" sz="2000" b="1" dirty="0" err="1">
                <a:solidFill>
                  <a:srgbClr val="0F2303"/>
                </a:solidFill>
              </a:rPr>
              <a:t>şikayet</a:t>
            </a:r>
            <a:r>
              <a:rPr lang="en-US" sz="2000" b="1" dirty="0">
                <a:solidFill>
                  <a:srgbClr val="0F2303"/>
                </a:solidFill>
              </a:rPr>
              <a:t> </a:t>
            </a:r>
            <a:r>
              <a:rPr lang="en-US" sz="2000" b="1" dirty="0" err="1">
                <a:solidFill>
                  <a:srgbClr val="0F2303"/>
                </a:solidFill>
              </a:rPr>
              <a:t>sistemi</a:t>
            </a:r>
            <a:r>
              <a:rPr lang="en-US" sz="2000" b="1" dirty="0">
                <a:solidFill>
                  <a:srgbClr val="0F2303"/>
                </a:solidFill>
              </a:rPr>
              <a:t> </a:t>
            </a:r>
            <a:r>
              <a:rPr lang="en-US" sz="2000" b="1" dirty="0" err="1">
                <a:solidFill>
                  <a:srgbClr val="0F2303"/>
                </a:solidFill>
              </a:rPr>
              <a:t>üzerinden</a:t>
            </a:r>
            <a:r>
              <a:rPr lang="en-US" sz="2000" b="1" dirty="0">
                <a:solidFill>
                  <a:srgbClr val="0F2303"/>
                </a:solidFill>
              </a:rPr>
              <a:t> </a:t>
            </a:r>
            <a:r>
              <a:rPr lang="en-US" sz="2000" b="1" dirty="0" err="1">
                <a:solidFill>
                  <a:srgbClr val="0F2303"/>
                </a:solidFill>
              </a:rPr>
              <a:t>gelen</a:t>
            </a:r>
            <a:r>
              <a:rPr lang="en-US" sz="2000" b="1" dirty="0">
                <a:solidFill>
                  <a:srgbClr val="0F2303"/>
                </a:solidFill>
              </a:rPr>
              <a:t> </a:t>
            </a:r>
            <a:r>
              <a:rPr lang="en-US" sz="2000" b="1" dirty="0" err="1">
                <a:solidFill>
                  <a:srgbClr val="0F2303"/>
                </a:solidFill>
              </a:rPr>
              <a:t>öneri</a:t>
            </a:r>
            <a:r>
              <a:rPr lang="en-US" sz="2000" b="1" dirty="0">
                <a:solidFill>
                  <a:srgbClr val="0F2303"/>
                </a:solidFill>
              </a:rPr>
              <a:t> </a:t>
            </a:r>
            <a:r>
              <a:rPr lang="en-US" sz="2000" b="1" dirty="0" err="1">
                <a:solidFill>
                  <a:srgbClr val="0F2303"/>
                </a:solidFill>
              </a:rPr>
              <a:t>ve</a:t>
            </a:r>
            <a:r>
              <a:rPr lang="en-US" sz="2000" b="1" dirty="0">
                <a:solidFill>
                  <a:srgbClr val="0F2303"/>
                </a:solidFill>
              </a:rPr>
              <a:t> </a:t>
            </a:r>
            <a:r>
              <a:rPr lang="en-US" sz="2000" b="1" dirty="0" err="1">
                <a:solidFill>
                  <a:srgbClr val="0F2303"/>
                </a:solidFill>
              </a:rPr>
              <a:t>şikayet</a:t>
            </a:r>
            <a:r>
              <a:rPr lang="en-US" sz="2000" b="1" dirty="0">
                <a:solidFill>
                  <a:srgbClr val="0F2303"/>
                </a:solidFill>
              </a:rPr>
              <a:t> </a:t>
            </a:r>
            <a:r>
              <a:rPr lang="en-US" sz="2000" b="1" dirty="0" err="1">
                <a:solidFill>
                  <a:srgbClr val="0F2303"/>
                </a:solidFill>
              </a:rPr>
              <a:t>bulunmamaktadır</a:t>
            </a:r>
            <a:r>
              <a:rPr lang="en-US" sz="2000" b="1" dirty="0">
                <a:solidFill>
                  <a:srgbClr val="0F2303"/>
                </a:solidFill>
              </a:rPr>
              <a:t>. </a:t>
            </a:r>
            <a:endParaRPr lang="en-US" sz="2000" b="1">
              <a:solidFill>
                <a:srgbClr val="0F2303"/>
              </a:solidFill>
              <a:cs typeface="Calibri"/>
            </a:endParaRPr>
          </a:p>
          <a:p>
            <a:endParaRPr lang="tr-TR" sz="2000" b="1" dirty="0">
              <a:cs typeface="Calibri"/>
            </a:endParaRPr>
          </a:p>
          <a:p>
            <a:r>
              <a:rPr lang="en-US" sz="2000" b="1" dirty="0" err="1">
                <a:solidFill>
                  <a:srgbClr val="0F2303"/>
                </a:solidFill>
              </a:rPr>
              <a:t>Anketlere</a:t>
            </a:r>
            <a:r>
              <a:rPr lang="en-US" sz="2000" b="1" dirty="0">
                <a:solidFill>
                  <a:srgbClr val="0F2303"/>
                </a:solidFill>
              </a:rPr>
              <a:t> </a:t>
            </a:r>
            <a:r>
              <a:rPr lang="en-US" sz="2000" b="1" dirty="0" err="1">
                <a:solidFill>
                  <a:srgbClr val="0F2303"/>
                </a:solidFill>
              </a:rPr>
              <a:t>gelen</a:t>
            </a:r>
            <a:r>
              <a:rPr lang="en-US" sz="2000" b="1" dirty="0">
                <a:solidFill>
                  <a:srgbClr val="0F2303"/>
                </a:solidFill>
              </a:rPr>
              <a:t> </a:t>
            </a:r>
            <a:r>
              <a:rPr lang="en-US" sz="2000" b="1" dirty="0" err="1">
                <a:solidFill>
                  <a:srgbClr val="0F2303"/>
                </a:solidFill>
              </a:rPr>
              <a:t>yorumlara</a:t>
            </a:r>
            <a:r>
              <a:rPr lang="en-US" sz="2000" b="1" dirty="0">
                <a:solidFill>
                  <a:srgbClr val="0F2303"/>
                </a:solidFill>
              </a:rPr>
              <a:t> </a:t>
            </a:r>
            <a:r>
              <a:rPr lang="en-US" sz="2000" b="1" dirty="0" err="1">
                <a:solidFill>
                  <a:srgbClr val="0F2303"/>
                </a:solidFill>
              </a:rPr>
              <a:t>aksiyon</a:t>
            </a:r>
            <a:r>
              <a:rPr lang="en-US" sz="2000" b="1" dirty="0">
                <a:solidFill>
                  <a:srgbClr val="0F2303"/>
                </a:solidFill>
              </a:rPr>
              <a:t> </a:t>
            </a:r>
            <a:r>
              <a:rPr lang="en-US" sz="2000" b="1" dirty="0" err="1">
                <a:solidFill>
                  <a:srgbClr val="0F2303"/>
                </a:solidFill>
              </a:rPr>
              <a:t>alınmış</a:t>
            </a:r>
            <a:r>
              <a:rPr lang="en-US" sz="2000" b="1" dirty="0">
                <a:solidFill>
                  <a:srgbClr val="0F2303"/>
                </a:solidFill>
              </a:rPr>
              <a:t> </a:t>
            </a:r>
            <a:r>
              <a:rPr lang="en-US" sz="2000" b="1" dirty="0" err="1">
                <a:solidFill>
                  <a:srgbClr val="0F2303"/>
                </a:solidFill>
              </a:rPr>
              <a:t>ve</a:t>
            </a:r>
            <a:r>
              <a:rPr lang="en-US" sz="2000" b="1" dirty="0">
                <a:solidFill>
                  <a:srgbClr val="0F2303"/>
                </a:solidFill>
              </a:rPr>
              <a:t> </a:t>
            </a:r>
            <a:r>
              <a:rPr lang="en-US" sz="2000" b="1" dirty="0" err="1">
                <a:solidFill>
                  <a:srgbClr val="0F2303"/>
                </a:solidFill>
              </a:rPr>
              <a:t>zamanında</a:t>
            </a:r>
            <a:r>
              <a:rPr lang="en-US" sz="2000" b="1" dirty="0">
                <a:solidFill>
                  <a:srgbClr val="0F2303"/>
                </a:solidFill>
              </a:rPr>
              <a:t> </a:t>
            </a:r>
            <a:r>
              <a:rPr lang="en-US" sz="2000" b="1" dirty="0" err="1">
                <a:solidFill>
                  <a:srgbClr val="0F2303"/>
                </a:solidFill>
              </a:rPr>
              <a:t>AAP’ler</a:t>
            </a:r>
            <a:r>
              <a:rPr lang="en-US" sz="2000" b="1" dirty="0">
                <a:solidFill>
                  <a:srgbClr val="0F2303"/>
                </a:solidFill>
              </a:rPr>
              <a:t> </a:t>
            </a:r>
            <a:r>
              <a:rPr lang="en-US" sz="2000" b="1" dirty="0" err="1">
                <a:solidFill>
                  <a:srgbClr val="0F2303"/>
                </a:solidFill>
              </a:rPr>
              <a:t>kapatılmıştır</a:t>
            </a:r>
            <a:r>
              <a:rPr lang="en-US" sz="2000" b="1" dirty="0">
                <a:solidFill>
                  <a:srgbClr val="0F2303"/>
                </a:solidFill>
              </a:rPr>
              <a:t>.</a:t>
            </a:r>
            <a:endParaRPr lang="en-US" dirty="0">
              <a:solidFill>
                <a:srgbClr val="0F2303"/>
              </a:solidFill>
              <a:cs typeface="Calibri"/>
            </a:endParaRPr>
          </a:p>
        </p:txBody>
      </p:sp>
    </p:spTree>
    <p:extLst>
      <p:ext uri="{BB962C8B-B14F-4D97-AF65-F5344CB8AC3E}">
        <p14:creationId xmlns:p14="http://schemas.microsoft.com/office/powerpoint/2010/main" val="3805939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4291" y="481299"/>
            <a:ext cx="5976664" cy="648072"/>
          </a:xfrm>
          <a:prstGeom prst="rect">
            <a:avLst/>
          </a:prstGeom>
          <a:noFill/>
        </p:spPr>
        <p:txBody>
          <a:bodyPr vert="horz" lIns="91440" tIns="45720" rIns="91440" bIns="45720" rtlCol="0" anchor="ctr">
            <a:no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44063"/>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o 6"/>
          <p:cNvGraphicFramePr>
            <a:graphicFrameLocks noGrp="1"/>
          </p:cNvGraphicFramePr>
          <p:nvPr>
            <p:extLst>
              <p:ext uri="{D42A27DB-BD31-4B8C-83A1-F6EECF244321}">
                <p14:modId xmlns:p14="http://schemas.microsoft.com/office/powerpoint/2010/main" val="1356322126"/>
              </p:ext>
            </p:extLst>
          </p:nvPr>
        </p:nvGraphicFramePr>
        <p:xfrm>
          <a:off x="470388" y="1885208"/>
          <a:ext cx="8203223" cy="1613687"/>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748164">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pPr lvl="0">
                        <a:buNone/>
                      </a:pPr>
                      <a:r>
                        <a:rPr lang="tr-TR" sz="1800" b="0" i="0" u="none" strike="noStrike" noProof="0" dirty="0">
                          <a:solidFill>
                            <a:srgbClr val="0F2303"/>
                          </a:solidFill>
                          <a:latin typeface="Calibri"/>
                        </a:rPr>
                        <a:t>Araştırma ve proje sayısının istenilen düzeyde olmaması</a:t>
                      </a:r>
                      <a:endParaRPr lang="en-US" dirty="0">
                        <a:solidFill>
                          <a:srgbClr val="0F2303"/>
                        </a:solidFill>
                      </a:endParaRPr>
                    </a:p>
                  </a:txBody>
                  <a:tcPr>
                    <a:solidFill>
                      <a:schemeClr val="accent6">
                        <a:lumMod val="20000"/>
                        <a:lumOff val="80000"/>
                      </a:schemeClr>
                    </a:solidFill>
                  </a:tcPr>
                </a:tc>
                <a:extLst>
                  <a:ext uri="{0D108BD9-81ED-4DB2-BD59-A6C34878D82A}">
                    <a16:rowId xmlns:a16="http://schemas.microsoft.com/office/drawing/2014/main" val="2463863686"/>
                  </a:ext>
                </a:extLst>
              </a:tr>
              <a:tr h="425427">
                <a:tc>
                  <a:txBody>
                    <a:bodyPr/>
                    <a:lstStyle/>
                    <a:p>
                      <a:pPr marL="0" marR="0" indent="0" algn="l" rtl="0" eaLnBrk="1" fontAlgn="auto" latinLnBrk="0" hangingPunct="1">
                        <a:lnSpc>
                          <a:spcPct val="100000"/>
                        </a:lnSpc>
                        <a:spcBef>
                          <a:spcPts val="0"/>
                        </a:spcBef>
                        <a:spcAft>
                          <a:spcPts val="0"/>
                        </a:spcAft>
                        <a:buClrTx/>
                        <a:buSzTx/>
                        <a:buFontTx/>
                        <a:buNone/>
                      </a:pPr>
                      <a:r>
                        <a:rPr lang="tr-TR" dirty="0" err="1">
                          <a:solidFill>
                            <a:srgbClr val="0C0D0D"/>
                          </a:solidFill>
                        </a:rPr>
                        <a:t>Termin</a:t>
                      </a:r>
                      <a:r>
                        <a:rPr lang="tr-TR" dirty="0">
                          <a:solidFill>
                            <a:srgbClr val="0C0D0D"/>
                          </a:solidFill>
                        </a:rPr>
                        <a:t>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pPr lvl="0">
                        <a:buNone/>
                      </a:pPr>
                      <a:r>
                        <a:rPr lang="tr-TR" sz="1800" b="0" i="0" u="none" strike="noStrike" noProof="0" dirty="0">
                          <a:solidFill>
                            <a:srgbClr val="0F2303"/>
                          </a:solidFill>
                          <a:latin typeface="Calibri"/>
                        </a:rPr>
                        <a:t>9.30.2021</a:t>
                      </a:r>
                      <a:endParaRPr lang="en-US" dirty="0">
                        <a:solidFill>
                          <a:srgbClr val="0F2303"/>
                        </a:solidFill>
                      </a:endParaRPr>
                    </a:p>
                  </a:txBody>
                  <a:tcPr>
                    <a:solidFill>
                      <a:schemeClr val="accent6">
                        <a:lumMod val="20000"/>
                        <a:lumOff val="80000"/>
                      </a:schemeClr>
                    </a:solidFill>
                  </a:tcPr>
                </a:tc>
                <a:extLst>
                  <a:ext uri="{0D108BD9-81ED-4DB2-BD59-A6C34878D82A}">
                    <a16:rowId xmlns:a16="http://schemas.microsoft.com/office/drawing/2014/main" val="3702495391"/>
                  </a:ext>
                </a:extLst>
              </a:tr>
              <a:tr h="440096">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pPr lvl="0">
                        <a:buNone/>
                      </a:pPr>
                      <a:r>
                        <a:rPr lang="tr-TR" sz="1800" b="0" i="0" u="none" strike="noStrike" noProof="0" dirty="0">
                          <a:solidFill>
                            <a:srgbClr val="0F2303"/>
                          </a:solidFill>
                          <a:latin typeface="Calibri"/>
                        </a:rPr>
                        <a:t>Öğretim elemanı sayısının arttırılması</a:t>
                      </a:r>
                      <a:endParaRPr lang="en-US" dirty="0">
                        <a:solidFill>
                          <a:srgbClr val="0F2303"/>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graphicFrame>
        <p:nvGraphicFramePr>
          <p:cNvPr id="6" name="Tablo 5">
            <a:extLst>
              <a:ext uri="{FF2B5EF4-FFF2-40B4-BE49-F238E27FC236}">
                <a16:creationId xmlns:a16="http://schemas.microsoft.com/office/drawing/2014/main" id="{358F49DB-67A9-4A30-AB61-0A5CA1A55F41}"/>
              </a:ext>
            </a:extLst>
          </p:cNvPr>
          <p:cNvGraphicFramePr>
            <a:graphicFrameLocks noGrp="1"/>
          </p:cNvGraphicFramePr>
          <p:nvPr>
            <p:extLst>
              <p:ext uri="{D42A27DB-BD31-4B8C-83A1-F6EECF244321}">
                <p14:modId xmlns:p14="http://schemas.microsoft.com/office/powerpoint/2010/main" val="2894992426"/>
              </p:ext>
            </p:extLst>
          </p:nvPr>
        </p:nvGraphicFramePr>
        <p:xfrm>
          <a:off x="450068" y="4057129"/>
          <a:ext cx="8203223" cy="1562702"/>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426191">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pPr lvl="0">
                        <a:buNone/>
                      </a:pPr>
                      <a:r>
                        <a:rPr lang="tr-TR" sz="1800" b="0" i="0" u="none" strike="noStrike" noProof="0" dirty="0">
                          <a:solidFill>
                            <a:srgbClr val="0F2303"/>
                          </a:solidFill>
                          <a:latin typeface="Calibri"/>
                        </a:rPr>
                        <a:t>Bilimsel etkinliklerin yetersiz olması</a:t>
                      </a:r>
                      <a:endParaRPr lang="en-US">
                        <a:solidFill>
                          <a:srgbClr val="0F2303"/>
                        </a:solidFill>
                      </a:endParaRPr>
                    </a:p>
                  </a:txBody>
                  <a:tcPr>
                    <a:solidFill>
                      <a:schemeClr val="accent6">
                        <a:lumMod val="20000"/>
                        <a:lumOff val="80000"/>
                      </a:schemeClr>
                    </a:solidFill>
                  </a:tcPr>
                </a:tc>
                <a:extLst>
                  <a:ext uri="{0D108BD9-81ED-4DB2-BD59-A6C34878D82A}">
                    <a16:rowId xmlns:a16="http://schemas.microsoft.com/office/drawing/2014/main" val="2463863686"/>
                  </a:ext>
                </a:extLst>
              </a:tr>
              <a:tr h="411985">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err="1">
                          <a:solidFill>
                            <a:srgbClr val="0C0D0D"/>
                          </a:solidFill>
                        </a:rPr>
                        <a:t>Termin</a:t>
                      </a:r>
                      <a:r>
                        <a:rPr lang="tr-TR" dirty="0">
                          <a:solidFill>
                            <a:srgbClr val="0C0D0D"/>
                          </a:solidFill>
                        </a:rPr>
                        <a:t> Tarihi</a:t>
                      </a:r>
                      <a:r>
                        <a:rPr lang="tr-TR" baseline="0" dirty="0">
                          <a:solidFill>
                            <a:srgbClr val="0C0D0D"/>
                          </a:solidFill>
                        </a:rPr>
                        <a:t> :</a:t>
                      </a:r>
                      <a:endParaRPr lang="tr-TR" dirty="0">
                        <a:solidFill>
                          <a:srgbClr val="0C0D0D"/>
                        </a:solidFill>
                      </a:endParaRPr>
                    </a:p>
                  </a:txBody>
                  <a:tcPr>
                    <a:solidFill>
                      <a:schemeClr val="accent6">
                        <a:lumMod val="20000"/>
                        <a:lumOff val="80000"/>
                      </a:schemeClr>
                    </a:solidFill>
                  </a:tcPr>
                </a:tc>
                <a:tc>
                  <a:txBody>
                    <a:bodyPr/>
                    <a:lstStyle/>
                    <a:p>
                      <a:pPr lvl="0">
                        <a:buNone/>
                      </a:pPr>
                      <a:r>
                        <a:rPr lang="tr-TR" sz="1800" b="0" i="0" u="none" strike="noStrike" noProof="0" dirty="0">
                          <a:solidFill>
                            <a:srgbClr val="0F2303"/>
                          </a:solidFill>
                          <a:latin typeface="Calibri"/>
                        </a:rPr>
                        <a:t>31.12.2021</a:t>
                      </a:r>
                      <a:endParaRPr lang="en-US">
                        <a:solidFill>
                          <a:srgbClr val="0F2303"/>
                        </a:solidFill>
                      </a:endParaRPr>
                    </a:p>
                  </a:txBody>
                  <a:tcPr>
                    <a:solidFill>
                      <a:schemeClr val="accent6">
                        <a:lumMod val="20000"/>
                        <a:lumOff val="80000"/>
                      </a:schemeClr>
                    </a:solidFill>
                  </a:tcPr>
                </a:tc>
                <a:extLst>
                  <a:ext uri="{0D108BD9-81ED-4DB2-BD59-A6C34878D82A}">
                    <a16:rowId xmlns:a16="http://schemas.microsoft.com/office/drawing/2014/main" val="3702495391"/>
                  </a:ext>
                </a:extLst>
              </a:tr>
              <a:tr h="724526">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pPr lvl="0">
                        <a:buNone/>
                      </a:pPr>
                      <a:r>
                        <a:rPr lang="tr-TR" sz="1800" b="0" i="0" u="none" strike="noStrike" noProof="0" dirty="0">
                          <a:solidFill>
                            <a:srgbClr val="0F2303"/>
                          </a:solidFill>
                          <a:latin typeface="Calibri"/>
                        </a:rPr>
                        <a:t>Psikoloji alanından yetkin konukların davet edildiği çevrimiçi etkinliklerin planlanması</a:t>
                      </a:r>
                      <a:endParaRPr lang="en-US">
                        <a:solidFill>
                          <a:srgbClr val="0F2303"/>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1082165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4291" y="481299"/>
            <a:ext cx="5976664" cy="648072"/>
          </a:xfrm>
          <a:prstGeom prst="rect">
            <a:avLst/>
          </a:prstGeom>
          <a:noFill/>
        </p:spPr>
        <p:txBody>
          <a:bodyPr vert="horz" lIns="91440" tIns="45720" rIns="91440" bIns="45720" rtlCol="0" anchor="ctr">
            <a:no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44063"/>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o 6"/>
          <p:cNvGraphicFramePr>
            <a:graphicFrameLocks noGrp="1"/>
          </p:cNvGraphicFramePr>
          <p:nvPr>
            <p:extLst>
              <p:ext uri="{D42A27DB-BD31-4B8C-83A1-F6EECF244321}">
                <p14:modId xmlns:p14="http://schemas.microsoft.com/office/powerpoint/2010/main" val="623091952"/>
              </p:ext>
            </p:extLst>
          </p:nvPr>
        </p:nvGraphicFramePr>
        <p:xfrm>
          <a:off x="470388" y="1885208"/>
          <a:ext cx="8203223" cy="1813671"/>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748164">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pPr lvl="0">
                        <a:buNone/>
                      </a:pPr>
                      <a:r>
                        <a:rPr lang="tr-TR" sz="1800" b="0" i="0" u="none" strike="noStrike" noProof="0" dirty="0">
                          <a:solidFill>
                            <a:srgbClr val="0F2303"/>
                          </a:solidFill>
                        </a:rPr>
                        <a:t>Türk Psikologlar Derneği (TPD) akreditasyonunun bulunmaması</a:t>
                      </a:r>
                      <a:endParaRPr lang="en-US">
                        <a:solidFill>
                          <a:srgbClr val="0F2303"/>
                        </a:solidFill>
                      </a:endParaRPr>
                    </a:p>
                  </a:txBody>
                  <a:tcPr>
                    <a:solidFill>
                      <a:schemeClr val="accent6">
                        <a:lumMod val="20000"/>
                        <a:lumOff val="80000"/>
                      </a:schemeClr>
                    </a:solidFill>
                  </a:tcPr>
                </a:tc>
                <a:extLst>
                  <a:ext uri="{0D108BD9-81ED-4DB2-BD59-A6C34878D82A}">
                    <a16:rowId xmlns:a16="http://schemas.microsoft.com/office/drawing/2014/main" val="2463863686"/>
                  </a:ext>
                </a:extLst>
              </a:tr>
              <a:tr h="425427">
                <a:tc>
                  <a:txBody>
                    <a:bodyPr/>
                    <a:lstStyle/>
                    <a:p>
                      <a:pPr marL="0" marR="0" indent="0" algn="l" rtl="0" eaLnBrk="1" fontAlgn="auto" latinLnBrk="0" hangingPunct="1">
                        <a:lnSpc>
                          <a:spcPct val="100000"/>
                        </a:lnSpc>
                        <a:spcBef>
                          <a:spcPts val="0"/>
                        </a:spcBef>
                        <a:spcAft>
                          <a:spcPts val="0"/>
                        </a:spcAft>
                        <a:buClrTx/>
                        <a:buSzTx/>
                        <a:buFontTx/>
                        <a:buNone/>
                      </a:pPr>
                      <a:r>
                        <a:rPr lang="tr-TR" dirty="0" err="1">
                          <a:solidFill>
                            <a:srgbClr val="0C0D0D"/>
                          </a:solidFill>
                        </a:rPr>
                        <a:t>Termin</a:t>
                      </a:r>
                      <a:r>
                        <a:rPr lang="tr-TR" dirty="0">
                          <a:solidFill>
                            <a:srgbClr val="0C0D0D"/>
                          </a:solidFill>
                        </a:rPr>
                        <a:t> Tarihi</a:t>
                      </a:r>
                      <a:r>
                        <a:rPr lang="tr-TR" baseline="0" dirty="0">
                          <a:solidFill>
                            <a:srgbClr val="0C0D0D"/>
                          </a:solidFill>
                        </a:rPr>
                        <a:t> : </a:t>
                      </a:r>
                      <a:endParaRPr lang="tr-TR">
                        <a:solidFill>
                          <a:srgbClr val="0C0D0D"/>
                        </a:solidFill>
                      </a:endParaRPr>
                    </a:p>
                  </a:txBody>
                  <a:tcPr>
                    <a:solidFill>
                      <a:schemeClr val="accent6">
                        <a:lumMod val="20000"/>
                        <a:lumOff val="80000"/>
                      </a:schemeClr>
                    </a:solidFill>
                  </a:tcPr>
                </a:tc>
                <a:tc>
                  <a:txBody>
                    <a:bodyPr/>
                    <a:lstStyle/>
                    <a:p>
                      <a:pPr lvl="0">
                        <a:buNone/>
                      </a:pPr>
                      <a:r>
                        <a:rPr lang="tr-TR" sz="1800" b="0" i="0" u="none" strike="noStrike" noProof="0" dirty="0">
                          <a:solidFill>
                            <a:srgbClr val="0F2303"/>
                          </a:solidFill>
                        </a:rPr>
                        <a:t>08.12.2021</a:t>
                      </a:r>
                      <a:endParaRPr lang="en-US">
                        <a:solidFill>
                          <a:srgbClr val="0F2303"/>
                        </a:solidFill>
                      </a:endParaRPr>
                    </a:p>
                  </a:txBody>
                  <a:tcPr>
                    <a:solidFill>
                      <a:schemeClr val="accent6">
                        <a:lumMod val="20000"/>
                        <a:lumOff val="80000"/>
                      </a:schemeClr>
                    </a:solidFill>
                  </a:tcPr>
                </a:tc>
                <a:extLst>
                  <a:ext uri="{0D108BD9-81ED-4DB2-BD59-A6C34878D82A}">
                    <a16:rowId xmlns:a16="http://schemas.microsoft.com/office/drawing/2014/main" val="3702495391"/>
                  </a:ext>
                </a:extLst>
              </a:tr>
              <a:tr h="440096">
                <a:tc>
                  <a:txBody>
                    <a:bodyPr/>
                    <a:lstStyle/>
                    <a:p>
                      <a:pPr marL="0" marR="0" indent="0" algn="l" rtl="0" eaLnBrk="1" fontAlgn="auto" latinLnBrk="0" hangingPunct="1">
                        <a:lnSpc>
                          <a:spcPct val="100000"/>
                        </a:lnSpc>
                        <a:spcBef>
                          <a:spcPts val="0"/>
                        </a:spcBef>
                        <a:spcAft>
                          <a:spcPts val="0"/>
                        </a:spcAft>
                        <a:buClrTx/>
                        <a:buSzTx/>
                        <a:buFontTx/>
                        <a:buNone/>
                      </a:pPr>
                      <a:r>
                        <a:rPr lang="tr-TR" dirty="0">
                          <a:solidFill>
                            <a:srgbClr val="0C0D0D"/>
                          </a:solidFill>
                        </a:rPr>
                        <a:t>Yapılan Geçici </a:t>
                      </a:r>
                      <a:r>
                        <a:rPr lang="tr-TR" baseline="0" dirty="0">
                          <a:solidFill>
                            <a:srgbClr val="0C0D0D"/>
                          </a:solidFill>
                        </a:rPr>
                        <a:t>Faaliyet :</a:t>
                      </a:r>
                      <a:endParaRPr lang="tr-TR" dirty="0">
                        <a:solidFill>
                          <a:srgbClr val="0C0D0D"/>
                        </a:solidFill>
                      </a:endParaRPr>
                    </a:p>
                  </a:txBody>
                  <a:tcPr>
                    <a:solidFill>
                      <a:schemeClr val="accent6">
                        <a:lumMod val="20000"/>
                        <a:lumOff val="80000"/>
                      </a:schemeClr>
                    </a:solidFill>
                  </a:tcPr>
                </a:tc>
                <a:tc>
                  <a:txBody>
                    <a:bodyPr/>
                    <a:lstStyle/>
                    <a:p>
                      <a:pPr lvl="0">
                        <a:buNone/>
                      </a:pPr>
                      <a:r>
                        <a:rPr lang="tr-TR" sz="1800" b="0" i="0" u="none" strike="noStrike" noProof="0" dirty="0">
                          <a:solidFill>
                            <a:srgbClr val="0F2303"/>
                          </a:solidFill>
                        </a:rPr>
                        <a:t>TPD akreditasyon süreçlerinden sorumlu bir öğretim elemanı görevlendirmek</a:t>
                      </a:r>
                      <a:endParaRPr lang="en-US">
                        <a:solidFill>
                          <a:srgbClr val="0F2303"/>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graphicFrame>
        <p:nvGraphicFramePr>
          <p:cNvPr id="6" name="Tablo 5">
            <a:extLst>
              <a:ext uri="{FF2B5EF4-FFF2-40B4-BE49-F238E27FC236}">
                <a16:creationId xmlns:a16="http://schemas.microsoft.com/office/drawing/2014/main" id="{358F49DB-67A9-4A30-AB61-0A5CA1A55F41}"/>
              </a:ext>
            </a:extLst>
          </p:cNvPr>
          <p:cNvGraphicFramePr>
            <a:graphicFrameLocks noGrp="1"/>
          </p:cNvGraphicFramePr>
          <p:nvPr>
            <p:extLst>
              <p:ext uri="{D42A27DB-BD31-4B8C-83A1-F6EECF244321}">
                <p14:modId xmlns:p14="http://schemas.microsoft.com/office/powerpoint/2010/main" val="3470734209"/>
              </p:ext>
            </p:extLst>
          </p:nvPr>
        </p:nvGraphicFramePr>
        <p:xfrm>
          <a:off x="450068" y="4057129"/>
          <a:ext cx="8203223" cy="2050911"/>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426191">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pPr lvl="0">
                        <a:buNone/>
                      </a:pPr>
                      <a:r>
                        <a:rPr lang="tr-TR" sz="1800" b="0" i="0" u="none" strike="noStrike" noProof="0" dirty="0">
                          <a:solidFill>
                            <a:srgbClr val="0F2303"/>
                          </a:solidFill>
                        </a:rPr>
                        <a:t>Psikolojinin farklı alt alanlarında uzmanlaşmış ve bu alt alanları temsil edecek öğretim eleman sayısının yetersiz olması</a:t>
                      </a:r>
                      <a:endParaRPr lang="en-US">
                        <a:solidFill>
                          <a:srgbClr val="0F2303"/>
                        </a:solidFill>
                      </a:endParaRPr>
                    </a:p>
                  </a:txBody>
                  <a:tcPr>
                    <a:solidFill>
                      <a:schemeClr val="accent6">
                        <a:lumMod val="20000"/>
                        <a:lumOff val="80000"/>
                      </a:schemeClr>
                    </a:solidFill>
                  </a:tcPr>
                </a:tc>
                <a:extLst>
                  <a:ext uri="{0D108BD9-81ED-4DB2-BD59-A6C34878D82A}">
                    <a16:rowId xmlns:a16="http://schemas.microsoft.com/office/drawing/2014/main" val="2463863686"/>
                  </a:ext>
                </a:extLst>
              </a:tr>
              <a:tr h="411985">
                <a:tc>
                  <a:txBody>
                    <a:bodyPr/>
                    <a:lstStyle/>
                    <a:p>
                      <a:pPr marL="0" marR="0" indent="0" algn="l" rtl="0" eaLnBrk="1" fontAlgn="auto" latinLnBrk="0" hangingPunct="1">
                        <a:lnSpc>
                          <a:spcPct val="100000"/>
                        </a:lnSpc>
                        <a:spcBef>
                          <a:spcPts val="0"/>
                        </a:spcBef>
                        <a:spcAft>
                          <a:spcPts val="0"/>
                        </a:spcAft>
                        <a:buClrTx/>
                        <a:buSzTx/>
                        <a:buFontTx/>
                        <a:buNone/>
                      </a:pPr>
                      <a:r>
                        <a:rPr lang="tr-TR" dirty="0" err="1">
                          <a:solidFill>
                            <a:srgbClr val="0C0D0D"/>
                          </a:solidFill>
                        </a:rPr>
                        <a:t>Termin</a:t>
                      </a:r>
                      <a:r>
                        <a:rPr lang="tr-TR" dirty="0">
                          <a:solidFill>
                            <a:srgbClr val="0C0D0D"/>
                          </a:solidFill>
                        </a:rPr>
                        <a:t>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pPr lvl="0">
                        <a:buNone/>
                      </a:pPr>
                      <a:r>
                        <a:rPr lang="tr-TR" sz="1800" b="0" i="0" u="none" strike="noStrike" noProof="0" dirty="0">
                          <a:solidFill>
                            <a:srgbClr val="0F2303"/>
                          </a:solidFill>
                        </a:rPr>
                        <a:t>30.09.2021</a:t>
                      </a:r>
                      <a:endParaRPr lang="en-US">
                        <a:solidFill>
                          <a:srgbClr val="0F2303"/>
                        </a:solidFill>
                      </a:endParaRPr>
                    </a:p>
                  </a:txBody>
                  <a:tcPr>
                    <a:solidFill>
                      <a:schemeClr val="accent6">
                        <a:lumMod val="20000"/>
                        <a:lumOff val="80000"/>
                      </a:schemeClr>
                    </a:solidFill>
                  </a:tcPr>
                </a:tc>
                <a:extLst>
                  <a:ext uri="{0D108BD9-81ED-4DB2-BD59-A6C34878D82A}">
                    <a16:rowId xmlns:a16="http://schemas.microsoft.com/office/drawing/2014/main" val="3702495391"/>
                  </a:ext>
                </a:extLst>
              </a:tr>
              <a:tr h="724526">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pPr lvl="0">
                        <a:buNone/>
                      </a:pPr>
                      <a:r>
                        <a:rPr lang="tr-TR" sz="1800" b="0" i="0" u="none" strike="noStrike" noProof="0" dirty="0">
                          <a:solidFill>
                            <a:srgbClr val="0F2303"/>
                          </a:solidFill>
                        </a:rPr>
                        <a:t>Öğretim elemanı sayısının arttırılması</a:t>
                      </a: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232904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168388" y="628902"/>
            <a:ext cx="6927589"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İÇ DENETİM SONUCUNA DAYALI ÖZ DEĞERLENDİRME ve GÖRÜŞLERİNİZ</a:t>
            </a:r>
          </a:p>
        </p:txBody>
      </p:sp>
      <p:pic>
        <p:nvPicPr>
          <p:cNvPr id="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pic>
        <p:nvPicPr>
          <p:cNvPr id="11" name="Resim 10" descr="tablo içeren bir resim&#10;&#10;Açıklama otomatik olarak oluşturuldu">
            <a:extLst>
              <a:ext uri="{FF2B5EF4-FFF2-40B4-BE49-F238E27FC236}">
                <a16:creationId xmlns:a16="http://schemas.microsoft.com/office/drawing/2014/main" id="{8E3C02D2-588C-4BF2-A066-D82B263602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9368" y="1583009"/>
            <a:ext cx="6725264" cy="5171752"/>
          </a:xfrm>
          <a:prstGeom prst="rect">
            <a:avLst/>
          </a:prstGeom>
        </p:spPr>
      </p:pic>
    </p:spTree>
    <p:extLst>
      <p:ext uri="{BB962C8B-B14F-4D97-AF65-F5344CB8AC3E}">
        <p14:creationId xmlns:p14="http://schemas.microsoft.com/office/powerpoint/2010/main" val="13463543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168388" y="628902"/>
            <a:ext cx="6927589"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İÇ DENETİM SONUCUNA DAYALI ÖZ DEĞERLENDİRME ve GÖRÜŞLERİNİZ</a:t>
            </a:r>
          </a:p>
        </p:txBody>
      </p:sp>
      <p:pic>
        <p:nvPicPr>
          <p:cNvPr id="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pic>
        <p:nvPicPr>
          <p:cNvPr id="13" name="Resim 12">
            <a:extLst>
              <a:ext uri="{FF2B5EF4-FFF2-40B4-BE49-F238E27FC236}">
                <a16:creationId xmlns:a16="http://schemas.microsoft.com/office/drawing/2014/main" id="{C84B3EB6-5196-4BE0-A3BD-83624DF57E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37493" y="2365934"/>
            <a:ext cx="6789377" cy="3169627"/>
          </a:xfrm>
          <a:prstGeom prst="rect">
            <a:avLst/>
          </a:prstGeom>
        </p:spPr>
      </p:pic>
    </p:spTree>
    <p:extLst>
      <p:ext uri="{BB962C8B-B14F-4D97-AF65-F5344CB8AC3E}">
        <p14:creationId xmlns:p14="http://schemas.microsoft.com/office/powerpoint/2010/main" val="1981796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3477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EĞİTİM-ÖĞRETİM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8C7FD1E3-CF6C-418F-9B78-70E0AF414015}"/>
              </a:ext>
            </a:extLst>
          </p:cNvPr>
          <p:cNvSpPr txBox="1"/>
          <p:nvPr/>
        </p:nvSpPr>
        <p:spPr>
          <a:xfrm>
            <a:off x="111760" y="1473200"/>
            <a:ext cx="8818880" cy="55940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150000"/>
              </a:lnSpc>
              <a:buFont typeface="Arial"/>
              <a:buChar char="•"/>
            </a:pPr>
            <a:r>
              <a:rPr lang="en-US" sz="1600" dirty="0" err="1">
                <a:solidFill>
                  <a:srgbClr val="0F2303"/>
                </a:solidFill>
                <a:cs typeface="Calibri"/>
              </a:rPr>
              <a:t>Psikoloji</a:t>
            </a:r>
            <a:r>
              <a:rPr lang="en-US" sz="1600" dirty="0">
                <a:solidFill>
                  <a:srgbClr val="0F2303"/>
                </a:solidFill>
                <a:cs typeface="Calibri"/>
              </a:rPr>
              <a:t> </a:t>
            </a:r>
            <a:r>
              <a:rPr lang="en-US" sz="1600" dirty="0" err="1">
                <a:solidFill>
                  <a:srgbClr val="0F2303"/>
                </a:solidFill>
                <a:cs typeface="Calibri"/>
              </a:rPr>
              <a:t>biliminin</a:t>
            </a:r>
            <a:r>
              <a:rPr lang="en-US" sz="1600" dirty="0">
                <a:solidFill>
                  <a:srgbClr val="0F2303"/>
                </a:solidFill>
                <a:cs typeface="Calibri"/>
              </a:rPr>
              <a:t> </a:t>
            </a:r>
            <a:r>
              <a:rPr lang="en-US" sz="1600" dirty="0" err="1">
                <a:solidFill>
                  <a:srgbClr val="0F2303"/>
                </a:solidFill>
                <a:cs typeface="Calibri"/>
              </a:rPr>
              <a:t>konusunun</a:t>
            </a:r>
            <a:r>
              <a:rPr lang="en-US" sz="1600" dirty="0">
                <a:solidFill>
                  <a:srgbClr val="0F2303"/>
                </a:solidFill>
                <a:cs typeface="Calibri"/>
              </a:rPr>
              <a:t> </a:t>
            </a:r>
            <a:r>
              <a:rPr lang="en-US" sz="1600" dirty="0" err="1">
                <a:solidFill>
                  <a:srgbClr val="0F2303"/>
                </a:solidFill>
                <a:cs typeface="Calibri"/>
              </a:rPr>
              <a:t>en</a:t>
            </a:r>
            <a:r>
              <a:rPr lang="en-US" sz="1600" dirty="0">
                <a:solidFill>
                  <a:srgbClr val="0F2303"/>
                </a:solidFill>
                <a:cs typeface="Calibri"/>
              </a:rPr>
              <a:t> </a:t>
            </a:r>
            <a:r>
              <a:rPr lang="en-US" sz="1600" dirty="0" err="1">
                <a:solidFill>
                  <a:srgbClr val="0F2303"/>
                </a:solidFill>
                <a:cs typeface="Calibri"/>
              </a:rPr>
              <a:t>temelde</a:t>
            </a:r>
            <a:r>
              <a:rPr lang="en-US" sz="1600" dirty="0">
                <a:solidFill>
                  <a:srgbClr val="0F2303"/>
                </a:solidFill>
                <a:cs typeface="Calibri"/>
              </a:rPr>
              <a:t> </a:t>
            </a:r>
            <a:r>
              <a:rPr lang="en-US" sz="1600" dirty="0" err="1">
                <a:solidFill>
                  <a:srgbClr val="0F2303"/>
                </a:solidFill>
                <a:cs typeface="Calibri"/>
              </a:rPr>
              <a:t>insan</a:t>
            </a:r>
            <a:r>
              <a:rPr lang="en-US" sz="1600" dirty="0">
                <a:solidFill>
                  <a:srgbClr val="0F2303"/>
                </a:solidFill>
                <a:cs typeface="Calibri"/>
              </a:rPr>
              <a:t> </a:t>
            </a:r>
            <a:r>
              <a:rPr lang="en-US" sz="1600" dirty="0" err="1">
                <a:solidFill>
                  <a:srgbClr val="0F2303"/>
                </a:solidFill>
                <a:cs typeface="Calibri"/>
              </a:rPr>
              <a:t>olması</a:t>
            </a:r>
            <a:r>
              <a:rPr lang="en-US" sz="1600" dirty="0">
                <a:solidFill>
                  <a:srgbClr val="0F2303"/>
                </a:solidFill>
                <a:cs typeface="Calibri"/>
              </a:rPr>
              <a:t> </a:t>
            </a:r>
            <a:r>
              <a:rPr lang="en-US" sz="1600" dirty="0" err="1">
                <a:solidFill>
                  <a:srgbClr val="0F2303"/>
                </a:solidFill>
                <a:cs typeface="Calibri"/>
              </a:rPr>
              <a:t>sebebiyle</a:t>
            </a:r>
            <a:r>
              <a:rPr lang="en-US" sz="1600" dirty="0">
                <a:solidFill>
                  <a:srgbClr val="0F2303"/>
                </a:solidFill>
                <a:cs typeface="Calibri"/>
              </a:rPr>
              <a:t> </a:t>
            </a:r>
            <a:r>
              <a:rPr lang="en-US" sz="1600" dirty="0" err="1">
                <a:solidFill>
                  <a:srgbClr val="0F2303"/>
                </a:solidFill>
                <a:cs typeface="Calibri"/>
              </a:rPr>
              <a:t>derslerin</a:t>
            </a:r>
            <a:r>
              <a:rPr lang="en-US" sz="1600" dirty="0">
                <a:solidFill>
                  <a:srgbClr val="0F2303"/>
                </a:solidFill>
                <a:cs typeface="Calibri"/>
              </a:rPr>
              <a:t> </a:t>
            </a:r>
            <a:r>
              <a:rPr lang="en-US" sz="1600" dirty="0" err="1">
                <a:solidFill>
                  <a:srgbClr val="0F2303"/>
                </a:solidFill>
                <a:cs typeface="Calibri"/>
              </a:rPr>
              <a:t>etkileşimli</a:t>
            </a:r>
            <a:r>
              <a:rPr lang="en-US" sz="1600" dirty="0">
                <a:solidFill>
                  <a:srgbClr val="0F2303"/>
                </a:solidFill>
                <a:cs typeface="Calibri"/>
              </a:rPr>
              <a:t> </a:t>
            </a:r>
            <a:r>
              <a:rPr lang="en-US" sz="1600" dirty="0" err="1">
                <a:solidFill>
                  <a:srgbClr val="0F2303"/>
                </a:solidFill>
                <a:cs typeface="Calibri"/>
              </a:rPr>
              <a:t>şekilde</a:t>
            </a:r>
            <a:r>
              <a:rPr lang="en-US" sz="1600" dirty="0">
                <a:solidFill>
                  <a:srgbClr val="0F2303"/>
                </a:solidFill>
                <a:cs typeface="Calibri"/>
              </a:rPr>
              <a:t> </a:t>
            </a:r>
            <a:r>
              <a:rPr lang="en-US" sz="1600" dirty="0" err="1">
                <a:solidFill>
                  <a:srgbClr val="0F2303"/>
                </a:solidFill>
                <a:cs typeface="Calibri"/>
              </a:rPr>
              <a:t>yürütülmesi</a:t>
            </a:r>
            <a:r>
              <a:rPr lang="en-US" sz="1600" dirty="0">
                <a:solidFill>
                  <a:srgbClr val="0F2303"/>
                </a:solidFill>
                <a:cs typeface="Calibri"/>
              </a:rPr>
              <a:t> </a:t>
            </a:r>
            <a:r>
              <a:rPr lang="en-US" sz="1600" dirty="0" err="1">
                <a:solidFill>
                  <a:srgbClr val="0F2303"/>
                </a:solidFill>
                <a:cs typeface="Calibri"/>
              </a:rPr>
              <a:t>ve</a:t>
            </a:r>
            <a:r>
              <a:rPr lang="en-US" sz="1600" dirty="0">
                <a:solidFill>
                  <a:srgbClr val="0F2303"/>
                </a:solidFill>
                <a:cs typeface="Calibri"/>
              </a:rPr>
              <a:t> </a:t>
            </a:r>
            <a:r>
              <a:rPr lang="en-US" sz="1600" dirty="0" err="1">
                <a:solidFill>
                  <a:srgbClr val="0F2303"/>
                </a:solidFill>
                <a:cs typeface="Calibri"/>
              </a:rPr>
              <a:t>öğrencilerin</a:t>
            </a:r>
            <a:r>
              <a:rPr lang="en-US" sz="1600" dirty="0">
                <a:solidFill>
                  <a:srgbClr val="0F2303"/>
                </a:solidFill>
                <a:cs typeface="Calibri"/>
              </a:rPr>
              <a:t> </a:t>
            </a:r>
            <a:r>
              <a:rPr lang="en-US" sz="1600" dirty="0" err="1">
                <a:solidFill>
                  <a:srgbClr val="0F2303"/>
                </a:solidFill>
                <a:cs typeface="Calibri"/>
              </a:rPr>
              <a:t>kendilerine</a:t>
            </a:r>
            <a:r>
              <a:rPr lang="en-US" sz="1600" dirty="0">
                <a:solidFill>
                  <a:srgbClr val="0F2303"/>
                </a:solidFill>
                <a:cs typeface="Calibri"/>
              </a:rPr>
              <a:t> </a:t>
            </a:r>
            <a:r>
              <a:rPr lang="en-US" sz="1600" dirty="0" err="1">
                <a:solidFill>
                  <a:srgbClr val="0F2303"/>
                </a:solidFill>
                <a:cs typeface="Calibri"/>
              </a:rPr>
              <a:t>olan</a:t>
            </a:r>
            <a:r>
              <a:rPr lang="en-US" sz="1600" dirty="0">
                <a:solidFill>
                  <a:srgbClr val="0F2303"/>
                </a:solidFill>
                <a:cs typeface="Calibri"/>
              </a:rPr>
              <a:t> </a:t>
            </a:r>
            <a:r>
              <a:rPr lang="en-US" sz="1600" dirty="0" err="1">
                <a:solidFill>
                  <a:srgbClr val="0F2303"/>
                </a:solidFill>
                <a:cs typeface="Calibri"/>
              </a:rPr>
              <a:t>meraklarını</a:t>
            </a:r>
            <a:r>
              <a:rPr lang="en-US" sz="1600" dirty="0">
                <a:solidFill>
                  <a:srgbClr val="0F2303"/>
                </a:solidFill>
                <a:cs typeface="Calibri"/>
              </a:rPr>
              <a:t> </a:t>
            </a:r>
            <a:r>
              <a:rPr lang="en-US" sz="1600" dirty="0" err="1">
                <a:solidFill>
                  <a:srgbClr val="0F2303"/>
                </a:solidFill>
                <a:cs typeface="Calibri"/>
              </a:rPr>
              <a:t>arttırmaya</a:t>
            </a:r>
            <a:r>
              <a:rPr lang="en-US" sz="1600" dirty="0">
                <a:solidFill>
                  <a:srgbClr val="0F2303"/>
                </a:solidFill>
                <a:cs typeface="Calibri"/>
              </a:rPr>
              <a:t> </a:t>
            </a:r>
            <a:r>
              <a:rPr lang="en-US" sz="1600" dirty="0" err="1">
                <a:solidFill>
                  <a:srgbClr val="0F2303"/>
                </a:solidFill>
                <a:cs typeface="Calibri"/>
              </a:rPr>
              <a:t>yönelik</a:t>
            </a:r>
            <a:r>
              <a:rPr lang="en-US" sz="1600" dirty="0">
                <a:solidFill>
                  <a:srgbClr val="0F2303"/>
                </a:solidFill>
                <a:cs typeface="Calibri"/>
              </a:rPr>
              <a:t> </a:t>
            </a:r>
            <a:r>
              <a:rPr lang="en-US" sz="1600" dirty="0" err="1">
                <a:solidFill>
                  <a:srgbClr val="0F2303"/>
                </a:solidFill>
                <a:cs typeface="Calibri"/>
              </a:rPr>
              <a:t>ders</a:t>
            </a:r>
            <a:r>
              <a:rPr lang="en-US" sz="1600" dirty="0">
                <a:solidFill>
                  <a:srgbClr val="0F2303"/>
                </a:solidFill>
                <a:cs typeface="Calibri"/>
              </a:rPr>
              <a:t> </a:t>
            </a:r>
            <a:r>
              <a:rPr lang="en-US" sz="1600" dirty="0" err="1">
                <a:solidFill>
                  <a:srgbClr val="0F2303"/>
                </a:solidFill>
                <a:cs typeface="Calibri"/>
              </a:rPr>
              <a:t>içerik</a:t>
            </a:r>
            <a:r>
              <a:rPr lang="en-US" sz="1600" dirty="0">
                <a:solidFill>
                  <a:srgbClr val="0F2303"/>
                </a:solidFill>
                <a:cs typeface="Calibri"/>
              </a:rPr>
              <a:t> </a:t>
            </a:r>
            <a:r>
              <a:rPr lang="en-US" sz="1600" dirty="0" err="1">
                <a:solidFill>
                  <a:srgbClr val="0F2303"/>
                </a:solidFill>
                <a:cs typeface="Calibri"/>
              </a:rPr>
              <a:t>ve</a:t>
            </a:r>
            <a:r>
              <a:rPr lang="en-US" sz="1600" dirty="0">
                <a:solidFill>
                  <a:srgbClr val="0F2303"/>
                </a:solidFill>
                <a:cs typeface="Calibri"/>
              </a:rPr>
              <a:t> </a:t>
            </a:r>
            <a:r>
              <a:rPr lang="en-US" sz="1600" dirty="0" err="1">
                <a:solidFill>
                  <a:srgbClr val="0F2303"/>
                </a:solidFill>
                <a:cs typeface="Calibri"/>
              </a:rPr>
              <a:t>işleyişinin</a:t>
            </a:r>
            <a:r>
              <a:rPr lang="en-US" sz="1600" dirty="0">
                <a:solidFill>
                  <a:srgbClr val="0F2303"/>
                </a:solidFill>
                <a:cs typeface="Calibri"/>
              </a:rPr>
              <a:t> </a:t>
            </a:r>
            <a:r>
              <a:rPr lang="en-US" sz="1600" dirty="0" err="1">
                <a:solidFill>
                  <a:srgbClr val="0F2303"/>
                </a:solidFill>
                <a:cs typeface="Calibri"/>
              </a:rPr>
              <a:t>belirlenmesi</a:t>
            </a:r>
            <a:r>
              <a:rPr lang="en-US" sz="1600" dirty="0">
                <a:solidFill>
                  <a:srgbClr val="0F2303"/>
                </a:solidFill>
                <a:cs typeface="Calibri"/>
              </a:rPr>
              <a:t>.</a:t>
            </a:r>
            <a:endParaRPr lang="en-US" sz="1600" dirty="0">
              <a:cs typeface="Calibri" panose="020F0502020204030204"/>
            </a:endParaRPr>
          </a:p>
          <a:p>
            <a:pPr marL="342900" indent="-342900">
              <a:lnSpc>
                <a:spcPct val="150000"/>
              </a:lnSpc>
              <a:buFont typeface="Arial"/>
              <a:buChar char="•"/>
            </a:pPr>
            <a:r>
              <a:rPr lang="en-US" sz="1600" dirty="0" err="1">
                <a:solidFill>
                  <a:srgbClr val="0F2303"/>
                </a:solidFill>
                <a:cs typeface="Calibri"/>
              </a:rPr>
              <a:t>Öğrencileri</a:t>
            </a:r>
            <a:r>
              <a:rPr lang="en-US" sz="1600" dirty="0">
                <a:solidFill>
                  <a:srgbClr val="0F2303"/>
                </a:solidFill>
                <a:cs typeface="Calibri"/>
              </a:rPr>
              <a:t> </a:t>
            </a:r>
            <a:r>
              <a:rPr lang="en-US" sz="1600" dirty="0" err="1">
                <a:solidFill>
                  <a:srgbClr val="0F2303"/>
                </a:solidFill>
                <a:cs typeface="Calibri"/>
              </a:rPr>
              <a:t>sınıf</a:t>
            </a:r>
            <a:r>
              <a:rPr lang="en-US" sz="1600" dirty="0">
                <a:solidFill>
                  <a:srgbClr val="0F2303"/>
                </a:solidFill>
                <a:cs typeface="Calibri"/>
              </a:rPr>
              <a:t> </a:t>
            </a:r>
            <a:r>
              <a:rPr lang="en-US" sz="1600" dirty="0" err="1">
                <a:solidFill>
                  <a:srgbClr val="0F2303"/>
                </a:solidFill>
                <a:cs typeface="Calibri"/>
              </a:rPr>
              <a:t>içi</a:t>
            </a:r>
            <a:r>
              <a:rPr lang="en-US" sz="1600" dirty="0">
                <a:solidFill>
                  <a:srgbClr val="0F2303"/>
                </a:solidFill>
                <a:cs typeface="Calibri"/>
              </a:rPr>
              <a:t> </a:t>
            </a:r>
            <a:r>
              <a:rPr lang="en-US" sz="1600" dirty="0" err="1">
                <a:solidFill>
                  <a:srgbClr val="0F2303"/>
                </a:solidFill>
                <a:cs typeface="Calibri"/>
              </a:rPr>
              <a:t>ve</a:t>
            </a:r>
            <a:r>
              <a:rPr lang="en-US" sz="1600" dirty="0">
                <a:solidFill>
                  <a:srgbClr val="0F2303"/>
                </a:solidFill>
                <a:cs typeface="Calibri"/>
              </a:rPr>
              <a:t> </a:t>
            </a:r>
            <a:r>
              <a:rPr lang="en-US" sz="1600" dirty="0" err="1">
                <a:solidFill>
                  <a:srgbClr val="0F2303"/>
                </a:solidFill>
                <a:cs typeface="Calibri"/>
              </a:rPr>
              <a:t>sınıf</a:t>
            </a:r>
            <a:r>
              <a:rPr lang="en-US" sz="1600" dirty="0">
                <a:solidFill>
                  <a:srgbClr val="0F2303"/>
                </a:solidFill>
                <a:cs typeface="Calibri"/>
              </a:rPr>
              <a:t> </a:t>
            </a:r>
            <a:r>
              <a:rPr lang="en-US" sz="1600" dirty="0" err="1">
                <a:solidFill>
                  <a:srgbClr val="0F2303"/>
                </a:solidFill>
                <a:cs typeface="Calibri"/>
              </a:rPr>
              <a:t>dışı</a:t>
            </a:r>
            <a:r>
              <a:rPr lang="en-US" sz="1600" dirty="0">
                <a:solidFill>
                  <a:srgbClr val="0F2303"/>
                </a:solidFill>
                <a:cs typeface="Calibri"/>
              </a:rPr>
              <a:t> </a:t>
            </a:r>
            <a:r>
              <a:rPr lang="en-US" sz="1600" dirty="0" err="1">
                <a:solidFill>
                  <a:srgbClr val="0F2303"/>
                </a:solidFill>
                <a:cs typeface="Calibri"/>
              </a:rPr>
              <a:t>aktivitilerle</a:t>
            </a:r>
            <a:r>
              <a:rPr lang="en-US" sz="1600" dirty="0">
                <a:solidFill>
                  <a:srgbClr val="0F2303"/>
                </a:solidFill>
                <a:cs typeface="Calibri"/>
              </a:rPr>
              <a:t> </a:t>
            </a:r>
            <a:r>
              <a:rPr lang="en-US" sz="1600" dirty="0" err="1">
                <a:solidFill>
                  <a:srgbClr val="0F2303"/>
                </a:solidFill>
                <a:cs typeface="Calibri"/>
              </a:rPr>
              <a:t>öğrenme</a:t>
            </a:r>
            <a:r>
              <a:rPr lang="en-US" sz="1600" dirty="0">
                <a:solidFill>
                  <a:srgbClr val="0F2303"/>
                </a:solidFill>
                <a:cs typeface="Calibri"/>
              </a:rPr>
              <a:t> </a:t>
            </a:r>
            <a:r>
              <a:rPr lang="en-US" sz="1600" dirty="0" err="1">
                <a:solidFill>
                  <a:srgbClr val="0F2303"/>
                </a:solidFill>
                <a:cs typeface="Calibri"/>
              </a:rPr>
              <a:t>sürecine</a:t>
            </a:r>
            <a:r>
              <a:rPr lang="en-US" sz="1600" dirty="0">
                <a:solidFill>
                  <a:srgbClr val="0F2303"/>
                </a:solidFill>
                <a:cs typeface="Calibri"/>
              </a:rPr>
              <a:t> </a:t>
            </a:r>
            <a:r>
              <a:rPr lang="en-US" sz="1600" dirty="0" err="1">
                <a:solidFill>
                  <a:srgbClr val="0F2303"/>
                </a:solidFill>
                <a:cs typeface="Calibri"/>
              </a:rPr>
              <a:t>dahil</a:t>
            </a:r>
            <a:r>
              <a:rPr lang="en-US" sz="1600" dirty="0">
                <a:solidFill>
                  <a:srgbClr val="0F2303"/>
                </a:solidFill>
                <a:cs typeface="Calibri"/>
              </a:rPr>
              <a:t> </a:t>
            </a:r>
            <a:r>
              <a:rPr lang="en-US" sz="1600" dirty="0" err="1">
                <a:solidFill>
                  <a:srgbClr val="0F2303"/>
                </a:solidFill>
                <a:cs typeface="Calibri"/>
              </a:rPr>
              <a:t>etmeyi</a:t>
            </a:r>
            <a:r>
              <a:rPr lang="en-US" sz="1600" dirty="0">
                <a:solidFill>
                  <a:srgbClr val="0F2303"/>
                </a:solidFill>
                <a:cs typeface="Calibri"/>
              </a:rPr>
              <a:t> </a:t>
            </a:r>
            <a:r>
              <a:rPr lang="en-US" sz="1600" dirty="0" err="1">
                <a:solidFill>
                  <a:srgbClr val="0F2303"/>
                </a:solidFill>
                <a:cs typeface="Calibri"/>
              </a:rPr>
              <a:t>amaçlayan</a:t>
            </a:r>
            <a:r>
              <a:rPr lang="en-US" sz="1600" dirty="0">
                <a:solidFill>
                  <a:srgbClr val="0F2303"/>
                </a:solidFill>
                <a:cs typeface="Calibri"/>
              </a:rPr>
              <a:t> </a:t>
            </a:r>
            <a:r>
              <a:rPr lang="en-US" sz="1600" dirty="0" err="1">
                <a:solidFill>
                  <a:srgbClr val="0F2303"/>
                </a:solidFill>
                <a:cs typeface="Calibri"/>
              </a:rPr>
              <a:t>ve</a:t>
            </a:r>
            <a:r>
              <a:rPr lang="en-US" sz="1600" dirty="0">
                <a:solidFill>
                  <a:srgbClr val="0F2303"/>
                </a:solidFill>
                <a:cs typeface="Calibri"/>
              </a:rPr>
              <a:t> </a:t>
            </a:r>
            <a:r>
              <a:rPr lang="en-US" sz="1600" dirty="0" err="1">
                <a:solidFill>
                  <a:srgbClr val="0F2303"/>
                </a:solidFill>
                <a:cs typeface="Calibri"/>
              </a:rPr>
              <a:t>iletişime</a:t>
            </a:r>
            <a:r>
              <a:rPr lang="en-US" sz="1600" dirty="0">
                <a:solidFill>
                  <a:srgbClr val="0F2303"/>
                </a:solidFill>
                <a:cs typeface="Calibri"/>
              </a:rPr>
              <a:t> </a:t>
            </a:r>
            <a:r>
              <a:rPr lang="en-US" sz="1600" dirty="0" err="1">
                <a:solidFill>
                  <a:srgbClr val="0F2303"/>
                </a:solidFill>
                <a:cs typeface="Calibri"/>
              </a:rPr>
              <a:t>açık</a:t>
            </a:r>
            <a:r>
              <a:rPr lang="en-US" sz="1600" dirty="0">
                <a:solidFill>
                  <a:srgbClr val="0F2303"/>
                </a:solidFill>
                <a:cs typeface="Calibri"/>
              </a:rPr>
              <a:t> </a:t>
            </a:r>
            <a:r>
              <a:rPr lang="en-US" sz="1600" dirty="0" err="1">
                <a:solidFill>
                  <a:srgbClr val="0F2303"/>
                </a:solidFill>
                <a:cs typeface="Calibri"/>
              </a:rPr>
              <a:t>bir</a:t>
            </a:r>
            <a:r>
              <a:rPr lang="en-US" sz="1600" dirty="0">
                <a:solidFill>
                  <a:srgbClr val="0F2303"/>
                </a:solidFill>
                <a:cs typeface="Calibri"/>
              </a:rPr>
              <a:t> </a:t>
            </a:r>
            <a:r>
              <a:rPr lang="en-US" sz="1600" dirty="0" err="1">
                <a:solidFill>
                  <a:srgbClr val="0F2303"/>
                </a:solidFill>
                <a:cs typeface="Calibri"/>
              </a:rPr>
              <a:t>tutumun</a:t>
            </a:r>
            <a:r>
              <a:rPr lang="en-US" sz="1600" dirty="0">
                <a:solidFill>
                  <a:srgbClr val="0F2303"/>
                </a:solidFill>
                <a:cs typeface="Calibri"/>
              </a:rPr>
              <a:t> </a:t>
            </a:r>
            <a:r>
              <a:rPr lang="en-US" sz="1600" dirty="0" err="1">
                <a:solidFill>
                  <a:srgbClr val="0F2303"/>
                </a:solidFill>
                <a:cs typeface="Calibri"/>
              </a:rPr>
              <a:t>benimsenmesi</a:t>
            </a:r>
            <a:endParaRPr lang="en-US" sz="1600" dirty="0">
              <a:solidFill>
                <a:srgbClr val="0F2303"/>
              </a:solidFill>
              <a:cs typeface="Calibri"/>
            </a:endParaRPr>
          </a:p>
          <a:p>
            <a:pPr marL="342900" indent="-342900">
              <a:lnSpc>
                <a:spcPct val="150000"/>
              </a:lnSpc>
              <a:buFont typeface="Arial"/>
              <a:buChar char="•"/>
            </a:pPr>
            <a:r>
              <a:rPr lang="en-US" sz="1600" dirty="0" err="1">
                <a:solidFill>
                  <a:srgbClr val="0F2303"/>
                </a:solidFill>
                <a:cs typeface="Calibri"/>
              </a:rPr>
              <a:t>Öğrencilerin</a:t>
            </a:r>
            <a:r>
              <a:rPr lang="en-US" sz="1600" dirty="0">
                <a:solidFill>
                  <a:srgbClr val="0F2303"/>
                </a:solidFill>
                <a:cs typeface="Calibri"/>
              </a:rPr>
              <a:t> </a:t>
            </a:r>
            <a:r>
              <a:rPr lang="en-US" sz="1600" dirty="0" err="1">
                <a:solidFill>
                  <a:srgbClr val="0F2303"/>
                </a:solidFill>
                <a:cs typeface="Calibri"/>
              </a:rPr>
              <a:t>memnuniyetini</a:t>
            </a:r>
            <a:r>
              <a:rPr lang="en-US" sz="1600" dirty="0">
                <a:solidFill>
                  <a:srgbClr val="0F2303"/>
                </a:solidFill>
                <a:cs typeface="Calibri"/>
              </a:rPr>
              <a:t> </a:t>
            </a:r>
            <a:r>
              <a:rPr lang="en-US" sz="1600" dirty="0" err="1">
                <a:solidFill>
                  <a:srgbClr val="0F2303"/>
                </a:solidFill>
                <a:cs typeface="Calibri"/>
              </a:rPr>
              <a:t>ve</a:t>
            </a:r>
            <a:r>
              <a:rPr lang="en-US" sz="1600" dirty="0">
                <a:solidFill>
                  <a:srgbClr val="0F2303"/>
                </a:solidFill>
                <a:cs typeface="Calibri"/>
              </a:rPr>
              <a:t> </a:t>
            </a:r>
            <a:r>
              <a:rPr lang="en-US" sz="1600" dirty="0" err="1">
                <a:solidFill>
                  <a:srgbClr val="0F2303"/>
                </a:solidFill>
                <a:cs typeface="Calibri"/>
              </a:rPr>
              <a:t>psikolojik</a:t>
            </a:r>
            <a:r>
              <a:rPr lang="en-US" sz="1600" dirty="0">
                <a:solidFill>
                  <a:srgbClr val="0F2303"/>
                </a:solidFill>
                <a:cs typeface="Calibri"/>
              </a:rPr>
              <a:t> </a:t>
            </a:r>
            <a:r>
              <a:rPr lang="en-US" sz="1600" dirty="0" err="1">
                <a:solidFill>
                  <a:srgbClr val="0F2303"/>
                </a:solidFill>
                <a:cs typeface="Calibri"/>
              </a:rPr>
              <a:t>iyi</a:t>
            </a:r>
            <a:r>
              <a:rPr lang="en-US" sz="1600" dirty="0">
                <a:solidFill>
                  <a:srgbClr val="0F2303"/>
                </a:solidFill>
                <a:cs typeface="Calibri"/>
              </a:rPr>
              <a:t> </a:t>
            </a:r>
            <a:r>
              <a:rPr lang="en-US" sz="1600" dirty="0" err="1">
                <a:solidFill>
                  <a:srgbClr val="0F2303"/>
                </a:solidFill>
                <a:cs typeface="Calibri"/>
              </a:rPr>
              <a:t>oluşlarını</a:t>
            </a:r>
            <a:r>
              <a:rPr lang="en-US" sz="1600" dirty="0">
                <a:solidFill>
                  <a:srgbClr val="0F2303"/>
                </a:solidFill>
                <a:cs typeface="Calibri"/>
              </a:rPr>
              <a:t> </a:t>
            </a:r>
            <a:r>
              <a:rPr lang="en-US" sz="1600" dirty="0" err="1">
                <a:solidFill>
                  <a:srgbClr val="0F2303"/>
                </a:solidFill>
                <a:cs typeface="Calibri"/>
              </a:rPr>
              <a:t>önemseyen</a:t>
            </a:r>
            <a:r>
              <a:rPr lang="en-US" sz="1600" dirty="0">
                <a:solidFill>
                  <a:srgbClr val="0F2303"/>
                </a:solidFill>
                <a:cs typeface="Calibri"/>
              </a:rPr>
              <a:t> </a:t>
            </a:r>
            <a:r>
              <a:rPr lang="en-US" sz="1600" dirty="0" err="1">
                <a:solidFill>
                  <a:srgbClr val="0F2303"/>
                </a:solidFill>
                <a:cs typeface="Calibri"/>
              </a:rPr>
              <a:t>ve</a:t>
            </a:r>
            <a:r>
              <a:rPr lang="en-US" sz="1600" dirty="0">
                <a:solidFill>
                  <a:srgbClr val="0F2303"/>
                </a:solidFill>
                <a:cs typeface="Calibri"/>
              </a:rPr>
              <a:t> </a:t>
            </a:r>
            <a:r>
              <a:rPr lang="en-US" sz="1600" dirty="0" err="1">
                <a:solidFill>
                  <a:srgbClr val="0F2303"/>
                </a:solidFill>
                <a:cs typeface="Calibri"/>
              </a:rPr>
              <a:t>sorularına</a:t>
            </a:r>
            <a:r>
              <a:rPr lang="en-US" sz="1600" dirty="0">
                <a:solidFill>
                  <a:srgbClr val="0F2303"/>
                </a:solidFill>
                <a:cs typeface="Calibri"/>
              </a:rPr>
              <a:t> </a:t>
            </a:r>
            <a:r>
              <a:rPr lang="en-US" sz="1600" dirty="0" err="1">
                <a:solidFill>
                  <a:srgbClr val="0F2303"/>
                </a:solidFill>
                <a:cs typeface="Calibri"/>
              </a:rPr>
              <a:t>cevap</a:t>
            </a:r>
            <a:r>
              <a:rPr lang="en-US" sz="1600" dirty="0">
                <a:solidFill>
                  <a:srgbClr val="0F2303"/>
                </a:solidFill>
                <a:cs typeface="Calibri"/>
              </a:rPr>
              <a:t> </a:t>
            </a:r>
            <a:r>
              <a:rPr lang="en-US" sz="1600" dirty="0" err="1">
                <a:solidFill>
                  <a:srgbClr val="0F2303"/>
                </a:solidFill>
                <a:cs typeface="Calibri"/>
              </a:rPr>
              <a:t>veren</a:t>
            </a:r>
            <a:r>
              <a:rPr lang="en-US" sz="1600" dirty="0">
                <a:solidFill>
                  <a:srgbClr val="0F2303"/>
                </a:solidFill>
                <a:cs typeface="Calibri"/>
              </a:rPr>
              <a:t> </a:t>
            </a:r>
            <a:r>
              <a:rPr lang="en-US" sz="1600" dirty="0" err="1">
                <a:solidFill>
                  <a:srgbClr val="0F2303"/>
                </a:solidFill>
                <a:cs typeface="Calibri"/>
              </a:rPr>
              <a:t>öğrenci</a:t>
            </a:r>
            <a:r>
              <a:rPr lang="en-US" sz="1600" dirty="0">
                <a:solidFill>
                  <a:srgbClr val="0F2303"/>
                </a:solidFill>
                <a:cs typeface="Calibri"/>
              </a:rPr>
              <a:t> </a:t>
            </a:r>
            <a:r>
              <a:rPr lang="en-US" sz="1600" dirty="0" err="1">
                <a:solidFill>
                  <a:srgbClr val="0F2303"/>
                </a:solidFill>
                <a:cs typeface="Calibri"/>
              </a:rPr>
              <a:t>odaklı</a:t>
            </a:r>
            <a:r>
              <a:rPr lang="en-US" sz="1600" dirty="0">
                <a:solidFill>
                  <a:srgbClr val="0F2303"/>
                </a:solidFill>
                <a:cs typeface="Calibri"/>
              </a:rPr>
              <a:t> </a:t>
            </a:r>
            <a:r>
              <a:rPr lang="en-US" sz="1600" dirty="0" err="1">
                <a:solidFill>
                  <a:srgbClr val="0F2303"/>
                </a:solidFill>
                <a:cs typeface="Calibri"/>
              </a:rPr>
              <a:t>yaklaşımın</a:t>
            </a:r>
            <a:r>
              <a:rPr lang="en-US" sz="1600" dirty="0">
                <a:solidFill>
                  <a:srgbClr val="0F2303"/>
                </a:solidFill>
                <a:cs typeface="Calibri"/>
              </a:rPr>
              <a:t> </a:t>
            </a:r>
            <a:r>
              <a:rPr lang="en-US" sz="1600" dirty="0" err="1">
                <a:solidFill>
                  <a:srgbClr val="0F2303"/>
                </a:solidFill>
                <a:cs typeface="Calibri"/>
              </a:rPr>
              <a:t>temel</a:t>
            </a:r>
            <a:r>
              <a:rPr lang="en-US" sz="1600" dirty="0">
                <a:solidFill>
                  <a:srgbClr val="0F2303"/>
                </a:solidFill>
                <a:cs typeface="Calibri"/>
              </a:rPr>
              <a:t> </a:t>
            </a:r>
            <a:r>
              <a:rPr lang="en-US" sz="1600" dirty="0" err="1">
                <a:solidFill>
                  <a:srgbClr val="0F2303"/>
                </a:solidFill>
                <a:cs typeface="Calibri"/>
              </a:rPr>
              <a:t>alınması</a:t>
            </a:r>
            <a:endParaRPr lang="en-US" sz="1600" dirty="0">
              <a:solidFill>
                <a:srgbClr val="0F2303"/>
              </a:solidFill>
              <a:cs typeface="Calibri"/>
            </a:endParaRPr>
          </a:p>
          <a:p>
            <a:pPr marL="342900" indent="-342900">
              <a:lnSpc>
                <a:spcPct val="150000"/>
              </a:lnSpc>
              <a:buFont typeface="Arial"/>
              <a:buChar char="•"/>
            </a:pPr>
            <a:r>
              <a:rPr lang="en-US" sz="1600" dirty="0">
                <a:solidFill>
                  <a:srgbClr val="0F2303"/>
                </a:solidFill>
                <a:cs typeface="Calibri"/>
              </a:rPr>
              <a:t>PSYC 204 </a:t>
            </a:r>
            <a:r>
              <a:rPr lang="en-US" sz="1600" dirty="0" err="1">
                <a:solidFill>
                  <a:srgbClr val="0F2303"/>
                </a:solidFill>
                <a:cs typeface="Calibri"/>
              </a:rPr>
              <a:t>Yaşam</a:t>
            </a:r>
            <a:r>
              <a:rPr lang="en-US" sz="1600" dirty="0">
                <a:solidFill>
                  <a:srgbClr val="0F2303"/>
                </a:solidFill>
                <a:cs typeface="Calibri"/>
              </a:rPr>
              <a:t> Boyu </a:t>
            </a:r>
            <a:r>
              <a:rPr lang="en-US" sz="1600" dirty="0" err="1">
                <a:solidFill>
                  <a:srgbClr val="0F2303"/>
                </a:solidFill>
                <a:cs typeface="Calibri"/>
              </a:rPr>
              <a:t>Gelişim</a:t>
            </a:r>
            <a:r>
              <a:rPr lang="en-US" sz="1600" dirty="0">
                <a:solidFill>
                  <a:srgbClr val="0F2303"/>
                </a:solidFill>
                <a:cs typeface="Calibri"/>
              </a:rPr>
              <a:t> </a:t>
            </a:r>
            <a:r>
              <a:rPr lang="en-US" sz="1600" dirty="0" err="1">
                <a:solidFill>
                  <a:srgbClr val="0F2303"/>
                </a:solidFill>
                <a:cs typeface="Calibri"/>
              </a:rPr>
              <a:t>dersi</a:t>
            </a:r>
            <a:r>
              <a:rPr lang="en-US" sz="1600" dirty="0">
                <a:solidFill>
                  <a:srgbClr val="0F2303"/>
                </a:solidFill>
                <a:cs typeface="Calibri"/>
              </a:rPr>
              <a:t> </a:t>
            </a:r>
            <a:r>
              <a:rPr lang="en-US" sz="1600" dirty="0" err="1">
                <a:solidFill>
                  <a:srgbClr val="0F2303"/>
                </a:solidFill>
                <a:cs typeface="Calibri"/>
              </a:rPr>
              <a:t>kapsamında</a:t>
            </a:r>
            <a:r>
              <a:rPr lang="en-US" sz="1600" dirty="0">
                <a:solidFill>
                  <a:srgbClr val="0F2303"/>
                </a:solidFill>
                <a:cs typeface="Calibri"/>
              </a:rPr>
              <a:t> </a:t>
            </a:r>
            <a:r>
              <a:rPr lang="en-US" sz="1600" dirty="0" err="1">
                <a:solidFill>
                  <a:srgbClr val="0F2303"/>
                </a:solidFill>
                <a:cs typeface="Calibri"/>
              </a:rPr>
              <a:t>gelişimsel</a:t>
            </a:r>
            <a:r>
              <a:rPr lang="en-US" sz="1600" dirty="0">
                <a:solidFill>
                  <a:srgbClr val="0F2303"/>
                </a:solidFill>
                <a:cs typeface="Calibri"/>
              </a:rPr>
              <a:t> </a:t>
            </a:r>
            <a:r>
              <a:rPr lang="en-US" sz="1600" dirty="0" err="1">
                <a:solidFill>
                  <a:srgbClr val="0F2303"/>
                </a:solidFill>
                <a:cs typeface="Calibri"/>
              </a:rPr>
              <a:t>alanlarla</a:t>
            </a:r>
            <a:r>
              <a:rPr lang="en-US" sz="1600" dirty="0">
                <a:solidFill>
                  <a:srgbClr val="0F2303"/>
                </a:solidFill>
                <a:cs typeface="Calibri"/>
              </a:rPr>
              <a:t> </a:t>
            </a:r>
            <a:r>
              <a:rPr lang="en-US" sz="1600" dirty="0" err="1">
                <a:solidFill>
                  <a:srgbClr val="0F2303"/>
                </a:solidFill>
                <a:cs typeface="Calibri"/>
              </a:rPr>
              <a:t>ilgili</a:t>
            </a:r>
            <a:r>
              <a:rPr lang="en-US" sz="1600" dirty="0">
                <a:solidFill>
                  <a:srgbClr val="0F2303"/>
                </a:solidFill>
                <a:cs typeface="Calibri"/>
              </a:rPr>
              <a:t> </a:t>
            </a:r>
            <a:r>
              <a:rPr lang="en-US" sz="1600" dirty="0" err="1">
                <a:solidFill>
                  <a:srgbClr val="0F2303"/>
                </a:solidFill>
                <a:cs typeface="Calibri"/>
              </a:rPr>
              <a:t>farklı</a:t>
            </a:r>
            <a:r>
              <a:rPr lang="en-US" sz="1600" dirty="0">
                <a:solidFill>
                  <a:srgbClr val="0F2303"/>
                </a:solidFill>
                <a:cs typeface="Calibri"/>
              </a:rPr>
              <a:t> </a:t>
            </a:r>
            <a:r>
              <a:rPr lang="en-US" sz="1600" dirty="0" err="1">
                <a:solidFill>
                  <a:srgbClr val="0F2303"/>
                </a:solidFill>
                <a:cs typeface="Calibri"/>
              </a:rPr>
              <a:t>yaş</a:t>
            </a:r>
            <a:r>
              <a:rPr lang="en-US" sz="1600" dirty="0">
                <a:solidFill>
                  <a:srgbClr val="0F2303"/>
                </a:solidFill>
                <a:cs typeface="Calibri"/>
              </a:rPr>
              <a:t> </a:t>
            </a:r>
            <a:r>
              <a:rPr lang="en-US" sz="1600" dirty="0" err="1">
                <a:solidFill>
                  <a:srgbClr val="0F2303"/>
                </a:solidFill>
                <a:cs typeface="Calibri"/>
              </a:rPr>
              <a:t>gruplarından</a:t>
            </a:r>
            <a:r>
              <a:rPr lang="en-US" sz="1600" dirty="0">
                <a:solidFill>
                  <a:srgbClr val="0F2303"/>
                </a:solidFill>
                <a:cs typeface="Calibri"/>
              </a:rPr>
              <a:t> </a:t>
            </a:r>
            <a:r>
              <a:rPr lang="en-US" sz="1600" dirty="0" err="1">
                <a:solidFill>
                  <a:srgbClr val="0F2303"/>
                </a:solidFill>
                <a:cs typeface="Calibri"/>
              </a:rPr>
              <a:t>kişilerle</a:t>
            </a:r>
            <a:r>
              <a:rPr lang="en-US" sz="1600" dirty="0">
                <a:solidFill>
                  <a:srgbClr val="0F2303"/>
                </a:solidFill>
                <a:cs typeface="Calibri"/>
              </a:rPr>
              <a:t> </a:t>
            </a:r>
            <a:r>
              <a:rPr lang="en-US" sz="1600" dirty="0" err="1">
                <a:solidFill>
                  <a:srgbClr val="0F2303"/>
                </a:solidFill>
                <a:cs typeface="Calibri"/>
              </a:rPr>
              <a:t>görüşmeler</a:t>
            </a:r>
            <a:r>
              <a:rPr lang="en-US" sz="1600" dirty="0">
                <a:solidFill>
                  <a:srgbClr val="0F2303"/>
                </a:solidFill>
                <a:cs typeface="Calibri"/>
              </a:rPr>
              <a:t> </a:t>
            </a:r>
            <a:r>
              <a:rPr lang="en-US" sz="1600" dirty="0" err="1">
                <a:solidFill>
                  <a:srgbClr val="0F2303"/>
                </a:solidFill>
                <a:cs typeface="Calibri"/>
              </a:rPr>
              <a:t>yaparak</a:t>
            </a:r>
            <a:r>
              <a:rPr lang="en-US" sz="1600" dirty="0">
                <a:solidFill>
                  <a:srgbClr val="0F2303"/>
                </a:solidFill>
                <a:cs typeface="Calibri"/>
              </a:rPr>
              <a:t> </a:t>
            </a:r>
            <a:r>
              <a:rPr lang="en-US" sz="1600" dirty="0" err="1">
                <a:solidFill>
                  <a:srgbClr val="0F2303"/>
                </a:solidFill>
                <a:cs typeface="Calibri"/>
              </a:rPr>
              <a:t>veya</a:t>
            </a:r>
            <a:r>
              <a:rPr lang="en-US" sz="1600" dirty="0">
                <a:solidFill>
                  <a:srgbClr val="0F2303"/>
                </a:solidFill>
                <a:cs typeface="Calibri"/>
              </a:rPr>
              <a:t> </a:t>
            </a:r>
            <a:r>
              <a:rPr lang="en-US" sz="1600" dirty="0" err="1">
                <a:solidFill>
                  <a:srgbClr val="0F2303"/>
                </a:solidFill>
                <a:cs typeface="Calibri"/>
              </a:rPr>
              <a:t>uygulamalar</a:t>
            </a:r>
            <a:r>
              <a:rPr lang="en-US" sz="1600" dirty="0">
                <a:solidFill>
                  <a:srgbClr val="0F2303"/>
                </a:solidFill>
                <a:cs typeface="Calibri"/>
              </a:rPr>
              <a:t> </a:t>
            </a:r>
            <a:r>
              <a:rPr lang="en-US" sz="1600" dirty="0" err="1">
                <a:solidFill>
                  <a:srgbClr val="0F2303"/>
                </a:solidFill>
                <a:cs typeface="Calibri"/>
              </a:rPr>
              <a:t>yaparak</a:t>
            </a:r>
            <a:r>
              <a:rPr lang="en-US" sz="1600" dirty="0">
                <a:solidFill>
                  <a:srgbClr val="0F2303"/>
                </a:solidFill>
                <a:cs typeface="Calibri"/>
              </a:rPr>
              <a:t> </a:t>
            </a:r>
            <a:r>
              <a:rPr lang="en-US" sz="1600" dirty="0" err="1">
                <a:solidFill>
                  <a:srgbClr val="0F2303"/>
                </a:solidFill>
                <a:cs typeface="Calibri"/>
              </a:rPr>
              <a:t>saha</a:t>
            </a:r>
            <a:r>
              <a:rPr lang="en-US" sz="1600" dirty="0">
                <a:solidFill>
                  <a:srgbClr val="0F2303"/>
                </a:solidFill>
                <a:cs typeface="Calibri"/>
              </a:rPr>
              <a:t> </a:t>
            </a:r>
            <a:r>
              <a:rPr lang="en-US" sz="1600" dirty="0" err="1">
                <a:solidFill>
                  <a:srgbClr val="0F2303"/>
                </a:solidFill>
                <a:cs typeface="Calibri"/>
              </a:rPr>
              <a:t>deneyimi</a:t>
            </a:r>
            <a:r>
              <a:rPr lang="en-US" sz="1600" dirty="0">
                <a:solidFill>
                  <a:srgbClr val="0F2303"/>
                </a:solidFill>
                <a:cs typeface="Calibri"/>
              </a:rPr>
              <a:t> </a:t>
            </a:r>
            <a:r>
              <a:rPr lang="en-US" sz="1600" dirty="0" err="1">
                <a:solidFill>
                  <a:srgbClr val="0F2303"/>
                </a:solidFill>
                <a:cs typeface="Calibri"/>
              </a:rPr>
              <a:t>kazanmaktadırlar</a:t>
            </a:r>
            <a:endParaRPr lang="en-US" sz="1600" dirty="0">
              <a:solidFill>
                <a:srgbClr val="0F2303"/>
              </a:solidFill>
              <a:cs typeface="Calibri"/>
            </a:endParaRPr>
          </a:p>
          <a:p>
            <a:pPr marL="342900" indent="-342900">
              <a:lnSpc>
                <a:spcPct val="150000"/>
              </a:lnSpc>
              <a:buFont typeface="Arial"/>
              <a:buChar char="•"/>
            </a:pPr>
            <a:r>
              <a:rPr lang="en-US" sz="1600" dirty="0">
                <a:solidFill>
                  <a:srgbClr val="0F2303"/>
                </a:solidFill>
                <a:cs typeface="Calibri"/>
              </a:rPr>
              <a:t>PSYC 104, PSYC 205 </a:t>
            </a:r>
            <a:r>
              <a:rPr lang="en-US" sz="1600" dirty="0" err="1">
                <a:solidFill>
                  <a:srgbClr val="0F2303"/>
                </a:solidFill>
                <a:cs typeface="Calibri"/>
              </a:rPr>
              <a:t>ve</a:t>
            </a:r>
            <a:r>
              <a:rPr lang="en-US" sz="1600" dirty="0">
                <a:solidFill>
                  <a:srgbClr val="0F2303"/>
                </a:solidFill>
                <a:cs typeface="Calibri"/>
              </a:rPr>
              <a:t> PSYC 301 </a:t>
            </a:r>
            <a:r>
              <a:rPr lang="en-US" sz="1600" dirty="0" err="1">
                <a:solidFill>
                  <a:srgbClr val="0F2303"/>
                </a:solidFill>
                <a:cs typeface="Calibri"/>
              </a:rPr>
              <a:t>araştırma</a:t>
            </a:r>
            <a:r>
              <a:rPr lang="en-US" sz="1600" dirty="0">
                <a:solidFill>
                  <a:srgbClr val="0F2303"/>
                </a:solidFill>
                <a:cs typeface="Calibri"/>
              </a:rPr>
              <a:t> </a:t>
            </a:r>
            <a:r>
              <a:rPr lang="en-US" sz="1600" dirty="0" err="1">
                <a:solidFill>
                  <a:srgbClr val="0F2303"/>
                </a:solidFill>
                <a:cs typeface="Calibri"/>
              </a:rPr>
              <a:t>dersleri</a:t>
            </a:r>
            <a:r>
              <a:rPr lang="en-US" sz="1600" dirty="0">
                <a:solidFill>
                  <a:srgbClr val="0F2303"/>
                </a:solidFill>
                <a:cs typeface="Calibri"/>
              </a:rPr>
              <a:t> </a:t>
            </a:r>
            <a:r>
              <a:rPr lang="en-US" sz="1600" dirty="0" err="1">
                <a:solidFill>
                  <a:srgbClr val="0F2303"/>
                </a:solidFill>
                <a:cs typeface="Calibri"/>
              </a:rPr>
              <a:t>ile</a:t>
            </a:r>
            <a:r>
              <a:rPr lang="en-US" sz="1600" dirty="0">
                <a:solidFill>
                  <a:srgbClr val="0F2303"/>
                </a:solidFill>
                <a:cs typeface="Calibri"/>
              </a:rPr>
              <a:t> </a:t>
            </a:r>
            <a:r>
              <a:rPr lang="en-US" sz="1600" dirty="0" err="1">
                <a:solidFill>
                  <a:srgbClr val="0F2303"/>
                </a:solidFill>
                <a:cs typeface="Calibri"/>
              </a:rPr>
              <a:t>öğrencilerin</a:t>
            </a:r>
            <a:r>
              <a:rPr lang="en-US" sz="1600" dirty="0">
                <a:solidFill>
                  <a:srgbClr val="0F2303"/>
                </a:solidFill>
                <a:cs typeface="Calibri"/>
              </a:rPr>
              <a:t> </a:t>
            </a:r>
            <a:r>
              <a:rPr lang="en-US" sz="1600" dirty="0" err="1">
                <a:solidFill>
                  <a:srgbClr val="0F2303"/>
                </a:solidFill>
                <a:cs typeface="Calibri"/>
              </a:rPr>
              <a:t>bir</a:t>
            </a:r>
            <a:r>
              <a:rPr lang="en-US" sz="1600" dirty="0">
                <a:solidFill>
                  <a:srgbClr val="0F2303"/>
                </a:solidFill>
                <a:cs typeface="Calibri"/>
              </a:rPr>
              <a:t> </a:t>
            </a:r>
            <a:r>
              <a:rPr lang="en-US" sz="1600" dirty="0" err="1">
                <a:solidFill>
                  <a:srgbClr val="0F2303"/>
                </a:solidFill>
                <a:cs typeface="Calibri"/>
              </a:rPr>
              <a:t>araştırma</a:t>
            </a:r>
            <a:r>
              <a:rPr lang="en-US" sz="1600" dirty="0">
                <a:solidFill>
                  <a:srgbClr val="0F2303"/>
                </a:solidFill>
                <a:cs typeface="Calibri"/>
              </a:rPr>
              <a:t> </a:t>
            </a:r>
            <a:r>
              <a:rPr lang="en-US" sz="1600" dirty="0" err="1">
                <a:solidFill>
                  <a:srgbClr val="0F2303"/>
                </a:solidFill>
                <a:cs typeface="Calibri"/>
              </a:rPr>
              <a:t>sürecini</a:t>
            </a:r>
            <a:r>
              <a:rPr lang="en-US" sz="1600" dirty="0">
                <a:solidFill>
                  <a:srgbClr val="0F2303"/>
                </a:solidFill>
                <a:cs typeface="Calibri"/>
              </a:rPr>
              <a:t> </a:t>
            </a:r>
            <a:r>
              <a:rPr lang="en-US" sz="1600" dirty="0" err="1">
                <a:solidFill>
                  <a:srgbClr val="0F2303"/>
                </a:solidFill>
                <a:cs typeface="Calibri"/>
              </a:rPr>
              <a:t>deneyimlemekte</a:t>
            </a:r>
            <a:r>
              <a:rPr lang="en-US" sz="1600" dirty="0">
                <a:solidFill>
                  <a:srgbClr val="0F2303"/>
                </a:solidFill>
                <a:cs typeface="Calibri"/>
              </a:rPr>
              <a:t>, </a:t>
            </a:r>
            <a:r>
              <a:rPr lang="en-US" sz="1600" dirty="0" err="1">
                <a:solidFill>
                  <a:srgbClr val="0F2303"/>
                </a:solidFill>
                <a:cs typeface="Calibri"/>
              </a:rPr>
              <a:t>araştırma</a:t>
            </a:r>
            <a:r>
              <a:rPr lang="en-US" sz="1600" dirty="0">
                <a:solidFill>
                  <a:srgbClr val="0F2303"/>
                </a:solidFill>
                <a:cs typeface="Calibri"/>
              </a:rPr>
              <a:t> </a:t>
            </a:r>
            <a:r>
              <a:rPr lang="en-US" sz="1600" dirty="0" err="1">
                <a:solidFill>
                  <a:srgbClr val="0F2303"/>
                </a:solidFill>
                <a:cs typeface="Calibri"/>
              </a:rPr>
              <a:t>önerisi</a:t>
            </a:r>
            <a:r>
              <a:rPr lang="en-US" sz="1600" dirty="0">
                <a:solidFill>
                  <a:srgbClr val="0F2303"/>
                </a:solidFill>
                <a:cs typeface="Calibri"/>
              </a:rPr>
              <a:t> </a:t>
            </a:r>
            <a:r>
              <a:rPr lang="en-US" sz="1600" dirty="0" err="1">
                <a:solidFill>
                  <a:srgbClr val="0F2303"/>
                </a:solidFill>
                <a:cs typeface="Calibri"/>
              </a:rPr>
              <a:t>yazmakta</a:t>
            </a:r>
            <a:r>
              <a:rPr lang="en-US" sz="1600" dirty="0">
                <a:solidFill>
                  <a:srgbClr val="0F2303"/>
                </a:solidFill>
                <a:cs typeface="Calibri"/>
              </a:rPr>
              <a:t> </a:t>
            </a:r>
            <a:r>
              <a:rPr lang="en-US" sz="1600" dirty="0" err="1">
                <a:solidFill>
                  <a:srgbClr val="0F2303"/>
                </a:solidFill>
                <a:cs typeface="Calibri"/>
              </a:rPr>
              <a:t>böylece</a:t>
            </a:r>
            <a:r>
              <a:rPr lang="en-US" sz="1600" dirty="0">
                <a:solidFill>
                  <a:srgbClr val="0F2303"/>
                </a:solidFill>
                <a:cs typeface="Calibri"/>
              </a:rPr>
              <a:t> </a:t>
            </a:r>
            <a:r>
              <a:rPr lang="en-US" sz="1600" dirty="0" err="1">
                <a:solidFill>
                  <a:srgbClr val="0F2303"/>
                </a:solidFill>
                <a:cs typeface="Calibri"/>
              </a:rPr>
              <a:t>bilimsel</a:t>
            </a:r>
            <a:r>
              <a:rPr lang="en-US" sz="1600" dirty="0">
                <a:solidFill>
                  <a:srgbClr val="0F2303"/>
                </a:solidFill>
                <a:cs typeface="Calibri"/>
              </a:rPr>
              <a:t> </a:t>
            </a:r>
            <a:r>
              <a:rPr lang="en-US" sz="1600" dirty="0" err="1">
                <a:solidFill>
                  <a:srgbClr val="0F2303"/>
                </a:solidFill>
                <a:cs typeface="Calibri"/>
              </a:rPr>
              <a:t>yöntemi</a:t>
            </a:r>
            <a:r>
              <a:rPr lang="en-US" sz="1600" dirty="0">
                <a:solidFill>
                  <a:srgbClr val="0F2303"/>
                </a:solidFill>
                <a:cs typeface="Calibri"/>
              </a:rPr>
              <a:t> </a:t>
            </a:r>
            <a:r>
              <a:rPr lang="en-US" sz="1600" dirty="0" err="1">
                <a:solidFill>
                  <a:srgbClr val="0F2303"/>
                </a:solidFill>
                <a:cs typeface="Calibri"/>
              </a:rPr>
              <a:t>öğrenmektedirler</a:t>
            </a:r>
            <a:r>
              <a:rPr lang="en-US" sz="1600" dirty="0">
                <a:solidFill>
                  <a:srgbClr val="0F2303"/>
                </a:solidFill>
                <a:cs typeface="Calibri"/>
              </a:rPr>
              <a:t>. </a:t>
            </a:r>
          </a:p>
          <a:p>
            <a:pPr marL="342900" indent="-342900">
              <a:lnSpc>
                <a:spcPct val="150000"/>
              </a:lnSpc>
              <a:buFont typeface="Arial"/>
              <a:buChar char="•"/>
            </a:pPr>
            <a:r>
              <a:rPr lang="en-US" sz="1600" dirty="0">
                <a:solidFill>
                  <a:srgbClr val="0F2303"/>
                </a:solidFill>
                <a:cs typeface="Calibri"/>
              </a:rPr>
              <a:t>PSYC 201 </a:t>
            </a:r>
            <a:r>
              <a:rPr lang="en-US" sz="1600" dirty="0" err="1">
                <a:solidFill>
                  <a:srgbClr val="0F2303"/>
                </a:solidFill>
                <a:cs typeface="Calibri"/>
              </a:rPr>
              <a:t>ve</a:t>
            </a:r>
            <a:r>
              <a:rPr lang="en-US" sz="1600" dirty="0">
                <a:solidFill>
                  <a:srgbClr val="0F2303"/>
                </a:solidFill>
                <a:cs typeface="Calibri"/>
              </a:rPr>
              <a:t> PSYC 202 </a:t>
            </a:r>
            <a:r>
              <a:rPr lang="en-US" sz="1600" dirty="0" err="1">
                <a:solidFill>
                  <a:srgbClr val="0F2303"/>
                </a:solidFill>
                <a:cs typeface="Calibri"/>
              </a:rPr>
              <a:t>kodlu</a:t>
            </a:r>
            <a:r>
              <a:rPr lang="en-US" sz="1600" dirty="0">
                <a:solidFill>
                  <a:srgbClr val="0F2303"/>
                </a:solidFill>
                <a:cs typeface="Calibri"/>
              </a:rPr>
              <a:t> </a:t>
            </a:r>
            <a:r>
              <a:rPr lang="en-US" sz="1600" dirty="0" err="1">
                <a:solidFill>
                  <a:srgbClr val="0F2303"/>
                </a:solidFill>
                <a:cs typeface="Calibri"/>
              </a:rPr>
              <a:t>istatistik</a:t>
            </a:r>
            <a:r>
              <a:rPr lang="en-US" sz="1600" dirty="0">
                <a:solidFill>
                  <a:srgbClr val="0F2303"/>
                </a:solidFill>
                <a:cs typeface="Calibri"/>
              </a:rPr>
              <a:t> </a:t>
            </a:r>
            <a:r>
              <a:rPr lang="en-US" sz="1600" dirty="0" err="1">
                <a:solidFill>
                  <a:srgbClr val="0F2303"/>
                </a:solidFill>
                <a:cs typeface="Calibri"/>
              </a:rPr>
              <a:t>dersleriyle</a:t>
            </a:r>
            <a:r>
              <a:rPr lang="en-US" sz="1600" dirty="0">
                <a:solidFill>
                  <a:srgbClr val="0F2303"/>
                </a:solidFill>
                <a:cs typeface="Calibri"/>
              </a:rPr>
              <a:t> </a:t>
            </a:r>
            <a:r>
              <a:rPr lang="en-US" sz="1600" dirty="0" err="1">
                <a:solidFill>
                  <a:srgbClr val="0F2303"/>
                </a:solidFill>
                <a:cs typeface="Calibri"/>
              </a:rPr>
              <a:t>veri</a:t>
            </a:r>
            <a:r>
              <a:rPr lang="en-US" sz="1600" dirty="0">
                <a:solidFill>
                  <a:srgbClr val="0F2303"/>
                </a:solidFill>
                <a:cs typeface="Calibri"/>
              </a:rPr>
              <a:t> </a:t>
            </a:r>
            <a:r>
              <a:rPr lang="en-US" sz="1600" dirty="0" err="1">
                <a:solidFill>
                  <a:srgbClr val="0F2303"/>
                </a:solidFill>
                <a:cs typeface="Calibri"/>
              </a:rPr>
              <a:t>analizi</a:t>
            </a:r>
            <a:r>
              <a:rPr lang="en-US" sz="1600" dirty="0">
                <a:solidFill>
                  <a:srgbClr val="0F2303"/>
                </a:solidFill>
                <a:cs typeface="Calibri"/>
              </a:rPr>
              <a:t> </a:t>
            </a:r>
            <a:r>
              <a:rPr lang="en-US" sz="1600" dirty="0" err="1">
                <a:solidFill>
                  <a:srgbClr val="0F2303"/>
                </a:solidFill>
                <a:cs typeface="Calibri"/>
              </a:rPr>
              <a:t>ve</a:t>
            </a:r>
            <a:r>
              <a:rPr lang="en-US" sz="1600" dirty="0">
                <a:solidFill>
                  <a:srgbClr val="0F2303"/>
                </a:solidFill>
                <a:cs typeface="Calibri"/>
              </a:rPr>
              <a:t> </a:t>
            </a:r>
            <a:r>
              <a:rPr lang="en-US" sz="1600" dirty="0" err="1">
                <a:solidFill>
                  <a:srgbClr val="0F2303"/>
                </a:solidFill>
                <a:cs typeface="Calibri"/>
              </a:rPr>
              <a:t>verinin</a:t>
            </a:r>
            <a:r>
              <a:rPr lang="en-US" sz="1600" dirty="0">
                <a:solidFill>
                  <a:srgbClr val="0F2303"/>
                </a:solidFill>
                <a:cs typeface="Calibri"/>
              </a:rPr>
              <a:t> </a:t>
            </a:r>
            <a:r>
              <a:rPr lang="en-US" sz="1600" dirty="0" err="1">
                <a:solidFill>
                  <a:srgbClr val="0F2303"/>
                </a:solidFill>
                <a:cs typeface="Calibri"/>
              </a:rPr>
              <a:t>yorumlanması</a:t>
            </a:r>
            <a:r>
              <a:rPr lang="en-US" sz="1600" dirty="0">
                <a:solidFill>
                  <a:srgbClr val="0F2303"/>
                </a:solidFill>
                <a:cs typeface="Calibri"/>
              </a:rPr>
              <a:t> </a:t>
            </a:r>
            <a:r>
              <a:rPr lang="en-US" sz="1600" dirty="0" err="1">
                <a:solidFill>
                  <a:srgbClr val="0F2303"/>
                </a:solidFill>
                <a:cs typeface="Calibri"/>
              </a:rPr>
              <a:t>gibi</a:t>
            </a:r>
            <a:r>
              <a:rPr lang="en-US" sz="1600" dirty="0">
                <a:solidFill>
                  <a:srgbClr val="0F2303"/>
                </a:solidFill>
                <a:cs typeface="Calibri"/>
              </a:rPr>
              <a:t> </a:t>
            </a:r>
            <a:r>
              <a:rPr lang="en-US" sz="1600" dirty="0" err="1">
                <a:solidFill>
                  <a:srgbClr val="0F2303"/>
                </a:solidFill>
                <a:cs typeface="Calibri"/>
              </a:rPr>
              <a:t>becerilerin</a:t>
            </a:r>
            <a:r>
              <a:rPr lang="en-US" sz="1600" dirty="0">
                <a:solidFill>
                  <a:srgbClr val="0F2303"/>
                </a:solidFill>
                <a:cs typeface="Calibri"/>
              </a:rPr>
              <a:t> </a:t>
            </a:r>
            <a:r>
              <a:rPr lang="en-US" sz="1600" dirty="0" err="1">
                <a:solidFill>
                  <a:srgbClr val="0F2303"/>
                </a:solidFill>
                <a:cs typeface="Calibri"/>
              </a:rPr>
              <a:t>kazandırılması</a:t>
            </a:r>
            <a:r>
              <a:rPr lang="en-US" sz="1600" dirty="0">
                <a:solidFill>
                  <a:srgbClr val="0F2303"/>
                </a:solidFill>
                <a:cs typeface="Calibri"/>
              </a:rPr>
              <a:t> (</a:t>
            </a:r>
            <a:r>
              <a:rPr lang="en-US" sz="1600" dirty="0">
                <a:solidFill>
                  <a:srgbClr val="0F2303"/>
                </a:solidFill>
                <a:ea typeface="+mn-lt"/>
                <a:cs typeface="+mn-lt"/>
              </a:rPr>
              <a:t>"Deliberate Ignorance: From Fear to Positive Actions" </a:t>
            </a:r>
            <a:r>
              <a:rPr lang="en-US" sz="1600" dirty="0" err="1">
                <a:solidFill>
                  <a:srgbClr val="0F2303"/>
                </a:solidFill>
                <a:ea typeface="+mn-lt"/>
                <a:cs typeface="+mn-lt"/>
              </a:rPr>
              <a:t>başlıklı</a:t>
            </a:r>
            <a:r>
              <a:rPr lang="en-US" sz="1600" dirty="0">
                <a:solidFill>
                  <a:srgbClr val="0F2303"/>
                </a:solidFill>
                <a:ea typeface="+mn-lt"/>
                <a:cs typeface="+mn-lt"/>
              </a:rPr>
              <a:t> </a:t>
            </a:r>
            <a:r>
              <a:rPr lang="en-US" sz="1600" dirty="0">
                <a:solidFill>
                  <a:srgbClr val="0F2303"/>
                </a:solidFill>
                <a:cs typeface="Calibri"/>
              </a:rPr>
              <a:t>SEPAM </a:t>
            </a:r>
            <a:r>
              <a:rPr lang="en-US" sz="1600" dirty="0" err="1">
                <a:solidFill>
                  <a:srgbClr val="0F2303"/>
                </a:solidFill>
                <a:cs typeface="Calibri"/>
              </a:rPr>
              <a:t>semineri</a:t>
            </a:r>
            <a:r>
              <a:rPr lang="en-US" sz="1600" dirty="0">
                <a:solidFill>
                  <a:srgbClr val="0F2303"/>
                </a:solidFill>
                <a:cs typeface="Calibri"/>
              </a:rPr>
              <a:t>)</a:t>
            </a:r>
          </a:p>
          <a:p>
            <a:pPr marL="342900" indent="-342900">
              <a:lnSpc>
                <a:spcPct val="150000"/>
              </a:lnSpc>
              <a:buFont typeface="Arial"/>
              <a:buChar char="•"/>
            </a:pPr>
            <a:r>
              <a:rPr lang="en-US" sz="1600" dirty="0">
                <a:solidFill>
                  <a:srgbClr val="0F2303"/>
                </a:solidFill>
                <a:cs typeface="Calibri"/>
              </a:rPr>
              <a:t>PSYC 305 </a:t>
            </a:r>
            <a:r>
              <a:rPr lang="en-US" sz="1600" dirty="0" err="1">
                <a:solidFill>
                  <a:srgbClr val="0F2303"/>
                </a:solidFill>
                <a:cs typeface="Calibri"/>
              </a:rPr>
              <a:t>Kişilik</a:t>
            </a:r>
            <a:r>
              <a:rPr lang="en-US" sz="1600" dirty="0">
                <a:solidFill>
                  <a:srgbClr val="0F2303"/>
                </a:solidFill>
                <a:cs typeface="Calibri"/>
              </a:rPr>
              <a:t> </a:t>
            </a:r>
            <a:r>
              <a:rPr lang="en-US" sz="1600" dirty="0" err="1">
                <a:solidFill>
                  <a:srgbClr val="0F2303"/>
                </a:solidFill>
                <a:cs typeface="Calibri"/>
              </a:rPr>
              <a:t>Kuramları</a:t>
            </a:r>
            <a:r>
              <a:rPr lang="en-US" sz="1600" dirty="0">
                <a:solidFill>
                  <a:srgbClr val="0F2303"/>
                </a:solidFill>
                <a:cs typeface="Calibri"/>
              </a:rPr>
              <a:t> </a:t>
            </a:r>
            <a:r>
              <a:rPr lang="en-US" sz="1600" dirty="0" err="1">
                <a:solidFill>
                  <a:srgbClr val="0F2303"/>
                </a:solidFill>
                <a:cs typeface="Calibri"/>
              </a:rPr>
              <a:t>dersi</a:t>
            </a:r>
            <a:r>
              <a:rPr lang="en-US" sz="1600" dirty="0">
                <a:solidFill>
                  <a:srgbClr val="0F2303"/>
                </a:solidFill>
                <a:cs typeface="Calibri"/>
              </a:rPr>
              <a:t> </a:t>
            </a:r>
            <a:r>
              <a:rPr lang="en-US" sz="1600" dirty="0" err="1">
                <a:solidFill>
                  <a:srgbClr val="0F2303"/>
                </a:solidFill>
                <a:cs typeface="Calibri"/>
              </a:rPr>
              <a:t>kapsamında</a:t>
            </a:r>
            <a:r>
              <a:rPr lang="en-US" sz="1600" dirty="0">
                <a:solidFill>
                  <a:srgbClr val="0F2303"/>
                </a:solidFill>
                <a:cs typeface="Calibri"/>
              </a:rPr>
              <a:t> </a:t>
            </a:r>
            <a:r>
              <a:rPr lang="en-US" sz="1600" dirty="0" err="1">
                <a:solidFill>
                  <a:srgbClr val="0F2303"/>
                </a:solidFill>
                <a:cs typeface="Calibri"/>
              </a:rPr>
              <a:t>farklı</a:t>
            </a:r>
            <a:r>
              <a:rPr lang="en-US" sz="1600" dirty="0">
                <a:solidFill>
                  <a:srgbClr val="0F2303"/>
                </a:solidFill>
                <a:cs typeface="Calibri"/>
              </a:rPr>
              <a:t> </a:t>
            </a:r>
            <a:r>
              <a:rPr lang="en-US" sz="1600" dirty="0" err="1">
                <a:solidFill>
                  <a:srgbClr val="0F2303"/>
                </a:solidFill>
                <a:cs typeface="Calibri"/>
              </a:rPr>
              <a:t>teorik</a:t>
            </a:r>
            <a:r>
              <a:rPr lang="en-US" sz="1600" dirty="0">
                <a:solidFill>
                  <a:srgbClr val="0F2303"/>
                </a:solidFill>
                <a:cs typeface="Calibri"/>
              </a:rPr>
              <a:t> </a:t>
            </a:r>
            <a:r>
              <a:rPr lang="en-US" sz="1600" dirty="0" err="1">
                <a:solidFill>
                  <a:srgbClr val="0F2303"/>
                </a:solidFill>
                <a:cs typeface="Calibri"/>
              </a:rPr>
              <a:t>bakış</a:t>
            </a:r>
            <a:r>
              <a:rPr lang="en-US" sz="1600" dirty="0">
                <a:solidFill>
                  <a:srgbClr val="0F2303"/>
                </a:solidFill>
                <a:cs typeface="Calibri"/>
              </a:rPr>
              <a:t> </a:t>
            </a:r>
            <a:r>
              <a:rPr lang="en-US" sz="1600" dirty="0" err="1">
                <a:solidFill>
                  <a:srgbClr val="0F2303"/>
                </a:solidFill>
                <a:cs typeface="Calibri"/>
              </a:rPr>
              <a:t>açılarının</a:t>
            </a:r>
            <a:r>
              <a:rPr lang="en-US" sz="1600" dirty="0">
                <a:solidFill>
                  <a:srgbClr val="0F2303"/>
                </a:solidFill>
                <a:cs typeface="Calibri"/>
              </a:rPr>
              <a:t> </a:t>
            </a:r>
            <a:r>
              <a:rPr lang="en-US" sz="1600" dirty="0" err="1">
                <a:solidFill>
                  <a:srgbClr val="0F2303"/>
                </a:solidFill>
                <a:cs typeface="Calibri"/>
              </a:rPr>
              <a:t>öğrenilmesi</a:t>
            </a:r>
            <a:r>
              <a:rPr lang="en-US" sz="1600" dirty="0">
                <a:solidFill>
                  <a:srgbClr val="0F2303"/>
                </a:solidFill>
                <a:cs typeface="Calibri"/>
              </a:rPr>
              <a:t>, </a:t>
            </a:r>
            <a:r>
              <a:rPr lang="en-US" sz="1600" dirty="0" err="1">
                <a:solidFill>
                  <a:srgbClr val="0F2303"/>
                </a:solidFill>
                <a:cs typeface="Calibri"/>
              </a:rPr>
              <a:t>karşılaştırılması</a:t>
            </a:r>
            <a:r>
              <a:rPr lang="en-US" sz="1600" dirty="0">
                <a:solidFill>
                  <a:srgbClr val="0F2303"/>
                </a:solidFill>
                <a:cs typeface="Calibri"/>
              </a:rPr>
              <a:t> </a:t>
            </a:r>
            <a:r>
              <a:rPr lang="en-US" sz="1600" dirty="0" err="1">
                <a:solidFill>
                  <a:srgbClr val="0F2303"/>
                </a:solidFill>
                <a:cs typeface="Calibri"/>
              </a:rPr>
              <a:t>ve</a:t>
            </a:r>
            <a:r>
              <a:rPr lang="en-US" sz="1600" dirty="0">
                <a:solidFill>
                  <a:srgbClr val="0F2303"/>
                </a:solidFill>
                <a:cs typeface="Calibri"/>
              </a:rPr>
              <a:t> </a:t>
            </a:r>
            <a:r>
              <a:rPr lang="en-US" sz="1600" dirty="0" err="1">
                <a:solidFill>
                  <a:srgbClr val="0F2303"/>
                </a:solidFill>
                <a:cs typeface="Calibri"/>
              </a:rPr>
              <a:t>psikoloji</a:t>
            </a:r>
            <a:r>
              <a:rPr lang="en-US" sz="1600" dirty="0">
                <a:solidFill>
                  <a:srgbClr val="0F2303"/>
                </a:solidFill>
                <a:cs typeface="Calibri"/>
              </a:rPr>
              <a:t> </a:t>
            </a:r>
            <a:r>
              <a:rPr lang="en-US" sz="1600" dirty="0" err="1">
                <a:solidFill>
                  <a:srgbClr val="0F2303"/>
                </a:solidFill>
                <a:cs typeface="Calibri"/>
              </a:rPr>
              <a:t>eğitimi</a:t>
            </a:r>
            <a:r>
              <a:rPr lang="en-US" sz="1600" dirty="0">
                <a:solidFill>
                  <a:srgbClr val="0F2303"/>
                </a:solidFill>
                <a:cs typeface="Calibri"/>
              </a:rPr>
              <a:t> </a:t>
            </a:r>
            <a:r>
              <a:rPr lang="en-US" sz="1600" dirty="0" err="1">
                <a:solidFill>
                  <a:srgbClr val="0F2303"/>
                </a:solidFill>
                <a:cs typeface="Calibri"/>
              </a:rPr>
              <a:t>içinde</a:t>
            </a:r>
            <a:r>
              <a:rPr lang="en-US" sz="1600" dirty="0">
                <a:solidFill>
                  <a:srgbClr val="0F2303"/>
                </a:solidFill>
                <a:cs typeface="Calibri"/>
              </a:rPr>
              <a:t> </a:t>
            </a:r>
            <a:r>
              <a:rPr lang="en-US" sz="1600" dirty="0" err="1">
                <a:solidFill>
                  <a:srgbClr val="0F2303"/>
                </a:solidFill>
                <a:cs typeface="Calibri"/>
              </a:rPr>
              <a:t>bütünleşmesi</a:t>
            </a:r>
            <a:endParaRPr lang="en-US" sz="1600" dirty="0">
              <a:solidFill>
                <a:srgbClr val="0F2303"/>
              </a:solidFill>
              <a:cs typeface="Calibri"/>
            </a:endParaRPr>
          </a:p>
        </p:txBody>
      </p:sp>
    </p:spTree>
    <p:extLst>
      <p:ext uri="{BB962C8B-B14F-4D97-AF65-F5344CB8AC3E}">
        <p14:creationId xmlns:p14="http://schemas.microsoft.com/office/powerpoint/2010/main" val="23092759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ARAŞTIRMA-GELİŞTİRME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28D8DCC7-313A-41A8-91CA-DABB7362A452}"/>
              </a:ext>
            </a:extLst>
          </p:cNvPr>
          <p:cNvSpPr txBox="1"/>
          <p:nvPr/>
        </p:nvSpPr>
        <p:spPr>
          <a:xfrm>
            <a:off x="243840" y="1635760"/>
            <a:ext cx="8646160" cy="44861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150000"/>
              </a:lnSpc>
              <a:buFont typeface="Arial"/>
              <a:buChar char="•"/>
            </a:pPr>
            <a:r>
              <a:rPr lang="en-US" sz="1600" dirty="0">
                <a:solidFill>
                  <a:srgbClr val="0F2303"/>
                </a:solidFill>
                <a:ea typeface="+mn-lt"/>
                <a:cs typeface="+mn-lt"/>
              </a:rPr>
              <a:t>Dr. </a:t>
            </a:r>
            <a:r>
              <a:rPr lang="en-US" sz="1600" dirty="0" err="1">
                <a:solidFill>
                  <a:srgbClr val="0F2303"/>
                </a:solidFill>
                <a:ea typeface="+mn-lt"/>
                <a:cs typeface="+mn-lt"/>
              </a:rPr>
              <a:t>Öğr</a:t>
            </a:r>
            <a:r>
              <a:rPr lang="en-US" sz="1600" dirty="0">
                <a:solidFill>
                  <a:srgbClr val="0F2303"/>
                </a:solidFill>
                <a:ea typeface="+mn-lt"/>
                <a:cs typeface="+mn-lt"/>
              </a:rPr>
              <a:t>. </a:t>
            </a:r>
            <a:r>
              <a:rPr lang="en-US" sz="1600" dirty="0" err="1">
                <a:solidFill>
                  <a:srgbClr val="0F2303"/>
                </a:solidFill>
                <a:ea typeface="+mn-lt"/>
                <a:cs typeface="+mn-lt"/>
              </a:rPr>
              <a:t>Üyesi</a:t>
            </a:r>
            <a:r>
              <a:rPr lang="en-US" sz="1600" dirty="0">
                <a:solidFill>
                  <a:srgbClr val="0F2303"/>
                </a:solidFill>
                <a:ea typeface="+mn-lt"/>
                <a:cs typeface="+mn-lt"/>
              </a:rPr>
              <a:t> Sıla </a:t>
            </a:r>
            <a:r>
              <a:rPr lang="en-US" sz="1600" dirty="0" err="1">
                <a:solidFill>
                  <a:srgbClr val="0F2303"/>
                </a:solidFill>
                <a:ea typeface="+mn-lt"/>
                <a:cs typeface="+mn-lt"/>
              </a:rPr>
              <a:t>DEMİR’in</a:t>
            </a:r>
            <a:r>
              <a:rPr lang="en-US" sz="1600" dirty="0">
                <a:solidFill>
                  <a:srgbClr val="0F2303"/>
                </a:solidFill>
                <a:ea typeface="+mn-lt"/>
                <a:cs typeface="+mn-lt"/>
              </a:rPr>
              <a:t> </a:t>
            </a:r>
            <a:r>
              <a:rPr lang="en-US" sz="1600" dirty="0" err="1">
                <a:solidFill>
                  <a:srgbClr val="0F2303"/>
                </a:solidFill>
                <a:ea typeface="+mn-lt"/>
                <a:cs typeface="+mn-lt"/>
              </a:rPr>
              <a:t>araştırmacı</a:t>
            </a:r>
            <a:r>
              <a:rPr lang="en-US" sz="1600" dirty="0">
                <a:solidFill>
                  <a:srgbClr val="0F2303"/>
                </a:solidFill>
                <a:ea typeface="+mn-lt"/>
                <a:cs typeface="+mn-lt"/>
              </a:rPr>
              <a:t> </a:t>
            </a:r>
            <a:r>
              <a:rPr lang="en-US" sz="1600" dirty="0" err="1">
                <a:solidFill>
                  <a:srgbClr val="0F2303"/>
                </a:solidFill>
                <a:ea typeface="+mn-lt"/>
                <a:cs typeface="+mn-lt"/>
              </a:rPr>
              <a:t>olarak</a:t>
            </a:r>
            <a:r>
              <a:rPr lang="en-US" sz="1600" dirty="0">
                <a:solidFill>
                  <a:srgbClr val="0F2303"/>
                </a:solidFill>
                <a:ea typeface="+mn-lt"/>
                <a:cs typeface="+mn-lt"/>
              </a:rPr>
              <a:t> </a:t>
            </a:r>
            <a:r>
              <a:rPr lang="en-US" sz="1600" dirty="0" err="1">
                <a:solidFill>
                  <a:srgbClr val="0F2303"/>
                </a:solidFill>
                <a:ea typeface="+mn-lt"/>
                <a:cs typeface="+mn-lt"/>
              </a:rPr>
              <a:t>görev</a:t>
            </a:r>
            <a:r>
              <a:rPr lang="en-US" sz="1600" dirty="0">
                <a:solidFill>
                  <a:srgbClr val="0F2303"/>
                </a:solidFill>
                <a:ea typeface="+mn-lt"/>
                <a:cs typeface="+mn-lt"/>
              </a:rPr>
              <a:t> </a:t>
            </a:r>
            <a:r>
              <a:rPr lang="en-US" sz="1600" dirty="0" err="1">
                <a:solidFill>
                  <a:srgbClr val="0F2303"/>
                </a:solidFill>
                <a:ea typeface="+mn-lt"/>
                <a:cs typeface="+mn-lt"/>
              </a:rPr>
              <a:t>aldığı</a:t>
            </a:r>
            <a:r>
              <a:rPr lang="en-US" sz="1600" dirty="0">
                <a:solidFill>
                  <a:srgbClr val="0F2303"/>
                </a:solidFill>
                <a:ea typeface="+mn-lt"/>
                <a:cs typeface="+mn-lt"/>
              </a:rPr>
              <a:t> “COVID-19 </a:t>
            </a:r>
            <a:r>
              <a:rPr lang="en-US" sz="1600" dirty="0" err="1">
                <a:solidFill>
                  <a:srgbClr val="0F2303"/>
                </a:solidFill>
                <a:ea typeface="+mn-lt"/>
                <a:cs typeface="+mn-lt"/>
              </a:rPr>
              <a:t>ile</a:t>
            </a:r>
            <a:r>
              <a:rPr lang="en-US" sz="1600" dirty="0">
                <a:solidFill>
                  <a:srgbClr val="0F2303"/>
                </a:solidFill>
                <a:ea typeface="+mn-lt"/>
                <a:cs typeface="+mn-lt"/>
              </a:rPr>
              <a:t> </a:t>
            </a:r>
            <a:r>
              <a:rPr lang="en-US" sz="1600" dirty="0" err="1">
                <a:solidFill>
                  <a:srgbClr val="0F2303"/>
                </a:solidFill>
                <a:ea typeface="+mn-lt"/>
                <a:cs typeface="+mn-lt"/>
              </a:rPr>
              <a:t>İlişkili</a:t>
            </a:r>
            <a:r>
              <a:rPr lang="en-US" sz="1600" dirty="0">
                <a:solidFill>
                  <a:srgbClr val="0F2303"/>
                </a:solidFill>
                <a:ea typeface="+mn-lt"/>
                <a:cs typeface="+mn-lt"/>
              </a:rPr>
              <a:t> </a:t>
            </a:r>
            <a:r>
              <a:rPr lang="en-US" sz="1600" dirty="0" err="1">
                <a:solidFill>
                  <a:srgbClr val="0F2303"/>
                </a:solidFill>
                <a:ea typeface="+mn-lt"/>
                <a:cs typeface="+mn-lt"/>
              </a:rPr>
              <a:t>Davranışsal</a:t>
            </a:r>
            <a:r>
              <a:rPr lang="en-US" sz="1600" dirty="0">
                <a:solidFill>
                  <a:srgbClr val="0F2303"/>
                </a:solidFill>
                <a:ea typeface="+mn-lt"/>
                <a:cs typeface="+mn-lt"/>
              </a:rPr>
              <a:t> </a:t>
            </a:r>
            <a:r>
              <a:rPr lang="en-US" sz="1600" dirty="0" err="1">
                <a:solidFill>
                  <a:srgbClr val="0F2303"/>
                </a:solidFill>
                <a:ea typeface="+mn-lt"/>
                <a:cs typeface="+mn-lt"/>
              </a:rPr>
              <a:t>Faktörlerin</a:t>
            </a:r>
            <a:r>
              <a:rPr lang="en-US" sz="1600" dirty="0">
                <a:solidFill>
                  <a:srgbClr val="0F2303"/>
                </a:solidFill>
                <a:ea typeface="+mn-lt"/>
                <a:cs typeface="+mn-lt"/>
              </a:rPr>
              <a:t> </a:t>
            </a:r>
            <a:r>
              <a:rPr lang="en-US" sz="1600" dirty="0" err="1">
                <a:solidFill>
                  <a:srgbClr val="0F2303"/>
                </a:solidFill>
                <a:ea typeface="+mn-lt"/>
                <a:cs typeface="+mn-lt"/>
              </a:rPr>
              <a:t>İncelenmesi</a:t>
            </a:r>
            <a:r>
              <a:rPr lang="en-US" sz="1600" b="1" dirty="0">
                <a:solidFill>
                  <a:srgbClr val="0F2303"/>
                </a:solidFill>
                <a:ea typeface="+mn-lt"/>
                <a:cs typeface="+mn-lt"/>
              </a:rPr>
              <a:t>”</a:t>
            </a:r>
            <a:r>
              <a:rPr lang="en-US" sz="1600" dirty="0">
                <a:solidFill>
                  <a:srgbClr val="0F2303"/>
                </a:solidFill>
                <a:ea typeface="+mn-lt"/>
                <a:cs typeface="+mn-lt"/>
              </a:rPr>
              <a:t> </a:t>
            </a:r>
            <a:r>
              <a:rPr lang="en-US" sz="1600" dirty="0" err="1">
                <a:solidFill>
                  <a:srgbClr val="0F2303"/>
                </a:solidFill>
                <a:ea typeface="+mn-lt"/>
                <a:cs typeface="+mn-lt"/>
              </a:rPr>
              <a:t>başlıklı</a:t>
            </a:r>
            <a:r>
              <a:rPr lang="en-US" sz="1600" dirty="0">
                <a:solidFill>
                  <a:srgbClr val="0F2303"/>
                </a:solidFill>
                <a:ea typeface="+mn-lt"/>
                <a:cs typeface="+mn-lt"/>
              </a:rPr>
              <a:t> </a:t>
            </a:r>
            <a:r>
              <a:rPr lang="en-US" sz="1600" dirty="0" err="1">
                <a:solidFill>
                  <a:srgbClr val="0F2303"/>
                </a:solidFill>
                <a:ea typeface="+mn-lt"/>
                <a:cs typeface="+mn-lt"/>
              </a:rPr>
              <a:t>projesi</a:t>
            </a:r>
            <a:r>
              <a:rPr lang="en-US" sz="1600" dirty="0">
                <a:solidFill>
                  <a:srgbClr val="0F2303"/>
                </a:solidFill>
                <a:ea typeface="+mn-lt"/>
                <a:cs typeface="+mn-lt"/>
              </a:rPr>
              <a:t> TÜBİTAK </a:t>
            </a:r>
            <a:r>
              <a:rPr lang="en-US" sz="1600" dirty="0" err="1">
                <a:solidFill>
                  <a:srgbClr val="0F2303"/>
                </a:solidFill>
                <a:ea typeface="+mn-lt"/>
                <a:cs typeface="+mn-lt"/>
              </a:rPr>
              <a:t>tarafından</a:t>
            </a:r>
            <a:r>
              <a:rPr lang="en-US" sz="1600" dirty="0">
                <a:solidFill>
                  <a:srgbClr val="0F2303"/>
                </a:solidFill>
                <a:ea typeface="+mn-lt"/>
                <a:cs typeface="+mn-lt"/>
              </a:rPr>
              <a:t> "1001-Bilimsel </a:t>
            </a:r>
            <a:r>
              <a:rPr lang="en-US" sz="1600" dirty="0" err="1">
                <a:solidFill>
                  <a:srgbClr val="0F2303"/>
                </a:solidFill>
                <a:ea typeface="+mn-lt"/>
                <a:cs typeface="+mn-lt"/>
              </a:rPr>
              <a:t>ve</a:t>
            </a:r>
            <a:r>
              <a:rPr lang="en-US" sz="1600" dirty="0">
                <a:solidFill>
                  <a:srgbClr val="0F2303"/>
                </a:solidFill>
                <a:ea typeface="+mn-lt"/>
                <a:cs typeface="+mn-lt"/>
              </a:rPr>
              <a:t> </a:t>
            </a:r>
            <a:r>
              <a:rPr lang="en-US" sz="1600" dirty="0" err="1">
                <a:solidFill>
                  <a:srgbClr val="0F2303"/>
                </a:solidFill>
                <a:ea typeface="+mn-lt"/>
                <a:cs typeface="+mn-lt"/>
              </a:rPr>
              <a:t>Teknolojik</a:t>
            </a:r>
            <a:r>
              <a:rPr lang="en-US" sz="1600" dirty="0">
                <a:solidFill>
                  <a:srgbClr val="0F2303"/>
                </a:solidFill>
                <a:ea typeface="+mn-lt"/>
                <a:cs typeface="+mn-lt"/>
              </a:rPr>
              <a:t> </a:t>
            </a:r>
            <a:r>
              <a:rPr lang="en-US" sz="1600" dirty="0" err="1">
                <a:solidFill>
                  <a:srgbClr val="0F2303"/>
                </a:solidFill>
                <a:ea typeface="+mn-lt"/>
                <a:cs typeface="+mn-lt"/>
              </a:rPr>
              <a:t>Araştırma</a:t>
            </a:r>
            <a:r>
              <a:rPr lang="en-US" sz="1600" dirty="0">
                <a:solidFill>
                  <a:srgbClr val="0F2303"/>
                </a:solidFill>
                <a:ea typeface="+mn-lt"/>
                <a:cs typeface="+mn-lt"/>
              </a:rPr>
              <a:t> </a:t>
            </a:r>
            <a:r>
              <a:rPr lang="en-US" sz="1600" dirty="0" err="1">
                <a:solidFill>
                  <a:srgbClr val="0F2303"/>
                </a:solidFill>
                <a:ea typeface="+mn-lt"/>
                <a:cs typeface="+mn-lt"/>
              </a:rPr>
              <a:t>Projelerini</a:t>
            </a:r>
            <a:r>
              <a:rPr lang="en-US" sz="1600" dirty="0">
                <a:solidFill>
                  <a:srgbClr val="0F2303"/>
                </a:solidFill>
                <a:ea typeface="+mn-lt"/>
                <a:cs typeface="+mn-lt"/>
              </a:rPr>
              <a:t> </a:t>
            </a:r>
            <a:r>
              <a:rPr lang="en-US" sz="1600" dirty="0" err="1">
                <a:solidFill>
                  <a:srgbClr val="0F2303"/>
                </a:solidFill>
                <a:ea typeface="+mn-lt"/>
                <a:cs typeface="+mn-lt"/>
              </a:rPr>
              <a:t>Destekleme</a:t>
            </a:r>
            <a:r>
              <a:rPr lang="en-US" sz="1600" dirty="0">
                <a:solidFill>
                  <a:srgbClr val="0F2303"/>
                </a:solidFill>
                <a:ea typeface="+mn-lt"/>
                <a:cs typeface="+mn-lt"/>
              </a:rPr>
              <a:t> </a:t>
            </a:r>
            <a:r>
              <a:rPr lang="en-US" sz="1600" dirty="0" err="1">
                <a:solidFill>
                  <a:srgbClr val="0F2303"/>
                </a:solidFill>
                <a:ea typeface="+mn-lt"/>
                <a:cs typeface="+mn-lt"/>
              </a:rPr>
              <a:t>Programı</a:t>
            </a:r>
            <a:r>
              <a:rPr lang="en-US" sz="1600" dirty="0">
                <a:solidFill>
                  <a:srgbClr val="0F2303"/>
                </a:solidFill>
                <a:ea typeface="+mn-lt"/>
                <a:cs typeface="+mn-lt"/>
              </a:rPr>
              <a:t>" </a:t>
            </a:r>
            <a:r>
              <a:rPr lang="en-US" sz="1600" dirty="0" err="1">
                <a:solidFill>
                  <a:srgbClr val="0F2303"/>
                </a:solidFill>
                <a:ea typeface="+mn-lt"/>
                <a:cs typeface="+mn-lt"/>
              </a:rPr>
              <a:t>kapsamında</a:t>
            </a:r>
            <a:r>
              <a:rPr lang="en-US" sz="1600" dirty="0">
                <a:solidFill>
                  <a:srgbClr val="0F2303"/>
                </a:solidFill>
                <a:ea typeface="+mn-lt"/>
                <a:cs typeface="+mn-lt"/>
              </a:rPr>
              <a:t> </a:t>
            </a:r>
            <a:r>
              <a:rPr lang="en-US" sz="1600" dirty="0" err="1">
                <a:solidFill>
                  <a:srgbClr val="0F2303"/>
                </a:solidFill>
                <a:ea typeface="+mn-lt"/>
                <a:cs typeface="+mn-lt"/>
              </a:rPr>
              <a:t>desteklenmeye</a:t>
            </a:r>
            <a:r>
              <a:rPr lang="en-US" sz="1600" dirty="0">
                <a:solidFill>
                  <a:srgbClr val="0F2303"/>
                </a:solidFill>
                <a:ea typeface="+mn-lt"/>
                <a:cs typeface="+mn-lt"/>
              </a:rPr>
              <a:t> </a:t>
            </a:r>
            <a:r>
              <a:rPr lang="en-US" sz="1600" dirty="0" err="1">
                <a:solidFill>
                  <a:srgbClr val="0F2303"/>
                </a:solidFill>
                <a:ea typeface="+mn-lt"/>
                <a:cs typeface="+mn-lt"/>
              </a:rPr>
              <a:t>hak</a:t>
            </a:r>
            <a:r>
              <a:rPr lang="en-US" sz="1600" dirty="0">
                <a:solidFill>
                  <a:srgbClr val="0F2303"/>
                </a:solidFill>
                <a:ea typeface="+mn-lt"/>
                <a:cs typeface="+mn-lt"/>
              </a:rPr>
              <a:t> </a:t>
            </a:r>
            <a:r>
              <a:rPr lang="en-US" sz="1600" dirty="0" err="1">
                <a:solidFill>
                  <a:srgbClr val="0F2303"/>
                </a:solidFill>
                <a:ea typeface="+mn-lt"/>
                <a:cs typeface="+mn-lt"/>
              </a:rPr>
              <a:t>kazanmıştır</a:t>
            </a:r>
            <a:r>
              <a:rPr lang="en-US" sz="1600" dirty="0">
                <a:solidFill>
                  <a:srgbClr val="0F2303"/>
                </a:solidFill>
                <a:ea typeface="+mn-lt"/>
                <a:cs typeface="+mn-lt"/>
              </a:rPr>
              <a:t>.</a:t>
            </a:r>
            <a:endParaRPr lang="en-US">
              <a:cs typeface="Calibri" panose="020F0502020204030204"/>
            </a:endParaRPr>
          </a:p>
          <a:p>
            <a:pPr marL="342900" indent="-342900">
              <a:lnSpc>
                <a:spcPct val="150000"/>
              </a:lnSpc>
              <a:buFont typeface="Arial"/>
              <a:buChar char="•"/>
            </a:pPr>
            <a:r>
              <a:rPr lang="en-US" sz="1600" dirty="0">
                <a:solidFill>
                  <a:srgbClr val="0F2303"/>
                </a:solidFill>
                <a:ea typeface="+mn-lt"/>
                <a:cs typeface="+mn-lt"/>
              </a:rPr>
              <a:t>Dr. </a:t>
            </a:r>
            <a:r>
              <a:rPr lang="en-US" sz="1600" dirty="0" err="1">
                <a:solidFill>
                  <a:srgbClr val="0F2303"/>
                </a:solidFill>
                <a:ea typeface="+mn-lt"/>
                <a:cs typeface="+mn-lt"/>
              </a:rPr>
              <a:t>Öğr</a:t>
            </a:r>
            <a:r>
              <a:rPr lang="en-US" sz="1600" dirty="0">
                <a:solidFill>
                  <a:srgbClr val="0F2303"/>
                </a:solidFill>
                <a:ea typeface="+mn-lt"/>
                <a:cs typeface="+mn-lt"/>
              </a:rPr>
              <a:t>. </a:t>
            </a:r>
            <a:r>
              <a:rPr lang="en-US" sz="1600" dirty="0" err="1">
                <a:solidFill>
                  <a:srgbClr val="0F2303"/>
                </a:solidFill>
                <a:ea typeface="+mn-lt"/>
                <a:cs typeface="+mn-lt"/>
              </a:rPr>
              <a:t>Üyesi</a:t>
            </a:r>
            <a:r>
              <a:rPr lang="en-US" sz="1600" dirty="0">
                <a:solidFill>
                  <a:srgbClr val="0F2303"/>
                </a:solidFill>
                <a:ea typeface="+mn-lt"/>
                <a:cs typeface="+mn-lt"/>
              </a:rPr>
              <a:t> Sıla DEMİR, </a:t>
            </a:r>
            <a:r>
              <a:rPr lang="en-US" sz="1600" dirty="0">
                <a:solidFill>
                  <a:srgbClr val="0C0D0D"/>
                </a:solidFill>
                <a:ea typeface="+mn-lt"/>
                <a:cs typeface="+mn-lt"/>
              </a:rPr>
              <a:t>TÜBİTAK 2219 </a:t>
            </a:r>
            <a:r>
              <a:rPr lang="en-US" sz="1600" dirty="0" err="1">
                <a:solidFill>
                  <a:srgbClr val="0C0D0D"/>
                </a:solidFill>
                <a:ea typeface="+mn-lt"/>
                <a:cs typeface="+mn-lt"/>
              </a:rPr>
              <a:t>kapsamında</a:t>
            </a:r>
            <a:r>
              <a:rPr lang="en-US" sz="1600" dirty="0">
                <a:solidFill>
                  <a:srgbClr val="0C0D0D"/>
                </a:solidFill>
                <a:ea typeface="+mn-lt"/>
                <a:cs typeface="+mn-lt"/>
              </a:rPr>
              <a:t> </a:t>
            </a:r>
            <a:r>
              <a:rPr lang="en-US" sz="1600" dirty="0" err="1">
                <a:solidFill>
                  <a:srgbClr val="0C0D0D"/>
                </a:solidFill>
                <a:ea typeface="+mn-lt"/>
                <a:cs typeface="+mn-lt"/>
              </a:rPr>
              <a:t>desteklenen</a:t>
            </a:r>
            <a:r>
              <a:rPr lang="en-US" sz="1600" dirty="0">
                <a:solidFill>
                  <a:srgbClr val="0C0D0D"/>
                </a:solidFill>
                <a:ea typeface="+mn-lt"/>
                <a:cs typeface="+mn-lt"/>
              </a:rPr>
              <a:t> "Ontario, </a:t>
            </a:r>
            <a:r>
              <a:rPr lang="en-US" sz="1600" dirty="0" err="1">
                <a:solidFill>
                  <a:srgbClr val="0C0D0D"/>
                </a:solidFill>
                <a:ea typeface="+mn-lt"/>
                <a:cs typeface="+mn-lt"/>
              </a:rPr>
              <a:t>Kanada’da</a:t>
            </a:r>
            <a:r>
              <a:rPr lang="en-US" sz="1600" dirty="0">
                <a:solidFill>
                  <a:srgbClr val="0C0D0D"/>
                </a:solidFill>
                <a:ea typeface="+mn-lt"/>
                <a:cs typeface="+mn-lt"/>
              </a:rPr>
              <a:t> </a:t>
            </a:r>
            <a:r>
              <a:rPr lang="en-US" sz="1600" dirty="0" err="1">
                <a:solidFill>
                  <a:srgbClr val="0C0D0D"/>
                </a:solidFill>
                <a:ea typeface="+mn-lt"/>
                <a:cs typeface="+mn-lt"/>
              </a:rPr>
              <a:t>madde</a:t>
            </a:r>
            <a:r>
              <a:rPr lang="en-US" sz="1600" dirty="0">
                <a:solidFill>
                  <a:srgbClr val="0C0D0D"/>
                </a:solidFill>
                <a:ea typeface="+mn-lt"/>
                <a:cs typeface="+mn-lt"/>
              </a:rPr>
              <a:t> </a:t>
            </a:r>
            <a:r>
              <a:rPr lang="en-US" sz="1600" dirty="0" err="1">
                <a:solidFill>
                  <a:srgbClr val="0C0D0D"/>
                </a:solidFill>
                <a:ea typeface="+mn-lt"/>
                <a:cs typeface="+mn-lt"/>
              </a:rPr>
              <a:t>kullanımı</a:t>
            </a:r>
            <a:r>
              <a:rPr lang="en-US" sz="1600" dirty="0">
                <a:solidFill>
                  <a:srgbClr val="0C0D0D"/>
                </a:solidFill>
                <a:ea typeface="+mn-lt"/>
                <a:cs typeface="+mn-lt"/>
              </a:rPr>
              <a:t> </a:t>
            </a:r>
            <a:r>
              <a:rPr lang="en-US" sz="1600" dirty="0" err="1">
                <a:solidFill>
                  <a:srgbClr val="0C0D0D"/>
                </a:solidFill>
                <a:ea typeface="+mn-lt"/>
                <a:cs typeface="+mn-lt"/>
              </a:rPr>
              <a:t>sonrası</a:t>
            </a:r>
            <a:r>
              <a:rPr lang="en-US" sz="1600" dirty="0">
                <a:solidFill>
                  <a:srgbClr val="0C0D0D"/>
                </a:solidFill>
                <a:ea typeface="+mn-lt"/>
                <a:cs typeface="+mn-lt"/>
              </a:rPr>
              <a:t> </a:t>
            </a:r>
            <a:r>
              <a:rPr lang="en-US" sz="1600" dirty="0" err="1">
                <a:solidFill>
                  <a:srgbClr val="0C0D0D"/>
                </a:solidFill>
                <a:ea typeface="+mn-lt"/>
                <a:cs typeface="+mn-lt"/>
              </a:rPr>
              <a:t>araç</a:t>
            </a:r>
            <a:r>
              <a:rPr lang="en-US" sz="1600" dirty="0">
                <a:solidFill>
                  <a:srgbClr val="0C0D0D"/>
                </a:solidFill>
                <a:ea typeface="+mn-lt"/>
                <a:cs typeface="+mn-lt"/>
              </a:rPr>
              <a:t> </a:t>
            </a:r>
            <a:r>
              <a:rPr lang="en-US" sz="1600" dirty="0" err="1">
                <a:solidFill>
                  <a:srgbClr val="0C0D0D"/>
                </a:solidFill>
                <a:ea typeface="+mn-lt"/>
                <a:cs typeface="+mn-lt"/>
              </a:rPr>
              <a:t>kullanmanın</a:t>
            </a:r>
            <a:r>
              <a:rPr lang="en-US" sz="1600" dirty="0">
                <a:solidFill>
                  <a:srgbClr val="0C0D0D"/>
                </a:solidFill>
                <a:ea typeface="+mn-lt"/>
                <a:cs typeface="+mn-lt"/>
              </a:rPr>
              <a:t> </a:t>
            </a:r>
            <a:r>
              <a:rPr lang="en-US" sz="1600" dirty="0" err="1">
                <a:solidFill>
                  <a:srgbClr val="0C0D0D"/>
                </a:solidFill>
                <a:ea typeface="+mn-lt"/>
                <a:cs typeface="+mn-lt"/>
              </a:rPr>
              <a:t>örtük</a:t>
            </a:r>
            <a:r>
              <a:rPr lang="en-US" sz="1600" dirty="0">
                <a:solidFill>
                  <a:srgbClr val="0C0D0D"/>
                </a:solidFill>
                <a:ea typeface="+mn-lt"/>
                <a:cs typeface="+mn-lt"/>
              </a:rPr>
              <a:t> </a:t>
            </a:r>
            <a:r>
              <a:rPr lang="en-US" sz="1600" dirty="0" err="1">
                <a:solidFill>
                  <a:srgbClr val="0C0D0D"/>
                </a:solidFill>
                <a:ea typeface="+mn-lt"/>
                <a:cs typeface="+mn-lt"/>
              </a:rPr>
              <a:t>sınıf</a:t>
            </a:r>
            <a:r>
              <a:rPr lang="en-US" sz="1600" dirty="0">
                <a:solidFill>
                  <a:srgbClr val="0C0D0D"/>
                </a:solidFill>
                <a:ea typeface="+mn-lt"/>
                <a:cs typeface="+mn-lt"/>
              </a:rPr>
              <a:t> </a:t>
            </a:r>
            <a:r>
              <a:rPr lang="en-US" sz="1600" dirty="0" err="1">
                <a:solidFill>
                  <a:srgbClr val="0C0D0D"/>
                </a:solidFill>
                <a:ea typeface="+mn-lt"/>
                <a:cs typeface="+mn-lt"/>
              </a:rPr>
              <a:t>analizleri</a:t>
            </a:r>
            <a:r>
              <a:rPr lang="en-US" sz="1600" dirty="0">
                <a:solidFill>
                  <a:srgbClr val="0C0D0D"/>
                </a:solidFill>
                <a:ea typeface="+mn-lt"/>
                <a:cs typeface="+mn-lt"/>
              </a:rPr>
              <a:t>: Genel </a:t>
            </a:r>
            <a:r>
              <a:rPr lang="en-US" sz="1600" dirty="0" err="1">
                <a:solidFill>
                  <a:srgbClr val="0C0D0D"/>
                </a:solidFill>
                <a:ea typeface="+mn-lt"/>
                <a:cs typeface="+mn-lt"/>
              </a:rPr>
              <a:t>nüfus</a:t>
            </a:r>
            <a:r>
              <a:rPr lang="en-US" sz="1600" dirty="0">
                <a:solidFill>
                  <a:srgbClr val="0C0D0D"/>
                </a:solidFill>
                <a:ea typeface="+mn-lt"/>
                <a:cs typeface="+mn-lt"/>
              </a:rPr>
              <a:t>, </a:t>
            </a:r>
            <a:r>
              <a:rPr lang="en-US" sz="1600" dirty="0" err="1">
                <a:solidFill>
                  <a:srgbClr val="0C0D0D"/>
                </a:solidFill>
                <a:ea typeface="+mn-lt"/>
                <a:cs typeface="+mn-lt"/>
              </a:rPr>
              <a:t>öğrenci</a:t>
            </a:r>
            <a:r>
              <a:rPr lang="en-US" sz="1600" dirty="0">
                <a:solidFill>
                  <a:srgbClr val="0C0D0D"/>
                </a:solidFill>
                <a:ea typeface="+mn-lt"/>
                <a:cs typeface="+mn-lt"/>
              </a:rPr>
              <a:t> </a:t>
            </a:r>
            <a:r>
              <a:rPr lang="en-US" sz="1600" dirty="0" err="1">
                <a:solidFill>
                  <a:srgbClr val="0C0D0D"/>
                </a:solidFill>
                <a:ea typeface="+mn-lt"/>
                <a:cs typeface="+mn-lt"/>
              </a:rPr>
              <a:t>sürücülerin</a:t>
            </a:r>
            <a:r>
              <a:rPr lang="en-US" sz="1600" dirty="0">
                <a:solidFill>
                  <a:srgbClr val="0C0D0D"/>
                </a:solidFill>
                <a:ea typeface="+mn-lt"/>
                <a:cs typeface="+mn-lt"/>
              </a:rPr>
              <a:t> </a:t>
            </a:r>
            <a:r>
              <a:rPr lang="en-US" sz="1600" dirty="0" err="1">
                <a:solidFill>
                  <a:srgbClr val="0C0D0D"/>
                </a:solidFill>
                <a:ea typeface="+mn-lt"/>
                <a:cs typeface="+mn-lt"/>
              </a:rPr>
              <a:t>ve</a:t>
            </a:r>
            <a:r>
              <a:rPr lang="en-US" sz="1600" dirty="0">
                <a:solidFill>
                  <a:srgbClr val="0C0D0D"/>
                </a:solidFill>
                <a:ea typeface="+mn-lt"/>
                <a:cs typeface="+mn-lt"/>
              </a:rPr>
              <a:t> </a:t>
            </a:r>
            <a:r>
              <a:rPr lang="en-US" sz="1600" dirty="0" err="1">
                <a:solidFill>
                  <a:srgbClr val="0C0D0D"/>
                </a:solidFill>
                <a:ea typeface="+mn-lt"/>
                <a:cs typeface="+mn-lt"/>
              </a:rPr>
              <a:t>esrar</a:t>
            </a:r>
            <a:r>
              <a:rPr lang="en-US" sz="1600" dirty="0">
                <a:solidFill>
                  <a:srgbClr val="0C0D0D"/>
                </a:solidFill>
                <a:ea typeface="+mn-lt"/>
                <a:cs typeface="+mn-lt"/>
              </a:rPr>
              <a:t> </a:t>
            </a:r>
            <a:r>
              <a:rPr lang="en-US" sz="1600" dirty="0" err="1">
                <a:solidFill>
                  <a:srgbClr val="0C0D0D"/>
                </a:solidFill>
                <a:ea typeface="+mn-lt"/>
                <a:cs typeface="+mn-lt"/>
              </a:rPr>
              <a:t>kullanan</a:t>
            </a:r>
            <a:r>
              <a:rPr lang="en-US" sz="1600" dirty="0">
                <a:solidFill>
                  <a:srgbClr val="0C0D0D"/>
                </a:solidFill>
                <a:ea typeface="+mn-lt"/>
                <a:cs typeface="+mn-lt"/>
              </a:rPr>
              <a:t> </a:t>
            </a:r>
            <a:r>
              <a:rPr lang="en-US" sz="1600" dirty="0" err="1">
                <a:solidFill>
                  <a:srgbClr val="0C0D0D"/>
                </a:solidFill>
                <a:ea typeface="+mn-lt"/>
                <a:cs typeface="+mn-lt"/>
              </a:rPr>
              <a:t>sürücülerin</a:t>
            </a:r>
            <a:r>
              <a:rPr lang="en-US" sz="1600" dirty="0">
                <a:solidFill>
                  <a:srgbClr val="0C0D0D"/>
                </a:solidFill>
                <a:ea typeface="+mn-lt"/>
                <a:cs typeface="+mn-lt"/>
              </a:rPr>
              <a:t> </a:t>
            </a:r>
            <a:r>
              <a:rPr lang="en-US" sz="1600" dirty="0" err="1">
                <a:solidFill>
                  <a:srgbClr val="0C0D0D"/>
                </a:solidFill>
                <a:ea typeface="+mn-lt"/>
                <a:cs typeface="+mn-lt"/>
              </a:rPr>
              <a:t>araştırılması</a:t>
            </a:r>
            <a:r>
              <a:rPr lang="en-US" sz="1600" dirty="0">
                <a:solidFill>
                  <a:srgbClr val="0C0D0D"/>
                </a:solidFill>
                <a:ea typeface="+mn-lt"/>
                <a:cs typeface="+mn-lt"/>
              </a:rPr>
              <a:t>" </a:t>
            </a:r>
            <a:r>
              <a:rPr lang="en-US" sz="1600" dirty="0" err="1">
                <a:solidFill>
                  <a:srgbClr val="0C0D0D"/>
                </a:solidFill>
                <a:ea typeface="+mn-lt"/>
                <a:cs typeface="+mn-lt"/>
              </a:rPr>
              <a:t>başlıklı</a:t>
            </a:r>
            <a:r>
              <a:rPr lang="en-US" sz="1600" dirty="0">
                <a:solidFill>
                  <a:srgbClr val="0C0D0D"/>
                </a:solidFill>
                <a:ea typeface="+mn-lt"/>
                <a:cs typeface="+mn-lt"/>
              </a:rPr>
              <a:t> </a:t>
            </a:r>
            <a:r>
              <a:rPr lang="en-US" sz="1600" dirty="0" err="1">
                <a:solidFill>
                  <a:srgbClr val="0C0D0D"/>
                </a:solidFill>
                <a:ea typeface="+mn-lt"/>
                <a:cs typeface="+mn-lt"/>
              </a:rPr>
              <a:t>projede</a:t>
            </a:r>
            <a:r>
              <a:rPr lang="en-US" sz="1600" dirty="0">
                <a:solidFill>
                  <a:srgbClr val="0C0D0D"/>
                </a:solidFill>
                <a:ea typeface="+mn-lt"/>
                <a:cs typeface="+mn-lt"/>
              </a:rPr>
              <a:t> </a:t>
            </a:r>
            <a:r>
              <a:rPr lang="en-US" sz="1600" dirty="0" err="1">
                <a:solidFill>
                  <a:srgbClr val="0C0D0D"/>
                </a:solidFill>
                <a:ea typeface="+mn-lt"/>
                <a:cs typeface="+mn-lt"/>
              </a:rPr>
              <a:t>çalışmalarına</a:t>
            </a:r>
            <a:r>
              <a:rPr lang="en-US" sz="1600" dirty="0">
                <a:solidFill>
                  <a:srgbClr val="0C0D0D"/>
                </a:solidFill>
                <a:ea typeface="+mn-lt"/>
                <a:cs typeface="+mn-lt"/>
              </a:rPr>
              <a:t> </a:t>
            </a:r>
            <a:r>
              <a:rPr lang="en-US" sz="1600" dirty="0" err="1">
                <a:solidFill>
                  <a:srgbClr val="0C0D0D"/>
                </a:solidFill>
                <a:ea typeface="+mn-lt"/>
                <a:cs typeface="+mn-lt"/>
              </a:rPr>
              <a:t>devam</a:t>
            </a:r>
            <a:r>
              <a:rPr lang="en-US" sz="1600" dirty="0">
                <a:solidFill>
                  <a:srgbClr val="0C0D0D"/>
                </a:solidFill>
                <a:ea typeface="+mn-lt"/>
                <a:cs typeface="+mn-lt"/>
              </a:rPr>
              <a:t> </a:t>
            </a:r>
            <a:r>
              <a:rPr lang="en-US" sz="1600" dirty="0" err="1">
                <a:solidFill>
                  <a:srgbClr val="0C0D0D"/>
                </a:solidFill>
                <a:ea typeface="+mn-lt"/>
                <a:cs typeface="+mn-lt"/>
              </a:rPr>
              <a:t>etmektedir</a:t>
            </a:r>
            <a:r>
              <a:rPr lang="en-US" sz="1600" dirty="0">
                <a:solidFill>
                  <a:srgbClr val="0C0D0D"/>
                </a:solidFill>
                <a:ea typeface="+mn-lt"/>
                <a:cs typeface="+mn-lt"/>
              </a:rPr>
              <a:t>.</a:t>
            </a:r>
            <a:endParaRPr lang="en-US" sz="1600" dirty="0">
              <a:solidFill>
                <a:srgbClr val="0C0D0D"/>
              </a:solidFill>
              <a:cs typeface="Calibri"/>
            </a:endParaRPr>
          </a:p>
          <a:p>
            <a:pPr marL="342900" indent="-342900">
              <a:lnSpc>
                <a:spcPct val="150000"/>
              </a:lnSpc>
              <a:buFont typeface="Arial"/>
              <a:buChar char="•"/>
            </a:pPr>
            <a:r>
              <a:rPr lang="en-US" sz="1600" dirty="0">
                <a:solidFill>
                  <a:srgbClr val="0F2303"/>
                </a:solidFill>
                <a:cs typeface="Calibri"/>
              </a:rPr>
              <a:t>2021- 2022 </a:t>
            </a:r>
            <a:r>
              <a:rPr lang="en-US" sz="1600" dirty="0" err="1">
                <a:solidFill>
                  <a:srgbClr val="0F2303"/>
                </a:solidFill>
                <a:cs typeface="Calibri"/>
              </a:rPr>
              <a:t>yılları</a:t>
            </a:r>
            <a:r>
              <a:rPr lang="en-US" sz="1600" dirty="0">
                <a:solidFill>
                  <a:srgbClr val="0F2303"/>
                </a:solidFill>
                <a:cs typeface="Calibri"/>
              </a:rPr>
              <a:t> </a:t>
            </a:r>
            <a:r>
              <a:rPr lang="en-US" sz="1600" dirty="0" err="1">
                <a:solidFill>
                  <a:srgbClr val="0F2303"/>
                </a:solidFill>
                <a:cs typeface="Calibri"/>
              </a:rPr>
              <a:t>arasında</a:t>
            </a:r>
            <a:r>
              <a:rPr lang="en-US" sz="1600" dirty="0">
                <a:solidFill>
                  <a:srgbClr val="0F2303"/>
                </a:solidFill>
                <a:cs typeface="Calibri"/>
              </a:rPr>
              <a:t> </a:t>
            </a:r>
            <a:r>
              <a:rPr lang="en-US" sz="1600" dirty="0">
                <a:solidFill>
                  <a:srgbClr val="0F2303"/>
                </a:solidFill>
                <a:ea typeface="+mn-lt"/>
                <a:cs typeface="+mn-lt"/>
              </a:rPr>
              <a:t> </a:t>
            </a:r>
            <a:r>
              <a:rPr lang="en-US" sz="1600" dirty="0">
                <a:solidFill>
                  <a:srgbClr val="0F2303"/>
                </a:solidFill>
                <a:cs typeface="Calibri"/>
              </a:rPr>
              <a:t>1 </a:t>
            </a:r>
            <a:r>
              <a:rPr lang="en-US" sz="1600" dirty="0" err="1">
                <a:solidFill>
                  <a:srgbClr val="0F2303"/>
                </a:solidFill>
                <a:cs typeface="Calibri"/>
              </a:rPr>
              <a:t>kitap</a:t>
            </a:r>
            <a:r>
              <a:rPr lang="en-US" sz="1600" dirty="0">
                <a:solidFill>
                  <a:srgbClr val="0F2303"/>
                </a:solidFill>
                <a:cs typeface="Calibri"/>
              </a:rPr>
              <a:t> </a:t>
            </a:r>
            <a:r>
              <a:rPr lang="en-US" sz="1600" dirty="0" err="1">
                <a:solidFill>
                  <a:srgbClr val="0F2303"/>
                </a:solidFill>
                <a:cs typeface="Calibri"/>
              </a:rPr>
              <a:t>bölümü</a:t>
            </a:r>
            <a:r>
              <a:rPr lang="en-US" sz="1600" dirty="0">
                <a:solidFill>
                  <a:srgbClr val="0F2303"/>
                </a:solidFill>
                <a:cs typeface="Calibri"/>
              </a:rPr>
              <a:t> </a:t>
            </a:r>
            <a:r>
              <a:rPr lang="en-US" sz="1600" dirty="0" err="1">
                <a:solidFill>
                  <a:srgbClr val="0F2303"/>
                </a:solidFill>
                <a:cs typeface="Calibri"/>
              </a:rPr>
              <a:t>ve</a:t>
            </a:r>
            <a:r>
              <a:rPr lang="en-US" sz="1600" dirty="0">
                <a:solidFill>
                  <a:srgbClr val="0F2303"/>
                </a:solidFill>
                <a:cs typeface="Calibri"/>
              </a:rPr>
              <a:t> 4 </a:t>
            </a:r>
            <a:r>
              <a:rPr lang="en-US" sz="1600" dirty="0" err="1">
                <a:solidFill>
                  <a:srgbClr val="0F2303"/>
                </a:solidFill>
                <a:cs typeface="Calibri"/>
              </a:rPr>
              <a:t>makale</a:t>
            </a:r>
            <a:r>
              <a:rPr lang="en-US" sz="1600" dirty="0">
                <a:solidFill>
                  <a:srgbClr val="0F2303"/>
                </a:solidFill>
                <a:cs typeface="Calibri"/>
              </a:rPr>
              <a:t> </a:t>
            </a:r>
            <a:r>
              <a:rPr lang="en-US" sz="1600" dirty="0" err="1">
                <a:solidFill>
                  <a:srgbClr val="0F2303"/>
                </a:solidFill>
                <a:cs typeface="Calibri"/>
              </a:rPr>
              <a:t>yayınlanmıştır</a:t>
            </a:r>
            <a:r>
              <a:rPr lang="en-US" sz="1600" dirty="0">
                <a:solidFill>
                  <a:srgbClr val="0F2303"/>
                </a:solidFill>
                <a:cs typeface="Calibri"/>
              </a:rPr>
              <a:t>. TR </a:t>
            </a:r>
            <a:r>
              <a:rPr lang="en-US" sz="1600" dirty="0" err="1">
                <a:solidFill>
                  <a:srgbClr val="0F2303"/>
                </a:solidFill>
                <a:cs typeface="Calibri"/>
              </a:rPr>
              <a:t>dizinde</a:t>
            </a:r>
            <a:r>
              <a:rPr lang="en-US" sz="1600" dirty="0">
                <a:solidFill>
                  <a:srgbClr val="0F2303"/>
                </a:solidFill>
                <a:cs typeface="Calibri"/>
              </a:rPr>
              <a:t> </a:t>
            </a:r>
            <a:r>
              <a:rPr lang="en-US" sz="1600" dirty="0" err="1">
                <a:solidFill>
                  <a:srgbClr val="0F2303"/>
                </a:solidFill>
                <a:cs typeface="Calibri"/>
              </a:rPr>
              <a:t>yer</a:t>
            </a:r>
            <a:r>
              <a:rPr lang="en-US" sz="1600" dirty="0">
                <a:solidFill>
                  <a:srgbClr val="0F2303"/>
                </a:solidFill>
                <a:cs typeface="Calibri"/>
              </a:rPr>
              <a:t> </a:t>
            </a:r>
            <a:r>
              <a:rPr lang="en-US" sz="1600" dirty="0" err="1">
                <a:solidFill>
                  <a:srgbClr val="0F2303"/>
                </a:solidFill>
                <a:cs typeface="Calibri"/>
              </a:rPr>
              <a:t>alan</a:t>
            </a:r>
            <a:r>
              <a:rPr lang="en-US" sz="1600" dirty="0">
                <a:solidFill>
                  <a:srgbClr val="0F2303"/>
                </a:solidFill>
                <a:cs typeface="Calibri"/>
              </a:rPr>
              <a:t> </a:t>
            </a:r>
            <a:r>
              <a:rPr lang="en-US" sz="1600" dirty="0" err="1">
                <a:solidFill>
                  <a:srgbClr val="0F2303"/>
                </a:solidFill>
                <a:cs typeface="Calibri"/>
              </a:rPr>
              <a:t>Nesne</a:t>
            </a:r>
            <a:r>
              <a:rPr lang="en-US" sz="1600" dirty="0">
                <a:solidFill>
                  <a:srgbClr val="0F2303"/>
                </a:solidFill>
                <a:cs typeface="Calibri"/>
              </a:rPr>
              <a:t> </a:t>
            </a:r>
            <a:r>
              <a:rPr lang="en-US" sz="1600" dirty="0" err="1">
                <a:solidFill>
                  <a:srgbClr val="0F2303"/>
                </a:solidFill>
                <a:cs typeface="Calibri"/>
              </a:rPr>
              <a:t>dergisi</a:t>
            </a:r>
            <a:r>
              <a:rPr lang="en-US" sz="1600" dirty="0">
                <a:solidFill>
                  <a:srgbClr val="0F2303"/>
                </a:solidFill>
                <a:cs typeface="Calibri"/>
              </a:rPr>
              <a:t> </a:t>
            </a:r>
            <a:r>
              <a:rPr lang="en-US" sz="1600" dirty="0" err="1">
                <a:solidFill>
                  <a:srgbClr val="0F2303"/>
                </a:solidFill>
                <a:cs typeface="Calibri"/>
              </a:rPr>
              <a:t>editörlüğü</a:t>
            </a:r>
            <a:r>
              <a:rPr lang="en-US" sz="1600" dirty="0">
                <a:solidFill>
                  <a:srgbClr val="0F2303"/>
                </a:solidFill>
                <a:cs typeface="Calibri"/>
              </a:rPr>
              <a:t> </a:t>
            </a:r>
            <a:r>
              <a:rPr lang="en-US" sz="1600" dirty="0" err="1">
                <a:solidFill>
                  <a:srgbClr val="0F2303"/>
                </a:solidFill>
                <a:cs typeface="Calibri"/>
              </a:rPr>
              <a:t>ve</a:t>
            </a:r>
            <a:r>
              <a:rPr lang="en-US" sz="1600" dirty="0">
                <a:solidFill>
                  <a:srgbClr val="0F2303"/>
                </a:solidFill>
                <a:cs typeface="Calibri"/>
              </a:rPr>
              <a:t> </a:t>
            </a:r>
            <a:r>
              <a:rPr lang="en-US" sz="1600" dirty="0" err="1">
                <a:solidFill>
                  <a:srgbClr val="0F2303"/>
                </a:solidFill>
                <a:cs typeface="Calibri"/>
              </a:rPr>
              <a:t>bölüm</a:t>
            </a:r>
            <a:r>
              <a:rPr lang="en-US" sz="1600" dirty="0">
                <a:solidFill>
                  <a:srgbClr val="0F2303"/>
                </a:solidFill>
                <a:cs typeface="Calibri"/>
              </a:rPr>
              <a:t> </a:t>
            </a:r>
            <a:r>
              <a:rPr lang="en-US" sz="1600" dirty="0" err="1">
                <a:solidFill>
                  <a:srgbClr val="0F2303"/>
                </a:solidFill>
                <a:cs typeface="Calibri"/>
              </a:rPr>
              <a:t>öğretim</a:t>
            </a:r>
            <a:r>
              <a:rPr lang="en-US" sz="1600" dirty="0">
                <a:solidFill>
                  <a:srgbClr val="0F2303"/>
                </a:solidFill>
                <a:cs typeface="Calibri"/>
              </a:rPr>
              <a:t> </a:t>
            </a:r>
            <a:r>
              <a:rPr lang="en-US" sz="1600" dirty="0" err="1">
                <a:solidFill>
                  <a:srgbClr val="0F2303"/>
                </a:solidFill>
                <a:cs typeface="Calibri"/>
              </a:rPr>
              <a:t>üyelerinin</a:t>
            </a:r>
            <a:r>
              <a:rPr lang="en-US" sz="1600" dirty="0">
                <a:solidFill>
                  <a:srgbClr val="0F2303"/>
                </a:solidFill>
                <a:cs typeface="Calibri"/>
              </a:rPr>
              <a:t> </a:t>
            </a:r>
            <a:r>
              <a:rPr lang="en-US" sz="1600" dirty="0" err="1">
                <a:solidFill>
                  <a:srgbClr val="0F2303"/>
                </a:solidFill>
                <a:cs typeface="Calibri"/>
              </a:rPr>
              <a:t>psikoloji</a:t>
            </a:r>
            <a:r>
              <a:rPr lang="en-US" sz="1600" dirty="0">
                <a:solidFill>
                  <a:srgbClr val="0F2303"/>
                </a:solidFill>
                <a:cs typeface="Calibri"/>
              </a:rPr>
              <a:t> </a:t>
            </a:r>
            <a:r>
              <a:rPr lang="en-US" sz="1600" dirty="0" err="1">
                <a:solidFill>
                  <a:srgbClr val="0F2303"/>
                </a:solidFill>
                <a:cs typeface="Calibri"/>
              </a:rPr>
              <a:t>alanındaki</a:t>
            </a:r>
            <a:r>
              <a:rPr lang="en-US" sz="1600" dirty="0">
                <a:solidFill>
                  <a:srgbClr val="0F2303"/>
                </a:solidFill>
                <a:cs typeface="Calibri"/>
              </a:rPr>
              <a:t> </a:t>
            </a:r>
            <a:r>
              <a:rPr lang="en-US" sz="1600" dirty="0" err="1">
                <a:solidFill>
                  <a:srgbClr val="0F2303"/>
                </a:solidFill>
                <a:cs typeface="Calibri"/>
              </a:rPr>
              <a:t>dergilerde</a:t>
            </a:r>
            <a:r>
              <a:rPr lang="en-US" sz="1600" dirty="0">
                <a:solidFill>
                  <a:srgbClr val="0F2303"/>
                </a:solidFill>
                <a:cs typeface="Calibri"/>
              </a:rPr>
              <a:t> </a:t>
            </a:r>
            <a:r>
              <a:rPr lang="en-US" sz="1600" dirty="0" err="1">
                <a:solidFill>
                  <a:srgbClr val="0F2303"/>
                </a:solidFill>
                <a:cs typeface="Calibri"/>
              </a:rPr>
              <a:t>hakemlikleri</a:t>
            </a:r>
            <a:r>
              <a:rPr lang="en-US" sz="1600" dirty="0">
                <a:solidFill>
                  <a:srgbClr val="0F2303"/>
                </a:solidFill>
                <a:cs typeface="Calibri"/>
              </a:rPr>
              <a:t> </a:t>
            </a:r>
            <a:r>
              <a:rPr lang="en-US" sz="1600" dirty="0" err="1">
                <a:solidFill>
                  <a:srgbClr val="0F2303"/>
                </a:solidFill>
                <a:cs typeface="Calibri"/>
              </a:rPr>
              <a:t>bulunmaktadır</a:t>
            </a:r>
            <a:r>
              <a:rPr lang="en-US" sz="1600" dirty="0">
                <a:solidFill>
                  <a:srgbClr val="0F2303"/>
                </a:solidFill>
                <a:cs typeface="Calibri"/>
              </a:rPr>
              <a:t>.</a:t>
            </a:r>
          </a:p>
          <a:p>
            <a:pPr marL="342900" indent="-342900">
              <a:lnSpc>
                <a:spcPct val="150000"/>
              </a:lnSpc>
              <a:buFont typeface="Arial"/>
              <a:buChar char="•"/>
            </a:pPr>
            <a:r>
              <a:rPr lang="en-US" sz="1600" dirty="0">
                <a:solidFill>
                  <a:srgbClr val="0F2303"/>
                </a:solidFill>
                <a:cs typeface="Calibri"/>
              </a:rPr>
              <a:t>NOT: Dr. </a:t>
            </a:r>
            <a:r>
              <a:rPr lang="en-US" sz="1600" dirty="0" err="1">
                <a:solidFill>
                  <a:srgbClr val="0F2303"/>
                </a:solidFill>
                <a:cs typeface="Calibri"/>
              </a:rPr>
              <a:t>Öğr</a:t>
            </a:r>
            <a:r>
              <a:rPr lang="en-US" sz="1600" dirty="0">
                <a:solidFill>
                  <a:srgbClr val="0F2303"/>
                </a:solidFill>
                <a:cs typeface="Calibri"/>
              </a:rPr>
              <a:t>. </a:t>
            </a:r>
            <a:r>
              <a:rPr lang="en-US" sz="1600" dirty="0" err="1">
                <a:solidFill>
                  <a:srgbClr val="0F2303"/>
                </a:solidFill>
                <a:cs typeface="Calibri"/>
              </a:rPr>
              <a:t>Üyesi</a:t>
            </a:r>
            <a:r>
              <a:rPr lang="en-US" sz="1600" dirty="0">
                <a:solidFill>
                  <a:srgbClr val="0F2303"/>
                </a:solidFill>
                <a:cs typeface="Calibri"/>
              </a:rPr>
              <a:t> </a:t>
            </a:r>
            <a:r>
              <a:rPr lang="en-US" sz="1600" dirty="0" err="1">
                <a:solidFill>
                  <a:srgbClr val="0F2303"/>
                </a:solidFill>
                <a:cs typeface="Calibri"/>
              </a:rPr>
              <a:t>Sezin</a:t>
            </a:r>
            <a:r>
              <a:rPr lang="en-US" sz="1600" dirty="0">
                <a:solidFill>
                  <a:srgbClr val="0F2303"/>
                </a:solidFill>
                <a:cs typeface="Calibri"/>
              </a:rPr>
              <a:t> ANDİÇ </a:t>
            </a:r>
            <a:r>
              <a:rPr lang="en-US" sz="1600" dirty="0" err="1">
                <a:solidFill>
                  <a:srgbClr val="0F2303"/>
                </a:solidFill>
                <a:cs typeface="Calibri"/>
              </a:rPr>
              <a:t>tarafından</a:t>
            </a:r>
            <a:r>
              <a:rPr lang="en-US" sz="1600" dirty="0">
                <a:solidFill>
                  <a:srgbClr val="0F2303"/>
                </a:solidFill>
                <a:cs typeface="Calibri"/>
              </a:rPr>
              <a:t> TR </a:t>
            </a:r>
            <a:r>
              <a:rPr lang="en-US" sz="1600" dirty="0" err="1">
                <a:solidFill>
                  <a:srgbClr val="0F2303"/>
                </a:solidFill>
                <a:cs typeface="Calibri"/>
              </a:rPr>
              <a:t>dizinde</a:t>
            </a:r>
            <a:r>
              <a:rPr lang="en-US" sz="1600" dirty="0">
                <a:solidFill>
                  <a:srgbClr val="0F2303"/>
                </a:solidFill>
                <a:cs typeface="Calibri"/>
              </a:rPr>
              <a:t> </a:t>
            </a:r>
            <a:r>
              <a:rPr lang="en-US" sz="1600" dirty="0" err="1">
                <a:solidFill>
                  <a:srgbClr val="0F2303"/>
                </a:solidFill>
                <a:cs typeface="Calibri"/>
              </a:rPr>
              <a:t>indekslenen</a:t>
            </a:r>
            <a:r>
              <a:rPr lang="en-US" sz="1600" dirty="0">
                <a:solidFill>
                  <a:srgbClr val="0F2303"/>
                </a:solidFill>
                <a:cs typeface="Calibri"/>
              </a:rPr>
              <a:t> </a:t>
            </a:r>
            <a:r>
              <a:rPr lang="en-US" sz="1600" dirty="0" err="1">
                <a:solidFill>
                  <a:srgbClr val="0F2303"/>
                </a:solidFill>
                <a:cs typeface="Calibri"/>
              </a:rPr>
              <a:t>bir</a:t>
            </a:r>
            <a:r>
              <a:rPr lang="en-US" sz="1600" dirty="0">
                <a:solidFill>
                  <a:srgbClr val="0F2303"/>
                </a:solidFill>
                <a:cs typeface="Calibri"/>
              </a:rPr>
              <a:t> </a:t>
            </a:r>
            <a:r>
              <a:rPr lang="en-US" sz="1600" dirty="0" err="1">
                <a:solidFill>
                  <a:srgbClr val="0F2303"/>
                </a:solidFill>
                <a:cs typeface="Calibri"/>
              </a:rPr>
              <a:t>dergide</a:t>
            </a:r>
            <a:r>
              <a:rPr lang="en-US" sz="1600" dirty="0">
                <a:solidFill>
                  <a:srgbClr val="0F2303"/>
                </a:solidFill>
                <a:cs typeface="Calibri"/>
              </a:rPr>
              <a:t> 1 </a:t>
            </a:r>
            <a:r>
              <a:rPr lang="en-US" sz="1600" dirty="0" err="1">
                <a:solidFill>
                  <a:srgbClr val="0F2303"/>
                </a:solidFill>
                <a:cs typeface="Calibri"/>
              </a:rPr>
              <a:t>araştırma</a:t>
            </a:r>
            <a:r>
              <a:rPr lang="en-US" sz="1600" dirty="0">
                <a:solidFill>
                  <a:srgbClr val="0F2303"/>
                </a:solidFill>
                <a:cs typeface="Calibri"/>
              </a:rPr>
              <a:t> </a:t>
            </a:r>
            <a:r>
              <a:rPr lang="en-US" sz="1600" dirty="0" err="1">
                <a:solidFill>
                  <a:srgbClr val="0F2303"/>
                </a:solidFill>
                <a:cs typeface="Calibri"/>
              </a:rPr>
              <a:t>makalesi</a:t>
            </a:r>
            <a:r>
              <a:rPr lang="en-US" sz="1600" dirty="0">
                <a:solidFill>
                  <a:srgbClr val="0F2303"/>
                </a:solidFill>
                <a:cs typeface="Calibri"/>
              </a:rPr>
              <a:t> </a:t>
            </a:r>
            <a:r>
              <a:rPr lang="en-US" sz="1600" dirty="0" err="1">
                <a:solidFill>
                  <a:srgbClr val="0F2303"/>
                </a:solidFill>
                <a:cs typeface="Calibri"/>
              </a:rPr>
              <a:t>yayınlanmıştır</a:t>
            </a:r>
            <a:r>
              <a:rPr lang="en-US" sz="1600" dirty="0">
                <a:solidFill>
                  <a:srgbClr val="0F2303"/>
                </a:solidFill>
                <a:cs typeface="Calibri"/>
              </a:rPr>
              <a:t> </a:t>
            </a:r>
            <a:r>
              <a:rPr lang="en-US" sz="1600" dirty="0" err="1">
                <a:solidFill>
                  <a:srgbClr val="0F2303"/>
                </a:solidFill>
                <a:cs typeface="Calibri"/>
              </a:rPr>
              <a:t>ve</a:t>
            </a:r>
            <a:r>
              <a:rPr lang="en-US" sz="1600" dirty="0">
                <a:solidFill>
                  <a:srgbClr val="0F2303"/>
                </a:solidFill>
                <a:cs typeface="Calibri"/>
              </a:rPr>
              <a:t> </a:t>
            </a:r>
            <a:r>
              <a:rPr lang="en-US" sz="1600" dirty="0">
                <a:solidFill>
                  <a:srgbClr val="0F2303"/>
                </a:solidFill>
                <a:ea typeface="+mn-lt"/>
                <a:cs typeface="+mn-lt"/>
              </a:rPr>
              <a:t>Dr. </a:t>
            </a:r>
            <a:r>
              <a:rPr lang="en-US" sz="1600" dirty="0" err="1">
                <a:solidFill>
                  <a:srgbClr val="0F2303"/>
                </a:solidFill>
                <a:ea typeface="+mn-lt"/>
                <a:cs typeface="+mn-lt"/>
              </a:rPr>
              <a:t>Öğr</a:t>
            </a:r>
            <a:r>
              <a:rPr lang="en-US" sz="1600" dirty="0">
                <a:solidFill>
                  <a:srgbClr val="0F2303"/>
                </a:solidFill>
                <a:ea typeface="+mn-lt"/>
                <a:cs typeface="+mn-lt"/>
              </a:rPr>
              <a:t>. </a:t>
            </a:r>
            <a:r>
              <a:rPr lang="en-US" sz="1600" dirty="0" err="1">
                <a:solidFill>
                  <a:srgbClr val="0F2303"/>
                </a:solidFill>
                <a:ea typeface="+mn-lt"/>
                <a:cs typeface="+mn-lt"/>
              </a:rPr>
              <a:t>Üyesi</a:t>
            </a:r>
            <a:r>
              <a:rPr lang="en-US" sz="1600" dirty="0">
                <a:solidFill>
                  <a:srgbClr val="0F2303"/>
                </a:solidFill>
                <a:cs typeface="Calibri"/>
              </a:rPr>
              <a:t> Merve </a:t>
            </a:r>
            <a:r>
              <a:rPr lang="en-US" sz="1600" dirty="0" err="1">
                <a:solidFill>
                  <a:srgbClr val="0F2303"/>
                </a:solidFill>
                <a:cs typeface="Calibri"/>
              </a:rPr>
              <a:t>GÖLCÜK'ün</a:t>
            </a:r>
            <a:r>
              <a:rPr lang="en-US" sz="1600" dirty="0">
                <a:solidFill>
                  <a:srgbClr val="0F2303"/>
                </a:solidFill>
                <a:cs typeface="Calibri"/>
              </a:rPr>
              <a:t> </a:t>
            </a:r>
            <a:r>
              <a:rPr lang="en-US" sz="1600" dirty="0" err="1">
                <a:solidFill>
                  <a:srgbClr val="0F2303"/>
                </a:solidFill>
                <a:cs typeface="Calibri"/>
              </a:rPr>
              <a:t>uluslararası</a:t>
            </a:r>
            <a:r>
              <a:rPr lang="en-US" sz="1600" dirty="0">
                <a:solidFill>
                  <a:srgbClr val="0F2303"/>
                </a:solidFill>
                <a:cs typeface="Calibri"/>
              </a:rPr>
              <a:t> </a:t>
            </a:r>
            <a:r>
              <a:rPr lang="en-US" sz="1600" dirty="0" err="1">
                <a:solidFill>
                  <a:srgbClr val="0F2303"/>
                </a:solidFill>
                <a:cs typeface="Calibri"/>
              </a:rPr>
              <a:t>yayın</a:t>
            </a:r>
            <a:r>
              <a:rPr lang="en-US" sz="1600" dirty="0">
                <a:solidFill>
                  <a:srgbClr val="0F2303"/>
                </a:solidFill>
                <a:cs typeface="Calibri"/>
              </a:rPr>
              <a:t> </a:t>
            </a:r>
            <a:r>
              <a:rPr lang="en-US" sz="1600" dirty="0" err="1">
                <a:solidFill>
                  <a:srgbClr val="0F2303"/>
                </a:solidFill>
                <a:cs typeface="Calibri"/>
              </a:rPr>
              <a:t>statüsündeki</a:t>
            </a:r>
            <a:r>
              <a:rPr lang="en-US" sz="1600" dirty="0">
                <a:solidFill>
                  <a:srgbClr val="0F2303"/>
                </a:solidFill>
                <a:cs typeface="Calibri"/>
              </a:rPr>
              <a:t>  </a:t>
            </a:r>
            <a:r>
              <a:rPr lang="en-US" sz="1600" dirty="0" err="1">
                <a:solidFill>
                  <a:srgbClr val="0F2303"/>
                </a:solidFill>
                <a:cs typeface="Calibri"/>
              </a:rPr>
              <a:t>bir</a:t>
            </a:r>
            <a:r>
              <a:rPr lang="en-US" sz="1600" dirty="0">
                <a:solidFill>
                  <a:srgbClr val="0F2303"/>
                </a:solidFill>
                <a:cs typeface="Calibri"/>
              </a:rPr>
              <a:t> </a:t>
            </a:r>
            <a:r>
              <a:rPr lang="en-US" sz="1600" dirty="0" err="1">
                <a:solidFill>
                  <a:srgbClr val="0F2303"/>
                </a:solidFill>
                <a:cs typeface="Calibri"/>
              </a:rPr>
              <a:t>yayın</a:t>
            </a:r>
            <a:r>
              <a:rPr lang="en-US" sz="1600" dirty="0">
                <a:solidFill>
                  <a:srgbClr val="0F2303"/>
                </a:solidFill>
                <a:cs typeface="Calibri"/>
              </a:rPr>
              <a:t> </a:t>
            </a:r>
            <a:r>
              <a:rPr lang="en-US" sz="1600" dirty="0" err="1">
                <a:solidFill>
                  <a:srgbClr val="0F2303"/>
                </a:solidFill>
                <a:cs typeface="Calibri"/>
              </a:rPr>
              <a:t>evinde</a:t>
            </a:r>
            <a:r>
              <a:rPr lang="en-US" sz="1600" dirty="0">
                <a:solidFill>
                  <a:srgbClr val="0F2303"/>
                </a:solidFill>
                <a:cs typeface="Calibri"/>
              </a:rPr>
              <a:t> </a:t>
            </a:r>
            <a:r>
              <a:rPr lang="en-US" sz="1600" dirty="0" err="1">
                <a:solidFill>
                  <a:srgbClr val="0F2303"/>
                </a:solidFill>
                <a:cs typeface="Calibri"/>
              </a:rPr>
              <a:t>tek</a:t>
            </a:r>
            <a:r>
              <a:rPr lang="en-US" sz="1600" dirty="0">
                <a:solidFill>
                  <a:srgbClr val="0F2303"/>
                </a:solidFill>
                <a:cs typeface="Calibri"/>
              </a:rPr>
              <a:t> </a:t>
            </a:r>
            <a:r>
              <a:rPr lang="en-US" sz="1600" dirty="0" err="1">
                <a:solidFill>
                  <a:srgbClr val="0F2303"/>
                </a:solidFill>
                <a:cs typeface="Calibri"/>
              </a:rPr>
              <a:t>yazarlı</a:t>
            </a:r>
            <a:r>
              <a:rPr lang="en-US" sz="1600" dirty="0">
                <a:solidFill>
                  <a:srgbClr val="0F2303"/>
                </a:solidFill>
                <a:cs typeface="Calibri"/>
              </a:rPr>
              <a:t> 1 </a:t>
            </a:r>
            <a:r>
              <a:rPr lang="en-US" sz="1600" dirty="0" err="1">
                <a:solidFill>
                  <a:srgbClr val="0F2303"/>
                </a:solidFill>
                <a:cs typeface="Calibri"/>
              </a:rPr>
              <a:t>kitap</a:t>
            </a:r>
            <a:r>
              <a:rPr lang="en-US" sz="1600" dirty="0">
                <a:solidFill>
                  <a:srgbClr val="0F2303"/>
                </a:solidFill>
                <a:cs typeface="Calibri"/>
              </a:rPr>
              <a:t> </a:t>
            </a:r>
            <a:r>
              <a:rPr lang="en-US" sz="1600" dirty="0" err="1">
                <a:solidFill>
                  <a:srgbClr val="0F2303"/>
                </a:solidFill>
                <a:cs typeface="Calibri"/>
              </a:rPr>
              <a:t>bölümü</a:t>
            </a:r>
            <a:r>
              <a:rPr lang="en-US" sz="1600" dirty="0">
                <a:solidFill>
                  <a:srgbClr val="0F2303"/>
                </a:solidFill>
                <a:cs typeface="Calibri"/>
              </a:rPr>
              <a:t> </a:t>
            </a:r>
            <a:r>
              <a:rPr lang="en-US" sz="1600" dirty="0" err="1">
                <a:solidFill>
                  <a:srgbClr val="0F2303"/>
                </a:solidFill>
                <a:cs typeface="Calibri"/>
              </a:rPr>
              <a:t>yazarlığı</a:t>
            </a:r>
            <a:r>
              <a:rPr lang="en-US" sz="1600" dirty="0">
                <a:solidFill>
                  <a:srgbClr val="0F2303"/>
                </a:solidFill>
                <a:cs typeface="Calibri"/>
              </a:rPr>
              <a:t> </a:t>
            </a:r>
            <a:r>
              <a:rPr lang="en-US" sz="1600" dirty="0" err="1">
                <a:solidFill>
                  <a:srgbClr val="0F2303"/>
                </a:solidFill>
                <a:cs typeface="Calibri"/>
              </a:rPr>
              <a:t>bulunmaktadır</a:t>
            </a:r>
            <a:r>
              <a:rPr lang="en-US" sz="1600" dirty="0">
                <a:solidFill>
                  <a:srgbClr val="0F2303"/>
                </a:solidFill>
                <a:cs typeface="Calibri"/>
              </a:rPr>
              <a:t>.  </a:t>
            </a:r>
            <a:endParaRPr lang="en-US">
              <a:cs typeface="Calibri" panose="020F0502020204030204"/>
            </a:endParaRPr>
          </a:p>
        </p:txBody>
      </p:sp>
    </p:spTree>
    <p:extLst>
      <p:ext uri="{BB962C8B-B14F-4D97-AF65-F5344CB8AC3E}">
        <p14:creationId xmlns:p14="http://schemas.microsoft.com/office/powerpoint/2010/main" val="2179233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4" name="Dikdörtgen 3"/>
          <p:cNvSpPr/>
          <p:nvPr/>
        </p:nvSpPr>
        <p:spPr>
          <a:xfrm>
            <a:off x="493955" y="4955087"/>
            <a:ext cx="8352928" cy="1767087"/>
          </a:xfrm>
          <a:prstGeom prst="rect">
            <a:avLst/>
          </a:prstGeom>
        </p:spPr>
        <p:txBody>
          <a:bodyPr wrap="square" lIns="91440" tIns="45720" rIns="91440" bIns="45720" anchor="t">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ÇALIŞMA POLİTİKASI</a:t>
            </a:r>
          </a:p>
          <a:p>
            <a:pPr algn="just">
              <a:lnSpc>
                <a:spcPct val="150000"/>
              </a:lnSpc>
            </a:pPr>
            <a:r>
              <a:rPr lang="tr-TR" sz="1400" dirty="0">
                <a:solidFill>
                  <a:srgbClr val="0F2303"/>
                </a:solidFill>
                <a:ea typeface="+mn-lt"/>
                <a:cs typeface="+mn-lt"/>
              </a:rPr>
              <a:t>Paydaşların katkılarıyla gelişen eğitim-öğretim ve araştırma konusunda evrensel niteliğe sahip olmak. Mevzuat ve standartlarla uyumlu olarak önerileri dikkate almak ve şikayetleri en kısa sürede çözümlemek. Öğretim elamanlarının huzurlu bir ortamda, iş birliği içerisinde ve üretken olabilmeleri için motivasyonlarının izlenmesi ve arttırılmasını sağlamak.</a:t>
            </a:r>
            <a:endParaRPr lang="tr-TR" sz="1400" dirty="0">
              <a:solidFill>
                <a:srgbClr val="0F2303"/>
              </a:solidFill>
              <a:cs typeface="Calibri"/>
            </a:endParaRPr>
          </a:p>
        </p:txBody>
      </p:sp>
      <p:sp>
        <p:nvSpPr>
          <p:cNvPr id="7" name="Dikdörtgen 6"/>
          <p:cNvSpPr/>
          <p:nvPr/>
        </p:nvSpPr>
        <p:spPr>
          <a:xfrm>
            <a:off x="503655" y="3508427"/>
            <a:ext cx="8352928" cy="1442767"/>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VİZYONU</a:t>
            </a:r>
          </a:p>
          <a:p>
            <a:pPr fontAlgn="base">
              <a:lnSpc>
                <a:spcPct val="150000"/>
              </a:lnSpc>
              <a:spcAft>
                <a:spcPts val="0"/>
              </a:spcAft>
            </a:pPr>
            <a:r>
              <a:rPr lang="tr-TR" sz="1400" b="0" i="0" dirty="0">
                <a:solidFill>
                  <a:srgbClr val="000000"/>
                </a:solidFill>
                <a:effectLst/>
                <a:latin typeface="Calibri" panose="020F0502020204030204" pitchFamily="34" charset="0"/>
              </a:rPr>
              <a:t>Yeniliklere ve gelişime açık bir eğitim anlayışını benimseyen, uygulama odaklı çalışmalarla topluma katkı sağlama konusunda girişimci bir bölüm olmak. Aynı zamanda, ulusal ve uluslararası alanda tanınırlığı artıracak bilimsel araştırma ve yayınlar üreterek akredite bir psikoloji bölümü olmak.  </a:t>
            </a:r>
            <a:endParaRPr lang="tr-TR" sz="1400" b="1" dirty="0">
              <a:solidFill>
                <a:srgbClr val="0C0D0D"/>
              </a:solidFill>
              <a:latin typeface="Times New Roman" panose="02020603050405020304" pitchFamily="18" charset="0"/>
              <a:ea typeface="Times New Roman" panose="02020603050405020304" pitchFamily="18" charset="0"/>
            </a:endParaRPr>
          </a:p>
        </p:txBody>
      </p:sp>
      <p:sp>
        <p:nvSpPr>
          <p:cNvPr id="8" name="Dikdörtgen 7"/>
          <p:cNvSpPr/>
          <p:nvPr/>
        </p:nvSpPr>
        <p:spPr>
          <a:xfrm>
            <a:off x="503655" y="1168166"/>
            <a:ext cx="8352928" cy="2412007"/>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MİSYONU</a:t>
            </a:r>
          </a:p>
          <a:p>
            <a:pPr algn="l" rtl="0" fontAlgn="base">
              <a:lnSpc>
                <a:spcPct val="150000"/>
              </a:lnSpc>
            </a:pPr>
            <a:r>
              <a:rPr lang="tr-TR" sz="1400" b="0" i="0" dirty="0">
                <a:solidFill>
                  <a:srgbClr val="000000"/>
                </a:solidFill>
                <a:effectLst/>
                <a:latin typeface="Calibri" panose="020F0502020204030204" pitchFamily="34" charset="0"/>
              </a:rPr>
              <a:t>Nitelikli ve psikolojinin her alt alanını kapsayan akademik kadrosu ile bilimsellik ön plandadır. </a:t>
            </a:r>
            <a:endParaRPr lang="tr-TR" sz="1400" b="0" i="0" dirty="0">
              <a:solidFill>
                <a:srgbClr val="000000"/>
              </a:solidFill>
              <a:effectLst/>
              <a:latin typeface="Segoe UI" panose="020B0502040204020203" pitchFamily="34" charset="0"/>
            </a:endParaRPr>
          </a:p>
          <a:p>
            <a:pPr algn="l" rtl="0" fontAlgn="base">
              <a:lnSpc>
                <a:spcPct val="150000"/>
              </a:lnSpc>
            </a:pPr>
            <a:r>
              <a:rPr lang="tr-TR" sz="1400" b="0" i="0" dirty="0">
                <a:solidFill>
                  <a:srgbClr val="000000"/>
                </a:solidFill>
                <a:effectLst/>
                <a:latin typeface="Calibri" panose="020F0502020204030204" pitchFamily="34" charset="0"/>
              </a:rPr>
              <a:t>Bilimsel yöntem temel alınarak yapılan araştırma ve uygulamalar ile hem akademik çalışmalara hem de topluma önemli katkıda bulunur. </a:t>
            </a:r>
            <a:endParaRPr lang="tr-TR" sz="1400" b="0" i="0" dirty="0">
              <a:solidFill>
                <a:srgbClr val="000000"/>
              </a:solidFill>
              <a:effectLst/>
              <a:latin typeface="Segoe UI" panose="020B0502040204020203" pitchFamily="34" charset="0"/>
            </a:endParaRPr>
          </a:p>
          <a:p>
            <a:pPr algn="l" rtl="0" fontAlgn="base">
              <a:lnSpc>
                <a:spcPct val="150000"/>
              </a:lnSpc>
            </a:pPr>
            <a:r>
              <a:rPr lang="tr-TR" sz="1400" b="0" i="0" dirty="0">
                <a:solidFill>
                  <a:srgbClr val="000000"/>
                </a:solidFill>
                <a:effectLst/>
                <a:latin typeface="Calibri" panose="020F0502020204030204" pitchFamily="34" charset="0"/>
              </a:rPr>
              <a:t>Her bireyin fenomenolojisini zenginlik olarak ele alan ve mesleki gelişimin ötesinde, bireyin kendini tanıma, eleştirel ve bilimsel düşünme, yaratıcı ve üretkenlik potansiyelinin geliştirilmesine katkı sağlayan bir yaklaşımı benimser. </a:t>
            </a:r>
            <a:endParaRPr lang="tr-TR" sz="1400"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19388223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GİRİŞİMCİLİK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556D41B4-11DD-4713-99BD-8BE3A53D29C3}"/>
              </a:ext>
            </a:extLst>
          </p:cNvPr>
          <p:cNvSpPr txBox="1"/>
          <p:nvPr/>
        </p:nvSpPr>
        <p:spPr>
          <a:xfrm>
            <a:off x="243840" y="1767840"/>
            <a:ext cx="8646160" cy="51229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lnSpc>
                <a:spcPct val="150000"/>
              </a:lnSpc>
              <a:buAutoNum type="arabicPeriod"/>
            </a:pPr>
            <a:r>
              <a:rPr lang="en-US" sz="2000" dirty="0">
                <a:solidFill>
                  <a:srgbClr val="0F2303"/>
                </a:solidFill>
                <a:cs typeface="Calibri"/>
              </a:rPr>
              <a:t>TPD </a:t>
            </a:r>
            <a:r>
              <a:rPr lang="en-US" sz="2000" dirty="0" err="1">
                <a:solidFill>
                  <a:srgbClr val="0F2303"/>
                </a:solidFill>
                <a:cs typeface="Calibri"/>
              </a:rPr>
              <a:t>ve</a:t>
            </a:r>
            <a:r>
              <a:rPr lang="en-US" sz="2000" dirty="0">
                <a:solidFill>
                  <a:srgbClr val="0F2303"/>
                </a:solidFill>
                <a:cs typeface="Calibri"/>
              </a:rPr>
              <a:t> UNICEF </a:t>
            </a:r>
            <a:r>
              <a:rPr lang="en-US" sz="2000" dirty="0" err="1">
                <a:solidFill>
                  <a:srgbClr val="0F2303"/>
                </a:solidFill>
                <a:cs typeface="Calibri"/>
              </a:rPr>
              <a:t>iş</a:t>
            </a:r>
            <a:r>
              <a:rPr lang="en-US" sz="2000" dirty="0">
                <a:solidFill>
                  <a:srgbClr val="0F2303"/>
                </a:solidFill>
                <a:cs typeface="Calibri"/>
              </a:rPr>
              <a:t> </a:t>
            </a:r>
            <a:r>
              <a:rPr lang="en-US" sz="2000" dirty="0" err="1">
                <a:solidFill>
                  <a:srgbClr val="0F2303"/>
                </a:solidFill>
                <a:cs typeface="Calibri"/>
              </a:rPr>
              <a:t>birliğiyle</a:t>
            </a:r>
            <a:r>
              <a:rPr lang="en-US" sz="2000" dirty="0">
                <a:solidFill>
                  <a:srgbClr val="0F2303"/>
                </a:solidFill>
                <a:cs typeface="Calibri"/>
              </a:rPr>
              <a:t> </a:t>
            </a:r>
            <a:r>
              <a:rPr lang="en-US" sz="2000" dirty="0" err="1">
                <a:solidFill>
                  <a:srgbClr val="0F2303"/>
                </a:solidFill>
                <a:cs typeface="Calibri"/>
              </a:rPr>
              <a:t>alanda</a:t>
            </a:r>
            <a:r>
              <a:rPr lang="en-US" sz="2000" dirty="0">
                <a:solidFill>
                  <a:srgbClr val="0F2303"/>
                </a:solidFill>
                <a:cs typeface="Calibri"/>
              </a:rPr>
              <a:t> </a:t>
            </a:r>
            <a:r>
              <a:rPr lang="en-US" sz="2000" dirty="0" err="1">
                <a:solidFill>
                  <a:srgbClr val="0F2303"/>
                </a:solidFill>
                <a:cs typeface="Calibri"/>
              </a:rPr>
              <a:t>çalışan</a:t>
            </a:r>
            <a:r>
              <a:rPr lang="en-US" sz="2000" dirty="0">
                <a:solidFill>
                  <a:srgbClr val="0F2303"/>
                </a:solidFill>
                <a:cs typeface="Calibri"/>
              </a:rPr>
              <a:t> </a:t>
            </a:r>
            <a:r>
              <a:rPr lang="en-US" sz="2000" dirty="0" err="1">
                <a:solidFill>
                  <a:srgbClr val="0F2303"/>
                </a:solidFill>
                <a:cs typeface="Calibri"/>
              </a:rPr>
              <a:t>psikologlara</a:t>
            </a:r>
            <a:r>
              <a:rPr lang="en-US" sz="2000" dirty="0">
                <a:solidFill>
                  <a:srgbClr val="0F2303"/>
                </a:solidFill>
                <a:cs typeface="Calibri"/>
              </a:rPr>
              <a:t> "Genç </a:t>
            </a:r>
            <a:r>
              <a:rPr lang="en-US" sz="2000" dirty="0" err="1">
                <a:solidFill>
                  <a:srgbClr val="0F2303"/>
                </a:solidFill>
                <a:cs typeface="Calibri"/>
              </a:rPr>
              <a:t>Danışanlarla</a:t>
            </a:r>
            <a:r>
              <a:rPr lang="en-US" sz="2000" dirty="0">
                <a:solidFill>
                  <a:srgbClr val="0F2303"/>
                </a:solidFill>
                <a:cs typeface="Calibri"/>
              </a:rPr>
              <a:t> </a:t>
            </a:r>
            <a:r>
              <a:rPr lang="en-US" sz="2000" dirty="0" err="1">
                <a:solidFill>
                  <a:srgbClr val="0F2303"/>
                </a:solidFill>
                <a:cs typeface="Calibri"/>
              </a:rPr>
              <a:t>Psikoterapötik</a:t>
            </a:r>
            <a:r>
              <a:rPr lang="en-US" sz="2000" dirty="0">
                <a:solidFill>
                  <a:srgbClr val="0F2303"/>
                </a:solidFill>
                <a:cs typeface="Calibri"/>
              </a:rPr>
              <a:t> </a:t>
            </a:r>
            <a:r>
              <a:rPr lang="en-US" sz="2000" dirty="0" err="1">
                <a:solidFill>
                  <a:srgbClr val="0F2303"/>
                </a:solidFill>
                <a:cs typeface="Calibri"/>
              </a:rPr>
              <a:t>Görüşme</a:t>
            </a:r>
            <a:r>
              <a:rPr lang="en-US" sz="2000" dirty="0">
                <a:solidFill>
                  <a:srgbClr val="0F2303"/>
                </a:solidFill>
                <a:cs typeface="Calibri"/>
              </a:rPr>
              <a:t>" </a:t>
            </a:r>
            <a:r>
              <a:rPr lang="en-US" sz="2000" dirty="0" err="1">
                <a:solidFill>
                  <a:srgbClr val="0F2303"/>
                </a:solidFill>
                <a:cs typeface="Calibri"/>
              </a:rPr>
              <a:t>başlıklı</a:t>
            </a:r>
            <a:r>
              <a:rPr lang="en-US" sz="2000" dirty="0">
                <a:solidFill>
                  <a:srgbClr val="0F2303"/>
                </a:solidFill>
                <a:cs typeface="Calibri"/>
              </a:rPr>
              <a:t> </a:t>
            </a:r>
            <a:r>
              <a:rPr lang="en-US" sz="2000" dirty="0" err="1">
                <a:solidFill>
                  <a:srgbClr val="0F2303"/>
                </a:solidFill>
                <a:cs typeface="Calibri"/>
              </a:rPr>
              <a:t>eğitim</a:t>
            </a:r>
            <a:r>
              <a:rPr lang="en-US" sz="2000" dirty="0">
                <a:solidFill>
                  <a:srgbClr val="0F2303"/>
                </a:solidFill>
                <a:cs typeface="Calibri"/>
              </a:rPr>
              <a:t> </a:t>
            </a:r>
            <a:r>
              <a:rPr lang="en-US" sz="2000" dirty="0" err="1">
                <a:solidFill>
                  <a:srgbClr val="0F2303"/>
                </a:solidFill>
                <a:cs typeface="Calibri"/>
              </a:rPr>
              <a:t>verilmiştir</a:t>
            </a:r>
            <a:r>
              <a:rPr lang="en-US" sz="2000" dirty="0">
                <a:solidFill>
                  <a:srgbClr val="0F2303"/>
                </a:solidFill>
                <a:cs typeface="Calibri"/>
              </a:rPr>
              <a:t>.</a:t>
            </a:r>
            <a:endParaRPr lang="en-US">
              <a:cs typeface="Calibri" panose="020F0502020204030204"/>
            </a:endParaRPr>
          </a:p>
          <a:p>
            <a:pPr marL="457200" indent="-457200">
              <a:lnSpc>
                <a:spcPct val="150000"/>
              </a:lnSpc>
              <a:buAutoNum type="arabicPeriod"/>
            </a:pPr>
            <a:r>
              <a:rPr lang="en-US" sz="2000" dirty="0" err="1">
                <a:solidFill>
                  <a:srgbClr val="0F2303"/>
                </a:solidFill>
                <a:cs typeface="Calibri"/>
              </a:rPr>
              <a:t>Üniversitemiz</a:t>
            </a:r>
            <a:r>
              <a:rPr lang="en-US" sz="2000" dirty="0">
                <a:solidFill>
                  <a:srgbClr val="0F2303"/>
                </a:solidFill>
                <a:cs typeface="Calibri"/>
              </a:rPr>
              <a:t> </a:t>
            </a:r>
            <a:r>
              <a:rPr lang="en-US" sz="2000" dirty="0" err="1">
                <a:solidFill>
                  <a:srgbClr val="0F2303"/>
                </a:solidFill>
                <a:cs typeface="Calibri"/>
              </a:rPr>
              <a:t>akademik</a:t>
            </a:r>
            <a:r>
              <a:rPr lang="en-US" sz="2000" dirty="0">
                <a:solidFill>
                  <a:srgbClr val="0F2303"/>
                </a:solidFill>
                <a:cs typeface="Calibri"/>
              </a:rPr>
              <a:t> </a:t>
            </a:r>
            <a:r>
              <a:rPr lang="en-US" sz="2000" dirty="0" err="1">
                <a:solidFill>
                  <a:srgbClr val="0F2303"/>
                </a:solidFill>
                <a:cs typeface="Calibri"/>
              </a:rPr>
              <a:t>ve</a:t>
            </a:r>
            <a:r>
              <a:rPr lang="en-US" sz="2000" dirty="0">
                <a:solidFill>
                  <a:srgbClr val="0F2303"/>
                </a:solidFill>
                <a:cs typeface="Calibri"/>
              </a:rPr>
              <a:t> </a:t>
            </a:r>
            <a:r>
              <a:rPr lang="en-US" sz="2000" dirty="0" err="1">
                <a:solidFill>
                  <a:srgbClr val="0F2303"/>
                </a:solidFill>
                <a:cs typeface="Calibri"/>
              </a:rPr>
              <a:t>idari</a:t>
            </a:r>
            <a:r>
              <a:rPr lang="en-US" sz="2000" dirty="0">
                <a:solidFill>
                  <a:srgbClr val="0F2303"/>
                </a:solidFill>
                <a:cs typeface="Calibri"/>
              </a:rPr>
              <a:t> </a:t>
            </a:r>
            <a:r>
              <a:rPr lang="en-US" sz="2000" dirty="0" err="1">
                <a:solidFill>
                  <a:srgbClr val="0F2303"/>
                </a:solidFill>
                <a:cs typeface="Calibri"/>
              </a:rPr>
              <a:t>personel</a:t>
            </a:r>
            <a:r>
              <a:rPr lang="en-US" sz="2000" dirty="0">
                <a:solidFill>
                  <a:srgbClr val="0F2303"/>
                </a:solidFill>
                <a:cs typeface="Calibri"/>
              </a:rPr>
              <a:t> </a:t>
            </a:r>
            <a:r>
              <a:rPr lang="en-US" sz="2000" dirty="0" err="1">
                <a:solidFill>
                  <a:srgbClr val="0F2303"/>
                </a:solidFill>
                <a:cs typeface="Calibri"/>
              </a:rPr>
              <a:t>ile</a:t>
            </a:r>
            <a:r>
              <a:rPr lang="en-US" sz="2000" dirty="0">
                <a:solidFill>
                  <a:srgbClr val="0F2303"/>
                </a:solidFill>
                <a:cs typeface="Calibri"/>
              </a:rPr>
              <a:t> </a:t>
            </a:r>
            <a:r>
              <a:rPr lang="en-US" sz="2000" dirty="0" err="1">
                <a:solidFill>
                  <a:srgbClr val="0F2303"/>
                </a:solidFill>
                <a:cs typeface="Calibri"/>
              </a:rPr>
              <a:t>öğrencilerimize</a:t>
            </a:r>
            <a:r>
              <a:rPr lang="en-US" sz="2000" dirty="0">
                <a:solidFill>
                  <a:srgbClr val="0F2303"/>
                </a:solidFill>
                <a:cs typeface="Calibri"/>
              </a:rPr>
              <a:t> </a:t>
            </a:r>
            <a:r>
              <a:rPr lang="en-US" sz="2000" dirty="0" err="1">
                <a:solidFill>
                  <a:srgbClr val="0F2303"/>
                </a:solidFill>
                <a:cs typeface="Calibri"/>
              </a:rPr>
              <a:t>yönelik</a:t>
            </a:r>
            <a:r>
              <a:rPr lang="en-US" sz="2000" dirty="0">
                <a:solidFill>
                  <a:srgbClr val="0F2303"/>
                </a:solidFill>
                <a:cs typeface="Calibri"/>
              </a:rPr>
              <a:t> "</a:t>
            </a:r>
            <a:r>
              <a:rPr lang="en-US" sz="2000" dirty="0" err="1">
                <a:solidFill>
                  <a:srgbClr val="0F2303"/>
                </a:solidFill>
                <a:cs typeface="Calibri"/>
              </a:rPr>
              <a:t>Kaygıdan</a:t>
            </a:r>
            <a:r>
              <a:rPr lang="en-US" sz="2000" dirty="0">
                <a:solidFill>
                  <a:srgbClr val="0F2303"/>
                </a:solidFill>
                <a:cs typeface="Calibri"/>
              </a:rPr>
              <a:t> </a:t>
            </a:r>
            <a:r>
              <a:rPr lang="en-US" sz="2000" dirty="0" err="1">
                <a:solidFill>
                  <a:srgbClr val="0F2303"/>
                </a:solidFill>
                <a:cs typeface="Calibri"/>
              </a:rPr>
              <a:t>Güvene</a:t>
            </a:r>
            <a:r>
              <a:rPr lang="en-US" sz="2000" dirty="0">
                <a:solidFill>
                  <a:srgbClr val="0F2303"/>
                </a:solidFill>
                <a:cs typeface="Calibri"/>
              </a:rPr>
              <a:t>: </a:t>
            </a:r>
            <a:r>
              <a:rPr lang="en-US" sz="2000" dirty="0" err="1">
                <a:solidFill>
                  <a:srgbClr val="0F2303"/>
                </a:solidFill>
                <a:cs typeface="Calibri"/>
              </a:rPr>
              <a:t>Farkındalık</a:t>
            </a:r>
            <a:r>
              <a:rPr lang="en-US" sz="2000" dirty="0">
                <a:solidFill>
                  <a:srgbClr val="0F2303"/>
                </a:solidFill>
                <a:cs typeface="Calibri"/>
              </a:rPr>
              <a:t> </a:t>
            </a:r>
            <a:r>
              <a:rPr lang="en-US" sz="2000" dirty="0" err="1">
                <a:solidFill>
                  <a:srgbClr val="0F2303"/>
                </a:solidFill>
                <a:cs typeface="Calibri"/>
              </a:rPr>
              <a:t>ve</a:t>
            </a:r>
            <a:r>
              <a:rPr lang="en-US" sz="2000" dirty="0">
                <a:solidFill>
                  <a:srgbClr val="0F2303"/>
                </a:solidFill>
                <a:cs typeface="Calibri"/>
              </a:rPr>
              <a:t> </a:t>
            </a:r>
            <a:r>
              <a:rPr lang="en-US" sz="2000" dirty="0" err="1">
                <a:solidFill>
                  <a:srgbClr val="0F2303"/>
                </a:solidFill>
                <a:cs typeface="Calibri"/>
              </a:rPr>
              <a:t>Başa</a:t>
            </a:r>
            <a:r>
              <a:rPr lang="en-US" sz="2000" dirty="0">
                <a:solidFill>
                  <a:srgbClr val="0F2303"/>
                </a:solidFill>
                <a:cs typeface="Calibri"/>
              </a:rPr>
              <a:t> </a:t>
            </a:r>
            <a:r>
              <a:rPr lang="en-US" sz="2000" dirty="0" err="1">
                <a:solidFill>
                  <a:srgbClr val="0F2303"/>
                </a:solidFill>
                <a:cs typeface="Calibri"/>
              </a:rPr>
              <a:t>Çıkma</a:t>
            </a:r>
            <a:r>
              <a:rPr lang="en-US" sz="2000" dirty="0">
                <a:solidFill>
                  <a:srgbClr val="0F2303"/>
                </a:solidFill>
                <a:cs typeface="Calibri"/>
              </a:rPr>
              <a:t> </a:t>
            </a:r>
            <a:r>
              <a:rPr lang="en-US" sz="2000" dirty="0" err="1">
                <a:solidFill>
                  <a:srgbClr val="0F2303"/>
                </a:solidFill>
                <a:cs typeface="Calibri"/>
              </a:rPr>
              <a:t>Becerileri</a:t>
            </a:r>
            <a:r>
              <a:rPr lang="en-US" sz="2000" dirty="0">
                <a:solidFill>
                  <a:srgbClr val="0F2303"/>
                </a:solidFill>
                <a:cs typeface="Calibri"/>
              </a:rPr>
              <a:t>" </a:t>
            </a:r>
            <a:r>
              <a:rPr lang="en-US" sz="2000" dirty="0" err="1">
                <a:solidFill>
                  <a:srgbClr val="0F2303"/>
                </a:solidFill>
                <a:cs typeface="Calibri"/>
              </a:rPr>
              <a:t>başlıklı</a:t>
            </a:r>
            <a:r>
              <a:rPr lang="en-US" sz="2000" dirty="0">
                <a:solidFill>
                  <a:srgbClr val="0F2303"/>
                </a:solidFill>
                <a:cs typeface="Calibri"/>
              </a:rPr>
              <a:t> </a:t>
            </a:r>
            <a:r>
              <a:rPr lang="en-US" sz="2000" dirty="0" err="1">
                <a:solidFill>
                  <a:srgbClr val="0F2303"/>
                </a:solidFill>
                <a:cs typeface="Calibri"/>
              </a:rPr>
              <a:t>çevrimiçi</a:t>
            </a:r>
            <a:r>
              <a:rPr lang="en-US" sz="2000" dirty="0">
                <a:solidFill>
                  <a:srgbClr val="0F2303"/>
                </a:solidFill>
                <a:cs typeface="Calibri"/>
              </a:rPr>
              <a:t> </a:t>
            </a:r>
            <a:r>
              <a:rPr lang="en-US" sz="2000" dirty="0" err="1">
                <a:solidFill>
                  <a:srgbClr val="0F2303"/>
                </a:solidFill>
                <a:cs typeface="Calibri"/>
              </a:rPr>
              <a:t>seminer</a:t>
            </a:r>
            <a:r>
              <a:rPr lang="en-US" sz="2000" dirty="0">
                <a:solidFill>
                  <a:srgbClr val="0F2303"/>
                </a:solidFill>
                <a:cs typeface="Calibri"/>
              </a:rPr>
              <a:t> </a:t>
            </a:r>
            <a:r>
              <a:rPr lang="en-US" sz="2000" dirty="0" err="1">
                <a:solidFill>
                  <a:srgbClr val="0F2303"/>
                </a:solidFill>
                <a:cs typeface="Calibri"/>
              </a:rPr>
              <a:t>düzenlenmiştir</a:t>
            </a:r>
            <a:r>
              <a:rPr lang="en-US" sz="2000" dirty="0">
                <a:solidFill>
                  <a:srgbClr val="0F2303"/>
                </a:solidFill>
                <a:cs typeface="Calibri"/>
              </a:rPr>
              <a:t>.</a:t>
            </a:r>
          </a:p>
          <a:p>
            <a:pPr marL="457200" indent="-457200">
              <a:lnSpc>
                <a:spcPct val="150000"/>
              </a:lnSpc>
              <a:buAutoNum type="arabicPeriod"/>
            </a:pPr>
            <a:r>
              <a:rPr lang="en-US" sz="2000" dirty="0">
                <a:solidFill>
                  <a:srgbClr val="0F2303"/>
                </a:solidFill>
                <a:ea typeface="+mn-lt"/>
                <a:cs typeface="+mn-lt"/>
              </a:rPr>
              <a:t>"Deliberate Ignorance: From Fear to Positive Actions" </a:t>
            </a:r>
            <a:r>
              <a:rPr lang="en-US" sz="2000" dirty="0" err="1">
                <a:solidFill>
                  <a:srgbClr val="0F2303"/>
                </a:solidFill>
                <a:ea typeface="+mn-lt"/>
                <a:cs typeface="+mn-lt"/>
              </a:rPr>
              <a:t>başlıklı</a:t>
            </a:r>
            <a:r>
              <a:rPr lang="en-US" sz="2000" dirty="0">
                <a:solidFill>
                  <a:srgbClr val="0F2303"/>
                </a:solidFill>
                <a:ea typeface="+mn-lt"/>
                <a:cs typeface="+mn-lt"/>
              </a:rPr>
              <a:t> SEPAM </a:t>
            </a:r>
            <a:r>
              <a:rPr lang="en-US" sz="2000" dirty="0" err="1">
                <a:solidFill>
                  <a:srgbClr val="0F2303"/>
                </a:solidFill>
                <a:ea typeface="+mn-lt"/>
                <a:cs typeface="+mn-lt"/>
              </a:rPr>
              <a:t>semineri</a:t>
            </a:r>
            <a:r>
              <a:rPr lang="en-US" sz="2000" dirty="0">
                <a:solidFill>
                  <a:srgbClr val="0F2303"/>
                </a:solidFill>
                <a:ea typeface="+mn-lt"/>
                <a:cs typeface="+mn-lt"/>
              </a:rPr>
              <a:t> </a:t>
            </a:r>
            <a:r>
              <a:rPr lang="en-US" sz="2000" dirty="0" err="1">
                <a:solidFill>
                  <a:srgbClr val="0F2303"/>
                </a:solidFill>
                <a:ea typeface="+mn-lt"/>
                <a:cs typeface="+mn-lt"/>
              </a:rPr>
              <a:t>verilmiştir</a:t>
            </a:r>
            <a:r>
              <a:rPr lang="en-US" sz="2000" dirty="0">
                <a:solidFill>
                  <a:srgbClr val="0F2303"/>
                </a:solidFill>
                <a:ea typeface="+mn-lt"/>
                <a:cs typeface="+mn-lt"/>
              </a:rPr>
              <a:t>.</a:t>
            </a:r>
          </a:p>
          <a:p>
            <a:pPr marL="457200" indent="-457200">
              <a:lnSpc>
                <a:spcPct val="150000"/>
              </a:lnSpc>
              <a:buAutoNum type="arabicPeriod"/>
            </a:pPr>
            <a:r>
              <a:rPr lang="en-US" sz="2000" dirty="0" err="1">
                <a:solidFill>
                  <a:srgbClr val="0F2303"/>
                </a:solidFill>
                <a:ea typeface="+mn-lt"/>
                <a:cs typeface="+mn-lt"/>
              </a:rPr>
              <a:t>Uluslararası</a:t>
            </a:r>
            <a:r>
              <a:rPr lang="en-US" sz="2000" dirty="0">
                <a:solidFill>
                  <a:srgbClr val="0F2303"/>
                </a:solidFill>
                <a:ea typeface="+mn-lt"/>
                <a:cs typeface="+mn-lt"/>
              </a:rPr>
              <a:t> </a:t>
            </a:r>
            <a:r>
              <a:rPr lang="en-US" sz="2000" dirty="0" err="1">
                <a:solidFill>
                  <a:srgbClr val="0F2303"/>
                </a:solidFill>
                <a:ea typeface="+mn-lt"/>
                <a:cs typeface="+mn-lt"/>
              </a:rPr>
              <a:t>katılımlı</a:t>
            </a:r>
            <a:r>
              <a:rPr lang="en-US" sz="2000" dirty="0">
                <a:solidFill>
                  <a:srgbClr val="0F2303"/>
                </a:solidFill>
                <a:ea typeface="+mn-lt"/>
                <a:cs typeface="+mn-lt"/>
              </a:rPr>
              <a:t> "</a:t>
            </a:r>
            <a:r>
              <a:rPr lang="en-US" sz="2000" dirty="0" err="1">
                <a:solidFill>
                  <a:srgbClr val="0F2303"/>
                </a:solidFill>
                <a:ea typeface="+mn-lt"/>
                <a:cs typeface="+mn-lt"/>
              </a:rPr>
              <a:t>Sanatın</a:t>
            </a:r>
            <a:r>
              <a:rPr lang="en-US" sz="2000" dirty="0">
                <a:solidFill>
                  <a:srgbClr val="0F2303"/>
                </a:solidFill>
                <a:ea typeface="+mn-lt"/>
                <a:cs typeface="+mn-lt"/>
              </a:rPr>
              <a:t> </a:t>
            </a:r>
            <a:r>
              <a:rPr lang="en-US" sz="2000" dirty="0" err="1">
                <a:solidFill>
                  <a:srgbClr val="0F2303"/>
                </a:solidFill>
                <a:ea typeface="+mn-lt"/>
                <a:cs typeface="+mn-lt"/>
              </a:rPr>
              <a:t>Değişen</a:t>
            </a:r>
            <a:r>
              <a:rPr lang="en-US" sz="2000" dirty="0">
                <a:solidFill>
                  <a:srgbClr val="0F2303"/>
                </a:solidFill>
                <a:ea typeface="+mn-lt"/>
                <a:cs typeface="+mn-lt"/>
              </a:rPr>
              <a:t> </a:t>
            </a:r>
            <a:r>
              <a:rPr lang="en-US" sz="2000" dirty="0" err="1">
                <a:solidFill>
                  <a:srgbClr val="0F2303"/>
                </a:solidFill>
                <a:ea typeface="+mn-lt"/>
                <a:cs typeface="+mn-lt"/>
              </a:rPr>
              <a:t>Dünyadaki</a:t>
            </a:r>
            <a:r>
              <a:rPr lang="en-US" sz="2000" dirty="0">
                <a:solidFill>
                  <a:srgbClr val="0F2303"/>
                </a:solidFill>
                <a:ea typeface="+mn-lt"/>
                <a:cs typeface="+mn-lt"/>
              </a:rPr>
              <a:t> </a:t>
            </a:r>
            <a:r>
              <a:rPr lang="en-US" sz="2000" dirty="0" err="1">
                <a:solidFill>
                  <a:srgbClr val="0F2303"/>
                </a:solidFill>
                <a:ea typeface="+mn-lt"/>
                <a:cs typeface="+mn-lt"/>
              </a:rPr>
              <a:t>Yeri</a:t>
            </a:r>
            <a:r>
              <a:rPr lang="en-US" sz="2000" dirty="0">
                <a:solidFill>
                  <a:srgbClr val="0F2303"/>
                </a:solidFill>
                <a:ea typeface="+mn-lt"/>
                <a:cs typeface="+mn-lt"/>
              </a:rPr>
              <a:t>: </a:t>
            </a:r>
            <a:r>
              <a:rPr lang="en-US" sz="2000" dirty="0" err="1">
                <a:solidFill>
                  <a:srgbClr val="0F2303"/>
                </a:solidFill>
                <a:ea typeface="+mn-lt"/>
                <a:cs typeface="+mn-lt"/>
              </a:rPr>
              <a:t>NFT'ler</a:t>
            </a:r>
            <a:r>
              <a:rPr lang="en-US" sz="2000" dirty="0">
                <a:solidFill>
                  <a:srgbClr val="0F2303"/>
                </a:solidFill>
                <a:ea typeface="+mn-lt"/>
                <a:cs typeface="+mn-lt"/>
              </a:rPr>
              <a:t> </a:t>
            </a:r>
            <a:r>
              <a:rPr lang="en-US" sz="2000" dirty="0" err="1">
                <a:solidFill>
                  <a:srgbClr val="0F2303"/>
                </a:solidFill>
                <a:ea typeface="+mn-lt"/>
                <a:cs typeface="+mn-lt"/>
              </a:rPr>
              <a:t>ve</a:t>
            </a:r>
            <a:r>
              <a:rPr lang="en-US" sz="2000" dirty="0">
                <a:solidFill>
                  <a:srgbClr val="0F2303"/>
                </a:solidFill>
                <a:ea typeface="+mn-lt"/>
                <a:cs typeface="+mn-lt"/>
              </a:rPr>
              <a:t> Dijital </a:t>
            </a:r>
            <a:r>
              <a:rPr lang="en-US" sz="2000" dirty="0" err="1">
                <a:solidFill>
                  <a:srgbClr val="0F2303"/>
                </a:solidFill>
                <a:ea typeface="+mn-lt"/>
                <a:cs typeface="+mn-lt"/>
              </a:rPr>
              <a:t>Göç</a:t>
            </a:r>
            <a:r>
              <a:rPr lang="en-US" sz="2000" dirty="0">
                <a:solidFill>
                  <a:srgbClr val="0F2303"/>
                </a:solidFill>
                <a:ea typeface="+mn-lt"/>
                <a:cs typeface="+mn-lt"/>
              </a:rPr>
              <a:t>" </a:t>
            </a:r>
            <a:r>
              <a:rPr lang="en-US" sz="2000" dirty="0" err="1">
                <a:solidFill>
                  <a:srgbClr val="0F2303"/>
                </a:solidFill>
                <a:ea typeface="+mn-lt"/>
                <a:cs typeface="+mn-lt"/>
              </a:rPr>
              <a:t>başlıklı</a:t>
            </a:r>
            <a:r>
              <a:rPr lang="en-US" sz="2000" dirty="0">
                <a:solidFill>
                  <a:srgbClr val="0F2303"/>
                </a:solidFill>
                <a:ea typeface="+mn-lt"/>
                <a:cs typeface="+mn-lt"/>
              </a:rPr>
              <a:t> panel </a:t>
            </a:r>
            <a:r>
              <a:rPr lang="en-US" sz="2000" dirty="0" err="1">
                <a:solidFill>
                  <a:srgbClr val="0F2303"/>
                </a:solidFill>
                <a:ea typeface="+mn-lt"/>
                <a:cs typeface="+mn-lt"/>
              </a:rPr>
              <a:t>düzenlenmesi</a:t>
            </a:r>
            <a:r>
              <a:rPr lang="en-US" sz="2000" dirty="0">
                <a:solidFill>
                  <a:srgbClr val="0F2303"/>
                </a:solidFill>
                <a:ea typeface="+mn-lt"/>
                <a:cs typeface="+mn-lt"/>
              </a:rPr>
              <a:t> </a:t>
            </a:r>
            <a:r>
              <a:rPr lang="en-US" sz="2000" dirty="0" err="1">
                <a:solidFill>
                  <a:srgbClr val="0F2303"/>
                </a:solidFill>
                <a:ea typeface="+mn-lt"/>
                <a:cs typeface="+mn-lt"/>
              </a:rPr>
              <a:t>yönünde</a:t>
            </a:r>
            <a:r>
              <a:rPr lang="en-US" sz="2000" dirty="0">
                <a:solidFill>
                  <a:srgbClr val="0F2303"/>
                </a:solidFill>
                <a:ea typeface="+mn-lt"/>
                <a:cs typeface="+mn-lt"/>
              </a:rPr>
              <a:t> </a:t>
            </a:r>
            <a:r>
              <a:rPr lang="en-US" sz="2000" dirty="0" err="1">
                <a:solidFill>
                  <a:srgbClr val="0F2303"/>
                </a:solidFill>
                <a:ea typeface="+mn-lt"/>
                <a:cs typeface="+mn-lt"/>
              </a:rPr>
              <a:t>çalışılmaktadır</a:t>
            </a:r>
            <a:r>
              <a:rPr lang="en-US" sz="2000" dirty="0">
                <a:solidFill>
                  <a:srgbClr val="0F2303"/>
                </a:solidFill>
                <a:ea typeface="+mn-lt"/>
                <a:cs typeface="+mn-lt"/>
              </a:rPr>
              <a:t>.</a:t>
            </a:r>
          </a:p>
          <a:p>
            <a:pPr marL="342900" indent="-342900">
              <a:lnSpc>
                <a:spcPct val="150000"/>
              </a:lnSpc>
              <a:buFont typeface="Arial"/>
              <a:buChar char="•"/>
            </a:pPr>
            <a:endParaRPr lang="en-US" sz="2000" dirty="0">
              <a:solidFill>
                <a:srgbClr val="0F2303"/>
              </a:solidFill>
              <a:cs typeface="Calibri"/>
            </a:endParaRPr>
          </a:p>
          <a:p>
            <a:pPr marL="342900" indent="-342900">
              <a:lnSpc>
                <a:spcPct val="150000"/>
              </a:lnSpc>
              <a:buFont typeface="Arial"/>
              <a:buChar char="•"/>
            </a:pPr>
            <a:endParaRPr lang="en-US" sz="2000" dirty="0">
              <a:solidFill>
                <a:srgbClr val="0F2303"/>
              </a:solidFill>
              <a:cs typeface="Calibri"/>
            </a:endParaRPr>
          </a:p>
        </p:txBody>
      </p:sp>
    </p:spTree>
    <p:extLst>
      <p:ext uri="{BB962C8B-B14F-4D97-AF65-F5344CB8AC3E}">
        <p14:creationId xmlns:p14="http://schemas.microsoft.com/office/powerpoint/2010/main" val="29263205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TOPLUMSAL KATKI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3BADC53C-DCF9-4472-8D54-E9F287B87E03}"/>
              </a:ext>
            </a:extLst>
          </p:cNvPr>
          <p:cNvSpPr txBox="1"/>
          <p:nvPr/>
        </p:nvSpPr>
        <p:spPr>
          <a:xfrm>
            <a:off x="508000" y="1920240"/>
            <a:ext cx="8432800" cy="25423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150000"/>
              </a:lnSpc>
              <a:buFont typeface="Arial"/>
              <a:buChar char="•"/>
            </a:pPr>
            <a:r>
              <a:rPr lang="en-US" dirty="0">
                <a:solidFill>
                  <a:srgbClr val="0F2303"/>
                </a:solidFill>
                <a:cs typeface="Arial"/>
              </a:rPr>
              <a:t>"Deliberate Ignorance: From Fear to  Positive Actions" </a:t>
            </a:r>
            <a:r>
              <a:rPr lang="en-US" dirty="0" err="1">
                <a:solidFill>
                  <a:srgbClr val="0F2303"/>
                </a:solidFill>
                <a:cs typeface="Arial"/>
              </a:rPr>
              <a:t>başlıklı</a:t>
            </a:r>
            <a:r>
              <a:rPr lang="en-US" dirty="0">
                <a:solidFill>
                  <a:srgbClr val="0F2303"/>
                </a:solidFill>
                <a:cs typeface="Arial"/>
              </a:rPr>
              <a:t> </a:t>
            </a:r>
            <a:r>
              <a:rPr lang="en-US" dirty="0">
                <a:solidFill>
                  <a:srgbClr val="0F2303"/>
                </a:solidFill>
                <a:ea typeface="+mn-lt"/>
                <a:cs typeface="+mn-lt"/>
              </a:rPr>
              <a:t>SEPAM </a:t>
            </a:r>
            <a:r>
              <a:rPr lang="en-US" dirty="0" err="1">
                <a:solidFill>
                  <a:srgbClr val="0F2303"/>
                </a:solidFill>
                <a:ea typeface="+mn-lt"/>
                <a:cs typeface="+mn-lt"/>
              </a:rPr>
              <a:t>semineri</a:t>
            </a:r>
            <a:r>
              <a:rPr lang="en-US" dirty="0">
                <a:solidFill>
                  <a:srgbClr val="0F2303"/>
                </a:solidFill>
                <a:ea typeface="+mn-lt"/>
                <a:cs typeface="+mn-lt"/>
              </a:rPr>
              <a:t> </a:t>
            </a:r>
            <a:r>
              <a:rPr lang="en-US" dirty="0" err="1">
                <a:solidFill>
                  <a:srgbClr val="0F2303"/>
                </a:solidFill>
                <a:ea typeface="+mn-lt"/>
                <a:cs typeface="+mn-lt"/>
              </a:rPr>
              <a:t>düzenlenmiştir</a:t>
            </a:r>
            <a:r>
              <a:rPr lang="en-US" dirty="0">
                <a:solidFill>
                  <a:srgbClr val="0F2303"/>
                </a:solidFill>
                <a:ea typeface="+mn-lt"/>
                <a:cs typeface="+mn-lt"/>
              </a:rPr>
              <a:t>.</a:t>
            </a:r>
            <a:endParaRPr lang="en-US" dirty="0">
              <a:solidFill>
                <a:srgbClr val="0F2303"/>
              </a:solidFill>
              <a:cs typeface="Calibri"/>
            </a:endParaRPr>
          </a:p>
          <a:p>
            <a:pPr marL="285750" indent="-285750">
              <a:lnSpc>
                <a:spcPct val="150000"/>
              </a:lnSpc>
              <a:buFont typeface="Arial"/>
              <a:buChar char="•"/>
            </a:pPr>
            <a:r>
              <a:rPr lang="en-US" dirty="0">
                <a:solidFill>
                  <a:srgbClr val="0F2303"/>
                </a:solidFill>
                <a:cs typeface="Arial"/>
              </a:rPr>
              <a:t>TPD </a:t>
            </a:r>
            <a:r>
              <a:rPr lang="en-US" dirty="0" err="1">
                <a:solidFill>
                  <a:srgbClr val="0F2303"/>
                </a:solidFill>
                <a:cs typeface="Arial"/>
              </a:rPr>
              <a:t>ve</a:t>
            </a:r>
            <a:r>
              <a:rPr lang="en-US" dirty="0">
                <a:solidFill>
                  <a:srgbClr val="0F2303"/>
                </a:solidFill>
                <a:cs typeface="Arial"/>
              </a:rPr>
              <a:t> UNICEF </a:t>
            </a:r>
            <a:r>
              <a:rPr lang="en-US" dirty="0" err="1">
                <a:solidFill>
                  <a:srgbClr val="0F2303"/>
                </a:solidFill>
                <a:cs typeface="Arial"/>
              </a:rPr>
              <a:t>iş</a:t>
            </a:r>
            <a:r>
              <a:rPr lang="en-US" dirty="0">
                <a:solidFill>
                  <a:srgbClr val="0F2303"/>
                </a:solidFill>
                <a:cs typeface="Arial"/>
              </a:rPr>
              <a:t> </a:t>
            </a:r>
            <a:r>
              <a:rPr lang="en-US" dirty="0" err="1">
                <a:solidFill>
                  <a:srgbClr val="0F2303"/>
                </a:solidFill>
                <a:cs typeface="Arial"/>
              </a:rPr>
              <a:t>birliğiyle</a:t>
            </a:r>
            <a:r>
              <a:rPr lang="en-US" dirty="0">
                <a:solidFill>
                  <a:srgbClr val="0F2303"/>
                </a:solidFill>
                <a:cs typeface="Arial"/>
              </a:rPr>
              <a:t> </a:t>
            </a:r>
            <a:r>
              <a:rPr lang="en-US" dirty="0" err="1">
                <a:solidFill>
                  <a:srgbClr val="0F2303"/>
                </a:solidFill>
                <a:cs typeface="Arial"/>
              </a:rPr>
              <a:t>alanda</a:t>
            </a:r>
            <a:r>
              <a:rPr lang="en-US" dirty="0">
                <a:solidFill>
                  <a:srgbClr val="0F2303"/>
                </a:solidFill>
                <a:cs typeface="Arial"/>
              </a:rPr>
              <a:t> </a:t>
            </a:r>
            <a:r>
              <a:rPr lang="en-US" dirty="0" err="1">
                <a:solidFill>
                  <a:srgbClr val="0F2303"/>
                </a:solidFill>
                <a:cs typeface="Arial"/>
              </a:rPr>
              <a:t>çalışan</a:t>
            </a:r>
            <a:r>
              <a:rPr lang="en-US" dirty="0">
                <a:solidFill>
                  <a:srgbClr val="0F2303"/>
                </a:solidFill>
                <a:cs typeface="Arial"/>
              </a:rPr>
              <a:t> </a:t>
            </a:r>
            <a:r>
              <a:rPr lang="en-US" dirty="0" err="1">
                <a:solidFill>
                  <a:srgbClr val="0F2303"/>
                </a:solidFill>
                <a:cs typeface="Arial"/>
              </a:rPr>
              <a:t>psikologlara</a:t>
            </a:r>
            <a:r>
              <a:rPr lang="en-US" dirty="0">
                <a:solidFill>
                  <a:srgbClr val="0F2303"/>
                </a:solidFill>
                <a:cs typeface="Arial"/>
              </a:rPr>
              <a:t> "Genç </a:t>
            </a:r>
            <a:r>
              <a:rPr lang="en-US" dirty="0" err="1">
                <a:solidFill>
                  <a:srgbClr val="0F2303"/>
                </a:solidFill>
                <a:cs typeface="Arial"/>
              </a:rPr>
              <a:t>Danışanlarla</a:t>
            </a:r>
            <a:r>
              <a:rPr lang="en-US" dirty="0">
                <a:solidFill>
                  <a:srgbClr val="0F2303"/>
                </a:solidFill>
                <a:cs typeface="Arial"/>
              </a:rPr>
              <a:t> </a:t>
            </a:r>
            <a:r>
              <a:rPr lang="en-US" dirty="0" err="1">
                <a:solidFill>
                  <a:srgbClr val="0F2303"/>
                </a:solidFill>
                <a:cs typeface="Arial"/>
              </a:rPr>
              <a:t>Psikoterapötik</a:t>
            </a:r>
            <a:r>
              <a:rPr lang="en-US" dirty="0">
                <a:solidFill>
                  <a:srgbClr val="0F2303"/>
                </a:solidFill>
                <a:cs typeface="Arial"/>
              </a:rPr>
              <a:t> </a:t>
            </a:r>
            <a:r>
              <a:rPr lang="en-US" dirty="0" err="1">
                <a:solidFill>
                  <a:srgbClr val="0F2303"/>
                </a:solidFill>
                <a:cs typeface="Arial"/>
              </a:rPr>
              <a:t>Görüşme</a:t>
            </a:r>
            <a:r>
              <a:rPr lang="en-US" dirty="0">
                <a:solidFill>
                  <a:srgbClr val="0F2303"/>
                </a:solidFill>
                <a:cs typeface="Arial"/>
              </a:rPr>
              <a:t>" </a:t>
            </a:r>
            <a:r>
              <a:rPr lang="en-US" dirty="0" err="1">
                <a:solidFill>
                  <a:srgbClr val="0F2303"/>
                </a:solidFill>
                <a:cs typeface="Arial"/>
              </a:rPr>
              <a:t>başlıklı</a:t>
            </a:r>
            <a:r>
              <a:rPr lang="en-US" dirty="0">
                <a:solidFill>
                  <a:srgbClr val="0F2303"/>
                </a:solidFill>
                <a:cs typeface="Arial"/>
              </a:rPr>
              <a:t> </a:t>
            </a:r>
            <a:r>
              <a:rPr lang="en-US" dirty="0" err="1">
                <a:solidFill>
                  <a:srgbClr val="0F2303"/>
                </a:solidFill>
                <a:cs typeface="Arial"/>
              </a:rPr>
              <a:t>eğitim</a:t>
            </a:r>
            <a:r>
              <a:rPr lang="en-US" dirty="0">
                <a:solidFill>
                  <a:srgbClr val="0F2303"/>
                </a:solidFill>
                <a:cs typeface="Arial"/>
              </a:rPr>
              <a:t> </a:t>
            </a:r>
            <a:r>
              <a:rPr lang="en-US" dirty="0" err="1">
                <a:solidFill>
                  <a:srgbClr val="0F2303"/>
                </a:solidFill>
                <a:cs typeface="Arial"/>
              </a:rPr>
              <a:t>verilmiştir</a:t>
            </a:r>
            <a:r>
              <a:rPr lang="en-US" dirty="0">
                <a:solidFill>
                  <a:srgbClr val="0F2303"/>
                </a:solidFill>
                <a:cs typeface="Arial"/>
              </a:rPr>
              <a:t>.</a:t>
            </a:r>
            <a:r>
              <a:rPr lang="en-US" dirty="0">
                <a:cs typeface="Arial"/>
              </a:rPr>
              <a:t>​</a:t>
            </a:r>
            <a:endParaRPr lang="en-US" dirty="0">
              <a:cs typeface="Calibri" panose="020F0502020204030204"/>
            </a:endParaRPr>
          </a:p>
          <a:p>
            <a:pPr marL="285750" indent="-285750">
              <a:lnSpc>
                <a:spcPct val="150000"/>
              </a:lnSpc>
              <a:buFont typeface="Arial"/>
              <a:buChar char="•"/>
            </a:pPr>
            <a:r>
              <a:rPr lang="en-US" dirty="0" err="1">
                <a:solidFill>
                  <a:srgbClr val="0F2303"/>
                </a:solidFill>
                <a:cs typeface="Arial"/>
              </a:rPr>
              <a:t>Üniversitemiz</a:t>
            </a:r>
            <a:r>
              <a:rPr lang="en-US" dirty="0">
                <a:solidFill>
                  <a:srgbClr val="0F2303"/>
                </a:solidFill>
                <a:cs typeface="Arial"/>
              </a:rPr>
              <a:t> </a:t>
            </a:r>
            <a:r>
              <a:rPr lang="en-US" dirty="0" err="1">
                <a:solidFill>
                  <a:srgbClr val="0F2303"/>
                </a:solidFill>
                <a:cs typeface="Arial"/>
              </a:rPr>
              <a:t>akademik</a:t>
            </a:r>
            <a:r>
              <a:rPr lang="en-US" dirty="0">
                <a:solidFill>
                  <a:srgbClr val="0F2303"/>
                </a:solidFill>
                <a:cs typeface="Arial"/>
              </a:rPr>
              <a:t> </a:t>
            </a:r>
            <a:r>
              <a:rPr lang="en-US" dirty="0" err="1">
                <a:solidFill>
                  <a:srgbClr val="0F2303"/>
                </a:solidFill>
                <a:cs typeface="Arial"/>
              </a:rPr>
              <a:t>ve</a:t>
            </a:r>
            <a:r>
              <a:rPr lang="en-US" dirty="0">
                <a:solidFill>
                  <a:srgbClr val="0F2303"/>
                </a:solidFill>
                <a:cs typeface="Arial"/>
              </a:rPr>
              <a:t> </a:t>
            </a:r>
            <a:r>
              <a:rPr lang="en-US" dirty="0" err="1">
                <a:solidFill>
                  <a:srgbClr val="0F2303"/>
                </a:solidFill>
                <a:cs typeface="Arial"/>
              </a:rPr>
              <a:t>idari</a:t>
            </a:r>
            <a:r>
              <a:rPr lang="en-US" dirty="0">
                <a:solidFill>
                  <a:srgbClr val="0F2303"/>
                </a:solidFill>
                <a:cs typeface="Arial"/>
              </a:rPr>
              <a:t> </a:t>
            </a:r>
            <a:r>
              <a:rPr lang="en-US" dirty="0" err="1">
                <a:solidFill>
                  <a:srgbClr val="0F2303"/>
                </a:solidFill>
                <a:cs typeface="Arial"/>
              </a:rPr>
              <a:t>personel</a:t>
            </a:r>
            <a:r>
              <a:rPr lang="en-US" dirty="0">
                <a:solidFill>
                  <a:srgbClr val="0F2303"/>
                </a:solidFill>
                <a:cs typeface="Arial"/>
              </a:rPr>
              <a:t> </a:t>
            </a:r>
            <a:r>
              <a:rPr lang="en-US" dirty="0" err="1">
                <a:solidFill>
                  <a:srgbClr val="0F2303"/>
                </a:solidFill>
                <a:cs typeface="Arial"/>
              </a:rPr>
              <a:t>ile</a:t>
            </a:r>
            <a:r>
              <a:rPr lang="en-US" dirty="0">
                <a:solidFill>
                  <a:srgbClr val="0F2303"/>
                </a:solidFill>
                <a:cs typeface="Arial"/>
              </a:rPr>
              <a:t> </a:t>
            </a:r>
            <a:r>
              <a:rPr lang="en-US" dirty="0" err="1">
                <a:solidFill>
                  <a:srgbClr val="0F2303"/>
                </a:solidFill>
                <a:cs typeface="Arial"/>
              </a:rPr>
              <a:t>öğrencilerimize</a:t>
            </a:r>
            <a:r>
              <a:rPr lang="en-US" dirty="0">
                <a:solidFill>
                  <a:srgbClr val="0F2303"/>
                </a:solidFill>
                <a:cs typeface="Arial"/>
              </a:rPr>
              <a:t> </a:t>
            </a:r>
            <a:r>
              <a:rPr lang="en-US" dirty="0" err="1">
                <a:solidFill>
                  <a:srgbClr val="0F2303"/>
                </a:solidFill>
                <a:cs typeface="Arial"/>
              </a:rPr>
              <a:t>yönelik</a:t>
            </a:r>
            <a:r>
              <a:rPr lang="en-US" dirty="0">
                <a:solidFill>
                  <a:srgbClr val="0F2303"/>
                </a:solidFill>
                <a:cs typeface="Arial"/>
              </a:rPr>
              <a:t> "</a:t>
            </a:r>
            <a:r>
              <a:rPr lang="en-US" dirty="0" err="1">
                <a:solidFill>
                  <a:srgbClr val="0F2303"/>
                </a:solidFill>
                <a:cs typeface="Arial"/>
              </a:rPr>
              <a:t>Kaygıdan</a:t>
            </a:r>
            <a:r>
              <a:rPr lang="en-US" dirty="0">
                <a:solidFill>
                  <a:srgbClr val="0F2303"/>
                </a:solidFill>
                <a:cs typeface="Arial"/>
              </a:rPr>
              <a:t> </a:t>
            </a:r>
            <a:r>
              <a:rPr lang="en-US" dirty="0" err="1">
                <a:solidFill>
                  <a:srgbClr val="0F2303"/>
                </a:solidFill>
                <a:cs typeface="Arial"/>
              </a:rPr>
              <a:t>Güvene</a:t>
            </a:r>
            <a:r>
              <a:rPr lang="en-US" dirty="0">
                <a:solidFill>
                  <a:srgbClr val="0F2303"/>
                </a:solidFill>
                <a:cs typeface="Arial"/>
              </a:rPr>
              <a:t>: </a:t>
            </a:r>
            <a:r>
              <a:rPr lang="en-US" dirty="0" err="1">
                <a:solidFill>
                  <a:srgbClr val="0F2303"/>
                </a:solidFill>
                <a:cs typeface="Arial"/>
              </a:rPr>
              <a:t>Farkındalık</a:t>
            </a:r>
            <a:r>
              <a:rPr lang="en-US" dirty="0">
                <a:solidFill>
                  <a:srgbClr val="0F2303"/>
                </a:solidFill>
                <a:cs typeface="Arial"/>
              </a:rPr>
              <a:t> </a:t>
            </a:r>
            <a:r>
              <a:rPr lang="en-US" dirty="0" err="1">
                <a:solidFill>
                  <a:srgbClr val="0F2303"/>
                </a:solidFill>
                <a:cs typeface="Arial"/>
              </a:rPr>
              <a:t>ve</a:t>
            </a:r>
            <a:r>
              <a:rPr lang="en-US" dirty="0">
                <a:solidFill>
                  <a:srgbClr val="0F2303"/>
                </a:solidFill>
                <a:cs typeface="Arial"/>
              </a:rPr>
              <a:t> </a:t>
            </a:r>
            <a:r>
              <a:rPr lang="en-US" dirty="0" err="1">
                <a:solidFill>
                  <a:srgbClr val="0F2303"/>
                </a:solidFill>
                <a:cs typeface="Arial"/>
              </a:rPr>
              <a:t>Başa</a:t>
            </a:r>
            <a:r>
              <a:rPr lang="en-US" dirty="0">
                <a:solidFill>
                  <a:srgbClr val="0F2303"/>
                </a:solidFill>
                <a:cs typeface="Arial"/>
              </a:rPr>
              <a:t> </a:t>
            </a:r>
            <a:r>
              <a:rPr lang="en-US" dirty="0" err="1">
                <a:solidFill>
                  <a:srgbClr val="0F2303"/>
                </a:solidFill>
                <a:cs typeface="Arial"/>
              </a:rPr>
              <a:t>Çıkma</a:t>
            </a:r>
            <a:r>
              <a:rPr lang="en-US" dirty="0">
                <a:solidFill>
                  <a:srgbClr val="0F2303"/>
                </a:solidFill>
                <a:cs typeface="Arial"/>
              </a:rPr>
              <a:t> </a:t>
            </a:r>
            <a:r>
              <a:rPr lang="en-US" dirty="0" err="1">
                <a:solidFill>
                  <a:srgbClr val="0F2303"/>
                </a:solidFill>
                <a:cs typeface="Arial"/>
              </a:rPr>
              <a:t>Becerileri</a:t>
            </a:r>
            <a:r>
              <a:rPr lang="en-US" dirty="0">
                <a:solidFill>
                  <a:srgbClr val="0F2303"/>
                </a:solidFill>
                <a:cs typeface="Arial"/>
              </a:rPr>
              <a:t>" </a:t>
            </a:r>
            <a:r>
              <a:rPr lang="en-US" dirty="0" err="1">
                <a:solidFill>
                  <a:srgbClr val="0F2303"/>
                </a:solidFill>
                <a:cs typeface="Arial"/>
              </a:rPr>
              <a:t>başlıklı</a:t>
            </a:r>
            <a:r>
              <a:rPr lang="en-US" dirty="0">
                <a:solidFill>
                  <a:srgbClr val="0F2303"/>
                </a:solidFill>
                <a:cs typeface="Arial"/>
              </a:rPr>
              <a:t> </a:t>
            </a:r>
            <a:r>
              <a:rPr lang="en-US" dirty="0" err="1">
                <a:solidFill>
                  <a:srgbClr val="0F2303"/>
                </a:solidFill>
                <a:cs typeface="Arial"/>
              </a:rPr>
              <a:t>çevrimiçi</a:t>
            </a:r>
            <a:r>
              <a:rPr lang="en-US" dirty="0">
                <a:solidFill>
                  <a:srgbClr val="0F2303"/>
                </a:solidFill>
                <a:cs typeface="Arial"/>
              </a:rPr>
              <a:t> </a:t>
            </a:r>
            <a:r>
              <a:rPr lang="en-US" dirty="0" err="1">
                <a:solidFill>
                  <a:srgbClr val="0F2303"/>
                </a:solidFill>
                <a:cs typeface="Arial"/>
              </a:rPr>
              <a:t>seminer</a:t>
            </a:r>
            <a:r>
              <a:rPr lang="en-US" dirty="0">
                <a:solidFill>
                  <a:srgbClr val="0F2303"/>
                </a:solidFill>
                <a:cs typeface="Arial"/>
              </a:rPr>
              <a:t> </a:t>
            </a:r>
            <a:r>
              <a:rPr lang="en-US" dirty="0" err="1">
                <a:solidFill>
                  <a:srgbClr val="0F2303"/>
                </a:solidFill>
                <a:cs typeface="Arial"/>
              </a:rPr>
              <a:t>düzenlenmiştir</a:t>
            </a:r>
            <a:r>
              <a:rPr lang="en-US" dirty="0">
                <a:solidFill>
                  <a:srgbClr val="0F2303"/>
                </a:solidFill>
                <a:cs typeface="Arial"/>
              </a:rPr>
              <a:t>.</a:t>
            </a:r>
          </a:p>
        </p:txBody>
      </p:sp>
    </p:spTree>
    <p:extLst>
      <p:ext uri="{BB962C8B-B14F-4D97-AF65-F5344CB8AC3E}">
        <p14:creationId xmlns:p14="http://schemas.microsoft.com/office/powerpoint/2010/main" val="25442529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1778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KURUMSALLAŞMA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003" y="310487"/>
            <a:ext cx="1951851" cy="41459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6F55B941-9CD1-44AC-83DE-B54033A5E768}"/>
              </a:ext>
            </a:extLst>
          </p:cNvPr>
          <p:cNvSpPr txBox="1"/>
          <p:nvPr/>
        </p:nvSpPr>
        <p:spPr>
          <a:xfrm>
            <a:off x="243840" y="1788160"/>
            <a:ext cx="8646160" cy="419961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150000"/>
              </a:lnSpc>
              <a:buFont typeface="Arial"/>
              <a:buChar char="•"/>
            </a:pPr>
            <a:r>
              <a:rPr lang="en-US" sz="2000" dirty="0" err="1">
                <a:solidFill>
                  <a:srgbClr val="0F2303"/>
                </a:solidFill>
                <a:ea typeface="+mn-lt"/>
                <a:cs typeface="+mn-lt"/>
              </a:rPr>
              <a:t>Bölümün</a:t>
            </a:r>
            <a:r>
              <a:rPr lang="en-US" sz="2000" dirty="0">
                <a:solidFill>
                  <a:srgbClr val="0F2303"/>
                </a:solidFill>
                <a:ea typeface="+mn-lt"/>
                <a:cs typeface="+mn-lt"/>
              </a:rPr>
              <a:t> </a:t>
            </a:r>
            <a:r>
              <a:rPr lang="en-US" sz="2000" dirty="0" err="1">
                <a:solidFill>
                  <a:srgbClr val="0F2303"/>
                </a:solidFill>
                <a:ea typeface="+mn-lt"/>
                <a:cs typeface="+mn-lt"/>
              </a:rPr>
              <a:t>hocalarının</a:t>
            </a:r>
            <a:r>
              <a:rPr lang="en-US" sz="2000" dirty="0">
                <a:solidFill>
                  <a:srgbClr val="0F2303"/>
                </a:solidFill>
                <a:ea typeface="+mn-lt"/>
                <a:cs typeface="+mn-lt"/>
              </a:rPr>
              <a:t> </a:t>
            </a:r>
            <a:r>
              <a:rPr lang="en-US" sz="2000" dirty="0" err="1">
                <a:solidFill>
                  <a:srgbClr val="0F2303"/>
                </a:solidFill>
                <a:ea typeface="+mn-lt"/>
                <a:cs typeface="+mn-lt"/>
              </a:rPr>
              <a:t>ortak</a:t>
            </a:r>
            <a:r>
              <a:rPr lang="en-US" sz="2000" dirty="0">
                <a:solidFill>
                  <a:srgbClr val="0F2303"/>
                </a:solidFill>
                <a:ea typeface="+mn-lt"/>
                <a:cs typeface="+mn-lt"/>
              </a:rPr>
              <a:t> </a:t>
            </a:r>
            <a:r>
              <a:rPr lang="en-US" sz="2000" dirty="0" err="1">
                <a:solidFill>
                  <a:srgbClr val="0F2303"/>
                </a:solidFill>
                <a:ea typeface="+mn-lt"/>
                <a:cs typeface="+mn-lt"/>
              </a:rPr>
              <a:t>katkılarını</a:t>
            </a:r>
            <a:r>
              <a:rPr lang="en-US" sz="2000" dirty="0">
                <a:solidFill>
                  <a:srgbClr val="0F2303"/>
                </a:solidFill>
                <a:ea typeface="+mn-lt"/>
                <a:cs typeface="+mn-lt"/>
              </a:rPr>
              <a:t> </a:t>
            </a:r>
            <a:r>
              <a:rPr lang="en-US" sz="2000" dirty="0" err="1">
                <a:solidFill>
                  <a:srgbClr val="0F2303"/>
                </a:solidFill>
                <a:ea typeface="+mn-lt"/>
                <a:cs typeface="+mn-lt"/>
              </a:rPr>
              <a:t>gerektiren</a:t>
            </a:r>
            <a:r>
              <a:rPr lang="en-US" sz="2000" dirty="0">
                <a:solidFill>
                  <a:srgbClr val="0F2303"/>
                </a:solidFill>
                <a:ea typeface="+mn-lt"/>
                <a:cs typeface="+mn-lt"/>
              </a:rPr>
              <a:t> </a:t>
            </a:r>
            <a:r>
              <a:rPr lang="en-US" sz="2000" dirty="0" err="1">
                <a:solidFill>
                  <a:srgbClr val="0F2303"/>
                </a:solidFill>
                <a:ea typeface="+mn-lt"/>
                <a:cs typeface="+mn-lt"/>
              </a:rPr>
              <a:t>işlerin</a:t>
            </a:r>
            <a:r>
              <a:rPr lang="en-US" sz="2000" dirty="0">
                <a:solidFill>
                  <a:srgbClr val="0F2303"/>
                </a:solidFill>
                <a:ea typeface="+mn-lt"/>
                <a:cs typeface="+mn-lt"/>
              </a:rPr>
              <a:t> </a:t>
            </a:r>
            <a:r>
              <a:rPr lang="en-US" sz="2000" dirty="0" err="1">
                <a:solidFill>
                  <a:srgbClr val="0F2303"/>
                </a:solidFill>
                <a:ea typeface="+mn-lt"/>
                <a:cs typeface="+mn-lt"/>
              </a:rPr>
              <a:t>onedrive</a:t>
            </a:r>
            <a:r>
              <a:rPr lang="en-US" sz="2000" dirty="0">
                <a:solidFill>
                  <a:srgbClr val="0F2303"/>
                </a:solidFill>
                <a:ea typeface="+mn-lt"/>
                <a:cs typeface="+mn-lt"/>
              </a:rPr>
              <a:t> </a:t>
            </a:r>
            <a:r>
              <a:rPr lang="en-US" sz="2000" dirty="0" err="1">
                <a:solidFill>
                  <a:srgbClr val="0F2303"/>
                </a:solidFill>
                <a:ea typeface="+mn-lt"/>
                <a:cs typeface="+mn-lt"/>
              </a:rPr>
              <a:t>üzerinden</a:t>
            </a:r>
            <a:r>
              <a:rPr lang="en-US" sz="2000" dirty="0">
                <a:solidFill>
                  <a:srgbClr val="0F2303"/>
                </a:solidFill>
                <a:ea typeface="+mn-lt"/>
                <a:cs typeface="+mn-lt"/>
              </a:rPr>
              <a:t> </a:t>
            </a:r>
            <a:r>
              <a:rPr lang="en-US" sz="2000" dirty="0" err="1">
                <a:solidFill>
                  <a:srgbClr val="0F2303"/>
                </a:solidFill>
                <a:ea typeface="+mn-lt"/>
                <a:cs typeface="+mn-lt"/>
              </a:rPr>
              <a:t>yapılması</a:t>
            </a:r>
            <a:r>
              <a:rPr lang="en-US" sz="2000" dirty="0">
                <a:solidFill>
                  <a:srgbClr val="0F2303"/>
                </a:solidFill>
                <a:ea typeface="+mn-lt"/>
                <a:cs typeface="+mn-lt"/>
              </a:rPr>
              <a:t> </a:t>
            </a:r>
            <a:r>
              <a:rPr lang="en-US" sz="2000" dirty="0" err="1">
                <a:solidFill>
                  <a:srgbClr val="0F2303"/>
                </a:solidFill>
                <a:ea typeface="+mn-lt"/>
                <a:cs typeface="+mn-lt"/>
              </a:rPr>
              <a:t>kurumsal</a:t>
            </a:r>
            <a:r>
              <a:rPr lang="en-US" sz="2000" dirty="0">
                <a:solidFill>
                  <a:srgbClr val="0F2303"/>
                </a:solidFill>
                <a:ea typeface="+mn-lt"/>
                <a:cs typeface="+mn-lt"/>
              </a:rPr>
              <a:t> </a:t>
            </a:r>
            <a:r>
              <a:rPr lang="en-US" sz="2000" dirty="0" err="1">
                <a:solidFill>
                  <a:srgbClr val="0F2303"/>
                </a:solidFill>
                <a:ea typeface="+mn-lt"/>
                <a:cs typeface="+mn-lt"/>
              </a:rPr>
              <a:t>hafızanın</a:t>
            </a:r>
            <a:r>
              <a:rPr lang="en-US" sz="2000" dirty="0">
                <a:solidFill>
                  <a:srgbClr val="0F2303"/>
                </a:solidFill>
                <a:ea typeface="+mn-lt"/>
                <a:cs typeface="+mn-lt"/>
              </a:rPr>
              <a:t> </a:t>
            </a:r>
            <a:r>
              <a:rPr lang="en-US" sz="2000" dirty="0" err="1">
                <a:solidFill>
                  <a:srgbClr val="0F2303"/>
                </a:solidFill>
                <a:ea typeface="+mn-lt"/>
                <a:cs typeface="+mn-lt"/>
              </a:rPr>
              <a:t>oluşturulması</a:t>
            </a:r>
            <a:r>
              <a:rPr lang="en-US" sz="2000" dirty="0">
                <a:solidFill>
                  <a:srgbClr val="0F2303"/>
                </a:solidFill>
                <a:ea typeface="+mn-lt"/>
                <a:cs typeface="+mn-lt"/>
              </a:rPr>
              <a:t> </a:t>
            </a:r>
            <a:r>
              <a:rPr lang="en-US" sz="2000" dirty="0" err="1">
                <a:solidFill>
                  <a:srgbClr val="0F2303"/>
                </a:solidFill>
                <a:ea typeface="+mn-lt"/>
                <a:cs typeface="+mn-lt"/>
              </a:rPr>
              <a:t>ve</a:t>
            </a:r>
            <a:r>
              <a:rPr lang="en-US" sz="2000" dirty="0">
                <a:solidFill>
                  <a:srgbClr val="0F2303"/>
                </a:solidFill>
                <a:ea typeface="+mn-lt"/>
                <a:cs typeface="+mn-lt"/>
              </a:rPr>
              <a:t> </a:t>
            </a:r>
            <a:r>
              <a:rPr lang="en-US" sz="2000" dirty="0" err="1">
                <a:solidFill>
                  <a:srgbClr val="0F2303"/>
                </a:solidFill>
                <a:ea typeface="+mn-lt"/>
                <a:cs typeface="+mn-lt"/>
              </a:rPr>
              <a:t>bölümün</a:t>
            </a:r>
            <a:r>
              <a:rPr lang="en-US" sz="2000" dirty="0">
                <a:solidFill>
                  <a:srgbClr val="0F2303"/>
                </a:solidFill>
                <a:ea typeface="+mn-lt"/>
                <a:cs typeface="+mn-lt"/>
              </a:rPr>
              <a:t> </a:t>
            </a:r>
            <a:r>
              <a:rPr lang="en-US" sz="2000" dirty="0" err="1">
                <a:solidFill>
                  <a:srgbClr val="0F2303"/>
                </a:solidFill>
                <a:ea typeface="+mn-lt"/>
                <a:cs typeface="+mn-lt"/>
              </a:rPr>
              <a:t>iç</a:t>
            </a:r>
            <a:r>
              <a:rPr lang="en-US" sz="2000" dirty="0">
                <a:solidFill>
                  <a:srgbClr val="0F2303"/>
                </a:solidFill>
                <a:ea typeface="+mn-lt"/>
                <a:cs typeface="+mn-lt"/>
              </a:rPr>
              <a:t> </a:t>
            </a:r>
            <a:r>
              <a:rPr lang="en-US" sz="2000" dirty="0" err="1">
                <a:solidFill>
                  <a:srgbClr val="0F2303"/>
                </a:solidFill>
                <a:ea typeface="+mn-lt"/>
                <a:cs typeface="+mn-lt"/>
              </a:rPr>
              <a:t>işleyişinde</a:t>
            </a:r>
            <a:r>
              <a:rPr lang="en-US" sz="2000" dirty="0">
                <a:solidFill>
                  <a:srgbClr val="0F2303"/>
                </a:solidFill>
                <a:ea typeface="+mn-lt"/>
                <a:cs typeface="+mn-lt"/>
              </a:rPr>
              <a:t> </a:t>
            </a:r>
            <a:r>
              <a:rPr lang="en-US" sz="2000" dirty="0" err="1">
                <a:solidFill>
                  <a:srgbClr val="0F2303"/>
                </a:solidFill>
                <a:ea typeface="+mn-lt"/>
                <a:cs typeface="+mn-lt"/>
              </a:rPr>
              <a:t>verimliliğe</a:t>
            </a:r>
            <a:r>
              <a:rPr lang="en-US" sz="2000" dirty="0">
                <a:solidFill>
                  <a:srgbClr val="0F2303"/>
                </a:solidFill>
                <a:ea typeface="+mn-lt"/>
                <a:cs typeface="+mn-lt"/>
              </a:rPr>
              <a:t> </a:t>
            </a:r>
            <a:r>
              <a:rPr lang="en-US" sz="2000" dirty="0" err="1">
                <a:solidFill>
                  <a:srgbClr val="0F2303"/>
                </a:solidFill>
                <a:ea typeface="+mn-lt"/>
                <a:cs typeface="+mn-lt"/>
              </a:rPr>
              <a:t>katkı</a:t>
            </a:r>
            <a:r>
              <a:rPr lang="en-US" sz="2000" dirty="0">
                <a:solidFill>
                  <a:srgbClr val="0F2303"/>
                </a:solidFill>
                <a:ea typeface="+mn-lt"/>
                <a:cs typeface="+mn-lt"/>
              </a:rPr>
              <a:t> </a:t>
            </a:r>
            <a:r>
              <a:rPr lang="en-US" sz="2000" dirty="0" err="1">
                <a:solidFill>
                  <a:srgbClr val="0F2303"/>
                </a:solidFill>
                <a:ea typeface="+mn-lt"/>
                <a:cs typeface="+mn-lt"/>
              </a:rPr>
              <a:t>sağlamıştır</a:t>
            </a:r>
            <a:r>
              <a:rPr lang="en-US" sz="2000" dirty="0">
                <a:solidFill>
                  <a:srgbClr val="0F2303"/>
                </a:solidFill>
                <a:ea typeface="+mn-lt"/>
                <a:cs typeface="+mn-lt"/>
              </a:rPr>
              <a:t>.</a:t>
            </a:r>
            <a:endParaRPr lang="en-US" dirty="0">
              <a:solidFill>
                <a:srgbClr val="0F2303"/>
              </a:solidFill>
              <a:ea typeface="+mn-lt"/>
              <a:cs typeface="+mn-lt"/>
            </a:endParaRPr>
          </a:p>
          <a:p>
            <a:pPr marL="342900" indent="-342900">
              <a:lnSpc>
                <a:spcPct val="150000"/>
              </a:lnSpc>
              <a:buFont typeface="Arial"/>
              <a:buChar char="•"/>
            </a:pPr>
            <a:r>
              <a:rPr lang="en-US" sz="2000" dirty="0" err="1">
                <a:solidFill>
                  <a:srgbClr val="0F2303"/>
                </a:solidFill>
                <a:ea typeface="+mn-lt"/>
                <a:cs typeface="+mn-lt"/>
              </a:rPr>
              <a:t>Bölüme</a:t>
            </a:r>
            <a:r>
              <a:rPr lang="en-US" sz="2000" dirty="0">
                <a:solidFill>
                  <a:srgbClr val="0F2303"/>
                </a:solidFill>
                <a:ea typeface="+mn-lt"/>
                <a:cs typeface="+mn-lt"/>
              </a:rPr>
              <a:t> </a:t>
            </a:r>
            <a:r>
              <a:rPr lang="en-US" sz="2000" dirty="0" err="1">
                <a:solidFill>
                  <a:srgbClr val="0F2303"/>
                </a:solidFill>
                <a:ea typeface="+mn-lt"/>
                <a:cs typeface="+mn-lt"/>
              </a:rPr>
              <a:t>dair</a:t>
            </a:r>
            <a:r>
              <a:rPr lang="en-US" sz="2000" dirty="0">
                <a:solidFill>
                  <a:srgbClr val="0F2303"/>
                </a:solidFill>
                <a:ea typeface="+mn-lt"/>
                <a:cs typeface="+mn-lt"/>
              </a:rPr>
              <a:t> </a:t>
            </a:r>
            <a:r>
              <a:rPr lang="en-US" sz="2000" dirty="0" err="1">
                <a:solidFill>
                  <a:srgbClr val="0F2303"/>
                </a:solidFill>
                <a:ea typeface="+mn-lt"/>
                <a:cs typeface="+mn-lt"/>
              </a:rPr>
              <a:t>idari</a:t>
            </a:r>
            <a:r>
              <a:rPr lang="en-US" sz="2000" dirty="0">
                <a:solidFill>
                  <a:srgbClr val="0F2303"/>
                </a:solidFill>
                <a:ea typeface="+mn-lt"/>
                <a:cs typeface="+mn-lt"/>
              </a:rPr>
              <a:t> </a:t>
            </a:r>
            <a:r>
              <a:rPr lang="en-US" sz="2000" dirty="0" err="1">
                <a:solidFill>
                  <a:srgbClr val="0F2303"/>
                </a:solidFill>
                <a:ea typeface="+mn-lt"/>
                <a:cs typeface="+mn-lt"/>
              </a:rPr>
              <a:t>işlerin</a:t>
            </a:r>
            <a:r>
              <a:rPr lang="en-US" sz="2000" dirty="0">
                <a:solidFill>
                  <a:srgbClr val="0F2303"/>
                </a:solidFill>
                <a:ea typeface="+mn-lt"/>
                <a:cs typeface="+mn-lt"/>
              </a:rPr>
              <a:t> </a:t>
            </a:r>
            <a:r>
              <a:rPr lang="en-US" sz="2000" dirty="0" err="1">
                <a:solidFill>
                  <a:srgbClr val="0F2303"/>
                </a:solidFill>
                <a:ea typeface="+mn-lt"/>
                <a:cs typeface="+mn-lt"/>
              </a:rPr>
              <a:t>yerine</a:t>
            </a:r>
            <a:r>
              <a:rPr lang="en-US" sz="2000" dirty="0">
                <a:solidFill>
                  <a:srgbClr val="0F2303"/>
                </a:solidFill>
                <a:ea typeface="+mn-lt"/>
                <a:cs typeface="+mn-lt"/>
              </a:rPr>
              <a:t> </a:t>
            </a:r>
            <a:r>
              <a:rPr lang="en-US" sz="2000" dirty="0" err="1">
                <a:solidFill>
                  <a:srgbClr val="0F2303"/>
                </a:solidFill>
                <a:ea typeface="+mn-lt"/>
                <a:cs typeface="+mn-lt"/>
              </a:rPr>
              <a:t>getirilmesi</a:t>
            </a:r>
            <a:r>
              <a:rPr lang="en-US" sz="2000" dirty="0">
                <a:solidFill>
                  <a:srgbClr val="0F2303"/>
                </a:solidFill>
                <a:ea typeface="+mn-lt"/>
                <a:cs typeface="+mn-lt"/>
              </a:rPr>
              <a:t> </a:t>
            </a:r>
            <a:r>
              <a:rPr lang="en-US" sz="2000" dirty="0" err="1">
                <a:solidFill>
                  <a:srgbClr val="0F2303"/>
                </a:solidFill>
                <a:ea typeface="+mn-lt"/>
                <a:cs typeface="+mn-lt"/>
              </a:rPr>
              <a:t>için</a:t>
            </a:r>
            <a:r>
              <a:rPr lang="en-US" sz="2000" dirty="0">
                <a:solidFill>
                  <a:srgbClr val="0F2303"/>
                </a:solidFill>
                <a:ea typeface="+mn-lt"/>
                <a:cs typeface="+mn-lt"/>
              </a:rPr>
              <a:t> </a:t>
            </a:r>
            <a:r>
              <a:rPr lang="en-US" sz="2000" dirty="0" err="1">
                <a:solidFill>
                  <a:srgbClr val="0F2303"/>
                </a:solidFill>
                <a:ea typeface="+mn-lt"/>
                <a:cs typeface="+mn-lt"/>
              </a:rPr>
              <a:t>komite</a:t>
            </a:r>
            <a:r>
              <a:rPr lang="en-US" sz="2000" dirty="0">
                <a:solidFill>
                  <a:srgbClr val="0F2303"/>
                </a:solidFill>
                <a:ea typeface="+mn-lt"/>
                <a:cs typeface="+mn-lt"/>
              </a:rPr>
              <a:t> </a:t>
            </a:r>
            <a:r>
              <a:rPr lang="en-US" sz="2000" dirty="0" err="1">
                <a:solidFill>
                  <a:srgbClr val="0F2303"/>
                </a:solidFill>
                <a:ea typeface="+mn-lt"/>
                <a:cs typeface="+mn-lt"/>
              </a:rPr>
              <a:t>yöntemi</a:t>
            </a:r>
            <a:r>
              <a:rPr lang="en-US" sz="2000" dirty="0">
                <a:solidFill>
                  <a:srgbClr val="0F2303"/>
                </a:solidFill>
                <a:ea typeface="+mn-lt"/>
                <a:cs typeface="+mn-lt"/>
              </a:rPr>
              <a:t> (</a:t>
            </a:r>
            <a:r>
              <a:rPr lang="en-US" sz="2000" dirty="0" err="1">
                <a:solidFill>
                  <a:srgbClr val="0F2303"/>
                </a:solidFill>
                <a:ea typeface="+mn-lt"/>
                <a:cs typeface="+mn-lt"/>
              </a:rPr>
              <a:t>müfredat</a:t>
            </a:r>
            <a:r>
              <a:rPr lang="en-US" sz="2000" dirty="0">
                <a:solidFill>
                  <a:srgbClr val="0F2303"/>
                </a:solidFill>
                <a:ea typeface="+mn-lt"/>
                <a:cs typeface="+mn-lt"/>
              </a:rPr>
              <a:t> </a:t>
            </a:r>
            <a:r>
              <a:rPr lang="en-US" sz="2000" dirty="0" err="1">
                <a:solidFill>
                  <a:srgbClr val="0F2303"/>
                </a:solidFill>
                <a:ea typeface="+mn-lt"/>
                <a:cs typeface="+mn-lt"/>
              </a:rPr>
              <a:t>komitesi</a:t>
            </a:r>
            <a:r>
              <a:rPr lang="en-US" sz="2000" dirty="0">
                <a:solidFill>
                  <a:srgbClr val="0F2303"/>
                </a:solidFill>
                <a:ea typeface="+mn-lt"/>
                <a:cs typeface="+mn-lt"/>
              </a:rPr>
              <a:t>, </a:t>
            </a:r>
            <a:r>
              <a:rPr lang="en-US" sz="2000" dirty="0" err="1">
                <a:solidFill>
                  <a:srgbClr val="0F2303"/>
                </a:solidFill>
                <a:ea typeface="+mn-lt"/>
                <a:cs typeface="+mn-lt"/>
              </a:rPr>
              <a:t>kalite</a:t>
            </a:r>
            <a:r>
              <a:rPr lang="en-US" sz="2000" dirty="0">
                <a:solidFill>
                  <a:srgbClr val="0F2303"/>
                </a:solidFill>
                <a:ea typeface="+mn-lt"/>
                <a:cs typeface="+mn-lt"/>
              </a:rPr>
              <a:t> </a:t>
            </a:r>
            <a:r>
              <a:rPr lang="en-US" sz="2000" dirty="0" err="1">
                <a:solidFill>
                  <a:srgbClr val="0F2303"/>
                </a:solidFill>
                <a:ea typeface="+mn-lt"/>
                <a:cs typeface="+mn-lt"/>
              </a:rPr>
              <a:t>komitesi</a:t>
            </a:r>
            <a:r>
              <a:rPr lang="en-US" sz="2000" dirty="0">
                <a:solidFill>
                  <a:srgbClr val="0F2303"/>
                </a:solidFill>
                <a:ea typeface="+mn-lt"/>
                <a:cs typeface="+mn-lt"/>
              </a:rPr>
              <a:t>, </a:t>
            </a:r>
            <a:r>
              <a:rPr lang="en-US" sz="2000" dirty="0" err="1">
                <a:solidFill>
                  <a:srgbClr val="0F2303"/>
                </a:solidFill>
                <a:ea typeface="+mn-lt"/>
                <a:cs typeface="+mn-lt"/>
              </a:rPr>
              <a:t>erasmus</a:t>
            </a:r>
            <a:r>
              <a:rPr lang="en-US" sz="2000" dirty="0">
                <a:solidFill>
                  <a:srgbClr val="0F2303"/>
                </a:solidFill>
                <a:ea typeface="+mn-lt"/>
                <a:cs typeface="+mn-lt"/>
              </a:rPr>
              <a:t> </a:t>
            </a:r>
            <a:r>
              <a:rPr lang="en-US" sz="2000" dirty="0" err="1">
                <a:solidFill>
                  <a:srgbClr val="0F2303"/>
                </a:solidFill>
                <a:ea typeface="+mn-lt"/>
                <a:cs typeface="+mn-lt"/>
              </a:rPr>
              <a:t>komitesi</a:t>
            </a:r>
            <a:r>
              <a:rPr lang="en-US" sz="2000" dirty="0">
                <a:solidFill>
                  <a:srgbClr val="0F2303"/>
                </a:solidFill>
                <a:ea typeface="+mn-lt"/>
                <a:cs typeface="+mn-lt"/>
              </a:rPr>
              <a:t>, </a:t>
            </a:r>
            <a:r>
              <a:rPr lang="en-US" sz="2000" dirty="0" err="1">
                <a:solidFill>
                  <a:srgbClr val="0F2303"/>
                </a:solidFill>
                <a:ea typeface="+mn-lt"/>
                <a:cs typeface="+mn-lt"/>
              </a:rPr>
              <a:t>staj-akreditasyon</a:t>
            </a:r>
            <a:r>
              <a:rPr lang="en-US" sz="2000" dirty="0">
                <a:solidFill>
                  <a:srgbClr val="0F2303"/>
                </a:solidFill>
                <a:ea typeface="+mn-lt"/>
                <a:cs typeface="+mn-lt"/>
              </a:rPr>
              <a:t> </a:t>
            </a:r>
            <a:r>
              <a:rPr lang="en-US" sz="2000" dirty="0" err="1">
                <a:solidFill>
                  <a:srgbClr val="0F2303"/>
                </a:solidFill>
                <a:ea typeface="+mn-lt"/>
                <a:cs typeface="+mn-lt"/>
              </a:rPr>
              <a:t>sorumlusu</a:t>
            </a:r>
            <a:r>
              <a:rPr lang="en-US" sz="2000" dirty="0">
                <a:solidFill>
                  <a:srgbClr val="0F2303"/>
                </a:solidFill>
                <a:ea typeface="+mn-lt"/>
                <a:cs typeface="+mn-lt"/>
              </a:rPr>
              <a:t>) </a:t>
            </a:r>
            <a:r>
              <a:rPr lang="en-US" sz="2000" dirty="0" err="1">
                <a:solidFill>
                  <a:srgbClr val="0F2303"/>
                </a:solidFill>
                <a:ea typeface="+mn-lt"/>
                <a:cs typeface="+mn-lt"/>
              </a:rPr>
              <a:t>uygulanmaktadır</a:t>
            </a:r>
            <a:r>
              <a:rPr lang="en-US" sz="2000" dirty="0">
                <a:solidFill>
                  <a:srgbClr val="0F2303"/>
                </a:solidFill>
                <a:ea typeface="+mn-lt"/>
                <a:cs typeface="+mn-lt"/>
              </a:rPr>
              <a:t>.   </a:t>
            </a:r>
            <a:endParaRPr lang="en-US" dirty="0">
              <a:solidFill>
                <a:srgbClr val="0F2303"/>
              </a:solidFill>
              <a:cs typeface="Calibri" panose="020F0502020204030204"/>
            </a:endParaRPr>
          </a:p>
          <a:p>
            <a:pPr marL="342900" indent="-342900">
              <a:lnSpc>
                <a:spcPct val="150000"/>
              </a:lnSpc>
              <a:buFont typeface="Arial"/>
              <a:buChar char="•"/>
            </a:pPr>
            <a:r>
              <a:rPr lang="en-US" sz="2000" dirty="0" err="1">
                <a:solidFill>
                  <a:srgbClr val="0F2303"/>
                </a:solidFill>
                <a:ea typeface="+mn-lt"/>
                <a:cs typeface="+mn-lt"/>
              </a:rPr>
              <a:t>Bölüm</a:t>
            </a:r>
            <a:r>
              <a:rPr lang="en-US" sz="2000" dirty="0">
                <a:solidFill>
                  <a:srgbClr val="0F2303"/>
                </a:solidFill>
                <a:ea typeface="+mn-lt"/>
                <a:cs typeface="+mn-lt"/>
              </a:rPr>
              <a:t> </a:t>
            </a:r>
            <a:r>
              <a:rPr lang="en-US" sz="2000" dirty="0" err="1">
                <a:solidFill>
                  <a:srgbClr val="0F2303"/>
                </a:solidFill>
                <a:ea typeface="+mn-lt"/>
                <a:cs typeface="+mn-lt"/>
              </a:rPr>
              <a:t>toplantılarının</a:t>
            </a:r>
            <a:r>
              <a:rPr lang="en-US" sz="2000" dirty="0">
                <a:solidFill>
                  <a:srgbClr val="0F2303"/>
                </a:solidFill>
                <a:ea typeface="+mn-lt"/>
                <a:cs typeface="+mn-lt"/>
              </a:rPr>
              <a:t> </a:t>
            </a:r>
            <a:r>
              <a:rPr lang="en-US" sz="2000" dirty="0" err="1">
                <a:solidFill>
                  <a:srgbClr val="0F2303"/>
                </a:solidFill>
                <a:ea typeface="+mn-lt"/>
                <a:cs typeface="+mn-lt"/>
              </a:rPr>
              <a:t>gündeminin</a:t>
            </a:r>
            <a:r>
              <a:rPr lang="en-US" sz="2000" dirty="0">
                <a:solidFill>
                  <a:srgbClr val="0F2303"/>
                </a:solidFill>
                <a:ea typeface="+mn-lt"/>
                <a:cs typeface="+mn-lt"/>
              </a:rPr>
              <a:t> </a:t>
            </a:r>
            <a:r>
              <a:rPr lang="en-US" sz="2000" dirty="0" err="1">
                <a:solidFill>
                  <a:srgbClr val="0F2303"/>
                </a:solidFill>
                <a:ea typeface="+mn-lt"/>
                <a:cs typeface="+mn-lt"/>
              </a:rPr>
              <a:t>kalite</a:t>
            </a:r>
            <a:r>
              <a:rPr lang="en-US" sz="2000" dirty="0">
                <a:solidFill>
                  <a:srgbClr val="0F2303"/>
                </a:solidFill>
                <a:ea typeface="+mn-lt"/>
                <a:cs typeface="+mn-lt"/>
              </a:rPr>
              <a:t> </a:t>
            </a:r>
            <a:r>
              <a:rPr lang="en-US" sz="2000" dirty="0" err="1">
                <a:solidFill>
                  <a:srgbClr val="0F2303"/>
                </a:solidFill>
                <a:ea typeface="+mn-lt"/>
                <a:cs typeface="+mn-lt"/>
              </a:rPr>
              <a:t>sürecinin</a:t>
            </a:r>
            <a:r>
              <a:rPr lang="en-US" sz="2000" dirty="0">
                <a:solidFill>
                  <a:srgbClr val="0F2303"/>
                </a:solidFill>
                <a:ea typeface="+mn-lt"/>
                <a:cs typeface="+mn-lt"/>
              </a:rPr>
              <a:t> </a:t>
            </a:r>
            <a:r>
              <a:rPr lang="en-US" sz="2000" dirty="0" err="1">
                <a:solidFill>
                  <a:srgbClr val="0F2303"/>
                </a:solidFill>
                <a:ea typeface="+mn-lt"/>
                <a:cs typeface="+mn-lt"/>
              </a:rPr>
              <a:t>farkındalığıyla</a:t>
            </a:r>
            <a:r>
              <a:rPr lang="en-US" sz="2000" dirty="0">
                <a:solidFill>
                  <a:srgbClr val="0F2303"/>
                </a:solidFill>
                <a:ea typeface="+mn-lt"/>
                <a:cs typeface="+mn-lt"/>
              </a:rPr>
              <a:t> </a:t>
            </a:r>
            <a:r>
              <a:rPr lang="en-US" sz="2000" dirty="0" err="1">
                <a:solidFill>
                  <a:srgbClr val="0F2303"/>
                </a:solidFill>
                <a:ea typeface="+mn-lt"/>
                <a:cs typeface="+mn-lt"/>
              </a:rPr>
              <a:t>oluşturulması</a:t>
            </a:r>
            <a:r>
              <a:rPr lang="en-US" sz="2000" dirty="0">
                <a:solidFill>
                  <a:srgbClr val="0F2303"/>
                </a:solidFill>
                <a:ea typeface="+mn-lt"/>
                <a:cs typeface="+mn-lt"/>
              </a:rPr>
              <a:t>, </a:t>
            </a:r>
            <a:r>
              <a:rPr lang="en-US" sz="2000" dirty="0" err="1">
                <a:solidFill>
                  <a:srgbClr val="0F2303"/>
                </a:solidFill>
                <a:ea typeface="+mn-lt"/>
                <a:cs typeface="+mn-lt"/>
              </a:rPr>
              <a:t>kalite</a:t>
            </a:r>
            <a:r>
              <a:rPr lang="en-US" sz="2000" dirty="0">
                <a:solidFill>
                  <a:srgbClr val="0F2303"/>
                </a:solidFill>
                <a:ea typeface="+mn-lt"/>
                <a:cs typeface="+mn-lt"/>
              </a:rPr>
              <a:t> </a:t>
            </a:r>
            <a:r>
              <a:rPr lang="en-US" sz="2000" dirty="0" err="1">
                <a:solidFill>
                  <a:srgbClr val="0F2303"/>
                </a:solidFill>
                <a:ea typeface="+mn-lt"/>
                <a:cs typeface="+mn-lt"/>
              </a:rPr>
              <a:t>sürecinin</a:t>
            </a:r>
            <a:r>
              <a:rPr lang="en-US" sz="2000" dirty="0">
                <a:solidFill>
                  <a:srgbClr val="0F2303"/>
                </a:solidFill>
                <a:ea typeface="+mn-lt"/>
                <a:cs typeface="+mn-lt"/>
              </a:rPr>
              <a:t> </a:t>
            </a:r>
            <a:r>
              <a:rPr lang="en-US" sz="2000" dirty="0" err="1">
                <a:solidFill>
                  <a:srgbClr val="0F2303"/>
                </a:solidFill>
                <a:ea typeface="+mn-lt"/>
                <a:cs typeface="+mn-lt"/>
              </a:rPr>
              <a:t>içselleştirilmesine</a:t>
            </a:r>
            <a:r>
              <a:rPr lang="en-US" sz="2000" dirty="0">
                <a:solidFill>
                  <a:srgbClr val="0F2303"/>
                </a:solidFill>
                <a:ea typeface="+mn-lt"/>
                <a:cs typeface="+mn-lt"/>
              </a:rPr>
              <a:t> </a:t>
            </a:r>
            <a:r>
              <a:rPr lang="en-US" sz="2000" dirty="0" err="1">
                <a:solidFill>
                  <a:srgbClr val="0F2303"/>
                </a:solidFill>
                <a:ea typeface="+mn-lt"/>
                <a:cs typeface="+mn-lt"/>
              </a:rPr>
              <a:t>katkı</a:t>
            </a:r>
            <a:r>
              <a:rPr lang="en-US" sz="2000" dirty="0">
                <a:solidFill>
                  <a:srgbClr val="0F2303"/>
                </a:solidFill>
                <a:ea typeface="+mn-lt"/>
                <a:cs typeface="+mn-lt"/>
              </a:rPr>
              <a:t> </a:t>
            </a:r>
            <a:r>
              <a:rPr lang="en-US" sz="2000" dirty="0" err="1">
                <a:solidFill>
                  <a:srgbClr val="0F2303"/>
                </a:solidFill>
                <a:ea typeface="+mn-lt"/>
                <a:cs typeface="+mn-lt"/>
              </a:rPr>
              <a:t>sağlamıştır</a:t>
            </a:r>
            <a:r>
              <a:rPr lang="en-US" sz="2000" dirty="0">
                <a:solidFill>
                  <a:srgbClr val="0F2303"/>
                </a:solidFill>
                <a:ea typeface="+mn-lt"/>
                <a:cs typeface="+mn-lt"/>
              </a:rPr>
              <a:t>.</a:t>
            </a:r>
            <a:endParaRPr lang="en-US" dirty="0">
              <a:solidFill>
                <a:srgbClr val="0F2303"/>
              </a:solidFill>
              <a:ea typeface="+mn-lt"/>
              <a:cs typeface="+mn-lt"/>
            </a:endParaRPr>
          </a:p>
          <a:p>
            <a:pPr marL="342900" indent="-342900">
              <a:lnSpc>
                <a:spcPct val="150000"/>
              </a:lnSpc>
              <a:buFont typeface="Arial"/>
              <a:buChar char="•"/>
            </a:pPr>
            <a:endParaRPr lang="en-US" sz="2000" dirty="0">
              <a:solidFill>
                <a:srgbClr val="0F2303"/>
              </a:solidFill>
              <a:ea typeface="+mn-lt"/>
              <a:cs typeface="+mn-lt"/>
            </a:endParaRPr>
          </a:p>
        </p:txBody>
      </p:sp>
    </p:spTree>
    <p:extLst>
      <p:ext uri="{BB962C8B-B14F-4D97-AF65-F5344CB8AC3E}">
        <p14:creationId xmlns:p14="http://schemas.microsoft.com/office/powerpoint/2010/main" val="17841544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42309" y="464778"/>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kern="1200" dirty="0">
                <a:solidFill>
                  <a:schemeClr val="accent6"/>
                </a:solidFill>
                <a:effectLst>
                  <a:outerShdw blurRad="38100" dist="38100" dir="2700000" algn="tl">
                    <a:srgbClr val="000000">
                      <a:alpha val="43137"/>
                    </a:srgbClr>
                  </a:outerShdw>
                </a:effectLst>
                <a:ea typeface="+mj-ea"/>
                <a:cs typeface="+mj-cs"/>
              </a:rPr>
              <a:t>SÜREKLİ 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39F71ED-8098-4BCD-8557-24A1115247C6}"/>
              </a:ext>
            </a:extLst>
          </p:cNvPr>
          <p:cNvSpPr txBox="1"/>
          <p:nvPr/>
        </p:nvSpPr>
        <p:spPr>
          <a:xfrm>
            <a:off x="243840" y="1788160"/>
            <a:ext cx="8646160" cy="489210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150000"/>
              </a:lnSpc>
              <a:buFont typeface="Arial"/>
              <a:buChar char="•"/>
            </a:pPr>
            <a:r>
              <a:rPr lang="en-US" sz="2000" dirty="0" err="1">
                <a:solidFill>
                  <a:srgbClr val="0F2303"/>
                </a:solidFill>
                <a:ea typeface="+mn-lt"/>
                <a:cs typeface="+mn-lt"/>
              </a:rPr>
              <a:t>Psikoloji</a:t>
            </a:r>
            <a:r>
              <a:rPr lang="en-US" sz="2000" dirty="0">
                <a:solidFill>
                  <a:srgbClr val="0F2303"/>
                </a:solidFill>
                <a:ea typeface="+mn-lt"/>
                <a:cs typeface="+mn-lt"/>
              </a:rPr>
              <a:t> </a:t>
            </a:r>
            <a:r>
              <a:rPr lang="en-US" sz="2000" dirty="0" err="1">
                <a:solidFill>
                  <a:srgbClr val="0F2303"/>
                </a:solidFill>
                <a:ea typeface="+mn-lt"/>
                <a:cs typeface="+mn-lt"/>
              </a:rPr>
              <a:t>bölümünün</a:t>
            </a:r>
            <a:r>
              <a:rPr lang="en-US" sz="2000" dirty="0">
                <a:solidFill>
                  <a:srgbClr val="0F2303"/>
                </a:solidFill>
                <a:ea typeface="+mn-lt"/>
                <a:cs typeface="+mn-lt"/>
              </a:rPr>
              <a:t> </a:t>
            </a:r>
            <a:r>
              <a:rPr lang="en-US" sz="2000" dirty="0" err="1">
                <a:solidFill>
                  <a:srgbClr val="0F2303"/>
                </a:solidFill>
                <a:ea typeface="+mn-lt"/>
                <a:cs typeface="+mn-lt"/>
              </a:rPr>
              <a:t>potansiyelini</a:t>
            </a:r>
            <a:r>
              <a:rPr lang="en-US" sz="2000" dirty="0">
                <a:solidFill>
                  <a:srgbClr val="0F2303"/>
                </a:solidFill>
                <a:ea typeface="+mn-lt"/>
                <a:cs typeface="+mn-lt"/>
              </a:rPr>
              <a:t> </a:t>
            </a:r>
            <a:r>
              <a:rPr lang="en-US" sz="2000" dirty="0" err="1">
                <a:solidFill>
                  <a:srgbClr val="0F2303"/>
                </a:solidFill>
                <a:ea typeface="+mn-lt"/>
                <a:cs typeface="+mn-lt"/>
              </a:rPr>
              <a:t>gerçekleştirmesi</a:t>
            </a:r>
            <a:r>
              <a:rPr lang="en-US" sz="2000" dirty="0">
                <a:solidFill>
                  <a:srgbClr val="0F2303"/>
                </a:solidFill>
                <a:ea typeface="+mn-lt"/>
                <a:cs typeface="+mn-lt"/>
              </a:rPr>
              <a:t> </a:t>
            </a:r>
            <a:r>
              <a:rPr lang="en-US" sz="2000" dirty="0" err="1">
                <a:solidFill>
                  <a:srgbClr val="0F2303"/>
                </a:solidFill>
                <a:ea typeface="+mn-lt"/>
                <a:cs typeface="+mn-lt"/>
              </a:rPr>
              <a:t>için</a:t>
            </a:r>
            <a:r>
              <a:rPr lang="en-US" sz="2000" dirty="0">
                <a:solidFill>
                  <a:srgbClr val="0F2303"/>
                </a:solidFill>
                <a:ea typeface="+mn-lt"/>
                <a:cs typeface="+mn-lt"/>
              </a:rPr>
              <a:t> </a:t>
            </a:r>
            <a:r>
              <a:rPr lang="en-US" sz="2000" dirty="0" err="1">
                <a:solidFill>
                  <a:srgbClr val="0F2303"/>
                </a:solidFill>
                <a:ea typeface="+mn-lt"/>
                <a:cs typeface="+mn-lt"/>
              </a:rPr>
              <a:t>gerekli</a:t>
            </a:r>
            <a:r>
              <a:rPr lang="en-US" sz="2000" dirty="0">
                <a:solidFill>
                  <a:srgbClr val="0F2303"/>
                </a:solidFill>
                <a:ea typeface="+mn-lt"/>
                <a:cs typeface="+mn-lt"/>
              </a:rPr>
              <a:t>  </a:t>
            </a:r>
            <a:r>
              <a:rPr lang="en-US" sz="2000" dirty="0" err="1">
                <a:solidFill>
                  <a:srgbClr val="0F2303"/>
                </a:solidFill>
                <a:ea typeface="+mn-lt"/>
                <a:cs typeface="+mn-lt"/>
              </a:rPr>
              <a:t>insan</a:t>
            </a:r>
            <a:r>
              <a:rPr lang="en-US" sz="2000" dirty="0">
                <a:solidFill>
                  <a:srgbClr val="0F2303"/>
                </a:solidFill>
                <a:ea typeface="+mn-lt"/>
                <a:cs typeface="+mn-lt"/>
              </a:rPr>
              <a:t> </a:t>
            </a:r>
            <a:r>
              <a:rPr lang="en-US" sz="2000" dirty="0" err="1">
                <a:solidFill>
                  <a:srgbClr val="0F2303"/>
                </a:solidFill>
                <a:ea typeface="+mn-lt"/>
                <a:cs typeface="+mn-lt"/>
              </a:rPr>
              <a:t>ve</a:t>
            </a:r>
            <a:r>
              <a:rPr lang="en-US" sz="2000" dirty="0">
                <a:solidFill>
                  <a:srgbClr val="0F2303"/>
                </a:solidFill>
                <a:ea typeface="+mn-lt"/>
                <a:cs typeface="+mn-lt"/>
              </a:rPr>
              <a:t> </a:t>
            </a:r>
            <a:r>
              <a:rPr lang="en-US" sz="2000" dirty="0" err="1">
                <a:solidFill>
                  <a:srgbClr val="0F2303"/>
                </a:solidFill>
                <a:ea typeface="+mn-lt"/>
                <a:cs typeface="+mn-lt"/>
              </a:rPr>
              <a:t>teknolojik</a:t>
            </a:r>
            <a:r>
              <a:rPr lang="en-US" sz="2000" dirty="0">
                <a:solidFill>
                  <a:srgbClr val="0F2303"/>
                </a:solidFill>
                <a:ea typeface="+mn-lt"/>
                <a:cs typeface="+mn-lt"/>
              </a:rPr>
              <a:t> </a:t>
            </a:r>
            <a:r>
              <a:rPr lang="en-US" sz="2000" dirty="0" err="1">
                <a:solidFill>
                  <a:srgbClr val="0F2303"/>
                </a:solidFill>
                <a:ea typeface="+mn-lt"/>
                <a:cs typeface="+mn-lt"/>
              </a:rPr>
              <a:t>kaynakların</a:t>
            </a:r>
            <a:r>
              <a:rPr lang="en-US" sz="2000" dirty="0">
                <a:solidFill>
                  <a:srgbClr val="0F2303"/>
                </a:solidFill>
                <a:ea typeface="+mn-lt"/>
                <a:cs typeface="+mn-lt"/>
              </a:rPr>
              <a:t> </a:t>
            </a:r>
            <a:r>
              <a:rPr lang="en-US" sz="2000" dirty="0" err="1">
                <a:solidFill>
                  <a:srgbClr val="0F2303"/>
                </a:solidFill>
                <a:ea typeface="+mn-lt"/>
                <a:cs typeface="+mn-lt"/>
              </a:rPr>
              <a:t>sağlanması</a:t>
            </a:r>
            <a:r>
              <a:rPr lang="en-US" sz="2000" dirty="0">
                <a:solidFill>
                  <a:srgbClr val="0F2303"/>
                </a:solidFill>
                <a:ea typeface="+mn-lt"/>
                <a:cs typeface="+mn-lt"/>
              </a:rPr>
              <a:t>, </a:t>
            </a:r>
            <a:r>
              <a:rPr lang="en-US" sz="2000" dirty="0" err="1">
                <a:solidFill>
                  <a:srgbClr val="0F2303"/>
                </a:solidFill>
                <a:ea typeface="+mn-lt"/>
                <a:cs typeface="+mn-lt"/>
              </a:rPr>
              <a:t>eksiklerin</a:t>
            </a:r>
            <a:r>
              <a:rPr lang="en-US" sz="2000" dirty="0">
                <a:solidFill>
                  <a:srgbClr val="0F2303"/>
                </a:solidFill>
                <a:ea typeface="+mn-lt"/>
                <a:cs typeface="+mn-lt"/>
              </a:rPr>
              <a:t> </a:t>
            </a:r>
            <a:r>
              <a:rPr lang="en-US" sz="2000" dirty="0" err="1">
                <a:solidFill>
                  <a:srgbClr val="0F2303"/>
                </a:solidFill>
                <a:ea typeface="+mn-lt"/>
                <a:cs typeface="+mn-lt"/>
              </a:rPr>
              <a:t>giderilmesi</a:t>
            </a:r>
            <a:r>
              <a:rPr lang="en-US" sz="2000" dirty="0">
                <a:solidFill>
                  <a:srgbClr val="0F2303"/>
                </a:solidFill>
                <a:ea typeface="+mn-lt"/>
                <a:cs typeface="+mn-lt"/>
              </a:rPr>
              <a:t> </a:t>
            </a:r>
            <a:r>
              <a:rPr lang="en-US" sz="2000" dirty="0" err="1">
                <a:solidFill>
                  <a:srgbClr val="0F2303"/>
                </a:solidFill>
                <a:ea typeface="+mn-lt"/>
                <a:cs typeface="+mn-lt"/>
              </a:rPr>
              <a:t>konusunda</a:t>
            </a:r>
            <a:r>
              <a:rPr lang="en-US" sz="2000" dirty="0">
                <a:solidFill>
                  <a:srgbClr val="0F2303"/>
                </a:solidFill>
                <a:ea typeface="+mn-lt"/>
                <a:cs typeface="+mn-lt"/>
              </a:rPr>
              <a:t> </a:t>
            </a:r>
            <a:r>
              <a:rPr lang="en-US" sz="2000" dirty="0" err="1">
                <a:solidFill>
                  <a:srgbClr val="0F2303"/>
                </a:solidFill>
                <a:ea typeface="+mn-lt"/>
                <a:cs typeface="+mn-lt"/>
              </a:rPr>
              <a:t>harekete</a:t>
            </a:r>
            <a:r>
              <a:rPr lang="en-US" sz="2000" dirty="0">
                <a:solidFill>
                  <a:srgbClr val="0F2303"/>
                </a:solidFill>
                <a:ea typeface="+mn-lt"/>
                <a:cs typeface="+mn-lt"/>
              </a:rPr>
              <a:t> </a:t>
            </a:r>
            <a:r>
              <a:rPr lang="en-US" sz="2000" dirty="0" err="1">
                <a:solidFill>
                  <a:srgbClr val="0F2303"/>
                </a:solidFill>
                <a:ea typeface="+mn-lt"/>
                <a:cs typeface="+mn-lt"/>
              </a:rPr>
              <a:t>geçilmesi</a:t>
            </a:r>
            <a:r>
              <a:rPr lang="en-US" sz="2000" dirty="0">
                <a:solidFill>
                  <a:srgbClr val="0F2303"/>
                </a:solidFill>
                <a:ea typeface="+mn-lt"/>
                <a:cs typeface="+mn-lt"/>
              </a:rPr>
              <a:t>.</a:t>
            </a:r>
            <a:endParaRPr lang="en-US" sz="2000" dirty="0">
              <a:solidFill>
                <a:srgbClr val="0F2303"/>
              </a:solidFill>
              <a:cs typeface="Calibri"/>
            </a:endParaRPr>
          </a:p>
          <a:p>
            <a:pPr marL="342900" indent="-342900">
              <a:lnSpc>
                <a:spcPct val="150000"/>
              </a:lnSpc>
              <a:buFont typeface="Arial"/>
              <a:buChar char="•"/>
            </a:pPr>
            <a:r>
              <a:rPr lang="en-US" sz="2000" dirty="0" err="1">
                <a:solidFill>
                  <a:srgbClr val="0F2303"/>
                </a:solidFill>
                <a:ea typeface="+mn-lt"/>
                <a:cs typeface="+mn-lt"/>
              </a:rPr>
              <a:t>Bölüm</a:t>
            </a:r>
            <a:r>
              <a:rPr lang="en-US" sz="2000" dirty="0">
                <a:solidFill>
                  <a:srgbClr val="0F2303"/>
                </a:solidFill>
                <a:ea typeface="+mn-lt"/>
                <a:cs typeface="+mn-lt"/>
              </a:rPr>
              <a:t> </a:t>
            </a:r>
            <a:r>
              <a:rPr lang="en-US" sz="2000" dirty="0" err="1">
                <a:solidFill>
                  <a:srgbClr val="0F2303"/>
                </a:solidFill>
                <a:ea typeface="+mn-lt"/>
                <a:cs typeface="+mn-lt"/>
              </a:rPr>
              <a:t>öğretim</a:t>
            </a:r>
            <a:r>
              <a:rPr lang="en-US" sz="2000" dirty="0">
                <a:solidFill>
                  <a:srgbClr val="0F2303"/>
                </a:solidFill>
                <a:ea typeface="+mn-lt"/>
                <a:cs typeface="+mn-lt"/>
              </a:rPr>
              <a:t> </a:t>
            </a:r>
            <a:r>
              <a:rPr lang="en-US" sz="2000" dirty="0" err="1">
                <a:solidFill>
                  <a:srgbClr val="0F2303"/>
                </a:solidFill>
                <a:ea typeface="+mn-lt"/>
                <a:cs typeface="+mn-lt"/>
              </a:rPr>
              <a:t>elemanlarının</a:t>
            </a:r>
            <a:r>
              <a:rPr lang="en-US" sz="2000" dirty="0">
                <a:solidFill>
                  <a:srgbClr val="0F2303"/>
                </a:solidFill>
                <a:ea typeface="+mn-lt"/>
                <a:cs typeface="+mn-lt"/>
              </a:rPr>
              <a:t> </a:t>
            </a:r>
            <a:r>
              <a:rPr lang="en-US" sz="2000" dirty="0" err="1">
                <a:solidFill>
                  <a:srgbClr val="0F2303"/>
                </a:solidFill>
                <a:ea typeface="+mn-lt"/>
                <a:cs typeface="+mn-lt"/>
              </a:rPr>
              <a:t>ulusal</a:t>
            </a:r>
            <a:r>
              <a:rPr lang="en-US" sz="2000" dirty="0">
                <a:solidFill>
                  <a:srgbClr val="0F2303"/>
                </a:solidFill>
                <a:ea typeface="+mn-lt"/>
                <a:cs typeface="+mn-lt"/>
              </a:rPr>
              <a:t> </a:t>
            </a:r>
            <a:r>
              <a:rPr lang="en-US" sz="2000" dirty="0" err="1">
                <a:solidFill>
                  <a:srgbClr val="0F2303"/>
                </a:solidFill>
                <a:ea typeface="+mn-lt"/>
                <a:cs typeface="+mn-lt"/>
              </a:rPr>
              <a:t>ve</a:t>
            </a:r>
            <a:r>
              <a:rPr lang="en-US" sz="2000" dirty="0">
                <a:solidFill>
                  <a:srgbClr val="0F2303"/>
                </a:solidFill>
                <a:ea typeface="+mn-lt"/>
                <a:cs typeface="+mn-lt"/>
              </a:rPr>
              <a:t> </a:t>
            </a:r>
            <a:r>
              <a:rPr lang="en-US" sz="2000" dirty="0" err="1">
                <a:solidFill>
                  <a:srgbClr val="0F2303"/>
                </a:solidFill>
                <a:ea typeface="+mn-lt"/>
                <a:cs typeface="+mn-lt"/>
              </a:rPr>
              <a:t>uluslararası</a:t>
            </a:r>
            <a:r>
              <a:rPr lang="en-US" sz="2000" dirty="0">
                <a:solidFill>
                  <a:srgbClr val="0F2303"/>
                </a:solidFill>
                <a:ea typeface="+mn-lt"/>
                <a:cs typeface="+mn-lt"/>
              </a:rPr>
              <a:t> </a:t>
            </a:r>
            <a:r>
              <a:rPr lang="en-US" sz="2000" dirty="0" err="1">
                <a:solidFill>
                  <a:srgbClr val="0F2303"/>
                </a:solidFill>
                <a:ea typeface="+mn-lt"/>
                <a:cs typeface="+mn-lt"/>
              </a:rPr>
              <a:t>bilimsel</a:t>
            </a:r>
            <a:r>
              <a:rPr lang="en-US" sz="2000" dirty="0">
                <a:solidFill>
                  <a:srgbClr val="0F2303"/>
                </a:solidFill>
                <a:ea typeface="+mn-lt"/>
                <a:cs typeface="+mn-lt"/>
              </a:rPr>
              <a:t> </a:t>
            </a:r>
            <a:r>
              <a:rPr lang="en-US" sz="2000" dirty="0" err="1">
                <a:solidFill>
                  <a:srgbClr val="0F2303"/>
                </a:solidFill>
                <a:ea typeface="+mn-lt"/>
                <a:cs typeface="+mn-lt"/>
              </a:rPr>
              <a:t>etkinlere</a:t>
            </a:r>
            <a:r>
              <a:rPr lang="en-US" sz="2000" dirty="0">
                <a:solidFill>
                  <a:srgbClr val="0F2303"/>
                </a:solidFill>
                <a:ea typeface="+mn-lt"/>
                <a:cs typeface="+mn-lt"/>
              </a:rPr>
              <a:t> </a:t>
            </a:r>
            <a:r>
              <a:rPr lang="en-US" sz="2000" dirty="0" err="1">
                <a:solidFill>
                  <a:srgbClr val="0F2303"/>
                </a:solidFill>
                <a:ea typeface="+mn-lt"/>
                <a:cs typeface="+mn-lt"/>
              </a:rPr>
              <a:t>katılımı</a:t>
            </a:r>
            <a:r>
              <a:rPr lang="en-US" sz="2000" dirty="0">
                <a:solidFill>
                  <a:srgbClr val="0F2303"/>
                </a:solidFill>
                <a:ea typeface="+mn-lt"/>
                <a:cs typeface="+mn-lt"/>
              </a:rPr>
              <a:t> </a:t>
            </a:r>
            <a:r>
              <a:rPr lang="en-US" sz="2000" dirty="0" err="1">
                <a:solidFill>
                  <a:srgbClr val="0F2303"/>
                </a:solidFill>
                <a:ea typeface="+mn-lt"/>
                <a:cs typeface="+mn-lt"/>
              </a:rPr>
              <a:t>için</a:t>
            </a:r>
            <a:r>
              <a:rPr lang="en-US" sz="2000" dirty="0">
                <a:solidFill>
                  <a:srgbClr val="0F2303"/>
                </a:solidFill>
                <a:ea typeface="+mn-lt"/>
                <a:cs typeface="+mn-lt"/>
              </a:rPr>
              <a:t> </a:t>
            </a:r>
            <a:r>
              <a:rPr lang="en-US" sz="2000" dirty="0" err="1" smtClean="0">
                <a:solidFill>
                  <a:srgbClr val="0F2303"/>
                </a:solidFill>
                <a:ea typeface="+mn-lt"/>
                <a:cs typeface="+mn-lt"/>
              </a:rPr>
              <a:t>kaynak</a:t>
            </a:r>
            <a:r>
              <a:rPr lang="en-US" sz="2000" dirty="0" smtClean="0">
                <a:solidFill>
                  <a:srgbClr val="0F2303"/>
                </a:solidFill>
                <a:ea typeface="+mn-lt"/>
                <a:cs typeface="+mn-lt"/>
              </a:rPr>
              <a:t> </a:t>
            </a:r>
            <a:r>
              <a:rPr lang="en-US" sz="2000" dirty="0" err="1" smtClean="0">
                <a:solidFill>
                  <a:srgbClr val="0F2303"/>
                </a:solidFill>
                <a:ea typeface="+mn-lt"/>
                <a:cs typeface="+mn-lt"/>
              </a:rPr>
              <a:t>sağlanma</a:t>
            </a:r>
            <a:r>
              <a:rPr lang="tr-TR" sz="2000" dirty="0" err="1" smtClean="0">
                <a:solidFill>
                  <a:srgbClr val="0F2303"/>
                </a:solidFill>
                <a:ea typeface="+mn-lt"/>
                <a:cs typeface="+mn-lt"/>
              </a:rPr>
              <a:t>sı</a:t>
            </a:r>
            <a:r>
              <a:rPr lang="tr-TR" sz="2000" dirty="0" smtClean="0">
                <a:solidFill>
                  <a:srgbClr val="0F2303"/>
                </a:solidFill>
                <a:ea typeface="+mn-lt"/>
                <a:cs typeface="+mn-lt"/>
              </a:rPr>
              <a:t> için girişimlerde bulunulması.</a:t>
            </a:r>
            <a:endParaRPr lang="en-US" dirty="0"/>
          </a:p>
          <a:p>
            <a:pPr marL="342900" indent="-342900">
              <a:lnSpc>
                <a:spcPct val="150000"/>
              </a:lnSpc>
              <a:buFont typeface="Arial"/>
              <a:buChar char="•"/>
            </a:pPr>
            <a:r>
              <a:rPr lang="en-US" dirty="0" err="1">
                <a:solidFill>
                  <a:srgbClr val="0F2303"/>
                </a:solidFill>
                <a:ea typeface="+mn-lt"/>
                <a:cs typeface="+mn-lt"/>
              </a:rPr>
              <a:t>Düzenli</a:t>
            </a:r>
            <a:r>
              <a:rPr lang="en-US" dirty="0">
                <a:solidFill>
                  <a:srgbClr val="0F2303"/>
                </a:solidFill>
                <a:ea typeface="+mn-lt"/>
                <a:cs typeface="+mn-lt"/>
              </a:rPr>
              <a:t> </a:t>
            </a:r>
            <a:r>
              <a:rPr lang="en-US" dirty="0" err="1">
                <a:solidFill>
                  <a:srgbClr val="0F2303"/>
                </a:solidFill>
                <a:ea typeface="+mn-lt"/>
                <a:cs typeface="+mn-lt"/>
              </a:rPr>
              <a:t>bölüm</a:t>
            </a:r>
            <a:r>
              <a:rPr lang="en-US" dirty="0">
                <a:solidFill>
                  <a:srgbClr val="0F2303"/>
                </a:solidFill>
                <a:ea typeface="+mn-lt"/>
                <a:cs typeface="+mn-lt"/>
              </a:rPr>
              <a:t> </a:t>
            </a:r>
            <a:r>
              <a:rPr lang="en-US" dirty="0" err="1">
                <a:solidFill>
                  <a:srgbClr val="0F2303"/>
                </a:solidFill>
                <a:ea typeface="+mn-lt"/>
                <a:cs typeface="+mn-lt"/>
              </a:rPr>
              <a:t>içi</a:t>
            </a:r>
            <a:r>
              <a:rPr lang="en-US" dirty="0">
                <a:solidFill>
                  <a:srgbClr val="0F2303"/>
                </a:solidFill>
                <a:ea typeface="+mn-lt"/>
                <a:cs typeface="+mn-lt"/>
              </a:rPr>
              <a:t> </a:t>
            </a:r>
            <a:r>
              <a:rPr lang="en-US" dirty="0" err="1">
                <a:solidFill>
                  <a:srgbClr val="0F2303"/>
                </a:solidFill>
                <a:ea typeface="+mn-lt"/>
                <a:cs typeface="+mn-lt"/>
              </a:rPr>
              <a:t>bilimsel</a:t>
            </a:r>
            <a:r>
              <a:rPr lang="en-US" dirty="0">
                <a:solidFill>
                  <a:srgbClr val="0F2303"/>
                </a:solidFill>
                <a:ea typeface="+mn-lt"/>
                <a:cs typeface="+mn-lt"/>
              </a:rPr>
              <a:t> </a:t>
            </a:r>
            <a:r>
              <a:rPr lang="en-US" dirty="0" err="1">
                <a:solidFill>
                  <a:srgbClr val="0F2303"/>
                </a:solidFill>
                <a:ea typeface="+mn-lt"/>
                <a:cs typeface="+mn-lt"/>
              </a:rPr>
              <a:t>toplantıların</a:t>
            </a:r>
            <a:r>
              <a:rPr lang="en-US" dirty="0">
                <a:solidFill>
                  <a:srgbClr val="0F2303"/>
                </a:solidFill>
                <a:ea typeface="+mn-lt"/>
                <a:cs typeface="+mn-lt"/>
              </a:rPr>
              <a:t> </a:t>
            </a:r>
            <a:r>
              <a:rPr lang="en-US" dirty="0" err="1">
                <a:solidFill>
                  <a:srgbClr val="0F2303"/>
                </a:solidFill>
                <a:ea typeface="+mn-lt"/>
                <a:cs typeface="+mn-lt"/>
              </a:rPr>
              <a:t>ve</a:t>
            </a:r>
            <a:r>
              <a:rPr lang="en-US" dirty="0">
                <a:solidFill>
                  <a:srgbClr val="0F2303"/>
                </a:solidFill>
                <a:ea typeface="+mn-lt"/>
                <a:cs typeface="+mn-lt"/>
              </a:rPr>
              <a:t> </a:t>
            </a:r>
            <a:r>
              <a:rPr lang="en-US" dirty="0" err="1">
                <a:solidFill>
                  <a:srgbClr val="0F2303"/>
                </a:solidFill>
                <a:ea typeface="+mn-lt"/>
                <a:cs typeface="+mn-lt"/>
              </a:rPr>
              <a:t>paylaşımların</a:t>
            </a:r>
            <a:r>
              <a:rPr lang="en-US" dirty="0">
                <a:solidFill>
                  <a:srgbClr val="0F2303"/>
                </a:solidFill>
                <a:ea typeface="+mn-lt"/>
                <a:cs typeface="+mn-lt"/>
              </a:rPr>
              <a:t> </a:t>
            </a:r>
            <a:r>
              <a:rPr lang="en-US" dirty="0" err="1">
                <a:solidFill>
                  <a:srgbClr val="0F2303"/>
                </a:solidFill>
                <a:ea typeface="+mn-lt"/>
                <a:cs typeface="+mn-lt"/>
              </a:rPr>
              <a:t>gerçekleştirilmesi</a:t>
            </a:r>
            <a:r>
              <a:rPr lang="en-US" dirty="0">
                <a:solidFill>
                  <a:srgbClr val="0F2303"/>
                </a:solidFill>
                <a:ea typeface="+mn-lt"/>
                <a:cs typeface="+mn-lt"/>
              </a:rPr>
              <a:t>.</a:t>
            </a:r>
            <a:endParaRPr lang="en-US" sz="2000" dirty="0">
              <a:solidFill>
                <a:srgbClr val="0F2303"/>
              </a:solidFill>
              <a:ea typeface="+mn-lt"/>
              <a:cs typeface="+mn-lt"/>
            </a:endParaRPr>
          </a:p>
          <a:p>
            <a:pPr marL="342900" indent="-342900">
              <a:lnSpc>
                <a:spcPct val="150000"/>
              </a:lnSpc>
              <a:buFont typeface="Arial"/>
              <a:buChar char="•"/>
            </a:pPr>
            <a:r>
              <a:rPr lang="en-US" dirty="0" err="1">
                <a:solidFill>
                  <a:srgbClr val="0F2303"/>
                </a:solidFill>
                <a:ea typeface="+mn-lt"/>
                <a:cs typeface="+mn-lt"/>
              </a:rPr>
              <a:t>Eğitim</a:t>
            </a:r>
            <a:r>
              <a:rPr lang="en-US" dirty="0">
                <a:solidFill>
                  <a:srgbClr val="0F2303"/>
                </a:solidFill>
                <a:ea typeface="+mn-lt"/>
                <a:cs typeface="+mn-lt"/>
              </a:rPr>
              <a:t> </a:t>
            </a:r>
            <a:r>
              <a:rPr lang="en-US" dirty="0" err="1">
                <a:solidFill>
                  <a:srgbClr val="0F2303"/>
                </a:solidFill>
                <a:ea typeface="+mn-lt"/>
                <a:cs typeface="+mn-lt"/>
              </a:rPr>
              <a:t>öğretim</a:t>
            </a:r>
            <a:r>
              <a:rPr lang="en-US" dirty="0">
                <a:solidFill>
                  <a:srgbClr val="0F2303"/>
                </a:solidFill>
                <a:ea typeface="+mn-lt"/>
                <a:cs typeface="+mn-lt"/>
              </a:rPr>
              <a:t> </a:t>
            </a:r>
            <a:r>
              <a:rPr lang="en-US" dirty="0" err="1">
                <a:solidFill>
                  <a:srgbClr val="0F2303"/>
                </a:solidFill>
                <a:ea typeface="+mn-lt"/>
                <a:cs typeface="+mn-lt"/>
              </a:rPr>
              <a:t>ve</a:t>
            </a:r>
            <a:r>
              <a:rPr lang="en-US" dirty="0">
                <a:solidFill>
                  <a:srgbClr val="0F2303"/>
                </a:solidFill>
                <a:ea typeface="+mn-lt"/>
                <a:cs typeface="+mn-lt"/>
              </a:rPr>
              <a:t> </a:t>
            </a:r>
            <a:r>
              <a:rPr lang="en-US" dirty="0" err="1">
                <a:solidFill>
                  <a:srgbClr val="0F2303"/>
                </a:solidFill>
                <a:ea typeface="+mn-lt"/>
                <a:cs typeface="+mn-lt"/>
              </a:rPr>
              <a:t>bölüm</a:t>
            </a:r>
            <a:r>
              <a:rPr lang="en-US" dirty="0">
                <a:solidFill>
                  <a:srgbClr val="0F2303"/>
                </a:solidFill>
                <a:ea typeface="+mn-lt"/>
                <a:cs typeface="+mn-lt"/>
              </a:rPr>
              <a:t> </a:t>
            </a:r>
            <a:r>
              <a:rPr lang="en-US" dirty="0" err="1">
                <a:solidFill>
                  <a:srgbClr val="0F2303"/>
                </a:solidFill>
                <a:ea typeface="+mn-lt"/>
                <a:cs typeface="+mn-lt"/>
              </a:rPr>
              <a:t>içi</a:t>
            </a:r>
            <a:r>
              <a:rPr lang="en-US" dirty="0">
                <a:solidFill>
                  <a:srgbClr val="0F2303"/>
                </a:solidFill>
                <a:ea typeface="+mn-lt"/>
                <a:cs typeface="+mn-lt"/>
              </a:rPr>
              <a:t> </a:t>
            </a:r>
            <a:r>
              <a:rPr lang="en-US" dirty="0" err="1">
                <a:solidFill>
                  <a:srgbClr val="0F2303"/>
                </a:solidFill>
                <a:ea typeface="+mn-lt"/>
                <a:cs typeface="+mn-lt"/>
              </a:rPr>
              <a:t>işleyişlerdeki</a:t>
            </a:r>
            <a:r>
              <a:rPr lang="en-US" dirty="0">
                <a:solidFill>
                  <a:srgbClr val="0F2303"/>
                </a:solidFill>
                <a:ea typeface="+mn-lt"/>
                <a:cs typeface="+mn-lt"/>
              </a:rPr>
              <a:t> </a:t>
            </a:r>
            <a:r>
              <a:rPr lang="en-US" dirty="0" err="1">
                <a:solidFill>
                  <a:srgbClr val="0F2303"/>
                </a:solidFill>
                <a:ea typeface="+mn-lt"/>
                <a:cs typeface="+mn-lt"/>
              </a:rPr>
              <a:t>sorunların</a:t>
            </a:r>
            <a:r>
              <a:rPr lang="en-US" dirty="0">
                <a:solidFill>
                  <a:srgbClr val="0F2303"/>
                </a:solidFill>
                <a:ea typeface="+mn-lt"/>
                <a:cs typeface="+mn-lt"/>
              </a:rPr>
              <a:t> </a:t>
            </a:r>
            <a:r>
              <a:rPr lang="en-US" dirty="0" err="1">
                <a:solidFill>
                  <a:srgbClr val="0F2303"/>
                </a:solidFill>
                <a:ea typeface="+mn-lt"/>
                <a:cs typeface="+mn-lt"/>
              </a:rPr>
              <a:t>tartışılması</a:t>
            </a:r>
            <a:r>
              <a:rPr lang="en-US" dirty="0">
                <a:solidFill>
                  <a:srgbClr val="0F2303"/>
                </a:solidFill>
                <a:ea typeface="+mn-lt"/>
                <a:cs typeface="+mn-lt"/>
              </a:rPr>
              <a:t> </a:t>
            </a:r>
            <a:r>
              <a:rPr lang="en-US" dirty="0" err="1">
                <a:solidFill>
                  <a:srgbClr val="0F2303"/>
                </a:solidFill>
                <a:ea typeface="+mn-lt"/>
                <a:cs typeface="+mn-lt"/>
              </a:rPr>
              <a:t>ve</a:t>
            </a:r>
            <a:r>
              <a:rPr lang="en-US" dirty="0">
                <a:solidFill>
                  <a:srgbClr val="0F2303"/>
                </a:solidFill>
                <a:ea typeface="+mn-lt"/>
                <a:cs typeface="+mn-lt"/>
              </a:rPr>
              <a:t> </a:t>
            </a:r>
            <a:r>
              <a:rPr lang="en-US" dirty="0" err="1">
                <a:solidFill>
                  <a:srgbClr val="0F2303"/>
                </a:solidFill>
                <a:ea typeface="+mn-lt"/>
                <a:cs typeface="+mn-lt"/>
              </a:rPr>
              <a:t>olası</a:t>
            </a:r>
            <a:r>
              <a:rPr lang="en-US" dirty="0">
                <a:solidFill>
                  <a:srgbClr val="0F2303"/>
                </a:solidFill>
                <a:ea typeface="+mn-lt"/>
                <a:cs typeface="+mn-lt"/>
              </a:rPr>
              <a:t> </a:t>
            </a:r>
            <a:r>
              <a:rPr lang="en-US" dirty="0" err="1">
                <a:solidFill>
                  <a:srgbClr val="0F2303"/>
                </a:solidFill>
                <a:ea typeface="+mn-lt"/>
                <a:cs typeface="+mn-lt"/>
              </a:rPr>
              <a:t>çözüm</a:t>
            </a:r>
            <a:r>
              <a:rPr lang="en-US" dirty="0">
                <a:solidFill>
                  <a:srgbClr val="0F2303"/>
                </a:solidFill>
                <a:ea typeface="+mn-lt"/>
                <a:cs typeface="+mn-lt"/>
              </a:rPr>
              <a:t> </a:t>
            </a:r>
            <a:r>
              <a:rPr lang="en-US" dirty="0" err="1">
                <a:solidFill>
                  <a:srgbClr val="0F2303"/>
                </a:solidFill>
                <a:ea typeface="+mn-lt"/>
                <a:cs typeface="+mn-lt"/>
              </a:rPr>
              <a:t>önerileri</a:t>
            </a:r>
            <a:r>
              <a:rPr lang="en-US" dirty="0">
                <a:solidFill>
                  <a:srgbClr val="0F2303"/>
                </a:solidFill>
                <a:ea typeface="+mn-lt"/>
                <a:cs typeface="+mn-lt"/>
              </a:rPr>
              <a:t> </a:t>
            </a:r>
            <a:r>
              <a:rPr lang="en-US" dirty="0" err="1">
                <a:solidFill>
                  <a:srgbClr val="0F2303"/>
                </a:solidFill>
                <a:ea typeface="+mn-lt"/>
                <a:cs typeface="+mn-lt"/>
              </a:rPr>
              <a:t>için</a:t>
            </a:r>
            <a:r>
              <a:rPr lang="en-US" dirty="0">
                <a:solidFill>
                  <a:srgbClr val="0F2303"/>
                </a:solidFill>
                <a:ea typeface="+mn-lt"/>
                <a:cs typeface="+mn-lt"/>
              </a:rPr>
              <a:t> </a:t>
            </a:r>
            <a:r>
              <a:rPr lang="en-US" dirty="0" err="1">
                <a:solidFill>
                  <a:srgbClr val="0F2303"/>
                </a:solidFill>
                <a:ea typeface="+mn-lt"/>
                <a:cs typeface="+mn-lt"/>
              </a:rPr>
              <a:t>düzenli</a:t>
            </a:r>
            <a:r>
              <a:rPr lang="en-US" dirty="0">
                <a:solidFill>
                  <a:srgbClr val="0F2303"/>
                </a:solidFill>
                <a:ea typeface="+mn-lt"/>
                <a:cs typeface="+mn-lt"/>
              </a:rPr>
              <a:t> </a:t>
            </a:r>
            <a:r>
              <a:rPr lang="en-US" dirty="0" err="1">
                <a:solidFill>
                  <a:srgbClr val="0F2303"/>
                </a:solidFill>
                <a:ea typeface="+mn-lt"/>
                <a:cs typeface="+mn-lt"/>
              </a:rPr>
              <a:t>toplantılar</a:t>
            </a:r>
            <a:r>
              <a:rPr lang="en-US" dirty="0">
                <a:solidFill>
                  <a:srgbClr val="0F2303"/>
                </a:solidFill>
                <a:ea typeface="+mn-lt"/>
                <a:cs typeface="+mn-lt"/>
              </a:rPr>
              <a:t> </a:t>
            </a:r>
            <a:r>
              <a:rPr lang="en-US" dirty="0" err="1">
                <a:solidFill>
                  <a:srgbClr val="0F2303"/>
                </a:solidFill>
                <a:ea typeface="+mn-lt"/>
                <a:cs typeface="+mn-lt"/>
              </a:rPr>
              <a:t>gerçekleştirmek</a:t>
            </a:r>
            <a:r>
              <a:rPr lang="en-US" dirty="0">
                <a:solidFill>
                  <a:srgbClr val="0F2303"/>
                </a:solidFill>
                <a:ea typeface="+mn-lt"/>
                <a:cs typeface="+mn-lt"/>
              </a:rPr>
              <a:t>. </a:t>
            </a:r>
          </a:p>
          <a:p>
            <a:pPr marL="342900" indent="-342900">
              <a:lnSpc>
                <a:spcPct val="150000"/>
              </a:lnSpc>
              <a:buFont typeface="Arial"/>
              <a:buChar char="•"/>
            </a:pPr>
            <a:r>
              <a:rPr lang="en-US" dirty="0" err="1">
                <a:solidFill>
                  <a:srgbClr val="0F2303"/>
                </a:solidFill>
                <a:ea typeface="+mn-lt"/>
                <a:cs typeface="+mn-lt"/>
              </a:rPr>
              <a:t>İç</a:t>
            </a:r>
            <a:r>
              <a:rPr lang="en-US" dirty="0">
                <a:solidFill>
                  <a:srgbClr val="0F2303"/>
                </a:solidFill>
                <a:ea typeface="+mn-lt"/>
                <a:cs typeface="+mn-lt"/>
              </a:rPr>
              <a:t> </a:t>
            </a:r>
            <a:r>
              <a:rPr lang="en-US" dirty="0" err="1">
                <a:solidFill>
                  <a:srgbClr val="0F2303"/>
                </a:solidFill>
                <a:ea typeface="+mn-lt"/>
                <a:cs typeface="+mn-lt"/>
              </a:rPr>
              <a:t>ve</a:t>
            </a:r>
            <a:r>
              <a:rPr lang="en-US" dirty="0">
                <a:solidFill>
                  <a:srgbClr val="0F2303"/>
                </a:solidFill>
                <a:ea typeface="+mn-lt"/>
                <a:cs typeface="+mn-lt"/>
              </a:rPr>
              <a:t> </a:t>
            </a:r>
            <a:r>
              <a:rPr lang="en-US" dirty="0" err="1">
                <a:solidFill>
                  <a:srgbClr val="0F2303"/>
                </a:solidFill>
                <a:ea typeface="+mn-lt"/>
                <a:cs typeface="+mn-lt"/>
              </a:rPr>
              <a:t>dış</a:t>
            </a:r>
            <a:r>
              <a:rPr lang="en-US" dirty="0">
                <a:solidFill>
                  <a:srgbClr val="0F2303"/>
                </a:solidFill>
                <a:ea typeface="+mn-lt"/>
                <a:cs typeface="+mn-lt"/>
              </a:rPr>
              <a:t> </a:t>
            </a:r>
            <a:r>
              <a:rPr lang="en-US" dirty="0" err="1">
                <a:solidFill>
                  <a:srgbClr val="0F2303"/>
                </a:solidFill>
                <a:ea typeface="+mn-lt"/>
                <a:cs typeface="+mn-lt"/>
              </a:rPr>
              <a:t>paydaşlardan</a:t>
            </a:r>
            <a:r>
              <a:rPr lang="en-US" dirty="0">
                <a:solidFill>
                  <a:srgbClr val="0F2303"/>
                </a:solidFill>
                <a:ea typeface="+mn-lt"/>
                <a:cs typeface="+mn-lt"/>
              </a:rPr>
              <a:t> </a:t>
            </a:r>
            <a:r>
              <a:rPr lang="en-US" dirty="0" err="1">
                <a:solidFill>
                  <a:srgbClr val="0F2303"/>
                </a:solidFill>
                <a:ea typeface="+mn-lt"/>
                <a:cs typeface="+mn-lt"/>
              </a:rPr>
              <a:t>geri</a:t>
            </a:r>
            <a:r>
              <a:rPr lang="en-US" dirty="0">
                <a:solidFill>
                  <a:srgbClr val="0F2303"/>
                </a:solidFill>
                <a:ea typeface="+mn-lt"/>
                <a:cs typeface="+mn-lt"/>
              </a:rPr>
              <a:t> </a:t>
            </a:r>
            <a:r>
              <a:rPr lang="en-US" dirty="0" err="1">
                <a:solidFill>
                  <a:srgbClr val="0F2303"/>
                </a:solidFill>
                <a:ea typeface="+mn-lt"/>
                <a:cs typeface="+mn-lt"/>
              </a:rPr>
              <a:t>bildirimler</a:t>
            </a:r>
            <a:r>
              <a:rPr lang="en-US" dirty="0">
                <a:solidFill>
                  <a:srgbClr val="0F2303"/>
                </a:solidFill>
                <a:ea typeface="+mn-lt"/>
                <a:cs typeface="+mn-lt"/>
              </a:rPr>
              <a:t> </a:t>
            </a:r>
            <a:r>
              <a:rPr lang="en-US" dirty="0" err="1">
                <a:solidFill>
                  <a:srgbClr val="0F2303"/>
                </a:solidFill>
                <a:ea typeface="+mn-lt"/>
                <a:cs typeface="+mn-lt"/>
              </a:rPr>
              <a:t>alınması</a:t>
            </a:r>
            <a:r>
              <a:rPr lang="en-US" dirty="0">
                <a:solidFill>
                  <a:srgbClr val="0F2303"/>
                </a:solidFill>
                <a:ea typeface="+mn-lt"/>
                <a:cs typeface="+mn-lt"/>
              </a:rPr>
              <a:t> </a:t>
            </a:r>
            <a:r>
              <a:rPr lang="en-US" dirty="0" err="1">
                <a:solidFill>
                  <a:srgbClr val="0F2303"/>
                </a:solidFill>
                <a:ea typeface="+mn-lt"/>
                <a:cs typeface="+mn-lt"/>
              </a:rPr>
              <a:t>ve</a:t>
            </a:r>
            <a:r>
              <a:rPr lang="en-US" dirty="0">
                <a:solidFill>
                  <a:srgbClr val="0F2303"/>
                </a:solidFill>
                <a:ea typeface="+mn-lt"/>
                <a:cs typeface="+mn-lt"/>
              </a:rPr>
              <a:t> </a:t>
            </a:r>
            <a:r>
              <a:rPr lang="en-US" dirty="0" err="1">
                <a:solidFill>
                  <a:srgbClr val="0F2303"/>
                </a:solidFill>
                <a:ea typeface="+mn-lt"/>
                <a:cs typeface="+mn-lt"/>
              </a:rPr>
              <a:t>bu</a:t>
            </a:r>
            <a:r>
              <a:rPr lang="en-US" dirty="0">
                <a:solidFill>
                  <a:srgbClr val="0F2303"/>
                </a:solidFill>
                <a:ea typeface="+mn-lt"/>
                <a:cs typeface="+mn-lt"/>
              </a:rPr>
              <a:t> </a:t>
            </a:r>
            <a:r>
              <a:rPr lang="en-US" dirty="0" err="1">
                <a:solidFill>
                  <a:srgbClr val="0F2303"/>
                </a:solidFill>
                <a:ea typeface="+mn-lt"/>
                <a:cs typeface="+mn-lt"/>
              </a:rPr>
              <a:t>doğrultuda</a:t>
            </a:r>
            <a:r>
              <a:rPr lang="en-US" dirty="0">
                <a:solidFill>
                  <a:srgbClr val="0F2303"/>
                </a:solidFill>
                <a:ea typeface="+mn-lt"/>
                <a:cs typeface="+mn-lt"/>
              </a:rPr>
              <a:t> </a:t>
            </a:r>
            <a:r>
              <a:rPr lang="en-US" dirty="0" err="1">
                <a:solidFill>
                  <a:srgbClr val="0F2303"/>
                </a:solidFill>
                <a:ea typeface="+mn-lt"/>
                <a:cs typeface="+mn-lt"/>
              </a:rPr>
              <a:t>değerlendirme</a:t>
            </a:r>
            <a:r>
              <a:rPr lang="en-US" dirty="0">
                <a:solidFill>
                  <a:srgbClr val="0F2303"/>
                </a:solidFill>
                <a:ea typeface="+mn-lt"/>
                <a:cs typeface="+mn-lt"/>
              </a:rPr>
              <a:t> </a:t>
            </a:r>
            <a:r>
              <a:rPr lang="en-US" dirty="0" err="1">
                <a:solidFill>
                  <a:srgbClr val="0F2303"/>
                </a:solidFill>
                <a:ea typeface="+mn-lt"/>
                <a:cs typeface="+mn-lt"/>
              </a:rPr>
              <a:t>ve</a:t>
            </a:r>
            <a:r>
              <a:rPr lang="en-US" dirty="0">
                <a:solidFill>
                  <a:srgbClr val="0F2303"/>
                </a:solidFill>
                <a:ea typeface="+mn-lt"/>
                <a:cs typeface="+mn-lt"/>
              </a:rPr>
              <a:t> </a:t>
            </a:r>
            <a:r>
              <a:rPr lang="en-US" dirty="0" err="1">
                <a:solidFill>
                  <a:srgbClr val="0F2303"/>
                </a:solidFill>
                <a:ea typeface="+mn-lt"/>
                <a:cs typeface="+mn-lt"/>
              </a:rPr>
              <a:t>düzenlemeler</a:t>
            </a:r>
            <a:r>
              <a:rPr lang="en-US" dirty="0">
                <a:solidFill>
                  <a:srgbClr val="0F2303"/>
                </a:solidFill>
                <a:ea typeface="+mn-lt"/>
                <a:cs typeface="+mn-lt"/>
              </a:rPr>
              <a:t> </a:t>
            </a:r>
            <a:r>
              <a:rPr lang="en-US" dirty="0" err="1">
                <a:solidFill>
                  <a:srgbClr val="0F2303"/>
                </a:solidFill>
                <a:ea typeface="+mn-lt"/>
                <a:cs typeface="+mn-lt"/>
              </a:rPr>
              <a:t>yapılması</a:t>
            </a:r>
            <a:r>
              <a:rPr lang="en-US" dirty="0">
                <a:solidFill>
                  <a:srgbClr val="0F2303"/>
                </a:solidFill>
                <a:ea typeface="+mn-lt"/>
                <a:cs typeface="+mn-lt"/>
              </a:rPr>
              <a:t>. </a:t>
            </a:r>
          </a:p>
          <a:p>
            <a:pPr marL="342900" indent="-342900">
              <a:lnSpc>
                <a:spcPct val="150000"/>
              </a:lnSpc>
              <a:buFont typeface="Arial"/>
              <a:buChar char="•"/>
            </a:pPr>
            <a:endParaRPr lang="en-US" sz="2000" dirty="0">
              <a:solidFill>
                <a:srgbClr val="0F2303"/>
              </a:solidFill>
              <a:ea typeface="+mn-lt"/>
              <a:cs typeface="+mn-lt"/>
            </a:endParaRPr>
          </a:p>
        </p:txBody>
      </p:sp>
    </p:spTree>
    <p:extLst>
      <p:ext uri="{BB962C8B-B14F-4D97-AF65-F5344CB8AC3E}">
        <p14:creationId xmlns:p14="http://schemas.microsoft.com/office/powerpoint/2010/main" val="2340244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a:extLst>
              <a:ext uri="{FF2B5EF4-FFF2-40B4-BE49-F238E27FC236}">
                <a16:creationId xmlns:a16="http://schemas.microsoft.com/office/drawing/2014/main" id="{71D4A1E5-060A-49D3-A943-BEC00AFE7E9A}"/>
              </a:ext>
            </a:extLst>
          </p:cNvPr>
          <p:cNvGraphicFramePr>
            <a:graphicFrameLocks noGrp="1"/>
          </p:cNvGraphicFramePr>
          <p:nvPr>
            <p:extLst>
              <p:ext uri="{D42A27DB-BD31-4B8C-83A1-F6EECF244321}">
                <p14:modId xmlns:p14="http://schemas.microsoft.com/office/powerpoint/2010/main" val="4124038276"/>
              </p:ext>
            </p:extLst>
          </p:nvPr>
        </p:nvGraphicFramePr>
        <p:xfrm>
          <a:off x="66041" y="999807"/>
          <a:ext cx="9001124" cy="5695982"/>
        </p:xfrm>
        <a:graphic>
          <a:graphicData uri="http://schemas.openxmlformats.org/drawingml/2006/table">
            <a:tbl>
              <a:tblPr/>
              <a:tblGrid>
                <a:gridCol w="2148303">
                  <a:extLst>
                    <a:ext uri="{9D8B030D-6E8A-4147-A177-3AD203B41FA5}">
                      <a16:colId xmlns:a16="http://schemas.microsoft.com/office/drawing/2014/main" val="3918363564"/>
                    </a:ext>
                  </a:extLst>
                </a:gridCol>
                <a:gridCol w="2272357">
                  <a:extLst>
                    <a:ext uri="{9D8B030D-6E8A-4147-A177-3AD203B41FA5}">
                      <a16:colId xmlns:a16="http://schemas.microsoft.com/office/drawing/2014/main" val="1683979601"/>
                    </a:ext>
                  </a:extLst>
                </a:gridCol>
                <a:gridCol w="2290232">
                  <a:extLst>
                    <a:ext uri="{9D8B030D-6E8A-4147-A177-3AD203B41FA5}">
                      <a16:colId xmlns:a16="http://schemas.microsoft.com/office/drawing/2014/main" val="2592459544"/>
                    </a:ext>
                  </a:extLst>
                </a:gridCol>
                <a:gridCol w="2290232">
                  <a:extLst>
                    <a:ext uri="{9D8B030D-6E8A-4147-A177-3AD203B41FA5}">
                      <a16:colId xmlns:a16="http://schemas.microsoft.com/office/drawing/2014/main" val="588152821"/>
                    </a:ext>
                  </a:extLst>
                </a:gridCol>
              </a:tblGrid>
              <a:tr h="419100">
                <a:tc>
                  <a:txBody>
                    <a:bodyPr/>
                    <a:lstStyle/>
                    <a:p>
                      <a:pPr algn="ctr" fontAlgn="ctr"/>
                      <a:r>
                        <a:rPr lang="tr-TR" sz="1200" b="1" i="0" u="none" strike="noStrike" dirty="0">
                          <a:solidFill>
                            <a:srgbClr val="000000"/>
                          </a:solidFill>
                          <a:effectLst/>
                          <a:latin typeface="Calibri" panose="020F0502020204030204" pitchFamily="34" charset="0"/>
                        </a:rPr>
                        <a:t>GÜÇLÜ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ZAYIF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13354">
                <a:tc>
                  <a:txBody>
                    <a:bodyPr/>
                    <a:lstStyle/>
                    <a:p>
                      <a:pPr algn="ctr" fontAlgn="ctr"/>
                      <a:r>
                        <a:rPr lang="tr-TR" sz="800" b="0" i="0" u="none" strike="noStrike" dirty="0">
                          <a:solidFill>
                            <a:srgbClr val="000000"/>
                          </a:solidFill>
                          <a:effectLst/>
                          <a:latin typeface="Calibri" panose="020F0502020204030204" pitchFamily="34" charset="0"/>
                        </a:rPr>
                        <a:t>G1- Eğitim dilinin %100 İngilizce olması</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Z1-Araştırma ve proje sayısının istenilen düzeyde olmaması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F1- Akdeniz bölgesinde psikoloji bölümü sayısının az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T1- Üniversiteye giriş </a:t>
                      </a:r>
                      <a:r>
                        <a:rPr lang="tr-TR" sz="800" b="0" i="0" u="none" strike="noStrike">
                          <a:solidFill>
                            <a:srgbClr val="000000"/>
                          </a:solidFill>
                          <a:effectLst/>
                          <a:latin typeface="Calibri (Gövde)"/>
                        </a:rPr>
                        <a:t>puan</a:t>
                      </a:r>
                      <a:r>
                        <a:rPr lang="tr-TR" sz="800" b="0" i="0" u="none" strike="noStrike">
                          <a:solidFill>
                            <a:srgbClr val="000000"/>
                          </a:solidFill>
                          <a:effectLst/>
                          <a:latin typeface="Calibri" panose="020F0502020204030204" pitchFamily="34" charset="0"/>
                        </a:rPr>
                        <a:t> sıralamasının geniş bir aralıkta olması nedeniyle öğrenci düzey farklılıkları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13354">
                <a:tc>
                  <a:txBody>
                    <a:bodyPr/>
                    <a:lstStyle/>
                    <a:p>
                      <a:pPr algn="ctr" fontAlgn="ctr"/>
                      <a:r>
                        <a:rPr lang="tr-TR" sz="800" b="0" i="0" u="none" strike="noStrike" dirty="0">
                          <a:solidFill>
                            <a:srgbClr val="000000"/>
                          </a:solidFill>
                          <a:effectLst/>
                          <a:latin typeface="Calibri" panose="020F0502020204030204" pitchFamily="34" charset="0"/>
                        </a:rPr>
                        <a:t>G2- Müfredatın uluslararası standartlara ve güncel ihtiyaçlara uygun olması</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Z2- Bilimsel etkinliklerin yetersiz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F2- Akdeniz bölgesinde İngilizce eğitim veren tek psikoloji bölümü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T2- Psikoloji bölüm sayısının </a:t>
                      </a:r>
                      <a:r>
                        <a:rPr lang="tr-TR" sz="800" b="0" i="0" u="none" strike="noStrike">
                          <a:solidFill>
                            <a:srgbClr val="000000"/>
                          </a:solidFill>
                          <a:effectLst/>
                          <a:latin typeface="Calibri (Gövde)"/>
                        </a:rPr>
                        <a:t>ve kontenjanların</a:t>
                      </a:r>
                      <a:r>
                        <a:rPr lang="tr-TR" sz="800" b="0" i="0" u="none" strike="noStrike">
                          <a:solidFill>
                            <a:srgbClr val="000000"/>
                          </a:solidFill>
                          <a:effectLst/>
                          <a:latin typeface="Calibri" panose="020F0502020204030204" pitchFamily="34" charset="0"/>
                        </a:rPr>
                        <a:t> her geçen yıl artması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426162">
                <a:tc>
                  <a:txBody>
                    <a:bodyPr/>
                    <a:lstStyle/>
                    <a:p>
                      <a:pPr algn="ctr" fontAlgn="ctr"/>
                      <a:r>
                        <a:rPr lang="tr-TR" sz="800" b="0" i="0" u="none" strike="noStrike" dirty="0">
                          <a:solidFill>
                            <a:srgbClr val="000000"/>
                          </a:solidFill>
                          <a:effectLst/>
                          <a:latin typeface="Calibri" panose="020F0502020204030204" pitchFamily="34" charset="0"/>
                        </a:rPr>
                        <a:t>G3- Akademik kadronun genç, dinamik ve deneyimli kişilerden oluşması</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Z3- Türk Psikologlar Derneği (TPD) akreditasyonunun bulunmaması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F3- İngilizceyi etkin kullanabilen mezunların yurtdışında lisansüstü eğitim ve çalışma imkanı elde etme avantajı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T3- Artan mezun sayısına bağlı azalan istihdam oranları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00819">
                <a:tc>
                  <a:txBody>
                    <a:bodyPr/>
                    <a:lstStyle/>
                    <a:p>
                      <a:pPr algn="ctr" fontAlgn="ctr"/>
                      <a:r>
                        <a:rPr lang="tr-TR" sz="800" b="0" i="0" u="none" strike="noStrike" dirty="0">
                          <a:solidFill>
                            <a:srgbClr val="000000"/>
                          </a:solidFill>
                          <a:effectLst/>
                          <a:latin typeface="Calibri" panose="020F0502020204030204" pitchFamily="34" charset="0"/>
                        </a:rPr>
                        <a:t>G4- Öğrenci - akademisyen ilişkisinin ve iletişiminin güçlü olması</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Z4- Araştırmalarda kullanılmak üzere tasarlanmış bir psikoloji laboratuvarının olmaması  </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F4- Ülkemizde psikoloji bölümlerine olan talebin yüksek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T4- %100 İngilizce eğitime olan tereddütler</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426162">
                <a:tc>
                  <a:txBody>
                    <a:bodyPr/>
                    <a:lstStyle/>
                    <a:p>
                      <a:pPr algn="ctr" fontAlgn="ctr"/>
                      <a:r>
                        <a:rPr lang="tr-TR" sz="800" b="0" i="0" u="none" strike="noStrike" dirty="0">
                          <a:solidFill>
                            <a:srgbClr val="000000"/>
                          </a:solidFill>
                          <a:effectLst/>
                          <a:latin typeface="Calibri" panose="020F0502020204030204" pitchFamily="34" charset="0"/>
                        </a:rPr>
                        <a:t>G5- Klinik Tezli yüksek lisans programının olması</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Z5- Tam zamanlı öğretim üyesinin az olmasından dolayı idari sorumlulukların akademik çalışmaları yavaşlatması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F5- Bölümü insanı tanımaya yönelik motivasyonu yüksek öğrencilerin tercih ediyor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T5- Öğrencilerin İngilizce dil becerilerinin düşük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300819">
                <a:tc>
                  <a:txBody>
                    <a:bodyPr/>
                    <a:lstStyle/>
                    <a:p>
                      <a:pPr algn="ctr" fontAlgn="ctr"/>
                      <a:r>
                        <a:rPr lang="tr-TR" sz="800" b="0" i="0" u="none" strike="noStrike" dirty="0">
                          <a:solidFill>
                            <a:srgbClr val="000000"/>
                          </a:solidFill>
                          <a:effectLst/>
                          <a:latin typeface="Calibri" panose="020F0502020204030204" pitchFamily="34" charset="0"/>
                        </a:rPr>
                        <a:t>G6- Terapi Tıp Merkezi ile protokol çerçevesinde işbirliğinin bulunması</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Z6- Öğrenci kontenjanlarının fazla olmasının uygulamalı ve etkileşimli derslere imkan vermemesi.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F6- Akdeniz Üniversitesi Psikoloji Bölümü ile işbirliği potansiyeli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T6- Covid19 küresel salgını nedeniyle yüzyüze eğitimin </a:t>
                      </a:r>
                      <a:r>
                        <a:rPr lang="tr-TR" sz="800" b="0" i="0" u="none" strike="noStrike">
                          <a:solidFill>
                            <a:srgbClr val="000000"/>
                          </a:solidFill>
                          <a:effectLst/>
                          <a:latin typeface="Calibri (Gövde)"/>
                        </a:rPr>
                        <a:t>sürekliliği konusundaki belirsizlikler</a:t>
                      </a:r>
                      <a:endParaRPr lang="tr-TR" sz="800" b="0" i="0" u="none" strike="noStrike">
                        <a:solidFill>
                          <a:srgbClr val="000000"/>
                        </a:solidFill>
                        <a:effectLst/>
                        <a:latin typeface="Calibri" panose="020F0502020204030204" pitchFamily="34" charset="0"/>
                      </a:endParaRP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426162">
                <a:tc>
                  <a:txBody>
                    <a:bodyPr/>
                    <a:lstStyle/>
                    <a:p>
                      <a:pPr algn="ctr" fontAlgn="ctr"/>
                      <a:r>
                        <a:rPr lang="tr-TR" sz="800" b="0" i="0" u="none" strike="noStrike" dirty="0">
                          <a:solidFill>
                            <a:srgbClr val="000000"/>
                          </a:solidFill>
                          <a:effectLst/>
                          <a:latin typeface="Calibri" panose="020F0502020204030204" pitchFamily="34" charset="0"/>
                        </a:rPr>
                        <a:t>G7- Bölüm öğretim elemanlarının farklı üniversiteler ile işbirliği içerisinde akademik çalışmalar yürütüyor olması</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Z7- Bölüm öğretim elemanlarına sağlanması gereken teknik ekipmanın (</a:t>
                      </a:r>
                      <a:r>
                        <a:rPr lang="tr-TR" sz="800" b="0" i="0" u="none" strike="noStrike" dirty="0" err="1">
                          <a:solidFill>
                            <a:srgbClr val="000000"/>
                          </a:solidFill>
                          <a:effectLst/>
                          <a:latin typeface="Calibri" panose="020F0502020204030204" pitchFamily="34" charset="0"/>
                        </a:rPr>
                        <a:t>örn</a:t>
                      </a:r>
                      <a:r>
                        <a:rPr lang="tr-TR" sz="800" b="0" i="0" u="none" strike="noStrike" dirty="0">
                          <a:solidFill>
                            <a:srgbClr val="000000"/>
                          </a:solidFill>
                          <a:effectLst/>
                          <a:latin typeface="Calibri" panose="020F0502020204030204" pitchFamily="34" charset="0"/>
                        </a:rPr>
                        <a:t>., bilgisayar) eksikliği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F7-Alanda çalışan psikologların eğitimi konusunda Türk Psikologlar Derneği ile işbirliği potansiyeli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T7-Ülkemizde hastane, sosyal hizmetler, emniyet, adliye vb. kurumlarda çalışmak isteyecek adayların anadilde eğitimi tercih etmesi. </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426162">
                <a:tc>
                  <a:txBody>
                    <a:bodyPr/>
                    <a:lstStyle/>
                    <a:p>
                      <a:pPr algn="ctr" fontAlgn="ctr"/>
                      <a:r>
                        <a:rPr lang="tr-TR" sz="800" b="0" i="0" u="none" strike="noStrike" dirty="0">
                          <a:solidFill>
                            <a:srgbClr val="000000"/>
                          </a:solidFill>
                          <a:effectLst/>
                          <a:latin typeface="Calibri" panose="020F0502020204030204" pitchFamily="34" charset="0"/>
                        </a:rPr>
                        <a:t>G8- Bölüm öğretim elemanlarının araştırma becerileri açısından ve yöntemsel olarak donanımlı olması</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Z8- Uygulamalı dersler ve araştırmaların yürütülmesinde kullanılacak SPSS (Lisanslı) yazılımının olmaması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F8-Terapi Tıp Merkezi gibi psikolojik sağlık merkezleriyle işbirliği potansiyeli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panose="020F0502020204030204" pitchFamily="34" charset="0"/>
                      </a:endParaRP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802186">
                <a:tc>
                  <a:txBody>
                    <a:bodyPr/>
                    <a:lstStyle/>
                    <a:p>
                      <a:pPr algn="ctr" fontAlgn="ctr"/>
                      <a:r>
                        <a:rPr lang="tr-TR" sz="800" b="0" i="0" u="none" strike="noStrike" dirty="0">
                          <a:solidFill>
                            <a:srgbClr val="000000"/>
                          </a:solidFill>
                          <a:effectLst/>
                          <a:latin typeface="Calibri" panose="020F0502020204030204" pitchFamily="34" charset="0"/>
                        </a:rPr>
                        <a:t>G9- Eğitim dilinin </a:t>
                      </a:r>
                      <a:r>
                        <a:rPr lang="tr-TR" sz="800" b="0" i="0" u="none" strike="noStrike" dirty="0" err="1">
                          <a:solidFill>
                            <a:srgbClr val="000000"/>
                          </a:solidFill>
                          <a:effectLst/>
                          <a:latin typeface="Calibri" panose="020F0502020204030204" pitchFamily="34" charset="0"/>
                        </a:rPr>
                        <a:t>ingilizce</a:t>
                      </a:r>
                      <a:r>
                        <a:rPr lang="tr-TR" sz="800" b="0" i="0" u="none" strike="noStrike" dirty="0">
                          <a:solidFill>
                            <a:srgbClr val="000000"/>
                          </a:solidFill>
                          <a:effectLst/>
                          <a:latin typeface="Calibri" panose="020F0502020204030204" pitchFamily="34" charset="0"/>
                        </a:rPr>
                        <a:t> olmasından kaynaklı ders materyallerine uluslararası alandaki ve güncel ders materyallerinin (ders kitabı, makaleler gibi) entegre edilmesi, böylece ders içeriklerinin zenginleştirilmesi, öğrencilerin psikolojideki güncel gelişmeleri takip edebilmeleri</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panose="020F0502020204030204" pitchFamily="34" charset="0"/>
                      </a:endParaRP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800" b="1" i="0" u="none" strike="noStrike" dirty="0">
                        <a:solidFill>
                          <a:srgbClr val="000000"/>
                        </a:solidFill>
                        <a:effectLst/>
                        <a:latin typeface="Calibri" panose="020F0502020204030204" pitchFamily="34" charset="0"/>
                      </a:endParaRPr>
                    </a:p>
                  </a:txBody>
                  <a:tcPr marL="7620" marR="7620" marT="762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tr-TR" sz="800" b="1" i="0" u="none" strike="noStrike" dirty="0">
                        <a:solidFill>
                          <a:srgbClr val="000000"/>
                        </a:solidFill>
                        <a:effectLst/>
                        <a:latin typeface="Calibri" panose="020F0502020204030204" pitchFamily="34" charset="0"/>
                      </a:endParaRPr>
                    </a:p>
                  </a:txBody>
                  <a:tcPr marL="7620" marR="7620" marT="762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551503">
                <a:tc>
                  <a:txBody>
                    <a:bodyPr/>
                    <a:lstStyle/>
                    <a:p>
                      <a:pPr algn="ctr" fontAlgn="ctr"/>
                      <a:r>
                        <a:rPr lang="tr-TR" sz="800" b="0" i="0" u="none" strike="noStrike" dirty="0">
                          <a:solidFill>
                            <a:srgbClr val="000000"/>
                          </a:solidFill>
                          <a:effectLst/>
                          <a:latin typeface="Calibri" panose="020F0502020204030204" pitchFamily="34" charset="0"/>
                        </a:rPr>
                        <a:t>G10-Bir meslek örgütü olarak çalışan Türk Psikologlar Derneği ile işbirliği içerisinde eğitim, seminer vb. toplantılar yürüten öğretim üyelerinin olması.</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564037">
                <a:tc>
                  <a:txBody>
                    <a:bodyPr/>
                    <a:lstStyle/>
                    <a:p>
                      <a:pPr algn="ctr" fontAlgn="ctr"/>
                      <a:r>
                        <a:rPr lang="tr-TR" sz="800" b="0" i="0" u="none" strike="noStrike" dirty="0">
                          <a:solidFill>
                            <a:srgbClr val="000000"/>
                          </a:solidFill>
                          <a:effectLst/>
                          <a:latin typeface="Calibri" panose="020F0502020204030204" pitchFamily="34" charset="0"/>
                        </a:rPr>
                        <a:t>G11- Bölüm öğretim elemanlarının iletişime açık olması, etkili iletişim becerilerinin güçlü olması ve sorunlara çözüm odaklı yaklaşımları </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426162">
                <a:tc>
                  <a:txBody>
                    <a:bodyPr/>
                    <a:lstStyle/>
                    <a:p>
                      <a:pPr algn="ctr" fontAlgn="ctr"/>
                      <a:r>
                        <a:rPr lang="tr-TR" sz="800" b="0" i="0" u="none" strike="noStrike" dirty="0">
                          <a:solidFill>
                            <a:srgbClr val="000000"/>
                          </a:solidFill>
                          <a:effectLst/>
                          <a:latin typeface="Calibri" panose="020F0502020204030204" pitchFamily="34" charset="0"/>
                        </a:rPr>
                        <a:t>G12-Psikolojinin farklı alt alanlarında uzmanlaşmış ve bu alt alanları temsil eden öğretim elemanlarının bulunması</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bl>
          </a:graphicData>
        </a:graphic>
      </p:graphicFrame>
    </p:spTree>
    <p:extLst>
      <p:ext uri="{BB962C8B-B14F-4D97-AF65-F5344CB8AC3E}">
        <p14:creationId xmlns:p14="http://schemas.microsoft.com/office/powerpoint/2010/main" val="2388984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1658130032"/>
              </p:ext>
            </p:extLst>
          </p:nvPr>
        </p:nvGraphicFramePr>
        <p:xfrm>
          <a:off x="323528" y="1152525"/>
          <a:ext cx="8534722" cy="5468316"/>
        </p:xfrm>
        <a:graphic>
          <a:graphicData uri="http://schemas.openxmlformats.org/drawingml/2006/table">
            <a:tbl>
              <a:tblPr/>
              <a:tblGrid>
                <a:gridCol w="2238697">
                  <a:extLst>
                    <a:ext uri="{9D8B030D-6E8A-4147-A177-3AD203B41FA5}">
                      <a16:colId xmlns:a16="http://schemas.microsoft.com/office/drawing/2014/main" val="3918363564"/>
                    </a:ext>
                  </a:extLst>
                </a:gridCol>
                <a:gridCol w="3499987">
                  <a:extLst>
                    <a:ext uri="{9D8B030D-6E8A-4147-A177-3AD203B41FA5}">
                      <a16:colId xmlns:a16="http://schemas.microsoft.com/office/drawing/2014/main" val="1683979601"/>
                    </a:ext>
                  </a:extLst>
                </a:gridCol>
                <a:gridCol w="2796038">
                  <a:extLst>
                    <a:ext uri="{9D8B030D-6E8A-4147-A177-3AD203B41FA5}">
                      <a16:colId xmlns:a16="http://schemas.microsoft.com/office/drawing/2014/main" val="2592459544"/>
                    </a:ext>
                  </a:extLst>
                </a:gridCol>
              </a:tblGrid>
              <a:tr h="571047">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88749">
                <a:tc>
                  <a:txBody>
                    <a:bodyPr/>
                    <a:lstStyle/>
                    <a:p>
                      <a:pPr algn="ctr" fontAlgn="ctr"/>
                      <a:r>
                        <a:rPr lang="tr-TR" sz="1100" b="0" i="0" u="none" strike="noStrike" dirty="0">
                          <a:solidFill>
                            <a:srgbClr val="000000"/>
                          </a:solidFill>
                          <a:effectLst/>
                          <a:latin typeface="Calibri" panose="020F0502020204030204" pitchFamily="34" charset="0"/>
                        </a:rPr>
                        <a:t>YÖK</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Bağlı olunan üst kurum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Mevzuata uyum sağlanması, akademik başarı.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595242">
                <a:tc>
                  <a:txBody>
                    <a:bodyPr/>
                    <a:lstStyle/>
                    <a:p>
                      <a:pPr algn="ctr" fontAlgn="ctr"/>
                      <a:r>
                        <a:rPr lang="tr-TR" sz="1100" b="0" i="0" u="none" strike="noStrike" dirty="0">
                          <a:solidFill>
                            <a:srgbClr val="000000"/>
                          </a:solidFill>
                          <a:effectLst/>
                          <a:latin typeface="Calibri" panose="020F0502020204030204" pitchFamily="34" charset="0"/>
                        </a:rPr>
                        <a:t>Rektörlük</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Üniversitedeki tüm akademik ve idari süreçlerde bağlı bulunan en üst birim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Eğitim kalitesinden ödün verilmemesi, araştırmaların nitelikli yayınlara dönüştürülmesi, tüm konularda Rektörlükle koordineli çalışılması.  </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545770">
                <a:tc>
                  <a:txBody>
                    <a:bodyPr/>
                    <a:lstStyle/>
                    <a:p>
                      <a:pPr algn="ctr" fontAlgn="ctr"/>
                      <a:r>
                        <a:rPr lang="tr-TR" sz="1100" b="0" i="0" u="none" strike="noStrike" dirty="0">
                          <a:solidFill>
                            <a:srgbClr val="000000"/>
                          </a:solidFill>
                          <a:effectLst/>
                          <a:latin typeface="Calibri" panose="020F0502020204030204" pitchFamily="34" charset="0"/>
                        </a:rPr>
                        <a:t>Dekanlık</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İktisadi, İdari ve Sosyal Bilimler Fakültesinde akademik ve idari süreçlerde ilgili en üst birim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İdari işlerde koordineli ve etkin çalışma, öğretim kalitesinin arttırılması, nitelikli yayınlar yapılması. </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417559">
                <a:tc>
                  <a:txBody>
                    <a:bodyPr/>
                    <a:lstStyle/>
                    <a:p>
                      <a:pPr algn="ctr" fontAlgn="ctr"/>
                      <a:r>
                        <a:rPr lang="tr-TR" sz="1100" b="0" i="0" u="none" strike="noStrike" dirty="0">
                          <a:solidFill>
                            <a:srgbClr val="000000"/>
                          </a:solidFill>
                          <a:effectLst/>
                          <a:latin typeface="Calibri" panose="020F0502020204030204" pitchFamily="34" charset="0"/>
                        </a:rPr>
                        <a:t>Bölüm öğretim </a:t>
                      </a:r>
                      <a:r>
                        <a:rPr lang="tr-TR" sz="1100" b="0" i="0" u="none" strike="noStrike" dirty="0" err="1">
                          <a:solidFill>
                            <a:srgbClr val="000000"/>
                          </a:solidFill>
                          <a:effectLst/>
                          <a:latin typeface="Calibri" panose="020F0502020204030204" pitchFamily="34" charset="0"/>
                        </a:rPr>
                        <a:t>elemanlari</a:t>
                      </a:r>
                      <a:endParaRPr lang="tr-TR" sz="1100" b="0" i="0" u="none" strike="noStrike" dirty="0">
                        <a:solidFill>
                          <a:srgbClr val="000000"/>
                        </a:solidFill>
                        <a:effectLst/>
                        <a:latin typeface="Calibri" panose="020F0502020204030204" pitchFamily="34" charset="0"/>
                      </a:endParaRP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Bölümü meydana getiren temel unsurlar olmaları.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Eğitim ve araştırma faaliyetlerinin sağlıklı yürütülmesi konusunda işleyişin sağlanması.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545770">
                <a:tc>
                  <a:txBody>
                    <a:bodyPr/>
                    <a:lstStyle/>
                    <a:p>
                      <a:pPr algn="ctr" fontAlgn="ctr"/>
                      <a:r>
                        <a:rPr lang="tr-TR" sz="1100" b="0" i="0" u="none" strike="noStrike" dirty="0" err="1">
                          <a:solidFill>
                            <a:srgbClr val="000000"/>
                          </a:solidFill>
                          <a:effectLst/>
                          <a:latin typeface="Calibri" panose="020F0502020204030204" pitchFamily="34" charset="0"/>
                        </a:rPr>
                        <a:t>Fakülteldeki</a:t>
                      </a:r>
                      <a:r>
                        <a:rPr lang="tr-TR" sz="1100" b="0" i="0" u="none" strike="noStrike" dirty="0">
                          <a:solidFill>
                            <a:srgbClr val="000000"/>
                          </a:solidFill>
                          <a:effectLst/>
                          <a:latin typeface="Calibri" panose="020F0502020204030204" pitchFamily="34" charset="0"/>
                        </a:rPr>
                        <a:t> Diğer Bölümler</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Akademik ve idari konularda işbirliği.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Fakülteye ilişkin konularda iş birliği, akademik işbirliği, bölüm içi prosedürlerin diğer bölümlerle paylaşılması.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417559">
                <a:tc>
                  <a:txBody>
                    <a:bodyPr/>
                    <a:lstStyle/>
                    <a:p>
                      <a:pPr algn="ctr" fontAlgn="ctr"/>
                      <a:r>
                        <a:rPr lang="tr-TR" sz="1100" b="0" i="0" u="none" strike="noStrike" dirty="0">
                          <a:solidFill>
                            <a:srgbClr val="000000"/>
                          </a:solidFill>
                          <a:effectLst/>
                          <a:latin typeface="Calibri" panose="020F0502020204030204" pitchFamily="34" charset="0"/>
                        </a:rPr>
                        <a:t>Diğer Fakülteler</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Üniversiteyi meydana getiren diğer akademik birimler olması nedeniyle doğal işbirliği gereksinimi.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İdari ve akademik iş birliği.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417559">
                <a:tc>
                  <a:txBody>
                    <a:bodyPr/>
                    <a:lstStyle/>
                    <a:p>
                      <a:pPr algn="ctr" fontAlgn="ctr"/>
                      <a:r>
                        <a:rPr lang="tr-TR" sz="1100" b="0" i="0" u="none" strike="noStrike" dirty="0">
                          <a:solidFill>
                            <a:srgbClr val="000000"/>
                          </a:solidFill>
                          <a:effectLst/>
                          <a:latin typeface="Calibri" panose="020F0502020204030204" pitchFamily="34" charset="0"/>
                        </a:rPr>
                        <a:t>Diğer Psikoloji Bölümleri</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Psikoloji eğitimi konusunda işbirliği ve standart oluşturma konusunda işbirliği gereksinimi.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Akademik iş birliği.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595242">
                <a:tc>
                  <a:txBody>
                    <a:bodyPr/>
                    <a:lstStyle/>
                    <a:p>
                      <a:pPr algn="ctr" fontAlgn="ctr"/>
                      <a:r>
                        <a:rPr lang="tr-TR" sz="1100" b="0" i="0" u="none" strike="noStrike" dirty="0">
                          <a:solidFill>
                            <a:srgbClr val="000000"/>
                          </a:solidFill>
                          <a:effectLst/>
                          <a:latin typeface="Calibri" panose="020F0502020204030204" pitchFamily="34" charset="0"/>
                        </a:rPr>
                        <a:t>Diğer Üniversiteler</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Farklı üniversitelerde farklı disiplinlerde çalışan akademisyenlerle çok disiplinli akademik işbirliği gereksinimi.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Akademik iş birliği.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417559">
                <a:tc>
                  <a:txBody>
                    <a:bodyPr/>
                    <a:lstStyle/>
                    <a:p>
                      <a:pPr algn="ctr" fontAlgn="ctr"/>
                      <a:r>
                        <a:rPr lang="tr-TR" sz="1100" b="0" i="0" u="none" strike="noStrike" dirty="0">
                          <a:solidFill>
                            <a:srgbClr val="000000"/>
                          </a:solidFill>
                          <a:effectLst/>
                          <a:latin typeface="Calibri" panose="020F0502020204030204" pitchFamily="34" charset="0"/>
                        </a:rPr>
                        <a:t>Öğrenci İşleri</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Bölümde kayıtlı öğrencilerin kayıt ve takip işlerinde yetkili idari birim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Öğrencilerle ilgili tüm idari işler</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545770">
                <a:tc>
                  <a:txBody>
                    <a:bodyPr/>
                    <a:lstStyle/>
                    <a:p>
                      <a:pPr algn="ctr" fontAlgn="ctr"/>
                      <a:r>
                        <a:rPr lang="tr-TR" sz="1100" b="0" i="0" u="none" strike="noStrike" dirty="0">
                          <a:solidFill>
                            <a:srgbClr val="000000"/>
                          </a:solidFill>
                          <a:effectLst/>
                          <a:latin typeface="Calibri" panose="020F0502020204030204" pitchFamily="34" charset="0"/>
                        </a:rPr>
                        <a:t>Kariyer Merkezi</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Öğrencilerin kariyer planlaması konusunda düzenlenecek etkinliklerden sorumlu idari birim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Öğrenci ve mezunların kariyer planlamasında iş birliği.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bl>
          </a:graphicData>
        </a:graphic>
      </p:graphicFrame>
    </p:spTree>
    <p:extLst>
      <p:ext uri="{BB962C8B-B14F-4D97-AF65-F5344CB8AC3E}">
        <p14:creationId xmlns:p14="http://schemas.microsoft.com/office/powerpoint/2010/main" val="459836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2412927561"/>
              </p:ext>
            </p:extLst>
          </p:nvPr>
        </p:nvGraphicFramePr>
        <p:xfrm>
          <a:off x="323528" y="1190625"/>
          <a:ext cx="8534722" cy="5434726"/>
        </p:xfrm>
        <a:graphic>
          <a:graphicData uri="http://schemas.openxmlformats.org/drawingml/2006/table">
            <a:tbl>
              <a:tblPr/>
              <a:tblGrid>
                <a:gridCol w="2276797">
                  <a:extLst>
                    <a:ext uri="{9D8B030D-6E8A-4147-A177-3AD203B41FA5}">
                      <a16:colId xmlns:a16="http://schemas.microsoft.com/office/drawing/2014/main" val="3918363564"/>
                    </a:ext>
                  </a:extLst>
                </a:gridCol>
                <a:gridCol w="3461887">
                  <a:extLst>
                    <a:ext uri="{9D8B030D-6E8A-4147-A177-3AD203B41FA5}">
                      <a16:colId xmlns:a16="http://schemas.microsoft.com/office/drawing/2014/main" val="1683979601"/>
                    </a:ext>
                  </a:extLst>
                </a:gridCol>
                <a:gridCol w="2796038">
                  <a:extLst>
                    <a:ext uri="{9D8B030D-6E8A-4147-A177-3AD203B41FA5}">
                      <a16:colId xmlns:a16="http://schemas.microsoft.com/office/drawing/2014/main" val="2592459544"/>
                    </a:ext>
                  </a:extLst>
                </a:gridCol>
              </a:tblGrid>
              <a:tr h="515816">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78608">
                <a:tc>
                  <a:txBody>
                    <a:bodyPr/>
                    <a:lstStyle/>
                    <a:p>
                      <a:pPr algn="ctr" fontAlgn="ctr"/>
                      <a:r>
                        <a:rPr lang="tr-TR" sz="1100" b="0" i="0" u="none" strike="noStrike">
                          <a:solidFill>
                            <a:srgbClr val="000000"/>
                          </a:solidFill>
                          <a:effectLst/>
                          <a:latin typeface="Calibri" panose="020F0502020204030204" pitchFamily="34" charset="0"/>
                        </a:rPr>
                        <a:t>Uluslararası Öğrenci Ofisi</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Bölümü tercih eden uluslararası öğrencilerin işlemlerini yürüten idari birim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Uluslararası öğrencilerin uyum ve diğer süreçlerinde iş birliği.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579715">
                <a:tc>
                  <a:txBody>
                    <a:bodyPr/>
                    <a:lstStyle/>
                    <a:p>
                      <a:pPr algn="ctr" fontAlgn="ctr"/>
                      <a:r>
                        <a:rPr lang="tr-TR" sz="1100" b="0" i="0" u="none" strike="noStrike">
                          <a:solidFill>
                            <a:srgbClr val="000000"/>
                          </a:solidFill>
                          <a:effectLst/>
                          <a:latin typeface="Calibri" panose="020F0502020204030204" pitchFamily="34" charset="0"/>
                        </a:rPr>
                        <a:t>Erasmus Ofisi</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Bölüm Erasmus anlaşmaları doğrultusunda bölüme gelen ve giden öğrencilerin işlemleri yürüten idari birim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Erasmus anlaşmaları ile ortak partner sayısının arttırılması.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531533">
                <a:tc>
                  <a:txBody>
                    <a:bodyPr/>
                    <a:lstStyle/>
                    <a:p>
                      <a:pPr algn="ctr" fontAlgn="ctr"/>
                      <a:r>
                        <a:rPr lang="tr-TR" sz="1100" b="0" i="0" u="none" strike="noStrike">
                          <a:solidFill>
                            <a:srgbClr val="000000"/>
                          </a:solidFill>
                          <a:effectLst/>
                          <a:latin typeface="Calibri" panose="020F0502020204030204" pitchFamily="34" charset="0"/>
                        </a:rPr>
                        <a:t>Öğrenciler</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Bölümün öncelikli görevinin yüksek öğretim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Çağdaş ve evrensel öğretim teknikleri ile alana dair bilgi birikiminin etkili öğretimi.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406667">
                <a:tc>
                  <a:txBody>
                    <a:bodyPr/>
                    <a:lstStyle/>
                    <a:p>
                      <a:pPr algn="ctr" fontAlgn="ctr"/>
                      <a:r>
                        <a:rPr lang="tr-TR" sz="1100" b="0" i="0" u="none" strike="noStrike">
                          <a:solidFill>
                            <a:srgbClr val="000000"/>
                          </a:solidFill>
                          <a:effectLst/>
                          <a:latin typeface="Calibri" panose="020F0502020204030204" pitchFamily="34" charset="0"/>
                        </a:rPr>
                        <a:t>Aday Öğrenciler</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Potansiyel müşteri olmaları.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Alana dair bilgilendirme ve mesleki tanıtım etkinlikleri.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531533">
                <a:tc>
                  <a:txBody>
                    <a:bodyPr/>
                    <a:lstStyle/>
                    <a:p>
                      <a:pPr algn="ctr" fontAlgn="ctr"/>
                      <a:r>
                        <a:rPr lang="tr-TR" sz="1100" b="0" i="0" u="none" strike="noStrike">
                          <a:solidFill>
                            <a:srgbClr val="000000"/>
                          </a:solidFill>
                          <a:effectLst/>
                          <a:latin typeface="Calibri" panose="020F0502020204030204" pitchFamily="34" charset="0"/>
                        </a:rPr>
                        <a:t>Türk Psikologlar Derneği</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Psikoloji bölümlerinin akredite edilmesi konusunda yetkili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Psikoloji eğitiminin uluslararası standartlarda olması için bölüm niteliğinin arttırılması.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541749">
                <a:tc>
                  <a:txBody>
                    <a:bodyPr/>
                    <a:lstStyle/>
                    <a:p>
                      <a:pPr algn="ctr" fontAlgn="ctr"/>
                      <a:r>
                        <a:rPr lang="tr-TR" sz="1100" b="0" i="0" u="none" strike="noStrike">
                          <a:solidFill>
                            <a:srgbClr val="000000"/>
                          </a:solidFill>
                          <a:effectLst/>
                          <a:latin typeface="Calibri" panose="020F0502020204030204" pitchFamily="34" charset="0"/>
                        </a:rPr>
                        <a:t>TUBİTAK </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Öğretim elemanlarının yürütecekleri araştırma ve akademik faaliyetlerde destek programları sunması.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İlgili destek programlarına başvuru ve değerlendirme süreçlerinde öğretim üyelerinin hakemlik yapmaları.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406667">
                <a:tc>
                  <a:txBody>
                    <a:bodyPr/>
                    <a:lstStyle/>
                    <a:p>
                      <a:pPr algn="ctr" fontAlgn="ctr"/>
                      <a:r>
                        <a:rPr lang="tr-TR" sz="1100" b="0" i="0" u="none" strike="noStrike">
                          <a:solidFill>
                            <a:srgbClr val="000000"/>
                          </a:solidFill>
                          <a:effectLst/>
                          <a:latin typeface="Calibri" panose="020F0502020204030204" pitchFamily="34" charset="0"/>
                        </a:rPr>
                        <a:t>Hakemli Dergiler</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Akademik çalışmaların yayınlandığı dergiler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Yayınların seçiminde hakemlik yapılması.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579715">
                <a:tc>
                  <a:txBody>
                    <a:bodyPr/>
                    <a:lstStyle/>
                    <a:p>
                      <a:pPr algn="ctr" fontAlgn="ctr"/>
                      <a:r>
                        <a:rPr lang="tr-TR" sz="1100" b="0" i="0" u="none" strike="noStrike">
                          <a:solidFill>
                            <a:srgbClr val="000000"/>
                          </a:solidFill>
                          <a:effectLst/>
                          <a:latin typeface="Calibri" panose="020F0502020204030204" pitchFamily="34" charset="0"/>
                        </a:rPr>
                        <a:t>Veliler</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Öğrencilerle ilişkileri sebebiyle.</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Öğrencilere gereken imkanların sunulduğunu ve iy bir eğitim verildiğini görmek.</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406667">
                <a:tc>
                  <a:txBody>
                    <a:bodyPr/>
                    <a:lstStyle/>
                    <a:p>
                      <a:pPr algn="ctr" fontAlgn="ctr"/>
                      <a:r>
                        <a:rPr lang="tr-TR" sz="1100" b="0" i="0" u="none" strike="noStrike">
                          <a:solidFill>
                            <a:srgbClr val="000000"/>
                          </a:solidFill>
                          <a:effectLst/>
                          <a:latin typeface="Calibri" panose="020F0502020204030204" pitchFamily="34" charset="0"/>
                        </a:rPr>
                        <a:t>YÖKAK</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Üniversitelerin kalite standartları denetimi nedeniyle</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Birimlerin kalite standartlarında işliyor olduğunu görmek.</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531533">
                <a:tc>
                  <a:txBody>
                    <a:bodyPr/>
                    <a:lstStyle/>
                    <a:p>
                      <a:pPr algn="ctr" fontAlgn="ctr"/>
                      <a:r>
                        <a:rPr lang="tr-TR" sz="1100" b="0" i="0" u="none" strike="noStrike">
                          <a:solidFill>
                            <a:srgbClr val="000000"/>
                          </a:solidFill>
                          <a:effectLst/>
                          <a:latin typeface="Calibri" panose="020F0502020204030204" pitchFamily="34" charset="0"/>
                        </a:rPr>
                        <a:t>İSO Bağımsız Dış Denetçi</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b"/>
                      <a:r>
                        <a:rPr lang="tr-TR" sz="1100" b="0" i="0" u="none" strike="noStrike" dirty="0">
                          <a:solidFill>
                            <a:srgbClr val="000000"/>
                          </a:solidFill>
                          <a:effectLst/>
                          <a:latin typeface="Calibri" panose="020F0502020204030204" pitchFamily="34" charset="0"/>
                        </a:rPr>
                        <a:t>Kalite standartları denetimi nedeniyle</a:t>
                      </a:r>
                    </a:p>
                    <a:p>
                      <a:pPr algn="ctr" fontAlgn="b"/>
                      <a:endParaRPr lang="tr-TR" sz="1100" b="0" i="0" u="none" strike="noStrike" dirty="0">
                        <a:solidFill>
                          <a:srgbClr val="000000"/>
                        </a:solidFill>
                        <a:effectLst/>
                        <a:latin typeface="Calibri" panose="020F0502020204030204" pitchFamily="34" charset="0"/>
                      </a:endParaRPr>
                    </a:p>
                  </a:txBody>
                  <a:tcPr marL="7620" marR="7620" marT="762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Birimlerin kalite İSO standartlarına uygun  olduğunu görmek.</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bl>
          </a:graphicData>
        </a:graphic>
      </p:graphicFrame>
    </p:spTree>
    <p:extLst>
      <p:ext uri="{BB962C8B-B14F-4D97-AF65-F5344CB8AC3E}">
        <p14:creationId xmlns:p14="http://schemas.microsoft.com/office/powerpoint/2010/main" val="2505095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471160" y="761596"/>
            <a:ext cx="8201679" cy="588640"/>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ve </a:t>
            </a:r>
            <a:r>
              <a:rPr lang="en-US" sz="2800" b="1" dirty="0">
                <a:solidFill>
                  <a:schemeClr val="accent6"/>
                </a:solidFill>
                <a:effectLst>
                  <a:outerShdw blurRad="38100" dist="38100" dir="2700000" algn="tl">
                    <a:srgbClr val="000000">
                      <a:alpha val="43137"/>
                    </a:srgbClr>
                  </a:outerShdw>
                </a:effectLst>
                <a:ea typeface="+mj-ea"/>
                <a:cs typeface="+mj-cs"/>
              </a:rPr>
              <a:t> 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(FİZİKİ, MALZEME, TEÇHİZAT, EKİPMAN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89" y="332656"/>
            <a:ext cx="1607689" cy="4289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8304B644-425E-4186-B593-E25613CE91FE}"/>
              </a:ext>
            </a:extLst>
          </p:cNvPr>
          <p:cNvGraphicFramePr>
            <a:graphicFrameLocks noGrp="1"/>
          </p:cNvGraphicFramePr>
          <p:nvPr>
            <p:extLst>
              <p:ext uri="{D42A27DB-BD31-4B8C-83A1-F6EECF244321}">
                <p14:modId xmlns:p14="http://schemas.microsoft.com/office/powerpoint/2010/main" val="937537575"/>
              </p:ext>
            </p:extLst>
          </p:nvPr>
        </p:nvGraphicFramePr>
        <p:xfrm>
          <a:off x="365760" y="2184400"/>
          <a:ext cx="8622211" cy="2439784"/>
        </p:xfrm>
        <a:graphic>
          <a:graphicData uri="http://schemas.openxmlformats.org/drawingml/2006/table">
            <a:tbl>
              <a:tblPr/>
              <a:tblGrid>
                <a:gridCol w="1640471">
                  <a:extLst>
                    <a:ext uri="{9D8B030D-6E8A-4147-A177-3AD203B41FA5}">
                      <a16:colId xmlns:a16="http://schemas.microsoft.com/office/drawing/2014/main" val="3918363564"/>
                    </a:ext>
                  </a:extLst>
                </a:gridCol>
                <a:gridCol w="1735196">
                  <a:extLst>
                    <a:ext uri="{9D8B030D-6E8A-4147-A177-3AD203B41FA5}">
                      <a16:colId xmlns:a16="http://schemas.microsoft.com/office/drawing/2014/main" val="1683979601"/>
                    </a:ext>
                  </a:extLst>
                </a:gridCol>
                <a:gridCol w="1748848">
                  <a:extLst>
                    <a:ext uri="{9D8B030D-6E8A-4147-A177-3AD203B41FA5}">
                      <a16:colId xmlns:a16="http://schemas.microsoft.com/office/drawing/2014/main" val="2592459544"/>
                    </a:ext>
                  </a:extLst>
                </a:gridCol>
                <a:gridCol w="1352724">
                  <a:extLst>
                    <a:ext uri="{9D8B030D-6E8A-4147-A177-3AD203B41FA5}">
                      <a16:colId xmlns:a16="http://schemas.microsoft.com/office/drawing/2014/main" val="3383282758"/>
                    </a:ext>
                  </a:extLst>
                </a:gridCol>
                <a:gridCol w="2144972">
                  <a:extLst>
                    <a:ext uri="{9D8B030D-6E8A-4147-A177-3AD203B41FA5}">
                      <a16:colId xmlns:a16="http://schemas.microsoft.com/office/drawing/2014/main" val="494559924"/>
                    </a:ext>
                  </a:extLst>
                </a:gridCol>
              </a:tblGrid>
              <a:tr h="730401">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1693202">
                <a:tc>
                  <a:txBody>
                    <a:bodyPr/>
                    <a:lstStyle/>
                    <a:p>
                      <a:pPr algn="ctr" fontAlgn="ctr"/>
                      <a:r>
                        <a:rPr lang="tr-TR" sz="1400" b="0" i="0" u="none" strike="noStrike" dirty="0">
                          <a:solidFill>
                            <a:srgbClr val="000000"/>
                          </a:solidFill>
                          <a:effectLst/>
                          <a:latin typeface="Calibri"/>
                        </a:rPr>
                        <a:t>Fiziki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a:rPr>
                        <a:t>Psikoloji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a:rPr>
                        <a:t>21.02.2022 tarihi itibariyle A2-58 numaralı oda psikoloji laboratuvarı olarak bölümümüze tahsis edildi.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a:rPr>
                        <a:t>Laboratuvar ekipmanları</a:t>
                      </a:r>
                      <a:endParaRPr lang="tr-TR" sz="1400" b="0" i="0" u="none" strike="noStrike" dirty="0" err="1">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a:rPr>
                        <a:t>Araştırmaların aktif şekilde tasarlanması ve  yürütülebilmesi için gereklidir. Lisans ve lisansüstü öğrencilerinin araştırma sürecine dahil edilebilmesi için laboratuvar gerekir.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bl>
          </a:graphicData>
        </a:graphic>
      </p:graphicFrame>
    </p:spTree>
    <p:extLst>
      <p:ext uri="{BB962C8B-B14F-4D97-AF65-F5344CB8AC3E}">
        <p14:creationId xmlns:p14="http://schemas.microsoft.com/office/powerpoint/2010/main" val="323894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570007" y="344252"/>
            <a:ext cx="5901761" cy="922105"/>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ve </a:t>
            </a:r>
            <a:r>
              <a:rPr lang="en-US" sz="2800" b="1" dirty="0">
                <a:solidFill>
                  <a:schemeClr val="accent6"/>
                </a:solidFill>
                <a:effectLst>
                  <a:outerShdw blurRad="38100" dist="38100" dir="2700000" algn="tl">
                    <a:srgbClr val="000000">
                      <a:alpha val="43137"/>
                    </a:srgbClr>
                  </a:outerShdw>
                </a:effectLst>
                <a:ea typeface="+mj-ea"/>
                <a:cs typeface="+mj-cs"/>
              </a:rPr>
              <a:t> 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(TEKNOLOJİK, YAZILIM, DONANIM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278" y="245892"/>
            <a:ext cx="1569900" cy="3334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4E4BC37B-8B6C-4421-8472-B24C6619D2F1}"/>
              </a:ext>
            </a:extLst>
          </p:cNvPr>
          <p:cNvGraphicFramePr>
            <a:graphicFrameLocks noGrp="1"/>
          </p:cNvGraphicFramePr>
          <p:nvPr>
            <p:extLst>
              <p:ext uri="{D42A27DB-BD31-4B8C-83A1-F6EECF244321}">
                <p14:modId xmlns:p14="http://schemas.microsoft.com/office/powerpoint/2010/main" val="3276611746"/>
              </p:ext>
            </p:extLst>
          </p:nvPr>
        </p:nvGraphicFramePr>
        <p:xfrm>
          <a:off x="406400" y="1950720"/>
          <a:ext cx="8393678" cy="2349692"/>
        </p:xfrm>
        <a:graphic>
          <a:graphicData uri="http://schemas.openxmlformats.org/drawingml/2006/table">
            <a:tbl>
              <a:tblPr/>
              <a:tblGrid>
                <a:gridCol w="1596989">
                  <a:extLst>
                    <a:ext uri="{9D8B030D-6E8A-4147-A177-3AD203B41FA5}">
                      <a16:colId xmlns:a16="http://schemas.microsoft.com/office/drawing/2014/main" val="3918363564"/>
                    </a:ext>
                  </a:extLst>
                </a:gridCol>
                <a:gridCol w="1689207">
                  <a:extLst>
                    <a:ext uri="{9D8B030D-6E8A-4147-A177-3AD203B41FA5}">
                      <a16:colId xmlns:a16="http://schemas.microsoft.com/office/drawing/2014/main" val="1683979601"/>
                    </a:ext>
                  </a:extLst>
                </a:gridCol>
                <a:gridCol w="1702494">
                  <a:extLst>
                    <a:ext uri="{9D8B030D-6E8A-4147-A177-3AD203B41FA5}">
                      <a16:colId xmlns:a16="http://schemas.microsoft.com/office/drawing/2014/main" val="2592459544"/>
                    </a:ext>
                  </a:extLst>
                </a:gridCol>
                <a:gridCol w="1702494">
                  <a:extLst>
                    <a:ext uri="{9D8B030D-6E8A-4147-A177-3AD203B41FA5}">
                      <a16:colId xmlns:a16="http://schemas.microsoft.com/office/drawing/2014/main" val="3383282758"/>
                    </a:ext>
                  </a:extLst>
                </a:gridCol>
                <a:gridCol w="1702494">
                  <a:extLst>
                    <a:ext uri="{9D8B030D-6E8A-4147-A177-3AD203B41FA5}">
                      <a16:colId xmlns:a16="http://schemas.microsoft.com/office/drawing/2014/main" val="494559924"/>
                    </a:ext>
                  </a:extLst>
                </a:gridCol>
              </a:tblGrid>
              <a:tr h="907836">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1441856">
                <a:tc>
                  <a:txBody>
                    <a:bodyPr/>
                    <a:lstStyle/>
                    <a:p>
                      <a:pPr algn="ctr" fontAlgn="ctr"/>
                      <a:r>
                        <a:rPr lang="tr-TR" sz="1200" b="0" i="0" u="none" strike="noStrike" dirty="0">
                          <a:solidFill>
                            <a:srgbClr val="000000"/>
                          </a:solidFill>
                          <a:effectLst/>
                          <a:latin typeface="Calibri"/>
                        </a:rPr>
                        <a:t>Yazılım</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a:rPr>
                        <a:t>Psikoloji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lvl="0" algn="ctr">
                        <a:buNone/>
                      </a:pPr>
                      <a:r>
                        <a:rPr lang="tr-TR" sz="1200" b="0" i="0" u="none" strike="noStrike" dirty="0">
                          <a:solidFill>
                            <a:srgbClr val="000000"/>
                          </a:solidFill>
                          <a:effectLst/>
                          <a:latin typeface="Calibri"/>
                        </a:rPr>
                        <a:t>Yok</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lvl="0" algn="ctr">
                        <a:lnSpc>
                          <a:spcPct val="100000"/>
                        </a:lnSpc>
                        <a:spcBef>
                          <a:spcPts val="0"/>
                        </a:spcBef>
                        <a:spcAft>
                          <a:spcPts val="0"/>
                        </a:spcAft>
                        <a:buNone/>
                      </a:pPr>
                      <a:r>
                        <a:rPr lang="tr-TR" sz="1200" b="0" i="0" u="none" strike="noStrike" noProof="0" dirty="0">
                          <a:solidFill>
                            <a:srgbClr val="000000"/>
                          </a:solidFill>
                          <a:effectLst/>
                          <a:latin typeface="Calibri"/>
                        </a:rPr>
                        <a:t>SPSS yazılımı</a:t>
                      </a:r>
                      <a:endParaRPr lang="tr-TR" sz="1200" b="0" i="0" u="none" strike="noStrike" noProof="0" dirty="0">
                        <a:effectLs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a:rPr>
                        <a:t>Araştırma verilerinin analizlerinin yapılabilmesi için gereklidir. İstatistik derslerinin etkili bir şekilde yürütülmesi için gereklidir.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bl>
          </a:graphicData>
        </a:graphic>
      </p:graphicFrame>
    </p:spTree>
    <p:extLst>
      <p:ext uri="{BB962C8B-B14F-4D97-AF65-F5344CB8AC3E}">
        <p14:creationId xmlns:p14="http://schemas.microsoft.com/office/powerpoint/2010/main" val="1590165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789470" y="157316"/>
            <a:ext cx="5869859" cy="1079575"/>
          </a:xfrm>
          <a:prstGeom prst="rect">
            <a:avLst/>
          </a:prstGeom>
        </p:spPr>
        <p:txBody>
          <a:bodyPr vert="horz" lIns="91440" tIns="45720" rIns="91440" bIns="45720" rtlCol="0" anchor="b">
            <a:noAutofit/>
          </a:bodyPr>
          <a:lstStyle/>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ve </a:t>
            </a:r>
            <a:r>
              <a:rPr lang="en-US" sz="2800" b="1" dirty="0">
                <a:solidFill>
                  <a:schemeClr val="accent6"/>
                </a:solidFill>
                <a:effectLst>
                  <a:outerShdw blurRad="38100" dist="38100" dir="2700000" algn="tl">
                    <a:srgbClr val="000000">
                      <a:alpha val="43137"/>
                    </a:srgbClr>
                  </a:outerShdw>
                </a:effectLst>
                <a:ea typeface="+mj-ea"/>
                <a:cs typeface="+mj-cs"/>
              </a:rPr>
              <a:t> 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(İŞ GÜCÜ-İNSAN KAYNAĞI)</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178" y="304675"/>
            <a:ext cx="1690292" cy="35903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0F23ED71-2D0A-4A91-BB06-5711D160085E}"/>
              </a:ext>
            </a:extLst>
          </p:cNvPr>
          <p:cNvGraphicFramePr>
            <a:graphicFrameLocks noGrp="1"/>
          </p:cNvGraphicFramePr>
          <p:nvPr>
            <p:extLst>
              <p:ext uri="{D42A27DB-BD31-4B8C-83A1-F6EECF244321}">
                <p14:modId xmlns:p14="http://schemas.microsoft.com/office/powerpoint/2010/main" val="4167006878"/>
              </p:ext>
            </p:extLst>
          </p:nvPr>
        </p:nvGraphicFramePr>
        <p:xfrm>
          <a:off x="406400" y="1889760"/>
          <a:ext cx="8355540" cy="4623726"/>
        </p:xfrm>
        <a:graphic>
          <a:graphicData uri="http://schemas.openxmlformats.org/drawingml/2006/table">
            <a:tbl>
              <a:tblPr/>
              <a:tblGrid>
                <a:gridCol w="1589733">
                  <a:extLst>
                    <a:ext uri="{9D8B030D-6E8A-4147-A177-3AD203B41FA5}">
                      <a16:colId xmlns:a16="http://schemas.microsoft.com/office/drawing/2014/main" val="3918363564"/>
                    </a:ext>
                  </a:extLst>
                </a:gridCol>
                <a:gridCol w="1681533">
                  <a:extLst>
                    <a:ext uri="{9D8B030D-6E8A-4147-A177-3AD203B41FA5}">
                      <a16:colId xmlns:a16="http://schemas.microsoft.com/office/drawing/2014/main" val="1683979601"/>
                    </a:ext>
                  </a:extLst>
                </a:gridCol>
                <a:gridCol w="1694758">
                  <a:extLst>
                    <a:ext uri="{9D8B030D-6E8A-4147-A177-3AD203B41FA5}">
                      <a16:colId xmlns:a16="http://schemas.microsoft.com/office/drawing/2014/main" val="2592459544"/>
                    </a:ext>
                  </a:extLst>
                </a:gridCol>
                <a:gridCol w="1694758">
                  <a:extLst>
                    <a:ext uri="{9D8B030D-6E8A-4147-A177-3AD203B41FA5}">
                      <a16:colId xmlns:a16="http://schemas.microsoft.com/office/drawing/2014/main" val="3383282758"/>
                    </a:ext>
                  </a:extLst>
                </a:gridCol>
                <a:gridCol w="1694758">
                  <a:extLst>
                    <a:ext uri="{9D8B030D-6E8A-4147-A177-3AD203B41FA5}">
                      <a16:colId xmlns:a16="http://schemas.microsoft.com/office/drawing/2014/main" val="494559924"/>
                    </a:ext>
                  </a:extLst>
                </a:gridCol>
              </a:tblGrid>
              <a:tr h="780743">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2159000">
                <a:tc>
                  <a:txBody>
                    <a:bodyPr/>
                    <a:lstStyle/>
                    <a:p>
                      <a:pPr algn="ctr" fontAlgn="ctr"/>
                      <a:r>
                        <a:rPr lang="tr-TR" sz="1400" b="0" i="0" u="none" strike="noStrike" dirty="0">
                          <a:solidFill>
                            <a:srgbClr val="000000"/>
                          </a:solidFill>
                          <a:effectLst/>
                          <a:latin typeface="Calibri"/>
                        </a:rPr>
                        <a:t>İnsan kaynağı</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a:rPr>
                        <a:t>Psikoloji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a:rPr>
                        <a:t>1 kişi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a:rPr>
                        <a:t>Araştırma görevlisi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p>
                      <a:pPr lvl="0" algn="ctr">
                        <a:buNone/>
                      </a:pPr>
                      <a:r>
                        <a:rPr lang="tr-TR" sz="1400" b="0" i="0" u="none" strike="noStrike" dirty="0">
                          <a:solidFill>
                            <a:srgbClr val="000000"/>
                          </a:solidFill>
                          <a:effectLst/>
                          <a:latin typeface="Calibri"/>
                        </a:rPr>
                        <a:t>Öğrenci kontenjanımızın geniş olması ve uygulamalı ders sayısının fazlalığı. Tek araştırma görevlisinin hem fakültede hem de bölümde kalite ve tanıtım işlerinde görevlendirilmesinden dolayı iş yükünün çok fazla olması. Tam zamanlı öğretim elemanlarına bilimsel araştırma ve yayın yapmak için yeterli zamanın kalmaması.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bl>
          </a:graphicData>
        </a:graphic>
      </p:graphicFrame>
    </p:spTree>
    <p:extLst>
      <p:ext uri="{BB962C8B-B14F-4D97-AF65-F5344CB8AC3E}">
        <p14:creationId xmlns:p14="http://schemas.microsoft.com/office/powerpoint/2010/main" val="449389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ve AKSİYON 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833122167"/>
              </p:ext>
            </p:extLst>
          </p:nvPr>
        </p:nvGraphicFramePr>
        <p:xfrm>
          <a:off x="545122" y="1933526"/>
          <a:ext cx="8203223" cy="1950376"/>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487594">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F2303"/>
                          </a:solidFill>
                        </a:rPr>
                        <a:t>Riskin</a:t>
                      </a:r>
                      <a:r>
                        <a:rPr lang="tr-TR" baseline="0" dirty="0">
                          <a:solidFill>
                            <a:srgbClr val="0F2303"/>
                          </a:solidFill>
                        </a:rPr>
                        <a:t> Tanımı :</a:t>
                      </a:r>
                      <a:endParaRPr lang="tr-TR" dirty="0">
                        <a:solidFill>
                          <a:srgbClr val="0F2303"/>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b="0" i="0" kern="1200" dirty="0">
                          <a:solidFill>
                            <a:srgbClr val="0F2303"/>
                          </a:solidFill>
                          <a:effectLst/>
                          <a:latin typeface="+mn-lt"/>
                          <a:ea typeface="+mn-ea"/>
                          <a:cs typeface="+mn-cs"/>
                        </a:rPr>
                        <a:t>Z-6 İdari iş yoğunluğunun akademik işleri yavaşlatması</a:t>
                      </a:r>
                      <a:endParaRPr lang="tr-TR" dirty="0">
                        <a:solidFill>
                          <a:srgbClr val="0F2303"/>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487594">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F2303"/>
                          </a:solidFill>
                        </a:rPr>
                        <a:t>Termin Tarihi </a:t>
                      </a:r>
                      <a:r>
                        <a:rPr lang="tr-TR" baseline="0" dirty="0">
                          <a:solidFill>
                            <a:srgbClr val="0F2303"/>
                          </a:solidFill>
                        </a:rPr>
                        <a:t>:</a:t>
                      </a:r>
                      <a:endParaRPr lang="tr-TR" dirty="0">
                        <a:solidFill>
                          <a:srgbClr val="0F2303"/>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b="0" i="0" kern="1200" dirty="0">
                          <a:solidFill>
                            <a:srgbClr val="0F2303"/>
                          </a:solidFill>
                          <a:effectLst/>
                          <a:latin typeface="+mn-lt"/>
                          <a:ea typeface="+mn-ea"/>
                          <a:cs typeface="+mn-cs"/>
                        </a:rPr>
                        <a:t>10/1/2022</a:t>
                      </a:r>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487594">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F2303"/>
                          </a:solidFill>
                        </a:rPr>
                        <a:t>Sorumlu</a:t>
                      </a:r>
                      <a:r>
                        <a:rPr lang="tr-TR" baseline="0" dirty="0">
                          <a:solidFill>
                            <a:srgbClr val="0F2303"/>
                          </a:solidFill>
                        </a:rPr>
                        <a:t> Birim :</a:t>
                      </a:r>
                      <a:endParaRPr lang="tr-TR" dirty="0">
                        <a:solidFill>
                          <a:srgbClr val="0F2303"/>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b="0" i="0" kern="1200" dirty="0">
                          <a:solidFill>
                            <a:srgbClr val="0F2303"/>
                          </a:solidFill>
                          <a:effectLst/>
                          <a:latin typeface="+mn-lt"/>
                          <a:ea typeface="+mn-ea"/>
                          <a:cs typeface="+mn-cs"/>
                        </a:rPr>
                        <a:t>Üst Yönetim</a:t>
                      </a:r>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487594">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F2303"/>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457207" rtl="0" eaLnBrk="1" fontAlgn="auto" latinLnBrk="0" hangingPunct="1">
                        <a:lnSpc>
                          <a:spcPct val="100000"/>
                        </a:lnSpc>
                        <a:spcBef>
                          <a:spcPts val="0"/>
                        </a:spcBef>
                        <a:spcAft>
                          <a:spcPts val="0"/>
                        </a:spcAft>
                        <a:buClrTx/>
                        <a:buSzTx/>
                        <a:buFontTx/>
                        <a:buNone/>
                        <a:tabLst/>
                        <a:defRPr/>
                      </a:pPr>
                      <a:r>
                        <a:rPr lang="tr-TR" sz="1800" b="0" i="0" kern="1200" dirty="0">
                          <a:solidFill>
                            <a:srgbClr val="0F2303"/>
                          </a:solidFill>
                          <a:effectLst/>
                          <a:latin typeface="+mn-lt"/>
                          <a:ea typeface="+mn-ea"/>
                          <a:cs typeface="+mn-cs"/>
                        </a:rPr>
                        <a:t>Araştırma görevlisi sayısının arttırılması</a:t>
                      </a:r>
                      <a:endParaRPr lang="tr-TR" dirty="0">
                        <a:solidFill>
                          <a:srgbClr val="0F2303"/>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32387309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Özel 2">
      <a:dk1>
        <a:srgbClr val="8AD0D5"/>
      </a:dk1>
      <a:lt1>
        <a:sysClr val="window" lastClr="FFFFFF"/>
      </a:lt1>
      <a:dk2>
        <a:srgbClr val="1E5155"/>
      </a:dk2>
      <a:lt2>
        <a:srgbClr val="BFBFBF"/>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655</TotalTime>
  <Words>1364</Words>
  <Application>Microsoft Office PowerPoint</Application>
  <PresentationFormat>Ekran Gösterisi (4:3)</PresentationFormat>
  <Paragraphs>251</Paragraphs>
  <Slides>23</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23</vt:i4>
      </vt:variant>
    </vt:vector>
  </HeadingPairs>
  <TitlesOfParts>
    <vt:vector size="31" baseType="lpstr">
      <vt:lpstr>Arial</vt:lpstr>
      <vt:lpstr>Calibri</vt:lpstr>
      <vt:lpstr>Calibri (Gövde)</vt:lpstr>
      <vt:lpstr>Calibri Light</vt:lpstr>
      <vt:lpstr>Segoe UI</vt:lpstr>
      <vt:lpstr>Times New Roman</vt:lpstr>
      <vt:lpstr>Wingdings 3</vt:lpstr>
      <vt:lpstr>İyon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YILI  YGG SUNUMU  MEZUNLAR OFİSİ ve KARİYER GELİŞTİRME KOORDİNATÖRLÜĞÜ SÜRECİ  30/12/2019</dc:title>
  <dc:creator>Ali Engin DORUM</dc:creator>
  <cp:lastModifiedBy>Ref</cp:lastModifiedBy>
  <cp:revision>730</cp:revision>
  <dcterms:created xsi:type="dcterms:W3CDTF">2020-01-20T10:44:30Z</dcterms:created>
  <dcterms:modified xsi:type="dcterms:W3CDTF">2022-02-23T13:17:07Z</dcterms:modified>
</cp:coreProperties>
</file>