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285" r:id="rId9"/>
    <p:sldId id="353" r:id="rId10"/>
    <p:sldId id="365" r:id="rId11"/>
    <p:sldId id="366" r:id="rId12"/>
    <p:sldId id="358" r:id="rId13"/>
    <p:sldId id="352" r:id="rId14"/>
    <p:sldId id="357" r:id="rId15"/>
    <p:sldId id="367" r:id="rId16"/>
    <p:sldId id="27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285"/>
            <p14:sldId id="353"/>
            <p14:sldId id="365"/>
            <p14:sldId id="366"/>
            <p14:sldId id="358"/>
            <p14:sldId id="352"/>
            <p14:sldId id="357"/>
            <p14:sldId id="36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7AEE32"/>
    <a:srgbClr val="0F2303"/>
    <a:srgbClr val="001626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MUHASEBE MÜDÜRLÜĞÜ </a:t>
            </a:r>
            <a:r>
              <a:rPr lang="en-US"/>
              <a:t>MEMNUNİYET </a:t>
            </a:r>
            <a:endParaRPr lang="tr-TR"/>
          </a:p>
          <a:p>
            <a:pPr>
              <a:defRPr/>
            </a:pPr>
            <a:r>
              <a:rPr lang="en-US"/>
              <a:t>ANKET ANALİZ FORMU - TÜMÜ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'[20210630 - MF-AF-0001-2021 Muhasebe Anket Analiz Formu.xlsx]TÜMÜ'!$C$136:$J$136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'[20210630 - MF-AF-0001-2021 Muhasebe Anket Analiz Formu.xlsx]TÜMÜ'!$C$137:$J$137</c:f>
              <c:numCache>
                <c:formatCode>0.0%</c:formatCode>
                <c:ptCount val="8"/>
                <c:pt idx="0">
                  <c:v>0.90454545454545454</c:v>
                </c:pt>
                <c:pt idx="1">
                  <c:v>0.89393939393939392</c:v>
                </c:pt>
                <c:pt idx="2">
                  <c:v>0.87878787878787867</c:v>
                </c:pt>
                <c:pt idx="3">
                  <c:v>0.87878787878787867</c:v>
                </c:pt>
                <c:pt idx="4">
                  <c:v>0.9015151515151516</c:v>
                </c:pt>
                <c:pt idx="5">
                  <c:v>0.88030303030303025</c:v>
                </c:pt>
                <c:pt idx="6">
                  <c:v>0.8954545454545455</c:v>
                </c:pt>
                <c:pt idx="7">
                  <c:v>0.8904761904761902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3C-4E5F-8E0B-28B4AA0D1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 dirty="0" smtClean="0">
                <a:effectLst/>
              </a:rPr>
              <a:t>MUHASEBE MÜDÜRLÜĞÜ</a:t>
            </a:r>
            <a:endParaRPr lang="tr-TR" dirty="0" smtClean="0">
              <a:effectLst/>
            </a:endParaRPr>
          </a:p>
          <a:p>
            <a:pPr>
              <a:defRPr/>
            </a:pPr>
            <a:r>
              <a:rPr lang="en-US" sz="1800" b="0" i="0" baseline="0" dirty="0" smtClean="0">
                <a:effectLst/>
              </a:rPr>
              <a:t>ANKET ANALIZ FORMU - </a:t>
            </a:r>
            <a:r>
              <a:rPr lang="tr-TR" sz="1800" b="0" i="0" baseline="0" dirty="0" smtClean="0">
                <a:effectLst/>
              </a:rPr>
              <a:t>ÖĞRENCİ</a:t>
            </a: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'[20210630 - MF-AF-0001-2021 Muhasebe Anket Analiz Formu.xlsx]ÖĞRENCİ'!$C$47:$J$47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'[20210630 - MF-AF-0001-2021 Muhasebe Anket Analiz Formu.xlsx]ÖĞRENCİ'!$C$48:$J$48</c:f>
              <c:numCache>
                <c:formatCode>0.0%</c:formatCode>
                <c:ptCount val="8"/>
                <c:pt idx="0">
                  <c:v>0.8</c:v>
                </c:pt>
                <c:pt idx="1">
                  <c:v>0.81395348837209303</c:v>
                </c:pt>
                <c:pt idx="2">
                  <c:v>0.79534883720930227</c:v>
                </c:pt>
                <c:pt idx="3">
                  <c:v>0.80930232558139537</c:v>
                </c:pt>
                <c:pt idx="4">
                  <c:v>0.8418604651162791</c:v>
                </c:pt>
                <c:pt idx="5">
                  <c:v>0.80930232558139537</c:v>
                </c:pt>
                <c:pt idx="6">
                  <c:v>0.81395348837209303</c:v>
                </c:pt>
                <c:pt idx="7">
                  <c:v>0.81196013289036573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9-4229-B7D9-AAE29FE33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effectLst/>
              </a:rPr>
              <a:t>MUHASEBE MÜDÜRLÜĞÜ </a:t>
            </a:r>
            <a:r>
              <a:rPr lang="en-US" sz="1800" b="0" i="0" baseline="0">
                <a:effectLst/>
              </a:rPr>
              <a:t>MEMNUNİYET </a:t>
            </a:r>
            <a:endParaRPr lang="tr-TR">
              <a:effectLst/>
            </a:endParaRPr>
          </a:p>
          <a:p>
            <a:pPr>
              <a:defRPr/>
            </a:pPr>
            <a:r>
              <a:rPr lang="en-US" sz="1800" b="0" i="0" baseline="0">
                <a:effectLst/>
              </a:rPr>
              <a:t>ANKET ANALİZ FORMU - </a:t>
            </a:r>
            <a:r>
              <a:rPr lang="tr-TR" sz="1800" b="0" i="0" baseline="0">
                <a:effectLst/>
              </a:rPr>
              <a:t>İDARİ</a:t>
            </a:r>
            <a:endParaRPr lang="tr-TR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'[20210630 - MF-AF-0001-2021 Muhasebe Anket Analiz Formu.xlsx]İDARİ'!$C$56:$J$56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'[20210630 - MF-AF-0001-2021 Muhasebe Anket Analiz Formu.xlsx]İDARİ'!$C$57:$J$57</c:f>
              <c:numCache>
                <c:formatCode>0.0%</c:formatCode>
                <c:ptCount val="8"/>
                <c:pt idx="0">
                  <c:v>0.96923076923076912</c:v>
                </c:pt>
                <c:pt idx="1">
                  <c:v>0.93461538461538463</c:v>
                </c:pt>
                <c:pt idx="2">
                  <c:v>0.91153846153846152</c:v>
                </c:pt>
                <c:pt idx="3">
                  <c:v>0.90384615384615385</c:v>
                </c:pt>
                <c:pt idx="4">
                  <c:v>0.93076923076923079</c:v>
                </c:pt>
                <c:pt idx="5">
                  <c:v>0.92307692307692302</c:v>
                </c:pt>
                <c:pt idx="6">
                  <c:v>0.93846153846153846</c:v>
                </c:pt>
                <c:pt idx="7">
                  <c:v>0.93021978021978013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6-4BF2-8882-745440E0F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 dirty="0" smtClean="0">
                <a:effectLst/>
              </a:rPr>
              <a:t>MUHASEBE MÜDÜRLÜĞÜ</a:t>
            </a:r>
            <a:endParaRPr lang="tr-TR" dirty="0" smtClean="0">
              <a:effectLst/>
            </a:endParaRPr>
          </a:p>
          <a:p>
            <a:pPr>
              <a:defRPr/>
            </a:pPr>
            <a:r>
              <a:rPr lang="en-US" sz="1800" b="0" i="0" baseline="0" dirty="0" smtClean="0">
                <a:effectLst/>
              </a:rPr>
              <a:t>ANKET ANALIZ FORMU - </a:t>
            </a:r>
            <a:r>
              <a:rPr lang="tr-TR" sz="1800" b="0" i="0" baseline="0" dirty="0" smtClean="0">
                <a:effectLst/>
              </a:rPr>
              <a:t>ÖĞRENCİ</a:t>
            </a: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effectLst/>
              </a:rPr>
              <a:t>MUHASEBE MÜDÜRLÜĞÜ </a:t>
            </a:r>
            <a:r>
              <a:rPr lang="en-US" sz="1800" b="0" i="0" baseline="0">
                <a:effectLst/>
              </a:rPr>
              <a:t>MEMNUNİYET </a:t>
            </a:r>
            <a:endParaRPr lang="tr-TR">
              <a:effectLst/>
            </a:endParaRPr>
          </a:p>
          <a:p>
            <a:pPr>
              <a:defRPr/>
            </a:pPr>
            <a:r>
              <a:rPr lang="en-US" sz="1800" b="0" i="0" baseline="0">
                <a:effectLst/>
              </a:rPr>
              <a:t>ANKET ANALİZ FORMU - </a:t>
            </a:r>
            <a:r>
              <a:rPr lang="tr-TR" sz="1800" b="0" i="0" baseline="0">
                <a:effectLst/>
              </a:rPr>
              <a:t>AKADEMİ</a:t>
            </a:r>
            <a:endParaRPr lang="tr-TR">
              <a:effectLst/>
            </a:endParaRPr>
          </a:p>
        </c:rich>
      </c:tx>
      <c:layout>
        <c:manualLayout>
          <c:xMode val="edge"/>
          <c:yMode val="edge"/>
          <c:x val="0.19623880644816408"/>
          <c:y val="1.9219664332562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'[20210630 - MF-AF-0001-2021 Muhasebe Anket Analiz Formu.xlsx]AKADEMİK'!$C$41:$J$41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'[20210630 - MF-AF-0001-2021 Muhasebe Anket Analiz Formu.xlsx]AKADEMİK'!$C$42:$J$42</c:f>
              <c:numCache>
                <c:formatCode>0.0%</c:formatCode>
                <c:ptCount val="8"/>
                <c:pt idx="0">
                  <c:v>0.93513513513513513</c:v>
                </c:pt>
                <c:pt idx="1">
                  <c:v>0.92972972972972967</c:v>
                </c:pt>
                <c:pt idx="2">
                  <c:v>0.92972972972972967</c:v>
                </c:pt>
                <c:pt idx="3">
                  <c:v>0.92432432432432443</c:v>
                </c:pt>
                <c:pt idx="4">
                  <c:v>0.92972972972972967</c:v>
                </c:pt>
                <c:pt idx="5">
                  <c:v>0.90270270270270259</c:v>
                </c:pt>
                <c:pt idx="6">
                  <c:v>0.92972972972972967</c:v>
                </c:pt>
                <c:pt idx="7">
                  <c:v>0.92586872586872571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5-45FF-AF39-8B0872FC6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MUHASEBE MÜDÜRLÜĞÜ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507205"/>
              </p:ext>
            </p:extLst>
          </p:nvPr>
        </p:nvGraphicFramePr>
        <p:xfrm>
          <a:off x="0" y="1087427"/>
          <a:ext cx="525780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k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322762"/>
              </p:ext>
            </p:extLst>
          </p:nvPr>
        </p:nvGraphicFramePr>
        <p:xfrm>
          <a:off x="4062845" y="3328987"/>
          <a:ext cx="525780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34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507205"/>
              </p:ext>
            </p:extLst>
          </p:nvPr>
        </p:nvGraphicFramePr>
        <p:xfrm>
          <a:off x="0" y="1087427"/>
          <a:ext cx="525780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022435"/>
              </p:ext>
            </p:extLst>
          </p:nvPr>
        </p:nvGraphicFramePr>
        <p:xfrm>
          <a:off x="1007604" y="1564480"/>
          <a:ext cx="7291269" cy="489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42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471055" y="2208897"/>
            <a:ext cx="7276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0C0D0D"/>
                </a:solidFill>
              </a:rPr>
              <a:t>Müdürlüğümüz paydaş geribildirimlerinden olumsuz bir geri dönüş almadık.</a:t>
            </a:r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581011" y="3043691"/>
            <a:ext cx="8203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F2303"/>
                </a:solidFill>
              </a:rPr>
              <a:t>2021 YILI İÇ DENETİM SONUCU AÇILAN DÜZELTİCİ-ÖNLEYİCİ FAALİYETİMİZ BULUNMAMAKTADIR.</a:t>
            </a:r>
            <a:endParaRPr lang="tr-TR" sz="2400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530570" y="2354492"/>
            <a:ext cx="8270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F2303"/>
                </a:solidFill>
              </a:rPr>
              <a:t>2021 </a:t>
            </a:r>
            <a:r>
              <a:rPr lang="tr-TR" sz="2400" dirty="0">
                <a:solidFill>
                  <a:srgbClr val="0F2303"/>
                </a:solidFill>
              </a:rPr>
              <a:t>y</a:t>
            </a:r>
            <a:r>
              <a:rPr lang="tr-TR" sz="2400" dirty="0" smtClean="0">
                <a:solidFill>
                  <a:srgbClr val="0F2303"/>
                </a:solidFill>
              </a:rPr>
              <a:t>ılı iç denetim sonucu;</a:t>
            </a:r>
          </a:p>
          <a:p>
            <a:pPr marL="342900" indent="-342900" algn="just">
              <a:buFontTx/>
              <a:buChar char="-"/>
            </a:pPr>
            <a:r>
              <a:rPr lang="tr-TR" sz="2400" dirty="0" smtClean="0">
                <a:solidFill>
                  <a:srgbClr val="0F2303"/>
                </a:solidFill>
              </a:rPr>
              <a:t>Majör ve minör uygunsuzluk tespit edilmemiştir.</a:t>
            </a:r>
          </a:p>
          <a:p>
            <a:pPr marL="342900" indent="-342900" algn="just">
              <a:buFontTx/>
              <a:buChar char="-"/>
            </a:pPr>
            <a:r>
              <a:rPr lang="tr-TR" sz="2400" dirty="0" smtClean="0">
                <a:solidFill>
                  <a:srgbClr val="0F2303"/>
                </a:solidFill>
              </a:rPr>
              <a:t>İyileştirilmesi gereken yönler önerilmiş olup, 2 adet gözlem verilmiştir.</a:t>
            </a:r>
          </a:p>
          <a:p>
            <a:pPr marL="342900" indent="-342900">
              <a:buFontTx/>
              <a:buChar char="-"/>
            </a:pPr>
            <a:endParaRPr lang="tr-TR" sz="2400" dirty="0">
              <a:solidFill>
                <a:srgbClr val="0F2303"/>
              </a:solidFill>
            </a:endParaRPr>
          </a:p>
          <a:p>
            <a:pPr marL="342900" indent="-342900">
              <a:buFontTx/>
              <a:buChar char="-"/>
            </a:pPr>
            <a:endParaRPr lang="tr-TR" sz="2400" dirty="0" smtClean="0">
              <a:solidFill>
                <a:srgbClr val="0F2303"/>
              </a:solidFill>
            </a:endParaRPr>
          </a:p>
          <a:p>
            <a:pPr algn="ctr"/>
            <a:endParaRPr lang="tr-TR" sz="2400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026010"/>
              </p:ext>
            </p:extLst>
          </p:nvPr>
        </p:nvGraphicFramePr>
        <p:xfrm>
          <a:off x="251520" y="1583010"/>
          <a:ext cx="4846950" cy="5175410"/>
        </p:xfrm>
        <a:graphic>
          <a:graphicData uri="http://schemas.openxmlformats.org/drawingml/2006/table">
            <a:tbl>
              <a:tblPr/>
              <a:tblGrid>
                <a:gridCol w="557990">
                  <a:extLst>
                    <a:ext uri="{9D8B030D-6E8A-4147-A177-3AD203B41FA5}">
                      <a16:colId xmlns:a16="http://schemas.microsoft.com/office/drawing/2014/main" val="3280561465"/>
                    </a:ext>
                  </a:extLst>
                </a:gridCol>
                <a:gridCol w="491788">
                  <a:extLst>
                    <a:ext uri="{9D8B030D-6E8A-4147-A177-3AD203B41FA5}">
                      <a16:colId xmlns:a16="http://schemas.microsoft.com/office/drawing/2014/main" val="1156485597"/>
                    </a:ext>
                  </a:extLst>
                </a:gridCol>
                <a:gridCol w="588727">
                  <a:extLst>
                    <a:ext uri="{9D8B030D-6E8A-4147-A177-3AD203B41FA5}">
                      <a16:colId xmlns:a16="http://schemas.microsoft.com/office/drawing/2014/main" val="3238602132"/>
                    </a:ext>
                  </a:extLst>
                </a:gridCol>
                <a:gridCol w="517796">
                  <a:extLst>
                    <a:ext uri="{9D8B030D-6E8A-4147-A177-3AD203B41FA5}">
                      <a16:colId xmlns:a16="http://schemas.microsoft.com/office/drawing/2014/main" val="2917969408"/>
                    </a:ext>
                  </a:extLst>
                </a:gridCol>
                <a:gridCol w="418493">
                  <a:extLst>
                    <a:ext uri="{9D8B030D-6E8A-4147-A177-3AD203B41FA5}">
                      <a16:colId xmlns:a16="http://schemas.microsoft.com/office/drawing/2014/main" val="1883012294"/>
                    </a:ext>
                  </a:extLst>
                </a:gridCol>
                <a:gridCol w="517796">
                  <a:extLst>
                    <a:ext uri="{9D8B030D-6E8A-4147-A177-3AD203B41FA5}">
                      <a16:colId xmlns:a16="http://schemas.microsoft.com/office/drawing/2014/main" val="1850188188"/>
                    </a:ext>
                  </a:extLst>
                </a:gridCol>
                <a:gridCol w="418493">
                  <a:extLst>
                    <a:ext uri="{9D8B030D-6E8A-4147-A177-3AD203B41FA5}">
                      <a16:colId xmlns:a16="http://schemas.microsoft.com/office/drawing/2014/main" val="3455946101"/>
                    </a:ext>
                  </a:extLst>
                </a:gridCol>
                <a:gridCol w="378298">
                  <a:extLst>
                    <a:ext uri="{9D8B030D-6E8A-4147-A177-3AD203B41FA5}">
                      <a16:colId xmlns:a16="http://schemas.microsoft.com/office/drawing/2014/main" val="3824027004"/>
                    </a:ext>
                  </a:extLst>
                </a:gridCol>
                <a:gridCol w="179692">
                  <a:extLst>
                    <a:ext uri="{9D8B030D-6E8A-4147-A177-3AD203B41FA5}">
                      <a16:colId xmlns:a16="http://schemas.microsoft.com/office/drawing/2014/main" val="3696387025"/>
                    </a:ext>
                  </a:extLst>
                </a:gridCol>
                <a:gridCol w="418493">
                  <a:extLst>
                    <a:ext uri="{9D8B030D-6E8A-4147-A177-3AD203B41FA5}">
                      <a16:colId xmlns:a16="http://schemas.microsoft.com/office/drawing/2014/main" val="2012762272"/>
                    </a:ext>
                  </a:extLst>
                </a:gridCol>
                <a:gridCol w="359384">
                  <a:extLst>
                    <a:ext uri="{9D8B030D-6E8A-4147-A177-3AD203B41FA5}">
                      <a16:colId xmlns:a16="http://schemas.microsoft.com/office/drawing/2014/main" val="3385173423"/>
                    </a:ext>
                  </a:extLst>
                </a:gridCol>
              </a:tblGrid>
              <a:tr h="25422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37055"/>
                  </a:ext>
                </a:extLst>
              </a:tr>
              <a:tr h="1257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320481"/>
                  </a:ext>
                </a:extLst>
              </a:tr>
              <a:tr h="2303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24.01.2022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Cem DUMAN-  Muhasebe Müdürü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841151"/>
                  </a:ext>
                </a:extLst>
              </a:tr>
              <a:tr h="1768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32065"/>
                  </a:ext>
                </a:extLst>
              </a:tr>
              <a:tr h="13241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323391"/>
                  </a:ext>
                </a:extLst>
              </a:tr>
              <a:tr h="3471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7732"/>
                  </a:ext>
                </a:extLst>
              </a:tr>
              <a:tr h="3892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080828"/>
                  </a:ext>
                </a:extLst>
              </a:tr>
              <a:tr h="23145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8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031171"/>
                  </a:ext>
                </a:extLst>
              </a:tr>
              <a:tr h="13241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279053"/>
                  </a:ext>
                </a:extLst>
              </a:tr>
              <a:tr h="4629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ISO 9001/10002 Madde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34667"/>
                  </a:ext>
                </a:extLst>
              </a:tr>
              <a:tr h="34717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6.1.2.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analizinde "Z2 öğrenci burslarının sürekli değişmesi nedeniyle iş yükünün artması " maddesinde riski düşürmek için önleyici faaliyet başlatılarak,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tarihi ve sorumlu birim 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belirlenmelidiği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gözlenmiştir.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120223"/>
                  </a:ext>
                </a:extLst>
              </a:tr>
              <a:tr h="1774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8.5.2.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Yapılan iş için yeterli personelin olmadığı, personel sayısının arttırılması gerektiği  gözlenmiştir.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17797"/>
                  </a:ext>
                </a:extLst>
              </a:tr>
              <a:tr h="2118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18489"/>
                  </a:ext>
                </a:extLst>
              </a:tr>
              <a:tr h="2568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129726"/>
                  </a:ext>
                </a:extLst>
              </a:tr>
              <a:tr h="2568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991506"/>
                  </a:ext>
                </a:extLst>
              </a:tr>
              <a:tr h="139032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JJJJ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281886"/>
                  </a:ext>
                </a:extLst>
              </a:tr>
              <a:tr h="1257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37582"/>
                  </a:ext>
                </a:extLst>
              </a:tr>
              <a:tr h="1774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182037"/>
                  </a:ext>
                </a:extLst>
              </a:tr>
              <a:tr h="115725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933793"/>
                  </a:ext>
                </a:extLst>
              </a:tr>
              <a:tr h="1324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255638"/>
                  </a:ext>
                </a:extLst>
              </a:tr>
              <a:tr h="223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Adalet KULAKSIZ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24.01.2022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801410"/>
                  </a:ext>
                </a:extLst>
              </a:tr>
              <a:tr h="223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Fırat YILMAZ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24.01.2022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396683"/>
                  </a:ext>
                </a:extLst>
              </a:tr>
              <a:tr h="22377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Cem DUMAN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24.01.2022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297532"/>
                  </a:ext>
                </a:extLst>
              </a:tr>
            </a:tbl>
          </a:graphicData>
        </a:graphic>
      </p:graphicFrame>
      <p:pic>
        <p:nvPicPr>
          <p:cNvPr id="8" name="Resim 7"/>
          <p:cNvPicPr/>
          <p:nvPr/>
        </p:nvPicPr>
        <p:blipFill>
          <a:blip r:embed="rId3"/>
          <a:stretch>
            <a:fillRect/>
          </a:stretch>
        </p:blipFill>
        <p:spPr>
          <a:xfrm>
            <a:off x="477590" y="1656763"/>
            <a:ext cx="1734998" cy="298956"/>
          </a:xfrm>
          <a:prstGeom prst="rect">
            <a:avLst/>
          </a:prstGeom>
        </p:spPr>
      </p:pic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722312"/>
              </p:ext>
            </p:extLst>
          </p:nvPr>
        </p:nvGraphicFramePr>
        <p:xfrm>
          <a:off x="5271403" y="1735239"/>
          <a:ext cx="3741442" cy="4720976"/>
        </p:xfrm>
        <a:graphic>
          <a:graphicData uri="http://schemas.openxmlformats.org/drawingml/2006/table">
            <a:tbl>
              <a:tblPr/>
              <a:tblGrid>
                <a:gridCol w="2172351">
                  <a:extLst>
                    <a:ext uri="{9D8B030D-6E8A-4147-A177-3AD203B41FA5}">
                      <a16:colId xmlns:a16="http://schemas.microsoft.com/office/drawing/2014/main" val="390455989"/>
                    </a:ext>
                  </a:extLst>
                </a:gridCol>
                <a:gridCol w="1569091">
                  <a:extLst>
                    <a:ext uri="{9D8B030D-6E8A-4147-A177-3AD203B41FA5}">
                      <a16:colId xmlns:a16="http://schemas.microsoft.com/office/drawing/2014/main" val="3969656199"/>
                    </a:ext>
                  </a:extLst>
                </a:gridCol>
              </a:tblGrid>
              <a:tr h="1393416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 RAPORU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483106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MADDE- 4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860121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MADDE- 5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6864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MADDE- 6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14902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MADDE- 7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74178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MADDE- 8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076172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MADDE- 9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573994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MADDE- 10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41160"/>
                  </a:ext>
                </a:extLst>
              </a:tr>
              <a:tr h="415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DENETİM BAŞARI PUANI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389533"/>
                  </a:ext>
                </a:extLst>
              </a:tr>
            </a:tbl>
          </a:graphicData>
        </a:graphic>
      </p:graphicFrame>
      <p:pic>
        <p:nvPicPr>
          <p:cNvPr id="12" name="Resim 11">
            <a:extLst>
              <a:ext uri="{FF2B5EF4-FFF2-40B4-BE49-F238E27FC236}">
                <a16:creationId xmlns:a16="http://schemas.microsoft.com/office/drawing/2014/main" id="{00000000-0008-0000-0700-00000700000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5274579" y="1489438"/>
            <a:ext cx="984916" cy="775028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975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4">
            <a:extLst>
              <a:ext uri="{FF2B5EF4-FFF2-40B4-BE49-F238E27FC236}">
                <a16:creationId xmlns:a16="http://schemas.microsoft.com/office/drawing/2014/main" id="{5D49F21F-6463-4A49-B0A0-FDE5105D9003}"/>
              </a:ext>
            </a:extLst>
          </p:cNvPr>
          <p:cNvSpPr txBox="1"/>
          <p:nvPr/>
        </p:nvSpPr>
        <p:spPr>
          <a:xfrm>
            <a:off x="438818" y="1759010"/>
            <a:ext cx="8468349" cy="33239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>
                <a:solidFill>
                  <a:srgbClr val="0C0D0D"/>
                </a:solidFill>
                <a:ea typeface="+mn-lt"/>
                <a:cs typeface="+mn-lt"/>
              </a:rPr>
              <a:t>Genel Sekreterlik liderliğinde yapılan koordinasyon toplantılarının devam ettirilmesi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err="1" smtClean="0">
                <a:solidFill>
                  <a:srgbClr val="0C0D0D"/>
                </a:solidFill>
                <a:ea typeface="+mn-lt"/>
                <a:cs typeface="+mn-lt"/>
              </a:rPr>
              <a:t>Pandemi</a:t>
            </a: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 etkisinin yavaş yavaş azalması ile birlikte tedbirleri elden bırakmadan personelin motive edilmesine yönelik faaliyetlerin arttırılması</a:t>
            </a:r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solidFill>
                <a:srgbClr val="0C0D0D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68885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i="1" dirty="0">
                <a:solidFill>
                  <a:schemeClr val="tx2"/>
                </a:solidFill>
              </a:rPr>
              <a:t>Kanun ve ilgili </a:t>
            </a:r>
            <a:r>
              <a:rPr lang="tr-TR" b="1" i="1" dirty="0" smtClean="0">
                <a:solidFill>
                  <a:schemeClr val="tx2"/>
                </a:solidFill>
              </a:rPr>
              <a:t>mevzuatlar </a:t>
            </a:r>
            <a:r>
              <a:rPr lang="tr-TR" b="1" i="1" dirty="0">
                <a:solidFill>
                  <a:schemeClr val="tx2"/>
                </a:solidFill>
              </a:rPr>
              <a:t>ile kendisine verilmiş olan görev ve sorumluluklar çerçevesinde üniversitenin bölümden beklentilerini eksiksiz, doğru ve zamanında; tarafsızlık ve güvenilirlik ilkelerine bağlı kalarak karşılamayı amaçlar.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90637" y="3230857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</a:pPr>
            <a:r>
              <a:rPr lang="tr-TR" b="1" i="1" dirty="0">
                <a:solidFill>
                  <a:schemeClr val="tx2"/>
                </a:solidFill>
              </a:rPr>
              <a:t>Meslek etiğinden ve sosyal sorumluluğundan ödün vermeden kendini sürekli yenileyen ve teknolojiye uyum sağlayan yapısıyla muhasebe hizmetinin en etkin bir şekilde verilmesine çaba gösterir.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90637" y="1334395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i="1" dirty="0">
                <a:solidFill>
                  <a:schemeClr val="tx2"/>
                </a:solidFill>
              </a:rPr>
              <a:t>Üniversitemizin stratejik hedeflerine ulaşmasında yardımcı olacak muhasebe hizmetlerini karşılarken yasal mevzuata uygun, hesap verilebilir ve saydam olarak karar alıcılara ve paydaşlarına bilgi sağlamak.</a:t>
            </a:r>
            <a:endParaRPr lang="tr-TR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600"/>
              </p:ext>
            </p:extLst>
          </p:nvPr>
        </p:nvGraphicFramePr>
        <p:xfrm>
          <a:off x="542559" y="1096242"/>
          <a:ext cx="7797879" cy="5679040"/>
        </p:xfrm>
        <a:graphic>
          <a:graphicData uri="http://schemas.openxmlformats.org/drawingml/2006/table">
            <a:tbl>
              <a:tblPr/>
              <a:tblGrid>
                <a:gridCol w="2253020">
                  <a:extLst>
                    <a:ext uri="{9D8B030D-6E8A-4147-A177-3AD203B41FA5}">
                      <a16:colId xmlns:a16="http://schemas.microsoft.com/office/drawing/2014/main" val="4036248449"/>
                    </a:ext>
                  </a:extLst>
                </a:gridCol>
                <a:gridCol w="2199055">
                  <a:extLst>
                    <a:ext uri="{9D8B030D-6E8A-4147-A177-3AD203B41FA5}">
                      <a16:colId xmlns:a16="http://schemas.microsoft.com/office/drawing/2014/main" val="3666965839"/>
                    </a:ext>
                  </a:extLst>
                </a:gridCol>
                <a:gridCol w="1672902">
                  <a:extLst>
                    <a:ext uri="{9D8B030D-6E8A-4147-A177-3AD203B41FA5}">
                      <a16:colId xmlns:a16="http://schemas.microsoft.com/office/drawing/2014/main" val="1900687462"/>
                    </a:ext>
                  </a:extLst>
                </a:gridCol>
                <a:gridCol w="1672902">
                  <a:extLst>
                    <a:ext uri="{9D8B030D-6E8A-4147-A177-3AD203B41FA5}">
                      <a16:colId xmlns:a16="http://schemas.microsoft.com/office/drawing/2014/main" val="4146233422"/>
                    </a:ext>
                  </a:extLst>
                </a:gridCol>
              </a:tblGrid>
              <a:tr h="1926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YÖNLER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ZAYIF  YÖNLER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42832"/>
                  </a:ext>
                </a:extLst>
              </a:tr>
              <a:tr h="655428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G1-Eğitimli, genç, dinamik personel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Z1-İhtiyaçların süratle karşılanması baskısı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F1-Kurumsallaşma yönünde atılan adımlar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T1-Yasal mevzuatın sürekli olarak değişmesi sonucu muhasebenin iş yükünün artması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756017"/>
                  </a:ext>
                </a:extLst>
              </a:tr>
              <a:tr h="81928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G2-Teknolojik yazılımların kullanılması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Z2-Öğrenci Burslarının sürekli değişmesi nedeniyle iş yükünün artması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F2-Personelin kurum içi ve kurum dışı eğitim alabilme imkanının bulunması (Kurum Eğitimleri, Yüksek Lisans, vs.)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T2-Üniversiteler arası rekabetin yüksek olması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039397"/>
                  </a:ext>
                </a:extLst>
              </a:tr>
              <a:tr h="655428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G3-Öğrenci ve veliler ile birebir,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yüzyüze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etkin iletişim kurulması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F3-Merkez Kampüs tabiatındaki değişimlerin personel motivasyonuna olumlu etkisi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T3-G9 Pandemi sürecinin çalışma şartlarımıza olumsuz etkisi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157590"/>
                  </a:ext>
                </a:extLst>
              </a:tr>
              <a:tr h="327714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G4-Mesleki yeterlilik belgesine sahip personelin bulunması (SMMM)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688460"/>
                  </a:ext>
                </a:extLst>
              </a:tr>
              <a:tr h="327714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G5-Diğer birim ve kurumlarla ilişkilerin güçlü olması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343249"/>
                  </a:ext>
                </a:extLst>
              </a:tr>
              <a:tr h="327714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G6-Kurum hafızası açısından personelin eski ve tecrübeli olması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720003"/>
                  </a:ext>
                </a:extLst>
              </a:tr>
              <a:tr h="49157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G7-İdari ve Akademik personele Muhasebe süreci hakkında yeterli bilginin verilebilmesi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541906"/>
                  </a:ext>
                </a:extLst>
              </a:tr>
              <a:tr h="49157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G8-Pandemi süreci ile birlikte personele uzaktan erişim ve çalışma imkanının sağlanması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177278"/>
                  </a:ext>
                </a:extLst>
              </a:tr>
              <a:tr h="467839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G9 -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Pandemi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Süreci nedeni ile mesai sürelerinin sağlık açısından kısaltılması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98627"/>
                  </a:ext>
                </a:extLst>
              </a:tr>
              <a:tr h="327714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G10 -Ayrı bir arşiv ve depolama alanının bulunması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03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842609"/>
              </p:ext>
            </p:extLst>
          </p:nvPr>
        </p:nvGraphicFramePr>
        <p:xfrm>
          <a:off x="872837" y="941890"/>
          <a:ext cx="7135091" cy="5769082"/>
        </p:xfrm>
        <a:graphic>
          <a:graphicData uri="http://schemas.openxmlformats.org/drawingml/2006/table">
            <a:tbl>
              <a:tblPr/>
              <a:tblGrid>
                <a:gridCol w="2280285">
                  <a:extLst>
                    <a:ext uri="{9D8B030D-6E8A-4147-A177-3AD203B41FA5}">
                      <a16:colId xmlns:a16="http://schemas.microsoft.com/office/drawing/2014/main" val="437732010"/>
                    </a:ext>
                  </a:extLst>
                </a:gridCol>
                <a:gridCol w="2329328">
                  <a:extLst>
                    <a:ext uri="{9D8B030D-6E8A-4147-A177-3AD203B41FA5}">
                      <a16:colId xmlns:a16="http://schemas.microsoft.com/office/drawing/2014/main" val="3232785458"/>
                    </a:ext>
                  </a:extLst>
                </a:gridCol>
                <a:gridCol w="2525478">
                  <a:extLst>
                    <a:ext uri="{9D8B030D-6E8A-4147-A177-3AD203B41FA5}">
                      <a16:colId xmlns:a16="http://schemas.microsoft.com/office/drawing/2014/main" val="1016380851"/>
                    </a:ext>
                  </a:extLst>
                </a:gridCol>
              </a:tblGrid>
              <a:tr h="1092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4271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Olunan 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İş, performans, sonuç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91053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Personel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Hizmetleri ile ilgili konular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konularında hizmet alımı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32540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Personel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Hizmetler ile ilgili konular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konularında hizmet alımı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6514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Değişikliklerin Zamanında Yapılması Doğru Hizmet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308451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Aileleri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/ Bilgi Aktarımı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konularında hizmet alımı 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804435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Yaratıcı 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870857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Maliye Bakanlığı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Hizmetleri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763990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Denetim Firmaları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/ Denetim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Standartlara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596250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personeli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üreten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Motivasyon / Uyumlu Çalışma / İş birliği / Çözüm Odaklılık / Ücret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850387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üreten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Motivasyon / Uyumlu Çalışma / İş birliği / Çözüm Odaklılık / Ücret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93757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Güvenlik Kurumu ( SGK)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Bildirim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615801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Kurumu (YÖKAK)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İSO Standartlarına Uyum 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5295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Bix Kurumsal GGYS Firması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/ Denetim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Standartlara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909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58534"/>
              </p:ext>
            </p:extLst>
          </p:nvPr>
        </p:nvGraphicFramePr>
        <p:xfrm>
          <a:off x="997528" y="1779176"/>
          <a:ext cx="7245926" cy="4732460"/>
        </p:xfrm>
        <a:graphic>
          <a:graphicData uri="http://schemas.openxmlformats.org/drawingml/2006/table">
            <a:tbl>
              <a:tblPr/>
              <a:tblGrid>
                <a:gridCol w="1952042">
                  <a:extLst>
                    <a:ext uri="{9D8B030D-6E8A-4147-A177-3AD203B41FA5}">
                      <a16:colId xmlns:a16="http://schemas.microsoft.com/office/drawing/2014/main" val="1652813458"/>
                    </a:ext>
                  </a:extLst>
                </a:gridCol>
                <a:gridCol w="1111841">
                  <a:extLst>
                    <a:ext uri="{9D8B030D-6E8A-4147-A177-3AD203B41FA5}">
                      <a16:colId xmlns:a16="http://schemas.microsoft.com/office/drawing/2014/main" val="3499389562"/>
                    </a:ext>
                  </a:extLst>
                </a:gridCol>
                <a:gridCol w="1118159">
                  <a:extLst>
                    <a:ext uri="{9D8B030D-6E8A-4147-A177-3AD203B41FA5}">
                      <a16:colId xmlns:a16="http://schemas.microsoft.com/office/drawing/2014/main" val="4082345197"/>
                    </a:ext>
                  </a:extLst>
                </a:gridCol>
                <a:gridCol w="1042352">
                  <a:extLst>
                    <a:ext uri="{9D8B030D-6E8A-4147-A177-3AD203B41FA5}">
                      <a16:colId xmlns:a16="http://schemas.microsoft.com/office/drawing/2014/main" val="413225629"/>
                    </a:ext>
                  </a:extLst>
                </a:gridCol>
                <a:gridCol w="2021532">
                  <a:extLst>
                    <a:ext uri="{9D8B030D-6E8A-4147-A177-3AD203B41FA5}">
                      <a16:colId xmlns:a16="http://schemas.microsoft.com/office/drawing/2014/main" val="628715691"/>
                    </a:ext>
                  </a:extLst>
                </a:gridCol>
              </a:tblGrid>
              <a:tr h="9295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44575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425145"/>
                  </a:ext>
                </a:extLst>
              </a:tr>
              <a:tr h="8450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Sürekli Arıza çıkarması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143460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Arşiv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102048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790658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04808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57699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426034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77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61623"/>
              </p:ext>
            </p:extLst>
          </p:nvPr>
        </p:nvGraphicFramePr>
        <p:xfrm>
          <a:off x="637309" y="1701330"/>
          <a:ext cx="7550726" cy="4560929"/>
        </p:xfrm>
        <a:graphic>
          <a:graphicData uri="http://schemas.openxmlformats.org/drawingml/2006/table">
            <a:tbl>
              <a:tblPr/>
              <a:tblGrid>
                <a:gridCol w="2034154">
                  <a:extLst>
                    <a:ext uri="{9D8B030D-6E8A-4147-A177-3AD203B41FA5}">
                      <a16:colId xmlns:a16="http://schemas.microsoft.com/office/drawing/2014/main" val="2944456997"/>
                    </a:ext>
                  </a:extLst>
                </a:gridCol>
                <a:gridCol w="1158610">
                  <a:extLst>
                    <a:ext uri="{9D8B030D-6E8A-4147-A177-3AD203B41FA5}">
                      <a16:colId xmlns:a16="http://schemas.microsoft.com/office/drawing/2014/main" val="2815997924"/>
                    </a:ext>
                  </a:extLst>
                </a:gridCol>
                <a:gridCol w="1165195">
                  <a:extLst>
                    <a:ext uri="{9D8B030D-6E8A-4147-A177-3AD203B41FA5}">
                      <a16:colId xmlns:a16="http://schemas.microsoft.com/office/drawing/2014/main" val="1701937442"/>
                    </a:ext>
                  </a:extLst>
                </a:gridCol>
                <a:gridCol w="1086199">
                  <a:extLst>
                    <a:ext uri="{9D8B030D-6E8A-4147-A177-3AD203B41FA5}">
                      <a16:colId xmlns:a16="http://schemas.microsoft.com/office/drawing/2014/main" val="259269116"/>
                    </a:ext>
                  </a:extLst>
                </a:gridCol>
                <a:gridCol w="2106568">
                  <a:extLst>
                    <a:ext uri="{9D8B030D-6E8A-4147-A177-3AD203B41FA5}">
                      <a16:colId xmlns:a16="http://schemas.microsoft.com/office/drawing/2014/main" val="1208727775"/>
                    </a:ext>
                  </a:extLst>
                </a:gridCol>
              </a:tblGrid>
              <a:tr h="10525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34353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505461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EBYS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49482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336133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412864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Trtec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342798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883534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058236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62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6019"/>
              </p:ext>
            </p:extLst>
          </p:nvPr>
        </p:nvGraphicFramePr>
        <p:xfrm>
          <a:off x="1246908" y="1590814"/>
          <a:ext cx="7342910" cy="4671443"/>
        </p:xfrm>
        <a:graphic>
          <a:graphicData uri="http://schemas.openxmlformats.org/drawingml/2006/table">
            <a:tbl>
              <a:tblPr/>
              <a:tblGrid>
                <a:gridCol w="1897123">
                  <a:extLst>
                    <a:ext uri="{9D8B030D-6E8A-4147-A177-3AD203B41FA5}">
                      <a16:colId xmlns:a16="http://schemas.microsoft.com/office/drawing/2014/main" val="309431724"/>
                    </a:ext>
                  </a:extLst>
                </a:gridCol>
                <a:gridCol w="1080563">
                  <a:extLst>
                    <a:ext uri="{9D8B030D-6E8A-4147-A177-3AD203B41FA5}">
                      <a16:colId xmlns:a16="http://schemas.microsoft.com/office/drawing/2014/main" val="2389636254"/>
                    </a:ext>
                  </a:extLst>
                </a:gridCol>
                <a:gridCol w="1086700">
                  <a:extLst>
                    <a:ext uri="{9D8B030D-6E8A-4147-A177-3AD203B41FA5}">
                      <a16:colId xmlns:a16="http://schemas.microsoft.com/office/drawing/2014/main" val="863740612"/>
                    </a:ext>
                  </a:extLst>
                </a:gridCol>
                <a:gridCol w="1013027">
                  <a:extLst>
                    <a:ext uri="{9D8B030D-6E8A-4147-A177-3AD203B41FA5}">
                      <a16:colId xmlns:a16="http://schemas.microsoft.com/office/drawing/2014/main" val="2354780655"/>
                    </a:ext>
                  </a:extLst>
                </a:gridCol>
                <a:gridCol w="2265497">
                  <a:extLst>
                    <a:ext uri="{9D8B030D-6E8A-4147-A177-3AD203B41FA5}">
                      <a16:colId xmlns:a16="http://schemas.microsoft.com/office/drawing/2014/main" val="2872137010"/>
                    </a:ext>
                  </a:extLst>
                </a:gridCol>
              </a:tblGrid>
              <a:tr h="11291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05549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564687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533757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</a:t>
                      </a:r>
                      <a:r>
                        <a:rPr lang="tr-T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Control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16934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Şefi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321413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 Elemanı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675214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9668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800861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11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95572"/>
              </p:ext>
            </p:extLst>
          </p:nvPr>
        </p:nvGraphicFramePr>
        <p:xfrm>
          <a:off x="545122" y="1801446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Z2-Öğrenci Burslarının sürekli değişmesi nedeniyle iş yükünün artması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Öğrenci İşleri</a:t>
                      </a:r>
                      <a:endParaRPr lang="tr-T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Öğrenci İşlerinden</a:t>
                      </a:r>
                      <a:r>
                        <a:rPr lang="tr-TR" baseline="0" dirty="0" smtClean="0">
                          <a:solidFill>
                            <a:schemeClr val="tx2"/>
                          </a:solidFill>
                        </a:rPr>
                        <a:t> Burslar EBYS üzerinden talep edilecektir</a:t>
                      </a:r>
                      <a:endParaRPr lang="tr-T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259426"/>
              </p:ext>
            </p:extLst>
          </p:nvPr>
        </p:nvGraphicFramePr>
        <p:xfrm>
          <a:off x="1361209" y="1512093"/>
          <a:ext cx="6951518" cy="475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1149</TotalTime>
  <Words>869</Words>
  <Application>Microsoft Office PowerPoint</Application>
  <PresentationFormat>Ekran Gösterisi (4:3)</PresentationFormat>
  <Paragraphs>353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TALTAY</dc:creator>
  <cp:lastModifiedBy>Cem Duman</cp:lastModifiedBy>
  <cp:revision>94</cp:revision>
  <dcterms:created xsi:type="dcterms:W3CDTF">2020-01-20T10:44:30Z</dcterms:created>
  <dcterms:modified xsi:type="dcterms:W3CDTF">2022-02-24T06:00:28Z</dcterms:modified>
</cp:coreProperties>
</file>