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88" r:id="rId3"/>
    <p:sldId id="365" r:id="rId4"/>
    <p:sldId id="347" r:id="rId5"/>
    <p:sldId id="346" r:id="rId6"/>
    <p:sldId id="366" r:id="rId7"/>
    <p:sldId id="367" r:id="rId8"/>
    <p:sldId id="320" r:id="rId9"/>
    <p:sldId id="363" r:id="rId10"/>
    <p:sldId id="285" r:id="rId11"/>
    <p:sldId id="368" r:id="rId12"/>
    <p:sldId id="353" r:id="rId13"/>
    <p:sldId id="369" r:id="rId14"/>
    <p:sldId id="370" r:id="rId15"/>
    <p:sldId id="373" r:id="rId16"/>
    <p:sldId id="358" r:id="rId17"/>
    <p:sldId id="352" r:id="rId18"/>
    <p:sldId id="357" r:id="rId19"/>
    <p:sldId id="374" r:id="rId20"/>
    <p:sldId id="304" r:id="rId21"/>
    <p:sldId id="359" r:id="rId22"/>
    <p:sldId id="361" r:id="rId23"/>
    <p:sldId id="362" r:id="rId24"/>
    <p:sldId id="278"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65"/>
            <p14:sldId id="347"/>
            <p14:sldId id="346"/>
            <p14:sldId id="366"/>
            <p14:sldId id="367"/>
            <p14:sldId id="320"/>
            <p14:sldId id="363"/>
            <p14:sldId id="285"/>
            <p14:sldId id="368"/>
            <p14:sldId id="353"/>
            <p14:sldId id="369"/>
            <p14:sldId id="370"/>
            <p14:sldId id="373"/>
            <p14:sldId id="358"/>
            <p14:sldId id="352"/>
            <p14:sldId id="357"/>
            <p14:sldId id="374"/>
            <p14:sldId id="304"/>
            <p14:sldId id="359"/>
            <p14:sldId id="361"/>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6AF"/>
    <a:srgbClr val="122204"/>
    <a:srgbClr val="122454"/>
    <a:srgbClr val="0F2303"/>
    <a:srgbClr val="0C0D0D"/>
    <a:srgbClr val="001626"/>
    <a:srgbClr val="7AEE32"/>
    <a:srgbClr val="1F0620"/>
    <a:srgbClr val="02042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43" autoAdjust="0"/>
    <p:restoredTop sz="95865" autoAdjust="0"/>
  </p:normalViewPr>
  <p:slideViewPr>
    <p:cSldViewPr snapToGrid="0">
      <p:cViewPr varScale="1">
        <p:scale>
          <a:sx n="99" d="100"/>
          <a:sy n="99" d="100"/>
        </p:scale>
        <p:origin x="576" y="-138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24.02.2022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11</a:t>
            </a:fld>
            <a:endParaRPr lang="tr-TR"/>
          </a:p>
        </p:txBody>
      </p:sp>
    </p:spTree>
    <p:extLst>
      <p:ext uri="{BB962C8B-B14F-4D97-AF65-F5344CB8AC3E}">
        <p14:creationId xmlns:p14="http://schemas.microsoft.com/office/powerpoint/2010/main" val="215178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Telefon</a:t>
            </a:r>
            <a:r>
              <a:rPr lang="tr-TR" baseline="0" dirty="0" smtClean="0"/>
              <a:t>la iletişimde sorunlar yaşanması .</a:t>
            </a:r>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16</a:t>
            </a:fld>
            <a:endParaRPr lang="tr-TR"/>
          </a:p>
        </p:txBody>
      </p:sp>
    </p:spTree>
    <p:extLst>
      <p:ext uri="{BB962C8B-B14F-4D97-AF65-F5344CB8AC3E}">
        <p14:creationId xmlns:p14="http://schemas.microsoft.com/office/powerpoint/2010/main" val="2624460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Öğrenci ile iletişimin güçlendirilmesi için</a:t>
            </a:r>
          </a:p>
          <a:p>
            <a:r>
              <a:rPr lang="tr-TR" dirty="0" smtClean="0"/>
              <a:t>1- başvuru,</a:t>
            </a:r>
            <a:r>
              <a:rPr lang="tr-TR" baseline="0" dirty="0" smtClean="0"/>
              <a:t> 2-ders alma, 3- Tez/Bitirme Projesi 4- Mezuniyet ve Diploma </a:t>
            </a:r>
          </a:p>
          <a:p>
            <a:r>
              <a:rPr lang="tr-TR" baseline="0" dirty="0" smtClean="0"/>
              <a:t>Süreçleri için detaylı iş akışlarının oluşturulması ve web sitesine konulması</a:t>
            </a:r>
          </a:p>
          <a:p>
            <a:endParaRPr lang="tr-TR" baseline="0" dirty="0" smtClean="0"/>
          </a:p>
          <a:p>
            <a:r>
              <a:rPr lang="tr-TR" baseline="0" dirty="0" smtClean="0"/>
              <a:t>2- Öğrencilerin talep ettiği işlemler ile ilgili (dilekçe, belge </a:t>
            </a:r>
            <a:r>
              <a:rPr lang="tr-TR" baseline="0" dirty="0" err="1" smtClean="0"/>
              <a:t>vs</a:t>
            </a:r>
            <a:r>
              <a:rPr lang="tr-TR" baseline="0" dirty="0" smtClean="0"/>
              <a:t> ) güncellenen iş akışlarının gözden geçirilerek web sitesine konulması</a:t>
            </a:r>
            <a:endParaRPr lang="tr-TR" dirty="0" smtClean="0"/>
          </a:p>
          <a:p>
            <a:r>
              <a:rPr lang="tr-TR" dirty="0" smtClean="0"/>
              <a:t>3- Web</a:t>
            </a:r>
            <a:r>
              <a:rPr lang="tr-TR" baseline="0" dirty="0" smtClean="0"/>
              <a:t> sitesinde tez takip sistemi oluşturulması</a:t>
            </a:r>
            <a:endParaRPr lang="tr-TR" dirty="0" smtClean="0"/>
          </a:p>
          <a:p>
            <a:r>
              <a:rPr lang="tr-TR" dirty="0" smtClean="0"/>
              <a:t>4- Anketlerde güncellemeler yapılabileceği</a:t>
            </a:r>
          </a:p>
        </p:txBody>
      </p:sp>
      <p:sp>
        <p:nvSpPr>
          <p:cNvPr id="4" name="Slide Number Placeholder 3"/>
          <p:cNvSpPr>
            <a:spLocks noGrp="1"/>
          </p:cNvSpPr>
          <p:nvPr>
            <p:ph type="sldNum" sz="quarter" idx="10"/>
          </p:nvPr>
        </p:nvSpPr>
        <p:spPr/>
        <p:txBody>
          <a:bodyPr/>
          <a:lstStyle/>
          <a:p>
            <a:fld id="{468F1CBD-092F-46C9-A4DE-6EE6E628FC19}" type="slidenum">
              <a:rPr lang="tr-TR" smtClean="0"/>
              <a:t>18</a:t>
            </a:fld>
            <a:endParaRPr lang="tr-TR"/>
          </a:p>
        </p:txBody>
      </p:sp>
    </p:spTree>
    <p:extLst>
      <p:ext uri="{BB962C8B-B14F-4D97-AF65-F5344CB8AC3E}">
        <p14:creationId xmlns:p14="http://schemas.microsoft.com/office/powerpoint/2010/main" val="304282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Paydaş ihtiyacına yönelik veya işbirliği ile gerçekleştirilen tez sayısı</a:t>
            </a:r>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21</a:t>
            </a:fld>
            <a:endParaRPr lang="tr-TR"/>
          </a:p>
        </p:txBody>
      </p:sp>
    </p:spTree>
    <p:extLst>
      <p:ext uri="{BB962C8B-B14F-4D97-AF65-F5344CB8AC3E}">
        <p14:creationId xmlns:p14="http://schemas.microsoft.com/office/powerpoint/2010/main" val="428503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1.2.5.</a:t>
            </a:r>
          </a:p>
          <a:p>
            <a:r>
              <a:rPr lang="tr-TR" sz="1200" kern="1200" dirty="0" smtClean="0">
                <a:solidFill>
                  <a:schemeClr val="tx1"/>
                </a:solidFill>
                <a:effectLst/>
                <a:latin typeface="+mn-lt"/>
                <a:ea typeface="+mn-ea"/>
                <a:cs typeface="+mn-cs"/>
              </a:rPr>
              <a:t>Proje kapsamında yapılan lisansüstü tez sayısı (TÜBİTAK, AB, BAP, Kalkınma Ajansı vb.)</a:t>
            </a:r>
          </a:p>
          <a:p>
            <a:r>
              <a:rPr lang="tr-TR" sz="1200" kern="1200" dirty="0" smtClean="0">
                <a:solidFill>
                  <a:schemeClr val="tx1"/>
                </a:solidFill>
                <a:effectLst/>
                <a:latin typeface="+mn-lt"/>
                <a:ea typeface="+mn-ea"/>
                <a:cs typeface="+mn-cs"/>
              </a:rPr>
              <a:t>1.2.6.</a:t>
            </a:r>
          </a:p>
          <a:p>
            <a:r>
              <a:rPr lang="tr-TR" sz="1200" kern="1200" dirty="0" smtClean="0">
                <a:solidFill>
                  <a:schemeClr val="tx1"/>
                </a:solidFill>
                <a:effectLst/>
                <a:latin typeface="+mn-lt"/>
                <a:ea typeface="+mn-ea"/>
                <a:cs typeface="+mn-cs"/>
              </a:rPr>
              <a:t>Lisansüstü tezlerden yapılan yayın sayısı</a:t>
            </a:r>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22</a:t>
            </a:fld>
            <a:endParaRPr lang="tr-TR"/>
          </a:p>
        </p:txBody>
      </p:sp>
    </p:spTree>
    <p:extLst>
      <p:ext uri="{BB962C8B-B14F-4D97-AF65-F5344CB8AC3E}">
        <p14:creationId xmlns:p14="http://schemas.microsoft.com/office/powerpoint/2010/main" val="103258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İş akışı şemalarının</a:t>
            </a:r>
            <a:r>
              <a:rPr lang="tr-TR" baseline="0" dirty="0" smtClean="0"/>
              <a:t> oluşturulması</a:t>
            </a:r>
          </a:p>
          <a:p>
            <a:r>
              <a:rPr lang="tr-TR" baseline="0" dirty="0" smtClean="0"/>
              <a:t>Görev tanımları</a:t>
            </a:r>
          </a:p>
        </p:txBody>
      </p:sp>
      <p:sp>
        <p:nvSpPr>
          <p:cNvPr id="4" name="Slide Number Placeholder 3"/>
          <p:cNvSpPr>
            <a:spLocks noGrp="1"/>
          </p:cNvSpPr>
          <p:nvPr>
            <p:ph type="sldNum" sz="quarter" idx="10"/>
          </p:nvPr>
        </p:nvSpPr>
        <p:spPr/>
        <p:txBody>
          <a:bodyPr/>
          <a:lstStyle/>
          <a:p>
            <a:fld id="{468F1CBD-092F-46C9-A4DE-6EE6E628FC19}" type="slidenum">
              <a:rPr lang="tr-TR" smtClean="0"/>
              <a:t>23</a:t>
            </a:fld>
            <a:endParaRPr lang="tr-TR"/>
          </a:p>
        </p:txBody>
      </p:sp>
    </p:spTree>
    <p:extLst>
      <p:ext uri="{BB962C8B-B14F-4D97-AF65-F5344CB8AC3E}">
        <p14:creationId xmlns:p14="http://schemas.microsoft.com/office/powerpoint/2010/main" val="1217336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smtClean="0"/>
              <a:t>Study</a:t>
            </a:r>
            <a:r>
              <a:rPr lang="tr-TR" dirty="0" smtClean="0"/>
              <a:t> ROOM </a:t>
            </a:r>
          </a:p>
          <a:p>
            <a:r>
              <a:rPr lang="tr-TR" dirty="0" smtClean="0"/>
              <a:t>Bilgisayar</a:t>
            </a:r>
            <a:r>
              <a:rPr lang="tr-TR" baseline="0" dirty="0" smtClean="0"/>
              <a:t> ile kütüphane online kaynaklara erişim.</a:t>
            </a:r>
            <a:endParaRPr lang="tr-TR" dirty="0" smtClean="0"/>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24</a:t>
            </a:fld>
            <a:endParaRPr lang="tr-TR"/>
          </a:p>
        </p:txBody>
      </p:sp>
    </p:spTree>
    <p:extLst>
      <p:ext uri="{BB962C8B-B14F-4D97-AF65-F5344CB8AC3E}">
        <p14:creationId xmlns:p14="http://schemas.microsoft.com/office/powerpoint/2010/main" val="2250538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24.02.2022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24.02.2022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24.02.2022</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24.02.2022</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24.02.2022</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24.02.2022</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24.02.2022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24.02.2022</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1681" y="4817112"/>
            <a:ext cx="5777114" cy="646331"/>
          </a:xfrm>
          <a:prstGeom prst="rect">
            <a:avLst/>
          </a:prstGeom>
          <a:noFill/>
        </p:spPr>
        <p:txBody>
          <a:bodyPr wrap="square" rtlCol="0">
            <a:spAutoFit/>
          </a:bodyPr>
          <a:lstStyle/>
          <a:p>
            <a:r>
              <a:rPr lang="tr-TR" sz="3600" b="1" dirty="0" smtClean="0">
                <a:solidFill>
                  <a:schemeClr val="accent5">
                    <a:lumMod val="50000"/>
                  </a:schemeClr>
                </a:solidFill>
              </a:rPr>
              <a:t>Lisansüstü Eğitim Enstitüsü</a:t>
            </a:r>
            <a:endParaRPr lang="tr-TR" sz="36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2021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913445386"/>
              </p:ext>
            </p:extLst>
          </p:nvPr>
        </p:nvGraphicFramePr>
        <p:xfrm>
          <a:off x="467931" y="1302897"/>
          <a:ext cx="7418765" cy="1280160"/>
        </p:xfrm>
        <a:graphic>
          <a:graphicData uri="http://schemas.openxmlformats.org/drawingml/2006/table">
            <a:tbl>
              <a:tblPr firstRow="1" bandRow="1">
                <a:tableStyleId>{3B4B98B0-60AC-42C2-AFA5-B58CD77FA1E5}</a:tableStyleId>
              </a:tblPr>
              <a:tblGrid>
                <a:gridCol w="1653916">
                  <a:extLst>
                    <a:ext uri="{9D8B030D-6E8A-4147-A177-3AD203B41FA5}">
                      <a16:colId xmlns:a16="http://schemas.microsoft.com/office/drawing/2014/main" val="3521804200"/>
                    </a:ext>
                  </a:extLst>
                </a:gridCol>
                <a:gridCol w="5764849">
                  <a:extLst>
                    <a:ext uri="{9D8B030D-6E8A-4147-A177-3AD203B41FA5}">
                      <a16:colId xmlns:a16="http://schemas.microsoft.com/office/drawing/2014/main" val="2784112581"/>
                    </a:ext>
                  </a:extLst>
                </a:gridCol>
              </a:tblGrid>
              <a:tr h="266213">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Riskin</a:t>
                      </a:r>
                      <a:r>
                        <a:rPr lang="tr-TR" sz="1200" baseline="0" dirty="0">
                          <a:solidFill>
                            <a:srgbClr val="0C0D0D"/>
                          </a:solidFill>
                        </a:rPr>
                        <a:t> Tanımı </a:t>
                      </a:r>
                      <a:r>
                        <a:rPr lang="tr-TR" sz="1200" baseline="0" dirty="0" smtClean="0">
                          <a:solidFill>
                            <a:srgbClr val="0C0D0D"/>
                          </a:solidFill>
                        </a:rPr>
                        <a:t>: </a:t>
                      </a:r>
                      <a:endParaRPr lang="tr-TR" sz="12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200" b="0" dirty="0" smtClean="0">
                          <a:solidFill>
                            <a:srgbClr val="122204"/>
                          </a:solidFill>
                          <a:latin typeface="Times New Roman" panose="02020603050405020304" pitchFamily="18" charset="0"/>
                          <a:cs typeface="Times New Roman" panose="02020603050405020304" pitchFamily="18" charset="0"/>
                        </a:rPr>
                        <a:t>Z3- Bilgi işlemden kaynaklanan kayıt ve işlem sorumları</a:t>
                      </a:r>
                      <a:r>
                        <a:rPr lang="tr-TR" sz="1200" b="0" baseline="0" dirty="0" smtClean="0">
                          <a:solidFill>
                            <a:srgbClr val="122204"/>
                          </a:solidFill>
                          <a:latin typeface="Times New Roman" panose="02020603050405020304" pitchFamily="18" charset="0"/>
                          <a:cs typeface="Times New Roman" panose="02020603050405020304" pitchFamily="18" charset="0"/>
                        </a:rPr>
                        <a:t> (</a:t>
                      </a:r>
                      <a:r>
                        <a:rPr lang="tr-TR" sz="1200" b="0" baseline="0" dirty="0" err="1" smtClean="0">
                          <a:solidFill>
                            <a:srgbClr val="122204"/>
                          </a:solidFill>
                          <a:latin typeface="Times New Roman" panose="02020603050405020304" pitchFamily="18" charset="0"/>
                          <a:cs typeface="Times New Roman" panose="02020603050405020304" pitchFamily="18" charset="0"/>
                        </a:rPr>
                        <a:t>Ubs</a:t>
                      </a:r>
                      <a:r>
                        <a:rPr lang="tr-TR" sz="1200" b="0" baseline="0" dirty="0" smtClean="0">
                          <a:solidFill>
                            <a:srgbClr val="122204"/>
                          </a:solidFill>
                          <a:latin typeface="Times New Roman" panose="02020603050405020304" pitchFamily="18" charset="0"/>
                          <a:cs typeface="Times New Roman" panose="02020603050405020304" pitchFamily="18" charset="0"/>
                        </a:rPr>
                        <a:t> – Başvuru formu )</a:t>
                      </a:r>
                      <a:r>
                        <a:rPr lang="tr-TR" sz="1200" b="0" dirty="0" smtClean="0">
                          <a:solidFill>
                            <a:srgbClr val="122204"/>
                          </a:solidFill>
                          <a:latin typeface="Times New Roman" panose="02020603050405020304" pitchFamily="18" charset="0"/>
                          <a:cs typeface="Times New Roman" panose="02020603050405020304" pitchFamily="18" charset="0"/>
                        </a:rPr>
                        <a:t>(skor15)</a:t>
                      </a:r>
                      <a:r>
                        <a:rPr lang="tr-TR" sz="1200" b="0" baseline="0" dirty="0" smtClean="0">
                          <a:solidFill>
                            <a:srgbClr val="122204"/>
                          </a:solidFill>
                          <a:latin typeface="Times New Roman" panose="02020603050405020304" pitchFamily="18" charset="0"/>
                          <a:cs typeface="Times New Roman" panose="02020603050405020304" pitchFamily="18" charset="0"/>
                        </a:rPr>
                        <a:t> - </a:t>
                      </a:r>
                      <a:endParaRPr lang="tr-TR" sz="1200" b="0" dirty="0">
                        <a:solidFill>
                          <a:srgbClr val="122204"/>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266213">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Termin Tarihi </a:t>
                      </a:r>
                      <a:r>
                        <a:rPr lang="tr-TR" sz="1200" baseline="0" dirty="0">
                          <a:solidFill>
                            <a:srgbClr val="0C0D0D"/>
                          </a:solidFill>
                        </a:rPr>
                        <a:t>:</a:t>
                      </a:r>
                      <a:endParaRPr lang="tr-TR" sz="12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sz="12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266213">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b="1" dirty="0">
                          <a:solidFill>
                            <a:srgbClr val="122204"/>
                          </a:solidFill>
                        </a:rPr>
                        <a:t>Sorumlu</a:t>
                      </a:r>
                      <a:r>
                        <a:rPr lang="tr-TR" sz="1200" b="1" baseline="0" dirty="0">
                          <a:solidFill>
                            <a:srgbClr val="122204"/>
                          </a:solidFill>
                        </a:rPr>
                        <a:t> Birim :</a:t>
                      </a:r>
                      <a:endParaRPr lang="tr-TR" sz="1200" b="1" dirty="0">
                        <a:solidFill>
                          <a:srgbClr val="122204"/>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200" b="1" dirty="0" smtClean="0">
                          <a:solidFill>
                            <a:srgbClr val="122204"/>
                          </a:solidFill>
                          <a:latin typeface="Times New Roman" panose="02020603050405020304" pitchFamily="18" charset="0"/>
                          <a:cs typeface="Times New Roman" panose="02020603050405020304" pitchFamily="18" charset="0"/>
                        </a:rPr>
                        <a:t>Bilgi İşlem</a:t>
                      </a:r>
                      <a:endParaRPr lang="tr-TR" sz="1200" b="1" dirty="0">
                        <a:solidFill>
                          <a:srgbClr val="122204"/>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266213">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200" dirty="0" smtClean="0">
                          <a:solidFill>
                            <a:srgbClr val="122204"/>
                          </a:solidFill>
                          <a:latin typeface="Times New Roman" panose="02020603050405020304" pitchFamily="18" charset="0"/>
                          <a:cs typeface="Times New Roman" panose="02020603050405020304" pitchFamily="18" charset="0"/>
                        </a:rPr>
                        <a:t>Kayıt dönemi öncesi Enstitü-Bilgi İşlem planlama toplantısı yapılması</a:t>
                      </a:r>
                      <a:endParaRPr lang="tr-TR" sz="1200" dirty="0">
                        <a:solidFill>
                          <a:srgbClr val="122204"/>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211" y="2715614"/>
            <a:ext cx="5922207" cy="3904464"/>
          </a:xfrm>
          <a:prstGeom prst="rect">
            <a:avLst/>
          </a:prstGeom>
          <a:ln>
            <a:noFill/>
          </a:ln>
          <a:effectLst>
            <a:softEdge rad="112500"/>
          </a:effectLst>
        </p:spPr>
      </p:pic>
    </p:spTree>
    <p:extLst>
      <p:ext uri="{BB962C8B-B14F-4D97-AF65-F5344CB8AC3E}">
        <p14:creationId xmlns:p14="http://schemas.microsoft.com/office/powerpoint/2010/main" val="323873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11</a:t>
            </a:fld>
            <a:endParaRPr lang="tr-TR"/>
          </a:p>
        </p:txBody>
      </p:sp>
      <p:graphicFrame>
        <p:nvGraphicFramePr>
          <p:cNvPr id="3" name="Tablo 9"/>
          <p:cNvGraphicFramePr>
            <a:graphicFrameLocks noGrp="1"/>
          </p:cNvGraphicFramePr>
          <p:nvPr>
            <p:extLst>
              <p:ext uri="{D42A27DB-BD31-4B8C-83A1-F6EECF244321}">
                <p14:modId xmlns:p14="http://schemas.microsoft.com/office/powerpoint/2010/main" val="2843581874"/>
              </p:ext>
            </p:extLst>
          </p:nvPr>
        </p:nvGraphicFramePr>
        <p:xfrm>
          <a:off x="155121" y="1232177"/>
          <a:ext cx="8613322" cy="1443180"/>
        </p:xfrm>
        <a:graphic>
          <a:graphicData uri="http://schemas.openxmlformats.org/drawingml/2006/table">
            <a:tbl>
              <a:tblPr firstRow="1" bandRow="1">
                <a:tableStyleId>{3B4B98B0-60AC-42C2-AFA5-B58CD77FA1E5}</a:tableStyleId>
              </a:tblPr>
              <a:tblGrid>
                <a:gridCol w="1920228">
                  <a:extLst>
                    <a:ext uri="{9D8B030D-6E8A-4147-A177-3AD203B41FA5}">
                      <a16:colId xmlns:a16="http://schemas.microsoft.com/office/drawing/2014/main" val="3521804200"/>
                    </a:ext>
                  </a:extLst>
                </a:gridCol>
                <a:gridCol w="6693094">
                  <a:extLst>
                    <a:ext uri="{9D8B030D-6E8A-4147-A177-3AD203B41FA5}">
                      <a16:colId xmlns:a16="http://schemas.microsoft.com/office/drawing/2014/main" val="2784112581"/>
                    </a:ext>
                  </a:extLst>
                </a:gridCol>
              </a:tblGrid>
              <a:tr h="278796">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Riskin</a:t>
                      </a:r>
                      <a:r>
                        <a:rPr lang="tr-TR" sz="1200" baseline="0" dirty="0">
                          <a:solidFill>
                            <a:srgbClr val="0C0D0D"/>
                          </a:solidFill>
                        </a:rPr>
                        <a:t> Tanımı </a:t>
                      </a:r>
                      <a:r>
                        <a:rPr lang="tr-TR" sz="1200" baseline="0" dirty="0" smtClean="0">
                          <a:solidFill>
                            <a:srgbClr val="0C0D0D"/>
                          </a:solidFill>
                        </a:rPr>
                        <a:t>: </a:t>
                      </a:r>
                      <a:endParaRPr lang="tr-TR" sz="12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200" b="1" dirty="0" smtClean="0">
                          <a:solidFill>
                            <a:srgbClr val="122204"/>
                          </a:solidFill>
                        </a:rPr>
                        <a:t>Diploma hazırlama</a:t>
                      </a:r>
                      <a:r>
                        <a:rPr lang="tr-TR" sz="1200" b="1" baseline="0" dirty="0" smtClean="0">
                          <a:solidFill>
                            <a:srgbClr val="122204"/>
                          </a:solidFill>
                        </a:rPr>
                        <a:t> sürecinde ana kampüste olan süreçte yaşanan aksaklıklar</a:t>
                      </a:r>
                      <a:endParaRPr lang="tr-TR" sz="1200" b="1" dirty="0">
                        <a:solidFill>
                          <a:srgbClr val="122204"/>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53592">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Termin Tarihi </a:t>
                      </a:r>
                      <a:r>
                        <a:rPr lang="tr-TR" sz="1200" baseline="0" dirty="0">
                          <a:solidFill>
                            <a:srgbClr val="0C0D0D"/>
                          </a:solidFill>
                        </a:rPr>
                        <a:t>:</a:t>
                      </a:r>
                      <a:endParaRPr lang="tr-TR" sz="12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sz="1200" b="1"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53592">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122204"/>
                          </a:solidFill>
                        </a:rPr>
                        <a:t>Sorumlu</a:t>
                      </a:r>
                      <a:r>
                        <a:rPr lang="tr-TR" sz="1200" baseline="0" dirty="0">
                          <a:solidFill>
                            <a:srgbClr val="122204"/>
                          </a:solidFill>
                        </a:rPr>
                        <a:t> Birim :</a:t>
                      </a:r>
                      <a:endParaRPr lang="tr-TR" sz="1200" dirty="0">
                        <a:solidFill>
                          <a:srgbClr val="122204"/>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200" b="1" dirty="0" smtClean="0">
                          <a:solidFill>
                            <a:srgbClr val="122204"/>
                          </a:solidFill>
                        </a:rPr>
                        <a:t>Öğrenci İşleri – Enstitü </a:t>
                      </a:r>
                      <a:endParaRPr lang="tr-TR" sz="1200" b="1" dirty="0">
                        <a:solidFill>
                          <a:srgbClr val="122204"/>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53592">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200" b="1" dirty="0" smtClean="0">
                          <a:solidFill>
                            <a:srgbClr val="122204"/>
                          </a:solidFill>
                        </a:rPr>
                        <a:t>Bilgi</a:t>
                      </a:r>
                      <a:r>
                        <a:rPr lang="tr-TR" sz="1200" b="1" baseline="0" dirty="0" smtClean="0">
                          <a:solidFill>
                            <a:srgbClr val="122204"/>
                          </a:solidFill>
                        </a:rPr>
                        <a:t> işlemle toplantı – Diploma çıkarma süresinin 6 ay olmasından dolayı iki tarihte bütün diploma işlemlerini toplu bir şekilde halletme</a:t>
                      </a:r>
                      <a:endParaRPr lang="tr-TR" sz="1200" b="1" dirty="0">
                        <a:solidFill>
                          <a:srgbClr val="122204"/>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9" y="2844111"/>
            <a:ext cx="9070521" cy="4211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21" y="3850725"/>
            <a:ext cx="8192210" cy="2209992"/>
          </a:xfrm>
          <a:prstGeom prst="rect">
            <a:avLst/>
          </a:prstGeom>
        </p:spPr>
      </p:pic>
    </p:spTree>
    <p:extLst>
      <p:ext uri="{BB962C8B-B14F-4D97-AF65-F5344CB8AC3E}">
        <p14:creationId xmlns:p14="http://schemas.microsoft.com/office/powerpoint/2010/main" val="3619727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63164" y="1864287"/>
            <a:ext cx="7578708" cy="4124739"/>
          </a:xfrm>
          <a:prstGeom prst="rect">
            <a:avLst/>
          </a:prstGeom>
        </p:spPr>
      </p:pic>
    </p:spTree>
    <p:extLst>
      <p:ext uri="{BB962C8B-B14F-4D97-AF65-F5344CB8AC3E}">
        <p14:creationId xmlns:p14="http://schemas.microsoft.com/office/powerpoint/2010/main" val="1666700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70682" y="1733659"/>
            <a:ext cx="7755274" cy="4223626"/>
          </a:xfrm>
          <a:prstGeom prst="rect">
            <a:avLst/>
          </a:prstGeom>
        </p:spPr>
      </p:pic>
    </p:spTree>
    <p:extLst>
      <p:ext uri="{BB962C8B-B14F-4D97-AF65-F5344CB8AC3E}">
        <p14:creationId xmlns:p14="http://schemas.microsoft.com/office/powerpoint/2010/main" val="203218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24471" y="1734906"/>
            <a:ext cx="7990272" cy="4348734"/>
          </a:xfrm>
          <a:prstGeom prst="rect">
            <a:avLst/>
          </a:prstGeom>
        </p:spPr>
      </p:pic>
    </p:spTree>
    <p:extLst>
      <p:ext uri="{BB962C8B-B14F-4D97-AF65-F5344CB8AC3E}">
        <p14:creationId xmlns:p14="http://schemas.microsoft.com/office/powerpoint/2010/main" val="326400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87780" y="1653539"/>
            <a:ext cx="8663974" cy="4221829"/>
          </a:xfrm>
          <a:prstGeom prst="rect">
            <a:avLst/>
          </a:prstGeom>
        </p:spPr>
      </p:pic>
    </p:spTree>
    <p:extLst>
      <p:ext uri="{BB962C8B-B14F-4D97-AF65-F5344CB8AC3E}">
        <p14:creationId xmlns:p14="http://schemas.microsoft.com/office/powerpoint/2010/main" val="289862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2756373868"/>
              </p:ext>
            </p:extLst>
          </p:nvPr>
        </p:nvGraphicFramePr>
        <p:xfrm>
          <a:off x="266700" y="2634012"/>
          <a:ext cx="8610600" cy="3004788"/>
        </p:xfrm>
        <a:graphic>
          <a:graphicData uri="http://schemas.openxmlformats.org/drawingml/2006/table">
            <a:tbl>
              <a:tblPr/>
              <a:tblGrid>
                <a:gridCol w="2647648">
                  <a:extLst>
                    <a:ext uri="{9D8B030D-6E8A-4147-A177-3AD203B41FA5}">
                      <a16:colId xmlns:a16="http://schemas.microsoft.com/office/drawing/2014/main" val="3918363564"/>
                    </a:ext>
                  </a:extLst>
                </a:gridCol>
                <a:gridCol w="2969796">
                  <a:extLst>
                    <a:ext uri="{9D8B030D-6E8A-4147-A177-3AD203B41FA5}">
                      <a16:colId xmlns:a16="http://schemas.microsoft.com/office/drawing/2014/main" val="1683979601"/>
                    </a:ext>
                  </a:extLst>
                </a:gridCol>
                <a:gridCol w="2993156">
                  <a:extLst>
                    <a:ext uri="{9D8B030D-6E8A-4147-A177-3AD203B41FA5}">
                      <a16:colId xmlns:a16="http://schemas.microsoft.com/office/drawing/2014/main" val="2592459544"/>
                    </a:ext>
                  </a:extLst>
                </a:gridCol>
              </a:tblGrid>
              <a:tr h="919404">
                <a:tc>
                  <a:txBody>
                    <a:bodyPr/>
                    <a:lstStyle/>
                    <a:p>
                      <a:pPr algn="ctr" fontAlgn="ctr"/>
                      <a:r>
                        <a:rPr lang="tr-TR" sz="1200" b="1" i="0" u="none" strike="noStrike" dirty="0" smtClean="0">
                          <a:solidFill>
                            <a:srgbClr val="E626AF"/>
                          </a:solidFill>
                          <a:effectLst/>
                          <a:latin typeface="Calibri" panose="020F0502020204030204" pitchFamily="34" charset="0"/>
                        </a:rPr>
                        <a:t>KONUSU</a:t>
                      </a:r>
                      <a:endParaRPr lang="tr-TR" sz="1200" b="1" i="0" u="none" strike="noStrike" dirty="0">
                        <a:solidFill>
                          <a:srgbClr val="E626AF"/>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E626AF"/>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E626AF"/>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713426">
                <a:tc>
                  <a:txBody>
                    <a:bodyPr/>
                    <a:lstStyle/>
                    <a:p>
                      <a:pPr algn="ctr" fontAlgn="ctr"/>
                      <a:r>
                        <a:rPr lang="tr-TR" sz="1200" b="0" i="0" u="none" strike="noStrike" dirty="0" smtClean="0">
                          <a:solidFill>
                            <a:srgbClr val="000000"/>
                          </a:solidFill>
                          <a:effectLst/>
                          <a:latin typeface="Calibri" panose="020F0502020204030204" pitchFamily="34" charset="0"/>
                        </a:rPr>
                        <a:t>Telefon</a:t>
                      </a:r>
                      <a:r>
                        <a:rPr lang="tr-TR" sz="1200" b="0" i="0" u="none" strike="noStrike" baseline="0" dirty="0" smtClean="0">
                          <a:solidFill>
                            <a:srgbClr val="000000"/>
                          </a:solidFill>
                          <a:effectLst/>
                          <a:latin typeface="Calibri" panose="020F0502020204030204" pitchFamily="34" charset="0"/>
                        </a:rPr>
                        <a:t> ile iletişim</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Aktarma sisteminin kullanılmaya başlanması</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Cevapsız çağrıların sayısı azaldı. </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48669">
                <a:tc>
                  <a:txBody>
                    <a:bodyPr/>
                    <a:lstStyle/>
                    <a:p>
                      <a:pPr algn="ctr" fontAlgn="ctr"/>
                      <a:r>
                        <a:rPr lang="tr-TR" sz="1200" b="0" i="0" u="none" strike="noStrike" dirty="0" smtClean="0">
                          <a:solidFill>
                            <a:srgbClr val="000000"/>
                          </a:solidFill>
                          <a:effectLst/>
                          <a:latin typeface="Calibri" panose="020F0502020204030204" pitchFamily="34" charset="0"/>
                        </a:rPr>
                        <a:t>Anabilim dalı başkanlıkları ile ilgili şikayetler</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e posta ile bilgilendirme yapıldı.</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Sorumlulara bilgi verildi</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723289">
                <a:tc>
                  <a:txBody>
                    <a:bodyPr/>
                    <a:lstStyle/>
                    <a:p>
                      <a:pPr algn="ctr"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Kayıt</a:t>
                      </a:r>
                      <a:r>
                        <a:rPr lang="tr-TR" sz="1200" b="0" i="0" u="none" strike="noStrike" baseline="0" dirty="0" smtClean="0">
                          <a:solidFill>
                            <a:srgbClr val="000000"/>
                          </a:solidFill>
                          <a:effectLst/>
                          <a:latin typeface="Calibri" panose="020F0502020204030204" pitchFamily="34" charset="0"/>
                        </a:rPr>
                        <a:t> döneminin uzamasından dolayı  derslerin geç başlaması ve öğrencileri bilgilendirme de oluşan eksiklikler </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 LE-İA-0002 (6) ÖĞRENCİ KAYIT İŞLEMLERİ İA güncellendi.</a:t>
                      </a: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Web sitesine eklenecek</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Öğrenciler</a:t>
                      </a:r>
                      <a:r>
                        <a:rPr lang="tr-TR" sz="1200" b="0" i="0" u="none" strike="noStrike" baseline="0" dirty="0" smtClean="0">
                          <a:solidFill>
                            <a:srgbClr val="000000"/>
                          </a:solidFill>
                          <a:effectLst/>
                          <a:latin typeface="Calibri" panose="020F0502020204030204" pitchFamily="34" charset="0"/>
                        </a:rPr>
                        <a:t> bu aşamada daha bilinçli olacak.</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Tree>
    <p:extLst>
      <p:ext uri="{BB962C8B-B14F-4D97-AF65-F5344CB8AC3E}">
        <p14:creationId xmlns:p14="http://schemas.microsoft.com/office/powerpoint/2010/main" val="380593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478872547"/>
              </p:ext>
            </p:extLst>
          </p:nvPr>
        </p:nvGraphicFramePr>
        <p:xfrm>
          <a:off x="470388" y="1885208"/>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2" name="Metin kutusu 1">
            <a:extLst>
              <a:ext uri="{FF2B5EF4-FFF2-40B4-BE49-F238E27FC236}">
                <a16:creationId xmlns:a16="http://schemas.microsoft.com/office/drawing/2014/main" id="{86836AFB-9A07-49E9-9AEA-095FC62A66B5}"/>
              </a:ext>
            </a:extLst>
          </p:cNvPr>
          <p:cNvSpPr txBox="1"/>
          <p:nvPr/>
        </p:nvSpPr>
        <p:spPr>
          <a:xfrm>
            <a:off x="1211795" y="3832017"/>
            <a:ext cx="6230560" cy="584775"/>
          </a:xfrm>
          <a:prstGeom prst="rect">
            <a:avLst/>
          </a:prstGeom>
          <a:noFill/>
        </p:spPr>
        <p:txBody>
          <a:bodyPr wrap="square" rtlCol="0">
            <a:spAutoFit/>
          </a:bodyPr>
          <a:lstStyle/>
          <a:p>
            <a:r>
              <a:rPr lang="tr-TR" sz="3200" dirty="0" smtClean="0">
                <a:solidFill>
                  <a:srgbClr val="FF0000"/>
                </a:solidFill>
              </a:rPr>
              <a:t>Düzeltici Faaliyet Bulunmamaktadır!</a:t>
            </a:r>
            <a:endParaRPr lang="tr-TR" sz="3200" dirty="0">
              <a:solidFill>
                <a:srgbClr val="FF0000"/>
              </a:solidFill>
            </a:endParaRPr>
          </a:p>
        </p:txBody>
      </p:sp>
    </p:spTree>
    <p:extLst>
      <p:ext uri="{BB962C8B-B14F-4D97-AF65-F5344CB8AC3E}">
        <p14:creationId xmlns:p14="http://schemas.microsoft.com/office/powerpoint/2010/main" val="1082165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9751" y="1583009"/>
            <a:ext cx="8512772" cy="5909310"/>
          </a:xfrm>
          <a:prstGeom prst="rect">
            <a:avLst/>
          </a:prstGeom>
          <a:noFill/>
        </p:spPr>
        <p:txBody>
          <a:bodyPr wrap="square" rtlCol="0">
            <a:spAutoFit/>
          </a:bodyPr>
          <a:lstStyle/>
          <a:p>
            <a:r>
              <a:rPr lang="tr-TR" dirty="0">
                <a:solidFill>
                  <a:srgbClr val="122204"/>
                </a:solidFill>
              </a:rPr>
              <a:t>Öğrenci ile iletişimin güçlendirilmesi </a:t>
            </a:r>
            <a:r>
              <a:rPr lang="tr-TR" dirty="0" smtClean="0">
                <a:solidFill>
                  <a:srgbClr val="122204"/>
                </a:solidFill>
              </a:rPr>
              <a:t>için;</a:t>
            </a:r>
          </a:p>
          <a:p>
            <a:endParaRPr lang="tr-TR" dirty="0" smtClean="0">
              <a:solidFill>
                <a:srgbClr val="122204"/>
              </a:solidFill>
            </a:endParaRPr>
          </a:p>
          <a:p>
            <a:r>
              <a:rPr lang="tr-TR" dirty="0">
                <a:solidFill>
                  <a:srgbClr val="122204"/>
                </a:solidFill>
              </a:rPr>
              <a:t>1</a:t>
            </a:r>
            <a:r>
              <a:rPr lang="tr-TR" dirty="0" smtClean="0">
                <a:solidFill>
                  <a:srgbClr val="122204"/>
                </a:solidFill>
              </a:rPr>
              <a:t>)Aşağıda verilen süreçlerle ilgi </a:t>
            </a:r>
            <a:r>
              <a:rPr lang="tr-TR" dirty="0">
                <a:solidFill>
                  <a:srgbClr val="122204"/>
                </a:solidFill>
              </a:rPr>
              <a:t>detaylı iş akışlarının oluşturulması ve web sitesine </a:t>
            </a:r>
            <a:r>
              <a:rPr lang="tr-TR" dirty="0" smtClean="0">
                <a:solidFill>
                  <a:srgbClr val="122204"/>
                </a:solidFill>
              </a:rPr>
              <a:t>konulması</a:t>
            </a:r>
          </a:p>
          <a:p>
            <a:pPr marL="285750" indent="-285750">
              <a:buFont typeface="Wingdings" panose="05000000000000000000" pitchFamily="2" charset="2"/>
              <a:buChar char="§"/>
            </a:pPr>
            <a:r>
              <a:rPr lang="tr-TR" dirty="0">
                <a:solidFill>
                  <a:srgbClr val="122204"/>
                </a:solidFill>
              </a:rPr>
              <a:t>B</a:t>
            </a:r>
            <a:r>
              <a:rPr lang="tr-TR" dirty="0" smtClean="0">
                <a:solidFill>
                  <a:srgbClr val="122204"/>
                </a:solidFill>
              </a:rPr>
              <a:t>aşvuru</a:t>
            </a:r>
            <a:r>
              <a:rPr lang="tr-TR" dirty="0">
                <a:solidFill>
                  <a:srgbClr val="122204"/>
                </a:solidFill>
              </a:rPr>
              <a:t>, </a:t>
            </a:r>
          </a:p>
          <a:p>
            <a:pPr marL="285750" indent="-285750">
              <a:buFont typeface="Wingdings" panose="05000000000000000000" pitchFamily="2" charset="2"/>
              <a:buChar char="§"/>
            </a:pPr>
            <a:r>
              <a:rPr lang="tr-TR" dirty="0">
                <a:solidFill>
                  <a:srgbClr val="122204"/>
                </a:solidFill>
              </a:rPr>
              <a:t>D</a:t>
            </a:r>
            <a:r>
              <a:rPr lang="tr-TR" dirty="0" smtClean="0">
                <a:solidFill>
                  <a:srgbClr val="122204"/>
                </a:solidFill>
              </a:rPr>
              <a:t>ers </a:t>
            </a:r>
            <a:r>
              <a:rPr lang="tr-TR" dirty="0">
                <a:solidFill>
                  <a:srgbClr val="122204"/>
                </a:solidFill>
              </a:rPr>
              <a:t>alma </a:t>
            </a:r>
          </a:p>
          <a:p>
            <a:pPr marL="285750" indent="-285750">
              <a:buFont typeface="Wingdings" panose="05000000000000000000" pitchFamily="2" charset="2"/>
              <a:buChar char="§"/>
            </a:pPr>
            <a:r>
              <a:rPr lang="tr-TR" dirty="0" smtClean="0">
                <a:solidFill>
                  <a:srgbClr val="122204"/>
                </a:solidFill>
              </a:rPr>
              <a:t>Tez/Bitirme </a:t>
            </a:r>
            <a:r>
              <a:rPr lang="tr-TR" dirty="0">
                <a:solidFill>
                  <a:srgbClr val="122204"/>
                </a:solidFill>
              </a:rPr>
              <a:t>Projesi </a:t>
            </a:r>
          </a:p>
          <a:p>
            <a:pPr marL="285750" indent="-285750">
              <a:buFont typeface="Wingdings" panose="05000000000000000000" pitchFamily="2" charset="2"/>
              <a:buChar char="§"/>
            </a:pPr>
            <a:r>
              <a:rPr lang="tr-TR" dirty="0" smtClean="0">
                <a:solidFill>
                  <a:srgbClr val="122204"/>
                </a:solidFill>
              </a:rPr>
              <a:t>Mezuniyet </a:t>
            </a:r>
            <a:r>
              <a:rPr lang="tr-TR" dirty="0">
                <a:solidFill>
                  <a:srgbClr val="122204"/>
                </a:solidFill>
              </a:rPr>
              <a:t>ve Diploma </a:t>
            </a:r>
          </a:p>
          <a:p>
            <a:endParaRPr lang="tr-TR" dirty="0">
              <a:solidFill>
                <a:srgbClr val="122204"/>
              </a:solidFill>
            </a:endParaRPr>
          </a:p>
          <a:p>
            <a:r>
              <a:rPr lang="tr-TR" dirty="0" smtClean="0">
                <a:solidFill>
                  <a:srgbClr val="122204"/>
                </a:solidFill>
              </a:rPr>
              <a:t>2- </a:t>
            </a:r>
            <a:r>
              <a:rPr lang="tr-TR" dirty="0">
                <a:solidFill>
                  <a:srgbClr val="122204"/>
                </a:solidFill>
              </a:rPr>
              <a:t>Öğrencilerin talep ettiği işlemler ile ilgili (dilekçe, belge </a:t>
            </a:r>
            <a:r>
              <a:rPr lang="tr-TR" dirty="0" err="1">
                <a:solidFill>
                  <a:srgbClr val="122204"/>
                </a:solidFill>
              </a:rPr>
              <a:t>vs</a:t>
            </a:r>
            <a:r>
              <a:rPr lang="tr-TR" dirty="0">
                <a:solidFill>
                  <a:srgbClr val="122204"/>
                </a:solidFill>
              </a:rPr>
              <a:t> ) güncellenen iş akışlarının gözden geçirilerek web sitesine </a:t>
            </a:r>
            <a:r>
              <a:rPr lang="tr-TR" dirty="0" smtClean="0">
                <a:solidFill>
                  <a:srgbClr val="122204"/>
                </a:solidFill>
              </a:rPr>
              <a:t>konulması</a:t>
            </a:r>
          </a:p>
          <a:p>
            <a:endParaRPr lang="tr-TR" dirty="0">
              <a:solidFill>
                <a:srgbClr val="122204"/>
              </a:solidFill>
            </a:endParaRPr>
          </a:p>
          <a:p>
            <a:r>
              <a:rPr lang="tr-TR" dirty="0">
                <a:solidFill>
                  <a:srgbClr val="122204"/>
                </a:solidFill>
              </a:rPr>
              <a:t>3- Web sitesinde tez takip sistemi </a:t>
            </a:r>
            <a:r>
              <a:rPr lang="tr-TR" dirty="0" smtClean="0">
                <a:solidFill>
                  <a:srgbClr val="122204"/>
                </a:solidFill>
              </a:rPr>
              <a:t>oluşturulması</a:t>
            </a:r>
          </a:p>
          <a:p>
            <a:endParaRPr lang="tr-TR" dirty="0">
              <a:solidFill>
                <a:srgbClr val="122204"/>
              </a:solidFill>
            </a:endParaRPr>
          </a:p>
          <a:p>
            <a:r>
              <a:rPr lang="tr-TR" dirty="0">
                <a:solidFill>
                  <a:srgbClr val="122204"/>
                </a:solidFill>
              </a:rPr>
              <a:t>4- Anketlerde güncellemeler yapılabileceği</a:t>
            </a:r>
          </a:p>
          <a:p>
            <a:pPr marL="285750" indent="-285750">
              <a:buFont typeface="Wingdings" panose="05000000000000000000" pitchFamily="2" charset="2"/>
              <a:buChar char="q"/>
            </a:pPr>
            <a:endParaRPr lang="tr-TR" dirty="0" smtClean="0">
              <a:solidFill>
                <a:srgbClr val="122204"/>
              </a:solidFill>
            </a:endParaRPr>
          </a:p>
          <a:p>
            <a:pPr marL="285750" indent="-285750">
              <a:buFont typeface="Wingdings" panose="05000000000000000000" pitchFamily="2" charset="2"/>
              <a:buChar char="q"/>
            </a:pPr>
            <a:endParaRPr lang="tr-TR" dirty="0">
              <a:solidFill>
                <a:srgbClr val="122204"/>
              </a:solidFill>
            </a:endParaRPr>
          </a:p>
          <a:p>
            <a:pPr marL="285750" indent="-285750">
              <a:buFont typeface="Wingdings" panose="05000000000000000000" pitchFamily="2" charset="2"/>
              <a:buChar char="q"/>
            </a:pPr>
            <a:endParaRPr lang="tr-TR" dirty="0" smtClean="0">
              <a:solidFill>
                <a:srgbClr val="122204"/>
              </a:solidFill>
            </a:endParaRPr>
          </a:p>
          <a:p>
            <a:endParaRPr lang="tr-TR" dirty="0" smtClean="0">
              <a:solidFill>
                <a:srgbClr val="122204"/>
              </a:solidFill>
            </a:endParaRPr>
          </a:p>
          <a:p>
            <a:endParaRPr lang="tr-TR" dirty="0">
              <a:solidFill>
                <a:srgbClr val="122204"/>
              </a:solidFill>
            </a:endParaRPr>
          </a:p>
          <a:p>
            <a:endParaRPr lang="tr-TR" dirty="0">
              <a:solidFill>
                <a:srgbClr val="122204"/>
              </a:solidFill>
            </a:endParaRPr>
          </a:p>
        </p:txBody>
      </p:sp>
    </p:spTree>
    <p:extLst>
      <p:ext uri="{BB962C8B-B14F-4D97-AF65-F5344CB8AC3E}">
        <p14:creationId xmlns:p14="http://schemas.microsoft.com/office/powerpoint/2010/main" val="1346354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19</a:t>
            </a:fld>
            <a:endParaRPr lang="tr-T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42" y="288642"/>
            <a:ext cx="5135134" cy="6169684"/>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107" y="2425626"/>
            <a:ext cx="3882893" cy="2092132"/>
          </a:xfrm>
          <a:prstGeom prst="rect">
            <a:avLst/>
          </a:prstGeom>
          <a:ln>
            <a:noFill/>
          </a:ln>
          <a:effectLst>
            <a:softEdge rad="112500"/>
          </a:effectLst>
        </p:spPr>
      </p:pic>
    </p:spTree>
    <p:extLst>
      <p:ext uri="{BB962C8B-B14F-4D97-AF65-F5344CB8AC3E}">
        <p14:creationId xmlns:p14="http://schemas.microsoft.com/office/powerpoint/2010/main" val="180761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442765" y="371253"/>
            <a:ext cx="6179128" cy="954107"/>
          </a:xfrm>
          <a:prstGeom prst="rect">
            <a:avLst/>
          </a:prstGeom>
          <a:noFill/>
        </p:spPr>
        <p:txBody>
          <a:bodyPr wrap="square" lIns="91440" tIns="45720" rIns="91440" bIns="45720" rtlCol="0" anchor="t">
            <a:spAutoFit/>
          </a:bodyPr>
          <a:lstStyle/>
          <a:p>
            <a:r>
              <a:rPr lang="tr-TR" sz="2800" b="1" dirty="0">
                <a:solidFill>
                  <a:srgbClr val="0F2303"/>
                </a:solidFill>
              </a:rPr>
              <a:t>ANTALYA BİLİM ÜNİVERSİTESİ LİSANSÜSTÜ EĞİTİM ENSTİTÜSÜ</a:t>
            </a:r>
            <a:endParaRPr lang="tr-TR" sz="2800" dirty="0">
              <a:solidFill>
                <a:srgbClr val="0F2303"/>
              </a:solidFill>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7" name="Dikdörtgen 6"/>
          <p:cNvSpPr/>
          <p:nvPr/>
        </p:nvSpPr>
        <p:spPr>
          <a:xfrm>
            <a:off x="241003" y="1703714"/>
            <a:ext cx="8352928" cy="2062103"/>
          </a:xfrm>
          <a:prstGeom prst="rect">
            <a:avLst/>
          </a:prstGeom>
        </p:spPr>
        <p:txBody>
          <a:bodyPr wrap="square">
            <a:spAutoFit/>
          </a:bodyPr>
          <a:lstStyle/>
          <a:p>
            <a:r>
              <a:rPr lang="tr-TR" sz="2000" b="1" dirty="0">
                <a:solidFill>
                  <a:srgbClr val="122454"/>
                </a:solidFill>
                <a:latin typeface="Times New Roman" panose="02020603050405020304" pitchFamily="18" charset="0"/>
                <a:cs typeface="Times New Roman" panose="02020603050405020304" pitchFamily="18" charset="0"/>
              </a:rPr>
              <a:t>Misyonumuz </a:t>
            </a:r>
            <a:endParaRPr lang="tr-TR" sz="2000" b="1" dirty="0" smtClean="0">
              <a:solidFill>
                <a:srgbClr val="122454"/>
              </a:solidFill>
              <a:latin typeface="Times New Roman" panose="02020603050405020304" pitchFamily="18" charset="0"/>
              <a:cs typeface="Times New Roman" panose="02020603050405020304" pitchFamily="18" charset="0"/>
            </a:endParaRPr>
          </a:p>
          <a:p>
            <a:endParaRPr lang="tr-TR" dirty="0">
              <a:solidFill>
                <a:srgbClr val="122454"/>
              </a:solidFill>
              <a:latin typeface="Times New Roman" panose="02020603050405020304" pitchFamily="18" charset="0"/>
              <a:cs typeface="Times New Roman" panose="02020603050405020304" pitchFamily="18" charset="0"/>
            </a:endParaRPr>
          </a:p>
          <a:p>
            <a:r>
              <a:rPr lang="tr-TR" dirty="0">
                <a:solidFill>
                  <a:srgbClr val="122454"/>
                </a:solidFill>
                <a:latin typeface="Times New Roman" panose="02020603050405020304" pitchFamily="18" charset="0"/>
                <a:cs typeface="Times New Roman" panose="02020603050405020304" pitchFamily="18" charset="0"/>
              </a:rPr>
              <a:t>Sosyal, ekonomik, politik ve teknik gelişmeleri yakından takip eden, yenilikçi ve uygulama odaklı bilimsel araştırmalarıyla alanına yön veren, çevreye ve topluma karşı sorumluluk sahibi, insani ve etik değerlere duyarlı, girişimci ve lider vasıflı bireyler yetiştirmek.</a:t>
            </a:r>
          </a:p>
          <a:p>
            <a:r>
              <a:rPr lang="tr-TR" dirty="0">
                <a:solidFill>
                  <a:srgbClr val="0F2303"/>
                </a:solidFill>
                <a:latin typeface="Times New Roman" panose="02020603050405020304" pitchFamily="18" charset="0"/>
                <a:cs typeface="Times New Roman" panose="02020603050405020304" pitchFamily="18" charset="0"/>
              </a:rPr>
              <a:t> </a:t>
            </a:r>
          </a:p>
        </p:txBody>
      </p:sp>
      <p:sp>
        <p:nvSpPr>
          <p:cNvPr id="8" name="Dikdörtgen 7"/>
          <p:cNvSpPr/>
          <p:nvPr/>
        </p:nvSpPr>
        <p:spPr>
          <a:xfrm>
            <a:off x="268965" y="3751960"/>
            <a:ext cx="8352928" cy="2339102"/>
          </a:xfrm>
          <a:prstGeom prst="rect">
            <a:avLst/>
          </a:prstGeom>
        </p:spPr>
        <p:txBody>
          <a:bodyPr wrap="square">
            <a:spAutoFit/>
          </a:bodyPr>
          <a:lstStyle/>
          <a:p>
            <a:r>
              <a:rPr lang="tr-TR" sz="2000" b="1" dirty="0" smtClean="0">
                <a:solidFill>
                  <a:srgbClr val="C00000"/>
                </a:solidFill>
                <a:latin typeface="Times New Roman" panose="02020603050405020304" pitchFamily="18" charset="0"/>
                <a:cs typeface="Times New Roman" panose="02020603050405020304" pitchFamily="18" charset="0"/>
              </a:rPr>
              <a:t>Vizyonumuz</a:t>
            </a:r>
          </a:p>
          <a:p>
            <a:endParaRPr lang="tr-TR" dirty="0">
              <a:solidFill>
                <a:srgbClr val="C00000"/>
              </a:solidFill>
              <a:latin typeface="Times New Roman" panose="02020603050405020304" pitchFamily="18" charset="0"/>
              <a:cs typeface="Times New Roman" panose="02020603050405020304" pitchFamily="18" charset="0"/>
            </a:endParaRPr>
          </a:p>
          <a:p>
            <a:r>
              <a:rPr lang="tr-TR" dirty="0">
                <a:solidFill>
                  <a:srgbClr val="C00000"/>
                </a:solidFill>
                <a:latin typeface="Times New Roman" panose="02020603050405020304" pitchFamily="18" charset="0"/>
                <a:cs typeface="Times New Roman" panose="02020603050405020304" pitchFamily="18" charset="0"/>
              </a:rPr>
              <a:t>Paydaşlarıyla uzun vadeli işbirliği içerisinde eğitimin kalitesini sürekli yükselten, bilimsel bilginin sınırlarını genişleterek bilimsel gelişmelere öncülük eden, gerçek dünya sorunlarını hem yerel hem de küresel ölçekte çözecek bilgiyi üretip yayan, böylece topluma, devlet, millete ve dünyaya entelektüel sermaye ve liderlik kaynağı olan öncü bir enstitü olmak. </a:t>
            </a:r>
          </a:p>
          <a:p>
            <a:r>
              <a:rPr lang="tr-TR"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8982" y="2294930"/>
            <a:ext cx="7471098" cy="1200329"/>
          </a:xfrm>
          <a:prstGeom prst="rect">
            <a:avLst/>
          </a:prstGeom>
          <a:noFill/>
        </p:spPr>
        <p:txBody>
          <a:bodyPr wrap="square" rtlCol="0">
            <a:spAutoFit/>
          </a:bodyPr>
          <a:lstStyle/>
          <a:p>
            <a:pPr marL="285750" indent="-285750">
              <a:buFont typeface="Wingdings" panose="05000000000000000000" pitchFamily="2" charset="2"/>
              <a:buChar char="q"/>
            </a:pPr>
            <a:r>
              <a:rPr lang="tr-TR" dirty="0" smtClean="0">
                <a:solidFill>
                  <a:srgbClr val="122204"/>
                </a:solidFill>
              </a:rPr>
              <a:t>Yüksek lisans yapan öğrencilerimizin aynı zamanda çalışan olmasından dolayı ders saatlerinin genellikle akşam saatlerinde oluşturulması </a:t>
            </a:r>
          </a:p>
          <a:p>
            <a:pPr marL="285750" indent="-285750">
              <a:buFont typeface="Wingdings" panose="05000000000000000000" pitchFamily="2" charset="2"/>
              <a:buChar char="q"/>
            </a:pPr>
            <a:endParaRPr lang="tr-TR" dirty="0">
              <a:solidFill>
                <a:srgbClr val="122204"/>
              </a:solidFill>
            </a:endParaRPr>
          </a:p>
          <a:p>
            <a:pPr marL="285750" indent="-285750">
              <a:buFont typeface="Wingdings" panose="05000000000000000000" pitchFamily="2" charset="2"/>
              <a:buChar char="q"/>
            </a:pPr>
            <a:endParaRPr lang="tr-TR" dirty="0">
              <a:solidFill>
                <a:srgbClr val="122204"/>
              </a:solidFill>
            </a:endParaRPr>
          </a:p>
        </p:txBody>
      </p:sp>
    </p:spTree>
    <p:extLst>
      <p:ext uri="{BB962C8B-B14F-4D97-AF65-F5344CB8AC3E}">
        <p14:creationId xmlns:p14="http://schemas.microsoft.com/office/powerpoint/2010/main" val="2309275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8373" y="2379165"/>
            <a:ext cx="8081058" cy="369332"/>
          </a:xfrm>
          <a:prstGeom prst="rect">
            <a:avLst/>
          </a:prstGeom>
        </p:spPr>
        <p:txBody>
          <a:bodyPr wrap="none">
            <a:spAutoFit/>
          </a:bodyPr>
          <a:lstStyle/>
          <a:p>
            <a:pPr marL="285750" indent="-285750">
              <a:buFont typeface="Wingdings" panose="05000000000000000000" pitchFamily="2" charset="2"/>
              <a:buChar char="q"/>
              <a:defRPr/>
            </a:pPr>
            <a:r>
              <a:rPr lang="tr-TR" dirty="0">
                <a:solidFill>
                  <a:srgbClr val="122204"/>
                </a:solidFill>
              </a:rPr>
              <a:t>Paydaş ihtiyacına yönelik veya işbirliği ile gerçekleştirilen </a:t>
            </a:r>
            <a:r>
              <a:rPr lang="tr-TR" dirty="0" smtClean="0">
                <a:solidFill>
                  <a:srgbClr val="122204"/>
                </a:solidFill>
              </a:rPr>
              <a:t>tezler takip edilmektedir.</a:t>
            </a:r>
            <a:endParaRPr lang="tr-TR" dirty="0">
              <a:solidFill>
                <a:srgbClr val="122204"/>
              </a:solidFill>
            </a:endParaRPr>
          </a:p>
        </p:txBody>
      </p:sp>
    </p:spTree>
    <p:extLst>
      <p:ext uri="{BB962C8B-B14F-4D97-AF65-F5344CB8AC3E}">
        <p14:creationId xmlns:p14="http://schemas.microsoft.com/office/powerpoint/2010/main" val="2179233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1315" y="2055831"/>
            <a:ext cx="8496945" cy="1754326"/>
          </a:xfrm>
          <a:prstGeom prst="rect">
            <a:avLst/>
          </a:prstGeom>
        </p:spPr>
        <p:txBody>
          <a:bodyPr wrap="square">
            <a:spAutoFit/>
          </a:bodyPr>
          <a:lstStyle/>
          <a:p>
            <a:pPr marL="285750" indent="-285750">
              <a:buFont typeface="Wingdings" panose="05000000000000000000" pitchFamily="2" charset="2"/>
              <a:buChar char="q"/>
            </a:pPr>
            <a:r>
              <a:rPr lang="tr-TR" dirty="0" smtClean="0">
                <a:solidFill>
                  <a:srgbClr val="122204"/>
                </a:solidFill>
              </a:rPr>
              <a:t>Proje </a:t>
            </a:r>
            <a:r>
              <a:rPr lang="tr-TR" dirty="0">
                <a:solidFill>
                  <a:srgbClr val="122204"/>
                </a:solidFill>
              </a:rPr>
              <a:t>kapsamında yapılan lisansüstü tez sayısı (TÜBİTAK, AB, BAP, Kalkınma Ajansı vb</a:t>
            </a:r>
            <a:r>
              <a:rPr lang="tr-TR" dirty="0" smtClean="0">
                <a:solidFill>
                  <a:srgbClr val="122204"/>
                </a:solidFill>
              </a:rPr>
              <a:t>.) takip edilemeye başlanmıştır</a:t>
            </a:r>
          </a:p>
          <a:p>
            <a:pPr marL="285750" indent="-285750">
              <a:buFont typeface="Wingdings" panose="05000000000000000000" pitchFamily="2" charset="2"/>
              <a:buChar char="q"/>
            </a:pPr>
            <a:endParaRPr lang="tr-TR" dirty="0">
              <a:solidFill>
                <a:srgbClr val="122204"/>
              </a:solidFill>
            </a:endParaRPr>
          </a:p>
          <a:p>
            <a:pPr marL="285750" indent="-285750">
              <a:buFont typeface="Wingdings" panose="05000000000000000000" pitchFamily="2" charset="2"/>
              <a:buChar char="q"/>
            </a:pPr>
            <a:r>
              <a:rPr lang="tr-TR" dirty="0">
                <a:solidFill>
                  <a:srgbClr val="122204"/>
                </a:solidFill>
              </a:rPr>
              <a:t>Lisansüstü tezlerden yapılan yayın </a:t>
            </a:r>
            <a:r>
              <a:rPr lang="tr-TR" dirty="0" smtClean="0">
                <a:solidFill>
                  <a:srgbClr val="122204"/>
                </a:solidFill>
              </a:rPr>
              <a:t>sayısı takip edilmeye başlanmıştır.</a:t>
            </a:r>
            <a:endParaRPr lang="tr-TR" dirty="0">
              <a:solidFill>
                <a:srgbClr val="122204"/>
              </a:solidFill>
            </a:endParaRPr>
          </a:p>
          <a:p>
            <a:pPr marL="285750" indent="-285750">
              <a:buFont typeface="Wingdings" panose="05000000000000000000" pitchFamily="2" charset="2"/>
              <a:buChar char="q"/>
            </a:pPr>
            <a:endParaRPr lang="tr-TR" dirty="0">
              <a:solidFill>
                <a:srgbClr val="122204"/>
              </a:solidFill>
            </a:endParaRPr>
          </a:p>
          <a:p>
            <a:r>
              <a:rPr lang="tr-TR" dirty="0" smtClean="0">
                <a:solidFill>
                  <a:srgbClr val="122204"/>
                </a:solidFill>
              </a:rPr>
              <a:t> </a:t>
            </a:r>
            <a:endParaRPr lang="tr-TR" dirty="0">
              <a:solidFill>
                <a:srgbClr val="122204"/>
              </a:solidFill>
            </a:endParaRPr>
          </a:p>
        </p:txBody>
      </p:sp>
    </p:spTree>
    <p:extLst>
      <p:ext uri="{BB962C8B-B14F-4D97-AF65-F5344CB8AC3E}">
        <p14:creationId xmlns:p14="http://schemas.microsoft.com/office/powerpoint/2010/main" val="2544252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31234" y="1831571"/>
            <a:ext cx="6342185" cy="2862322"/>
          </a:xfrm>
          <a:prstGeom prst="rect">
            <a:avLst/>
          </a:prstGeom>
        </p:spPr>
        <p:txBody>
          <a:bodyPr wrap="none">
            <a:spAutoFit/>
          </a:bodyPr>
          <a:lstStyle/>
          <a:p>
            <a:pPr marL="285750" indent="-285750">
              <a:lnSpc>
                <a:spcPct val="200000"/>
              </a:lnSpc>
              <a:buFont typeface="Wingdings" panose="05000000000000000000" pitchFamily="2" charset="2"/>
              <a:buChar char="q"/>
            </a:pPr>
            <a:r>
              <a:rPr lang="tr-TR" dirty="0" smtClean="0">
                <a:solidFill>
                  <a:srgbClr val="122204"/>
                </a:solidFill>
              </a:rPr>
              <a:t>İş akış şemalarının oluşturulması</a:t>
            </a:r>
          </a:p>
          <a:p>
            <a:pPr marL="285750" indent="-285750">
              <a:lnSpc>
                <a:spcPct val="200000"/>
              </a:lnSpc>
              <a:buFont typeface="Wingdings" panose="05000000000000000000" pitchFamily="2" charset="2"/>
              <a:buChar char="q"/>
            </a:pPr>
            <a:r>
              <a:rPr lang="tr-TR" dirty="0" smtClean="0">
                <a:solidFill>
                  <a:srgbClr val="122204"/>
                </a:solidFill>
              </a:rPr>
              <a:t>Görev tanımlarının oluşturulması</a:t>
            </a:r>
          </a:p>
          <a:p>
            <a:pPr marL="285750" indent="-285750">
              <a:lnSpc>
                <a:spcPct val="200000"/>
              </a:lnSpc>
              <a:buFont typeface="Wingdings" panose="05000000000000000000" pitchFamily="2" charset="2"/>
              <a:buChar char="q"/>
            </a:pPr>
            <a:r>
              <a:rPr lang="tr-TR" dirty="0" smtClean="0">
                <a:solidFill>
                  <a:srgbClr val="122204"/>
                </a:solidFill>
              </a:rPr>
              <a:t>Organizasyon şemasının oluşturulması</a:t>
            </a:r>
          </a:p>
          <a:p>
            <a:pPr marL="285750" indent="-285750">
              <a:lnSpc>
                <a:spcPct val="200000"/>
              </a:lnSpc>
              <a:buFont typeface="Wingdings" panose="05000000000000000000" pitchFamily="2" charset="2"/>
              <a:buChar char="q"/>
            </a:pPr>
            <a:r>
              <a:rPr lang="tr-TR" dirty="0" smtClean="0">
                <a:solidFill>
                  <a:srgbClr val="122204"/>
                </a:solidFill>
              </a:rPr>
              <a:t>Kalite çalışmalarının olması </a:t>
            </a:r>
          </a:p>
          <a:p>
            <a:pPr marL="285750" indent="-285750">
              <a:lnSpc>
                <a:spcPct val="200000"/>
              </a:lnSpc>
              <a:buFont typeface="Wingdings" panose="05000000000000000000" pitchFamily="2" charset="2"/>
              <a:buChar char="q"/>
            </a:pPr>
            <a:r>
              <a:rPr lang="tr-TR" dirty="0" smtClean="0">
                <a:solidFill>
                  <a:srgbClr val="122204"/>
                </a:solidFill>
              </a:rPr>
              <a:t>Enstitü vizyon ve misyonun ve kalite politikasının oluşturulması</a:t>
            </a:r>
            <a:endParaRPr lang="tr-TR" dirty="0">
              <a:solidFill>
                <a:srgbClr val="122204"/>
              </a:solidFill>
            </a:endParaRPr>
          </a:p>
        </p:txBody>
      </p:sp>
    </p:spTree>
    <p:extLst>
      <p:ext uri="{BB962C8B-B14F-4D97-AF65-F5344CB8AC3E}">
        <p14:creationId xmlns:p14="http://schemas.microsoft.com/office/powerpoint/2010/main" val="1784154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5991" y="1349433"/>
            <a:ext cx="8499022" cy="2585323"/>
          </a:xfrm>
          <a:prstGeom prst="rect">
            <a:avLst/>
          </a:prstGeom>
        </p:spPr>
        <p:txBody>
          <a:bodyPr wrap="square">
            <a:spAutoFit/>
          </a:bodyPr>
          <a:lstStyle/>
          <a:p>
            <a:endParaRPr lang="tr-TR" dirty="0">
              <a:solidFill>
                <a:srgbClr val="122204"/>
              </a:solidFill>
            </a:endParaRPr>
          </a:p>
          <a:p>
            <a:pPr marL="457200" indent="-457200" algn="just">
              <a:buFont typeface="Wingdings" panose="05000000000000000000" pitchFamily="2" charset="2"/>
              <a:buChar char="Ø"/>
            </a:pPr>
            <a:r>
              <a:rPr lang="tr-TR" dirty="0">
                <a:solidFill>
                  <a:srgbClr val="122204"/>
                </a:solidFill>
              </a:rPr>
              <a:t>Yüksek lisans öğrencileri için </a:t>
            </a:r>
            <a:r>
              <a:rPr lang="tr-TR" dirty="0" err="1">
                <a:solidFill>
                  <a:srgbClr val="122204"/>
                </a:solidFill>
              </a:rPr>
              <a:t>Erasmus</a:t>
            </a:r>
            <a:r>
              <a:rPr lang="tr-TR" dirty="0">
                <a:solidFill>
                  <a:srgbClr val="122204"/>
                </a:solidFill>
              </a:rPr>
              <a:t> projelerinin ön plana çıkarılmasının öğrenci ilgisini arttıracağı öngörülmektedir</a:t>
            </a:r>
            <a:r>
              <a:rPr lang="tr-TR" dirty="0" smtClean="0">
                <a:solidFill>
                  <a:srgbClr val="122204"/>
                </a:solidFill>
              </a:rPr>
              <a:t>.</a:t>
            </a:r>
          </a:p>
          <a:p>
            <a:pPr marL="457200" indent="-457200" algn="just">
              <a:buFont typeface="Wingdings" panose="05000000000000000000" pitchFamily="2" charset="2"/>
              <a:buChar char="Ø"/>
            </a:pPr>
            <a:endParaRPr lang="tr-TR" dirty="0">
              <a:solidFill>
                <a:srgbClr val="122204"/>
              </a:solidFill>
            </a:endParaRPr>
          </a:p>
          <a:p>
            <a:pPr marL="457200" indent="-457200" algn="just">
              <a:buFont typeface="Wingdings" panose="05000000000000000000" pitchFamily="2" charset="2"/>
              <a:buChar char="Ø"/>
            </a:pPr>
            <a:r>
              <a:rPr lang="tr-TR" dirty="0" smtClean="0">
                <a:solidFill>
                  <a:srgbClr val="122204"/>
                </a:solidFill>
              </a:rPr>
              <a:t>Öğrenci ders çalışma ortamlarının oluşturulması</a:t>
            </a:r>
          </a:p>
          <a:p>
            <a:pPr marL="457200" indent="-457200" algn="just">
              <a:buFont typeface="Wingdings" panose="05000000000000000000" pitchFamily="2" charset="2"/>
              <a:buChar char="Ø"/>
            </a:pPr>
            <a:endParaRPr lang="tr-TR" dirty="0">
              <a:solidFill>
                <a:srgbClr val="122204"/>
              </a:solidFill>
            </a:endParaRPr>
          </a:p>
          <a:p>
            <a:pPr marL="457200" indent="-457200" algn="just">
              <a:buFont typeface="Wingdings" panose="05000000000000000000" pitchFamily="2" charset="2"/>
              <a:buChar char="Ø"/>
            </a:pPr>
            <a:r>
              <a:rPr lang="tr-TR" dirty="0" smtClean="0">
                <a:solidFill>
                  <a:srgbClr val="122204"/>
                </a:solidFill>
              </a:rPr>
              <a:t>Bilgisayar ile kütüphane online kaynaklara ulaşımının oluşturulması</a:t>
            </a:r>
          </a:p>
          <a:p>
            <a:pPr marL="457200" indent="-457200" algn="just">
              <a:buFont typeface="Wingdings" panose="05000000000000000000" pitchFamily="2" charset="2"/>
              <a:buChar char="Ø"/>
            </a:pPr>
            <a:endParaRPr lang="tr-TR" dirty="0">
              <a:solidFill>
                <a:srgbClr val="122204"/>
              </a:solidFill>
            </a:endParaRPr>
          </a:p>
          <a:p>
            <a:pPr marL="457200" indent="-457200" algn="just">
              <a:buFont typeface="Wingdings" panose="05000000000000000000" pitchFamily="2" charset="2"/>
              <a:buChar char="Ø"/>
            </a:pPr>
            <a:endParaRPr lang="tr-TR" dirty="0">
              <a:solidFill>
                <a:srgbClr val="122204"/>
              </a:solidFill>
            </a:endParaRPr>
          </a:p>
        </p:txBody>
      </p:sp>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5643" y="878696"/>
            <a:ext cx="8839811" cy="5661358"/>
          </a:xfrm>
          <a:prstGeom prst="rect">
            <a:avLst/>
          </a:prstGeom>
        </p:spPr>
        <p:txBody>
          <a:bodyPr wrap="square">
            <a:spAutoFit/>
          </a:bodyPr>
          <a:lstStyle/>
          <a:p>
            <a:pPr>
              <a:lnSpc>
                <a:spcPct val="107000"/>
              </a:lnSpc>
              <a:spcAft>
                <a:spcPts val="800"/>
              </a:spcAft>
            </a:pPr>
            <a:r>
              <a:rPr lang="tr-TR" sz="2000" b="1" dirty="0">
                <a:solidFill>
                  <a:srgbClr val="0F2303"/>
                </a:solidFill>
                <a:latin typeface="Times New Roman" panose="02020603050405020304" pitchFamily="18" charset="0"/>
                <a:ea typeface="Calibri" panose="020F0502020204030204" pitchFamily="34" charset="0"/>
                <a:cs typeface="Times New Roman" panose="02020603050405020304" pitchFamily="18" charset="0"/>
              </a:rPr>
              <a:t>Kalite </a:t>
            </a:r>
            <a:r>
              <a:rPr lang="tr-TR" sz="2000" b="1" dirty="0" smtClean="0">
                <a:solidFill>
                  <a:srgbClr val="0F2303"/>
                </a:solidFill>
                <a:latin typeface="Times New Roman" panose="02020603050405020304" pitchFamily="18" charset="0"/>
                <a:ea typeface="Calibri" panose="020F0502020204030204" pitchFamily="34" charset="0"/>
                <a:cs typeface="Times New Roman" panose="02020603050405020304" pitchFamily="18" charset="0"/>
              </a:rPr>
              <a:t>Politikamız</a:t>
            </a:r>
            <a:endParaRPr lang="tr-TR" sz="2000" dirty="0">
              <a:solidFill>
                <a:srgbClr val="0F230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Eğitim-Öğretim, bilimsel araştırma, topluma katkı ve yönetim alanında sistemli olarak sürekli iyileşmenin sağlanası </a:t>
            </a:r>
            <a:endParaRPr lang="tr-TR"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tr-TR" sz="1600" dirty="0">
              <a:solidFill>
                <a:srgbClr val="0F230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Stratejik hedef, amaç ve performans göstergelerinin düzenli olarak izlenmesi, ölçülmesi ve değerlendirilmesini sağlayacak, Enstitü kalite yönetimi algının öğrenci, akademik ve idare personel düzeyinde </a:t>
            </a:r>
            <a:r>
              <a:rPr lang="tr-TR"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oluşturulması</a:t>
            </a:r>
          </a:p>
          <a:p>
            <a:pPr marL="342900" lvl="0" indent="-342900">
              <a:lnSpc>
                <a:spcPct val="107000"/>
              </a:lnSpc>
              <a:spcAft>
                <a:spcPts val="0"/>
              </a:spcAft>
              <a:buFont typeface="Symbol" panose="05050102010706020507" pitchFamily="18" charset="2"/>
              <a:buChar char=""/>
            </a:pPr>
            <a:endParaRPr lang="tr-TR"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Öğrenci merkezli eğitim politikasıyla bilgiyi üreten, araştırma ve geliştirmeye önem veren, paylaşımcı ve kurum kültürü bilincine sahip öğrencilerin </a:t>
            </a:r>
            <a:r>
              <a:rPr lang="tr-TR"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yetiştirilmesi</a:t>
            </a:r>
          </a:p>
          <a:p>
            <a:pPr marL="342900" lvl="0" indent="-342900">
              <a:lnSpc>
                <a:spcPct val="107000"/>
              </a:lnSpc>
              <a:spcAft>
                <a:spcPts val="0"/>
              </a:spcAft>
              <a:buFont typeface="Symbol" panose="05050102010706020507" pitchFamily="18" charset="2"/>
              <a:buChar char=""/>
            </a:pPr>
            <a:endParaRPr lang="tr-TR" sz="1600" dirty="0">
              <a:solidFill>
                <a:srgbClr val="0F230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Ürettiği ulusal ve uluslararası bilimsel çıktılarıyla akademik çevrelerce başarı ve tanınırlık düzeyinin </a:t>
            </a:r>
            <a:r>
              <a:rPr lang="tr-TR"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arttırılması</a:t>
            </a:r>
          </a:p>
          <a:p>
            <a:pPr marL="342900" lvl="0" indent="-342900">
              <a:lnSpc>
                <a:spcPct val="107000"/>
              </a:lnSpc>
              <a:spcAft>
                <a:spcPts val="0"/>
              </a:spcAft>
              <a:buFont typeface="Symbol" panose="05050102010706020507" pitchFamily="18" charset="2"/>
              <a:buChar char=""/>
            </a:pPr>
            <a:endParaRPr lang="tr-TR" sz="1600" dirty="0">
              <a:solidFill>
                <a:srgbClr val="0F230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Tüm paydaşlarını memnuniyet ve bağlılığını gerçekleştirmek için değer temelli yaklaşımın </a:t>
            </a:r>
            <a:r>
              <a:rPr lang="tr-TR"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yaygınlaştırılması</a:t>
            </a:r>
          </a:p>
          <a:p>
            <a:pPr marL="342900" lvl="0" indent="-342900">
              <a:lnSpc>
                <a:spcPct val="107000"/>
              </a:lnSpc>
              <a:spcAft>
                <a:spcPts val="0"/>
              </a:spcAft>
              <a:buFont typeface="Symbol" panose="05050102010706020507" pitchFamily="18" charset="2"/>
              <a:buChar char=""/>
            </a:pPr>
            <a:endParaRPr lang="tr-TR" sz="1600" dirty="0">
              <a:solidFill>
                <a:srgbClr val="0F230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tr-TR"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Sosyal sorumluluk kapsamında çevreye ve topluma katkı sağlayan projelerin geliştirilmesi </a:t>
            </a:r>
            <a:endParaRPr lang="tr-TR"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6449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99061" y="0"/>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89458758"/>
              </p:ext>
            </p:extLst>
          </p:nvPr>
        </p:nvGraphicFramePr>
        <p:xfrm>
          <a:off x="114199" y="930522"/>
          <a:ext cx="8956322" cy="5856691"/>
        </p:xfrm>
        <a:graphic>
          <a:graphicData uri="http://schemas.openxmlformats.org/drawingml/2006/table">
            <a:tbl>
              <a:tblPr>
                <a:tableStyleId>{5C22544A-7EE6-4342-B048-85BDC9FD1C3A}</a:tableStyleId>
              </a:tblPr>
              <a:tblGrid>
                <a:gridCol w="3068207">
                  <a:extLst>
                    <a:ext uri="{9D8B030D-6E8A-4147-A177-3AD203B41FA5}">
                      <a16:colId xmlns:a16="http://schemas.microsoft.com/office/drawing/2014/main" val="2361475453"/>
                    </a:ext>
                  </a:extLst>
                </a:gridCol>
                <a:gridCol w="2012111">
                  <a:extLst>
                    <a:ext uri="{9D8B030D-6E8A-4147-A177-3AD203B41FA5}">
                      <a16:colId xmlns:a16="http://schemas.microsoft.com/office/drawing/2014/main" val="2124305472"/>
                    </a:ext>
                  </a:extLst>
                </a:gridCol>
                <a:gridCol w="2052732">
                  <a:extLst>
                    <a:ext uri="{9D8B030D-6E8A-4147-A177-3AD203B41FA5}">
                      <a16:colId xmlns:a16="http://schemas.microsoft.com/office/drawing/2014/main" val="2496410353"/>
                    </a:ext>
                  </a:extLst>
                </a:gridCol>
                <a:gridCol w="1823272">
                  <a:extLst>
                    <a:ext uri="{9D8B030D-6E8A-4147-A177-3AD203B41FA5}">
                      <a16:colId xmlns:a16="http://schemas.microsoft.com/office/drawing/2014/main" val="467327250"/>
                    </a:ext>
                  </a:extLst>
                </a:gridCol>
              </a:tblGrid>
              <a:tr h="216747">
                <a:tc>
                  <a:txBody>
                    <a:bodyPr/>
                    <a:lstStyle/>
                    <a:p>
                      <a:pPr algn="ctr" fontAlgn="ctr"/>
                      <a:r>
                        <a:rPr lang="tr-TR" sz="1400" b="1" u="none" strike="noStrike" dirty="0">
                          <a:solidFill>
                            <a:srgbClr val="FF0000"/>
                          </a:solidFill>
                          <a:effectLst/>
                          <a:latin typeface="Times New Roman" panose="02020603050405020304" pitchFamily="18" charset="0"/>
                          <a:cs typeface="Times New Roman" panose="02020603050405020304" pitchFamily="18" charset="0"/>
                        </a:rPr>
                        <a:t>GÜÇLÜ YÖNLER</a:t>
                      </a:r>
                      <a:endParaRPr lang="tr-TR"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fontAlgn="ctr"/>
                      <a:r>
                        <a:rPr lang="tr-TR" sz="1400" b="1" u="none" strike="noStrike" dirty="0">
                          <a:solidFill>
                            <a:srgbClr val="FFC000"/>
                          </a:solidFill>
                          <a:effectLst/>
                          <a:latin typeface="Times New Roman" panose="02020603050405020304" pitchFamily="18" charset="0"/>
                          <a:cs typeface="Times New Roman" panose="02020603050405020304" pitchFamily="18" charset="0"/>
                        </a:rPr>
                        <a:t>ZAYIF  YÖNLER</a:t>
                      </a:r>
                      <a:endParaRPr lang="tr-TR" sz="14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ctr" fontAlgn="ctr"/>
                      <a:r>
                        <a:rPr lang="tr-TR" sz="1400" b="1" u="none" strike="noStrike" dirty="0">
                          <a:solidFill>
                            <a:srgbClr val="FF0000"/>
                          </a:solidFill>
                          <a:effectLst/>
                          <a:latin typeface="Times New Roman" panose="02020603050405020304" pitchFamily="18" charset="0"/>
                          <a:cs typeface="Times New Roman" panose="02020603050405020304" pitchFamily="18" charset="0"/>
                        </a:rPr>
                        <a:t>FIRSATLAR</a:t>
                      </a:r>
                      <a:endParaRPr lang="tr-TR"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fontAlgn="ctr"/>
                      <a:r>
                        <a:rPr lang="tr-TR" sz="1400" b="1" u="none" strike="noStrike" dirty="0">
                          <a:solidFill>
                            <a:srgbClr val="FFC000"/>
                          </a:solidFill>
                          <a:effectLst/>
                          <a:latin typeface="Times New Roman" panose="02020603050405020304" pitchFamily="18" charset="0"/>
                          <a:cs typeface="Times New Roman" panose="02020603050405020304" pitchFamily="18" charset="0"/>
                        </a:rPr>
                        <a:t>TEHDİTLER</a:t>
                      </a:r>
                      <a:endParaRPr lang="tr-TR" sz="14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3401" marR="3401" marT="3401" marB="0" anchor="ctr"/>
                </a:tc>
                <a:extLst>
                  <a:ext uri="{0D108BD9-81ED-4DB2-BD59-A6C34878D82A}">
                    <a16:rowId xmlns:a16="http://schemas.microsoft.com/office/drawing/2014/main" val="2175817340"/>
                  </a:ext>
                </a:extLst>
              </a:tr>
              <a:tr h="552005">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G1-</a:t>
                      </a:r>
                      <a:r>
                        <a:rPr lang="tr-TR" sz="1200" u="none" strike="noStrike" dirty="0">
                          <a:solidFill>
                            <a:srgbClr val="122204"/>
                          </a:solidFill>
                          <a:effectLst/>
                          <a:latin typeface="Times New Roman" panose="02020603050405020304" pitchFamily="18" charset="0"/>
                          <a:cs typeface="Times New Roman" panose="02020603050405020304" pitchFamily="18" charset="0"/>
                        </a:rPr>
                        <a:t>Antalya'nın merkezinde olması sebebiyle kolay ulaşılabilir olması</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ctr"/>
                      <a:r>
                        <a:rPr lang="tr-TR" sz="1200" b="1" u="none" strike="noStrike" dirty="0">
                          <a:solidFill>
                            <a:srgbClr val="FFC000"/>
                          </a:solidFill>
                          <a:effectLst/>
                          <a:latin typeface="Times New Roman" panose="02020603050405020304" pitchFamily="18" charset="0"/>
                          <a:cs typeface="Times New Roman" panose="02020603050405020304" pitchFamily="18" charset="0"/>
                        </a:rPr>
                        <a:t>Z1-</a:t>
                      </a:r>
                      <a:r>
                        <a:rPr lang="tr-TR" sz="1200" u="none" strike="noStrike" dirty="0">
                          <a:solidFill>
                            <a:srgbClr val="122204"/>
                          </a:solidFill>
                          <a:effectLst/>
                          <a:latin typeface="Times New Roman" panose="02020603050405020304" pitchFamily="18" charset="0"/>
                          <a:cs typeface="Times New Roman" panose="02020603050405020304" pitchFamily="18" charset="0"/>
                        </a:rPr>
                        <a:t>Eğitimin iki ayrı kampüste yapılıyor olması</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F1-</a:t>
                      </a:r>
                      <a:r>
                        <a:rPr lang="tr-TR" sz="1200" u="none" strike="noStrike" dirty="0">
                          <a:solidFill>
                            <a:srgbClr val="122204"/>
                          </a:solidFill>
                          <a:effectLst/>
                          <a:latin typeface="Times New Roman" panose="02020603050405020304" pitchFamily="18" charset="0"/>
                          <a:cs typeface="Times New Roman" panose="02020603050405020304" pitchFamily="18" charset="0"/>
                        </a:rPr>
                        <a:t>Antalya ilinde özel üniversite sayısının azlığı</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t"/>
                      <a:r>
                        <a:rPr lang="tr-TR" sz="1200" u="none" strike="noStrike">
                          <a:solidFill>
                            <a:srgbClr val="122204"/>
                          </a:solidFill>
                          <a:effectLst/>
                          <a:latin typeface="Times New Roman" panose="02020603050405020304" pitchFamily="18" charset="0"/>
                          <a:cs typeface="Times New Roman" panose="02020603050405020304" pitchFamily="18" charset="0"/>
                        </a:rPr>
                        <a:t>T1-Öğrencilerin öncelikli olarak devlet üniversitesini tercih etmesi</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4245377520"/>
                  </a:ext>
                </a:extLst>
              </a:tr>
              <a:tr h="552005">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G2-</a:t>
                      </a:r>
                      <a:r>
                        <a:rPr lang="tr-TR" sz="1200" u="none" strike="noStrike" dirty="0">
                          <a:solidFill>
                            <a:srgbClr val="122204"/>
                          </a:solidFill>
                          <a:effectLst/>
                          <a:latin typeface="Times New Roman" panose="02020603050405020304" pitchFamily="18" charset="0"/>
                          <a:cs typeface="Times New Roman" panose="02020603050405020304" pitchFamily="18" charset="0"/>
                        </a:rPr>
                        <a:t>Güçlü akademik kadro</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ctr"/>
                      <a:r>
                        <a:rPr lang="tr-TR" sz="1200" b="1" u="none" strike="noStrike" dirty="0">
                          <a:solidFill>
                            <a:srgbClr val="FFC000"/>
                          </a:solidFill>
                          <a:effectLst/>
                          <a:latin typeface="Times New Roman" panose="02020603050405020304" pitchFamily="18" charset="0"/>
                          <a:cs typeface="Times New Roman" panose="02020603050405020304" pitchFamily="18" charset="0"/>
                        </a:rPr>
                        <a:t>Z2-</a:t>
                      </a:r>
                      <a:r>
                        <a:rPr lang="tr-TR" sz="1200" u="none" strike="noStrike" dirty="0">
                          <a:solidFill>
                            <a:srgbClr val="122204"/>
                          </a:solidFill>
                          <a:effectLst/>
                          <a:latin typeface="Times New Roman" panose="02020603050405020304" pitchFamily="18" charset="0"/>
                          <a:cs typeface="Times New Roman" panose="02020603050405020304" pitchFamily="18" charset="0"/>
                        </a:rPr>
                        <a:t>Lisans öğretim üyelerinin ağırlığı lisans programlarına veriyor olması</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F2-</a:t>
                      </a:r>
                      <a:r>
                        <a:rPr lang="tr-TR" sz="1200" u="none" strike="noStrike" dirty="0">
                          <a:solidFill>
                            <a:srgbClr val="122204"/>
                          </a:solidFill>
                          <a:effectLst/>
                          <a:latin typeface="Times New Roman" panose="02020603050405020304" pitchFamily="18" charset="0"/>
                          <a:cs typeface="Times New Roman" panose="02020603050405020304" pitchFamily="18" charset="0"/>
                        </a:rPr>
                        <a:t>Sanayi ve turizm kuruluşlarının fazlalığı sebebiyle kurum işbirlikleri</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t"/>
                      <a:r>
                        <a:rPr lang="tr-TR" sz="1200" u="none" strike="noStrike">
                          <a:solidFill>
                            <a:srgbClr val="122204"/>
                          </a:solidFill>
                          <a:effectLst/>
                          <a:latin typeface="Times New Roman" panose="02020603050405020304" pitchFamily="18" charset="0"/>
                          <a:cs typeface="Times New Roman" panose="02020603050405020304" pitchFamily="18" charset="0"/>
                        </a:rPr>
                        <a:t>T2-Ekonomik kriz</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2069502519"/>
                  </a:ext>
                </a:extLst>
              </a:tr>
              <a:tr h="552005">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G3-</a:t>
                      </a:r>
                      <a:r>
                        <a:rPr lang="tr-TR" sz="1200" u="none" strike="noStrike" dirty="0">
                          <a:solidFill>
                            <a:srgbClr val="122204"/>
                          </a:solidFill>
                          <a:effectLst/>
                          <a:latin typeface="Times New Roman" panose="02020603050405020304" pitchFamily="18" charset="0"/>
                          <a:cs typeface="Times New Roman" panose="02020603050405020304" pitchFamily="18" charset="0"/>
                        </a:rPr>
                        <a:t>Derslerin hafta içi akşam mesai saatleri dışında veya cumartesi günleri  yapılabiliyor olması,</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ctr"/>
                      <a:r>
                        <a:rPr lang="tr-TR" sz="1200" b="1" u="none" strike="noStrike" dirty="0">
                          <a:solidFill>
                            <a:srgbClr val="FFC000"/>
                          </a:solidFill>
                          <a:effectLst/>
                          <a:latin typeface="Times New Roman" panose="02020603050405020304" pitchFamily="18" charset="0"/>
                          <a:cs typeface="Times New Roman" panose="02020603050405020304" pitchFamily="18" charset="0"/>
                        </a:rPr>
                        <a:t>Z3-</a:t>
                      </a:r>
                      <a:r>
                        <a:rPr lang="tr-TR" sz="1200" u="none" strike="noStrike" dirty="0">
                          <a:solidFill>
                            <a:srgbClr val="122204"/>
                          </a:solidFill>
                          <a:effectLst/>
                          <a:latin typeface="Times New Roman" panose="02020603050405020304" pitchFamily="18" charset="0"/>
                          <a:cs typeface="Times New Roman" panose="02020603050405020304" pitchFamily="18" charset="0"/>
                        </a:rPr>
                        <a:t>Bilgi işlemden kaynaklanan kayıt ve işlem sorunları</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F3-</a:t>
                      </a:r>
                      <a:r>
                        <a:rPr lang="tr-TR" sz="1200" u="none" strike="noStrike" dirty="0">
                          <a:solidFill>
                            <a:srgbClr val="122204"/>
                          </a:solidFill>
                          <a:effectLst/>
                          <a:latin typeface="Times New Roman" panose="02020603050405020304" pitchFamily="18" charset="0"/>
                          <a:cs typeface="Times New Roman" panose="02020603050405020304" pitchFamily="18" charset="0"/>
                        </a:rPr>
                        <a:t>Nüfus artışının ve nüfus değişkenliğinin yüksek olduğu bir bölgede konumlanması,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t"/>
                      <a:r>
                        <a:rPr lang="tr-TR" sz="1200" u="none" strike="noStrike">
                          <a:solidFill>
                            <a:srgbClr val="122204"/>
                          </a:solidFill>
                          <a:effectLst/>
                          <a:latin typeface="Times New Roman" panose="02020603050405020304" pitchFamily="18" charset="0"/>
                          <a:cs typeface="Times New Roman" panose="02020603050405020304" pitchFamily="18" charset="0"/>
                        </a:rPr>
                        <a:t>T3-Diğer üniversiterle rekabet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3249034884"/>
                  </a:ext>
                </a:extLst>
              </a:tr>
              <a:tr h="552005">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G4-</a:t>
                      </a:r>
                      <a:r>
                        <a:rPr lang="tr-TR" sz="1200" u="none" strike="noStrike" dirty="0">
                          <a:solidFill>
                            <a:srgbClr val="122204"/>
                          </a:solidFill>
                          <a:effectLst/>
                          <a:latin typeface="Times New Roman" panose="02020603050405020304" pitchFamily="18" charset="0"/>
                          <a:cs typeface="Times New Roman" panose="02020603050405020304" pitchFamily="18" charset="0"/>
                        </a:rPr>
                        <a:t>Öğrenci portföyünün genel olarak lider yönetici ve şirket sahiplerinden oluşması ve öğrenciler için güçlü bir network ağı oluşması</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ctr"/>
                      <a:r>
                        <a:rPr lang="tr-TR" sz="1200" b="1" u="none" strike="noStrike" dirty="0">
                          <a:solidFill>
                            <a:srgbClr val="FFC000"/>
                          </a:solidFill>
                          <a:effectLst/>
                          <a:latin typeface="Times New Roman" panose="02020603050405020304" pitchFamily="18" charset="0"/>
                          <a:cs typeface="Times New Roman" panose="02020603050405020304" pitchFamily="18" charset="0"/>
                        </a:rPr>
                        <a:t>Z4-</a:t>
                      </a:r>
                      <a:r>
                        <a:rPr lang="tr-TR" sz="1200" u="none" strike="noStrike" dirty="0">
                          <a:solidFill>
                            <a:srgbClr val="122204"/>
                          </a:solidFill>
                          <a:effectLst/>
                          <a:latin typeface="Times New Roman" panose="02020603050405020304" pitchFamily="18" charset="0"/>
                          <a:cs typeface="Times New Roman" panose="02020603050405020304" pitchFamily="18" charset="0"/>
                        </a:rPr>
                        <a:t> Tanıtım Eksikliği</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F3-</a:t>
                      </a:r>
                      <a:r>
                        <a:rPr lang="tr-TR" sz="1200" u="none" strike="noStrike" dirty="0">
                          <a:solidFill>
                            <a:srgbClr val="122204"/>
                          </a:solidFill>
                          <a:effectLst/>
                          <a:latin typeface="Times New Roman" panose="02020603050405020304" pitchFamily="18" charset="0"/>
                          <a:cs typeface="Times New Roman" panose="02020603050405020304" pitchFamily="18" charset="0"/>
                        </a:rPr>
                        <a:t>Pandemi sürecinde eğitim programlarının uzaktan eğitim kapasitesinin artmış olması,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t"/>
                      <a:r>
                        <a:rPr lang="tr-TR" sz="1200" u="none" strike="noStrike">
                          <a:solidFill>
                            <a:srgbClr val="122204"/>
                          </a:solidFill>
                          <a:effectLst/>
                          <a:latin typeface="Times New Roman" panose="02020603050405020304" pitchFamily="18" charset="0"/>
                          <a:cs typeface="Times New Roman" panose="02020603050405020304" pitchFamily="18" charset="0"/>
                        </a:rPr>
                        <a:t>T4-Çeşitli nedenlerden dolayı eğitimi yarıda bırakan öğrenciler</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2717885541"/>
                  </a:ext>
                </a:extLst>
              </a:tr>
              <a:tr h="1085924">
                <a:tc>
                  <a:txBody>
                    <a:bodyPr/>
                    <a:lstStyle/>
                    <a:p>
                      <a:pPr algn="l" rtl="0" fontAlgn="t"/>
                      <a:r>
                        <a:rPr lang="tr-TR" sz="1200" u="none" strike="noStrike" dirty="0">
                          <a:solidFill>
                            <a:srgbClr val="122204"/>
                          </a:solidFill>
                          <a:effectLst/>
                          <a:latin typeface="Times New Roman" panose="02020603050405020304" pitchFamily="18" charset="0"/>
                          <a:cs typeface="Times New Roman" panose="02020603050405020304" pitchFamily="18" charset="0"/>
                        </a:rPr>
                        <a:t>G5-İngilizce programların varlığı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ctr"/>
                      <a:r>
                        <a:rPr lang="tr-TR" sz="1200" b="1" u="none" strike="noStrike" dirty="0">
                          <a:solidFill>
                            <a:srgbClr val="FFC000"/>
                          </a:solidFill>
                          <a:effectLst/>
                          <a:latin typeface="Times New Roman" panose="02020603050405020304" pitchFamily="18" charset="0"/>
                          <a:cs typeface="Times New Roman" panose="02020603050405020304" pitchFamily="18" charset="0"/>
                        </a:rPr>
                        <a:t>Z5-</a:t>
                      </a:r>
                      <a:r>
                        <a:rPr lang="tr-TR" sz="1200" u="none" strike="noStrike" dirty="0">
                          <a:solidFill>
                            <a:srgbClr val="122204"/>
                          </a:solidFill>
                          <a:effectLst/>
                          <a:latin typeface="Times New Roman" panose="02020603050405020304" pitchFamily="18" charset="0"/>
                          <a:cs typeface="Times New Roman" panose="02020603050405020304" pitchFamily="18" charset="0"/>
                        </a:rPr>
                        <a:t> Diploma hazırlama sürecinin iki ayrı kampüste tamamlanmasından dolayı yaşanan aksaklıklar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t"/>
                      <a:r>
                        <a:rPr lang="tr-TR" sz="1200" u="none" strike="noStrike">
                          <a:solidFill>
                            <a:srgbClr val="122204"/>
                          </a:solidFill>
                          <a:effectLst/>
                          <a:latin typeface="Times New Roman" panose="02020603050405020304" pitchFamily="18" charset="0"/>
                          <a:cs typeface="Times New Roman" panose="02020603050405020304" pitchFamily="18" charset="0"/>
                        </a:rPr>
                        <a:t>T5-Pandemi sürecinde eğitim programlarının uzaktan eğitim formatına dönüşmesi nedeniyle öğrenci kaybına uğrama ihtimali (F3)</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4124161684"/>
                  </a:ext>
                </a:extLst>
              </a:tr>
              <a:tr h="734873">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G6</a:t>
                      </a:r>
                      <a:r>
                        <a:rPr lang="tr-TR" sz="1200" u="none" strike="noStrike" dirty="0">
                          <a:solidFill>
                            <a:srgbClr val="122204"/>
                          </a:solidFill>
                          <a:effectLst/>
                          <a:latin typeface="Times New Roman" panose="02020603050405020304" pitchFamily="18" charset="0"/>
                          <a:cs typeface="Times New Roman" panose="02020603050405020304" pitchFamily="18" charset="0"/>
                        </a:rPr>
                        <a:t>-Enstitü idari yapılanmasındaki kurumsallaşma</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ctr"/>
                      <a:r>
                        <a:rPr lang="tr-TR" sz="1200" b="1" u="none" strike="noStrike" dirty="0">
                          <a:solidFill>
                            <a:srgbClr val="FFC000"/>
                          </a:solidFill>
                          <a:effectLst/>
                          <a:latin typeface="Times New Roman" panose="02020603050405020304" pitchFamily="18" charset="0"/>
                          <a:cs typeface="Times New Roman" panose="02020603050405020304" pitchFamily="18" charset="0"/>
                        </a:rPr>
                        <a:t>Z6-</a:t>
                      </a:r>
                      <a:r>
                        <a:rPr lang="tr-TR" sz="1200" u="none" strike="noStrike" dirty="0">
                          <a:solidFill>
                            <a:srgbClr val="122204"/>
                          </a:solidFill>
                          <a:effectLst/>
                          <a:latin typeface="Times New Roman" panose="02020603050405020304" pitchFamily="18" charset="0"/>
                          <a:cs typeface="Times New Roman" panose="02020603050405020304" pitchFamily="18" charset="0"/>
                        </a:rPr>
                        <a:t> Öğrencilerin departmanlardan almak </a:t>
                      </a:r>
                      <a:r>
                        <a:rPr lang="tr-TR" sz="1200" u="none" strike="noStrike" dirty="0" smtClean="0">
                          <a:solidFill>
                            <a:srgbClr val="122204"/>
                          </a:solidFill>
                          <a:effectLst/>
                          <a:latin typeface="Times New Roman" panose="02020603050405020304" pitchFamily="18" charset="0"/>
                          <a:cs typeface="Times New Roman" panose="02020603050405020304" pitchFamily="18" charset="0"/>
                        </a:rPr>
                        <a:t>istedikleri </a:t>
                      </a:r>
                      <a:r>
                        <a:rPr lang="tr-TR" sz="1200" u="none" strike="noStrike" dirty="0">
                          <a:solidFill>
                            <a:srgbClr val="122204"/>
                          </a:solidFill>
                          <a:effectLst/>
                          <a:latin typeface="Times New Roman" panose="02020603050405020304" pitchFamily="18" charset="0"/>
                          <a:cs typeface="Times New Roman" panose="02020603050405020304" pitchFamily="18" charset="0"/>
                        </a:rPr>
                        <a:t>ilgili imzaların ana kampüste olması</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t"/>
                      <a:r>
                        <a:rPr lang="tr-TR" sz="120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4250371448"/>
                  </a:ext>
                </a:extLst>
              </a:tr>
              <a:tr h="418058">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G7-</a:t>
                      </a:r>
                      <a:r>
                        <a:rPr lang="tr-TR" sz="1200" u="none" strike="noStrike" dirty="0">
                          <a:solidFill>
                            <a:srgbClr val="122204"/>
                          </a:solidFill>
                          <a:effectLst/>
                          <a:latin typeface="Times New Roman" panose="02020603050405020304" pitchFamily="18" charset="0"/>
                          <a:cs typeface="Times New Roman" panose="02020603050405020304" pitchFamily="18" charset="0"/>
                        </a:rPr>
                        <a:t>Lisansüstü eğitim programlarının artması ve çeşitlenmesi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ctr"/>
                      <a:r>
                        <a:rPr lang="sv-SE" sz="1200" b="1" u="none" strike="noStrike" dirty="0">
                          <a:solidFill>
                            <a:srgbClr val="FFC000"/>
                          </a:solidFill>
                          <a:effectLst/>
                          <a:latin typeface="Times New Roman" panose="02020603050405020304" pitchFamily="18" charset="0"/>
                          <a:cs typeface="Times New Roman" panose="02020603050405020304" pitchFamily="18" charset="0"/>
                        </a:rPr>
                        <a:t>Z-7 </a:t>
                      </a:r>
                      <a:r>
                        <a:rPr lang="sv-SE" sz="1200" u="none" strike="noStrike" dirty="0">
                          <a:solidFill>
                            <a:srgbClr val="122204"/>
                          </a:solidFill>
                          <a:effectLst/>
                          <a:latin typeface="Times New Roman" panose="02020603050405020304" pitchFamily="18" charset="0"/>
                          <a:cs typeface="Times New Roman" panose="02020603050405020304" pitchFamily="18" charset="0"/>
                        </a:rPr>
                        <a:t>Kütüphanenin sadece ana kampüste olması </a:t>
                      </a:r>
                      <a:endParaRPr lang="sv-SE"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t"/>
                      <a:r>
                        <a:rPr lang="tr-TR" sz="120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1628755416"/>
                  </a:ext>
                </a:extLst>
              </a:tr>
              <a:tr h="602007">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G-8</a:t>
                      </a:r>
                      <a:r>
                        <a:rPr lang="tr-TR" sz="1200" u="none" strike="noStrike" dirty="0">
                          <a:solidFill>
                            <a:srgbClr val="122204"/>
                          </a:solidFill>
                          <a:effectLst/>
                          <a:latin typeface="Times New Roman" panose="02020603050405020304" pitchFamily="18" charset="0"/>
                          <a:cs typeface="Times New Roman" panose="02020603050405020304" pitchFamily="18" charset="0"/>
                        </a:rPr>
                        <a:t> Enstitü memurlarının yabancı dil bilmesi</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ctr"/>
                      <a:r>
                        <a:rPr lang="tr-TR" sz="1200" b="1" u="none" strike="noStrike" dirty="0">
                          <a:solidFill>
                            <a:srgbClr val="FFC000"/>
                          </a:solidFill>
                          <a:effectLst/>
                          <a:latin typeface="Times New Roman" panose="02020603050405020304" pitchFamily="18" charset="0"/>
                          <a:cs typeface="Times New Roman" panose="02020603050405020304" pitchFamily="18" charset="0"/>
                        </a:rPr>
                        <a:t>Z-8 </a:t>
                      </a:r>
                      <a:r>
                        <a:rPr lang="tr-TR" sz="1200" u="none" strike="noStrike" dirty="0">
                          <a:solidFill>
                            <a:srgbClr val="122204"/>
                          </a:solidFill>
                          <a:effectLst/>
                          <a:latin typeface="Times New Roman" panose="02020603050405020304" pitchFamily="18" charset="0"/>
                          <a:cs typeface="Times New Roman" panose="02020603050405020304" pitchFamily="18" charset="0"/>
                        </a:rPr>
                        <a:t>İmzalarla ilgili öğrencilerin hocalara ulaşımındaki zorluklar</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t"/>
                      <a:r>
                        <a:rPr lang="tr-TR" sz="120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4181600255"/>
                  </a:ext>
                </a:extLst>
              </a:tr>
              <a:tr h="590856">
                <a:tc>
                  <a:txBody>
                    <a:bodyPr/>
                    <a:lstStyle/>
                    <a:p>
                      <a:pPr algn="l" rtl="0" fontAlgn="t"/>
                      <a:r>
                        <a:rPr lang="tr-TR" sz="1200" b="1" u="none" strike="noStrike" dirty="0">
                          <a:solidFill>
                            <a:srgbClr val="FF0000"/>
                          </a:solidFill>
                          <a:effectLst/>
                          <a:latin typeface="Times New Roman" panose="02020603050405020304" pitchFamily="18" charset="0"/>
                          <a:cs typeface="Times New Roman" panose="02020603050405020304" pitchFamily="18" charset="0"/>
                        </a:rPr>
                        <a:t>G-9</a:t>
                      </a:r>
                      <a:r>
                        <a:rPr lang="tr-TR" sz="1200" u="none" strike="noStrike" dirty="0">
                          <a:solidFill>
                            <a:srgbClr val="122204"/>
                          </a:solidFill>
                          <a:effectLst/>
                          <a:latin typeface="Times New Roman" panose="02020603050405020304" pitchFamily="18" charset="0"/>
                          <a:cs typeface="Times New Roman" panose="02020603050405020304" pitchFamily="18" charset="0"/>
                        </a:rPr>
                        <a:t> Gelişime ve değişime açık ekip ve ortamın </a:t>
                      </a:r>
                      <a:r>
                        <a:rPr lang="tr-TR" sz="1200" u="none" strike="noStrike" dirty="0" err="1">
                          <a:solidFill>
                            <a:srgbClr val="122204"/>
                          </a:solidFill>
                          <a:effectLst/>
                          <a:latin typeface="Times New Roman" panose="02020603050405020304" pitchFamily="18" charset="0"/>
                          <a:cs typeface="Times New Roman" panose="02020603050405020304" pitchFamily="18" charset="0"/>
                        </a:rPr>
                        <a:t>oması</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nchor="ctr"/>
                </a:tc>
                <a:tc>
                  <a:txBody>
                    <a:bodyPr/>
                    <a:lstStyle/>
                    <a:p>
                      <a:pPr algn="l" rtl="0" fontAlgn="t"/>
                      <a:r>
                        <a:rPr lang="tr-TR" sz="120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tc>
                  <a:txBody>
                    <a:bodyPr/>
                    <a:lstStyle/>
                    <a:p>
                      <a:pPr algn="l" fontAlgn="t"/>
                      <a:r>
                        <a:rPr lang="tr-TR" sz="120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401" marR="3401" marT="3401" marB="0"/>
                </a:tc>
                <a:extLst>
                  <a:ext uri="{0D108BD9-81ED-4DB2-BD59-A6C34878D82A}">
                    <a16:rowId xmlns:a16="http://schemas.microsoft.com/office/drawing/2014/main" val="2102097799"/>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634787963"/>
              </p:ext>
            </p:extLst>
          </p:nvPr>
        </p:nvGraphicFramePr>
        <p:xfrm>
          <a:off x="250050" y="7574531"/>
          <a:ext cx="5097936" cy="5231359"/>
        </p:xfrm>
        <a:graphic>
          <a:graphicData uri="http://schemas.openxmlformats.org/drawingml/2006/table">
            <a:tbl>
              <a:tblPr/>
              <a:tblGrid>
                <a:gridCol w="1631961">
                  <a:extLst>
                    <a:ext uri="{9D8B030D-6E8A-4147-A177-3AD203B41FA5}">
                      <a16:colId xmlns:a16="http://schemas.microsoft.com/office/drawing/2014/main" val="3918363564"/>
                    </a:ext>
                  </a:extLst>
                </a:gridCol>
                <a:gridCol w="1726198">
                  <a:extLst>
                    <a:ext uri="{9D8B030D-6E8A-4147-A177-3AD203B41FA5}">
                      <a16:colId xmlns:a16="http://schemas.microsoft.com/office/drawing/2014/main" val="1683979601"/>
                    </a:ext>
                  </a:extLst>
                </a:gridCol>
                <a:gridCol w="1739777">
                  <a:extLst>
                    <a:ext uri="{9D8B030D-6E8A-4147-A177-3AD203B41FA5}">
                      <a16:colId xmlns:a16="http://schemas.microsoft.com/office/drawing/2014/main" val="259245954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91024586"/>
              </p:ext>
            </p:extLst>
          </p:nvPr>
        </p:nvGraphicFramePr>
        <p:xfrm>
          <a:off x="152960" y="1265465"/>
          <a:ext cx="8923566" cy="4664725"/>
        </p:xfrm>
        <a:graphic>
          <a:graphicData uri="http://schemas.openxmlformats.org/drawingml/2006/table">
            <a:tbl>
              <a:tblPr>
                <a:tableStyleId>{5C22544A-7EE6-4342-B048-85BDC9FD1C3A}</a:tableStyleId>
              </a:tblPr>
              <a:tblGrid>
                <a:gridCol w="1090930">
                  <a:extLst>
                    <a:ext uri="{9D8B030D-6E8A-4147-A177-3AD203B41FA5}">
                      <a16:colId xmlns:a16="http://schemas.microsoft.com/office/drawing/2014/main" val="2934345449"/>
                    </a:ext>
                  </a:extLst>
                </a:gridCol>
                <a:gridCol w="1188993">
                  <a:extLst>
                    <a:ext uri="{9D8B030D-6E8A-4147-A177-3AD203B41FA5}">
                      <a16:colId xmlns:a16="http://schemas.microsoft.com/office/drawing/2014/main" val="4052842313"/>
                    </a:ext>
                  </a:extLst>
                </a:gridCol>
                <a:gridCol w="1188993">
                  <a:extLst>
                    <a:ext uri="{9D8B030D-6E8A-4147-A177-3AD203B41FA5}">
                      <a16:colId xmlns:a16="http://schemas.microsoft.com/office/drawing/2014/main" val="2846898899"/>
                    </a:ext>
                  </a:extLst>
                </a:gridCol>
                <a:gridCol w="1090930">
                  <a:extLst>
                    <a:ext uri="{9D8B030D-6E8A-4147-A177-3AD203B41FA5}">
                      <a16:colId xmlns:a16="http://schemas.microsoft.com/office/drawing/2014/main" val="2418075092"/>
                    </a:ext>
                  </a:extLst>
                </a:gridCol>
                <a:gridCol w="1090930">
                  <a:extLst>
                    <a:ext uri="{9D8B030D-6E8A-4147-A177-3AD203B41FA5}">
                      <a16:colId xmlns:a16="http://schemas.microsoft.com/office/drawing/2014/main" val="2301376387"/>
                    </a:ext>
                  </a:extLst>
                </a:gridCol>
                <a:gridCol w="1090930">
                  <a:extLst>
                    <a:ext uri="{9D8B030D-6E8A-4147-A177-3AD203B41FA5}">
                      <a16:colId xmlns:a16="http://schemas.microsoft.com/office/drawing/2014/main" val="1720676924"/>
                    </a:ext>
                  </a:extLst>
                </a:gridCol>
                <a:gridCol w="1090930">
                  <a:extLst>
                    <a:ext uri="{9D8B030D-6E8A-4147-A177-3AD203B41FA5}">
                      <a16:colId xmlns:a16="http://schemas.microsoft.com/office/drawing/2014/main" val="1098981103"/>
                    </a:ext>
                  </a:extLst>
                </a:gridCol>
                <a:gridCol w="1090930">
                  <a:extLst>
                    <a:ext uri="{9D8B030D-6E8A-4147-A177-3AD203B41FA5}">
                      <a16:colId xmlns:a16="http://schemas.microsoft.com/office/drawing/2014/main" val="4190582324"/>
                    </a:ext>
                  </a:extLst>
                </a:gridCol>
              </a:tblGrid>
              <a:tr h="727870">
                <a:tc>
                  <a:txBody>
                    <a:bodyPr/>
                    <a:lstStyle/>
                    <a:p>
                      <a:pPr algn="ctr" fontAlgn="ctr"/>
                      <a:r>
                        <a:rPr lang="tr-TR" sz="1200" b="1" u="none" strike="noStrike" dirty="0">
                          <a:solidFill>
                            <a:srgbClr val="C00000"/>
                          </a:solidFill>
                          <a:effectLst/>
                          <a:latin typeface="Times New Roman" panose="02020603050405020304" pitchFamily="18" charset="0"/>
                          <a:cs typeface="Times New Roman" panose="02020603050405020304" pitchFamily="18" charset="0"/>
                        </a:rPr>
                        <a:t>PAYDAŞ ADI</a:t>
                      </a:r>
                      <a:endParaRPr lang="tr-TR" sz="12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C00000"/>
                          </a:solidFill>
                          <a:effectLst/>
                          <a:latin typeface="Times New Roman" panose="02020603050405020304" pitchFamily="18" charset="0"/>
                          <a:cs typeface="Times New Roman" panose="02020603050405020304" pitchFamily="18" charset="0"/>
                        </a:rPr>
                        <a:t>PAYDAŞ NEDENİ</a:t>
                      </a:r>
                      <a:endParaRPr lang="tr-TR" sz="12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C00000"/>
                          </a:solidFill>
                          <a:effectLst/>
                          <a:latin typeface="Times New Roman" panose="02020603050405020304" pitchFamily="18" charset="0"/>
                          <a:cs typeface="Times New Roman" panose="02020603050405020304" pitchFamily="18" charset="0"/>
                        </a:rPr>
                        <a:t>PAYDAŞ BEKLENTİSİ</a:t>
                      </a:r>
                      <a:endParaRPr lang="tr-TR" sz="12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C00000"/>
                          </a:solidFill>
                          <a:effectLst/>
                          <a:latin typeface="Times New Roman" panose="02020603050405020304" pitchFamily="18" charset="0"/>
                          <a:cs typeface="Times New Roman" panose="02020603050405020304" pitchFamily="18" charset="0"/>
                        </a:rPr>
                        <a:t>İÇ PAYDAŞ</a:t>
                      </a:r>
                      <a:endParaRPr lang="tr-TR" sz="12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C00000"/>
                          </a:solidFill>
                          <a:effectLst/>
                          <a:latin typeface="Times New Roman" panose="02020603050405020304" pitchFamily="18" charset="0"/>
                          <a:cs typeface="Times New Roman" panose="02020603050405020304" pitchFamily="18" charset="0"/>
                        </a:rPr>
                        <a:t>DIŞ PAYDAŞ</a:t>
                      </a:r>
                      <a:endParaRPr lang="tr-TR" sz="12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C00000"/>
                          </a:solidFill>
                          <a:effectLst/>
                          <a:latin typeface="Times New Roman" panose="02020603050405020304" pitchFamily="18" charset="0"/>
                          <a:cs typeface="Times New Roman" panose="02020603050405020304" pitchFamily="18" charset="0"/>
                        </a:rPr>
                        <a:t>MÜŞTERİ</a:t>
                      </a:r>
                      <a:endParaRPr lang="tr-TR" sz="12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C00000"/>
                          </a:solidFill>
                          <a:effectLst/>
                          <a:latin typeface="Times New Roman" panose="02020603050405020304" pitchFamily="18" charset="0"/>
                          <a:cs typeface="Times New Roman" panose="02020603050405020304" pitchFamily="18" charset="0"/>
                        </a:rPr>
                        <a:t>TEMEL ORTAK</a:t>
                      </a:r>
                      <a:endParaRPr lang="tr-TR" sz="12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C00000"/>
                          </a:solidFill>
                          <a:effectLst/>
                          <a:latin typeface="Times New Roman" panose="02020603050405020304" pitchFamily="18" charset="0"/>
                          <a:cs typeface="Times New Roman" panose="02020603050405020304" pitchFamily="18" charset="0"/>
                        </a:rPr>
                        <a:t>STRATEJİK ORTAK</a:t>
                      </a:r>
                      <a:endParaRPr lang="tr-TR" sz="12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3389" marR="3389" marT="3389" marB="0" anchor="ctr"/>
                </a:tc>
                <a:extLst>
                  <a:ext uri="{0D108BD9-81ED-4DB2-BD59-A6C34878D82A}">
                    <a16:rowId xmlns:a16="http://schemas.microsoft.com/office/drawing/2014/main" val="884618806"/>
                  </a:ext>
                </a:extLst>
              </a:tr>
              <a:tr h="546741">
                <a:tc>
                  <a:txBody>
                    <a:bodyPr/>
                    <a:lstStyle/>
                    <a:p>
                      <a:pPr algn="ctr"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Rektörlük</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Üst Amir</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Zamanında ve Doğru İş</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l" fontAlgn="b"/>
                      <a:r>
                        <a:rPr lang="tr-TR" sz="120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b"/>
                </a:tc>
                <a:extLst>
                  <a:ext uri="{0D108BD9-81ED-4DB2-BD59-A6C34878D82A}">
                    <a16:rowId xmlns:a16="http://schemas.microsoft.com/office/drawing/2014/main" val="1492823201"/>
                  </a:ext>
                </a:extLst>
              </a:tr>
              <a:tr h="727870">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Aday Öğrenci</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Hizmet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Bilgi Alma Beklentisi</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extLst>
                  <a:ext uri="{0D108BD9-81ED-4DB2-BD59-A6C34878D82A}">
                    <a16:rowId xmlns:a16="http://schemas.microsoft.com/office/drawing/2014/main" val="1852395536"/>
                  </a:ext>
                </a:extLst>
              </a:tr>
              <a:tr h="1025376">
                <a:tc>
                  <a:txBody>
                    <a:bodyPr/>
                    <a:lstStyle/>
                    <a:p>
                      <a:pPr algn="ctr"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Öğrenci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Hizmet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Kaliteli Eğitim Öğretim, Güçlü İletişim, Araştırma Olanakları</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extLst>
                  <a:ext uri="{0D108BD9-81ED-4DB2-BD59-A6C34878D82A}">
                    <a16:rowId xmlns:a16="http://schemas.microsoft.com/office/drawing/2014/main" val="4178644193"/>
                  </a:ext>
                </a:extLst>
              </a:tr>
              <a:tr h="908998">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İnsan Kaynakları</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Hizmet</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SGK, Fazla Mesai Ödemeleri</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X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extLst>
                  <a:ext uri="{0D108BD9-81ED-4DB2-BD59-A6C34878D82A}">
                    <a16:rowId xmlns:a16="http://schemas.microsoft.com/office/drawing/2014/main" val="2342349310"/>
                  </a:ext>
                </a:extLst>
              </a:tr>
              <a:tr h="727870">
                <a:tc>
                  <a:txBody>
                    <a:bodyPr/>
                    <a:lstStyle/>
                    <a:p>
                      <a:pPr algn="ctr"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Muhasebe/</a:t>
                      </a:r>
                      <a:br>
                        <a:rPr lang="tr-TR" sz="1200" u="none" strike="noStrike" dirty="0">
                          <a:solidFill>
                            <a:srgbClr val="122204"/>
                          </a:solidFill>
                          <a:effectLst/>
                          <a:latin typeface="Times New Roman" panose="02020603050405020304" pitchFamily="18" charset="0"/>
                          <a:cs typeface="Times New Roman" panose="02020603050405020304" pitchFamily="18" charset="0"/>
                        </a:rPr>
                      </a:br>
                      <a:r>
                        <a:rPr lang="tr-TR" sz="1200" u="none" strike="noStrike" dirty="0">
                          <a:solidFill>
                            <a:srgbClr val="122204"/>
                          </a:solidFill>
                          <a:effectLst/>
                          <a:latin typeface="Times New Roman" panose="02020603050405020304" pitchFamily="18" charset="0"/>
                          <a:cs typeface="Times New Roman" panose="02020603050405020304" pitchFamily="18" charset="0"/>
                        </a:rPr>
                        <a:t>Finans</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Hizmet</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Zamanında Bilgilendirme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u="none" strike="noStrike" dirty="0">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3389" marR="3389" marT="3389" marB="0" anchor="ctr"/>
                </a:tc>
                <a:extLst>
                  <a:ext uri="{0D108BD9-81ED-4DB2-BD59-A6C34878D82A}">
                    <a16:rowId xmlns:a16="http://schemas.microsoft.com/office/drawing/2014/main" val="957922324"/>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95456649"/>
              </p:ext>
            </p:extLst>
          </p:nvPr>
        </p:nvGraphicFramePr>
        <p:xfrm>
          <a:off x="89804" y="1738990"/>
          <a:ext cx="8768446" cy="5053698"/>
        </p:xfrm>
        <a:graphic>
          <a:graphicData uri="http://schemas.openxmlformats.org/drawingml/2006/table">
            <a:tbl>
              <a:tblPr>
                <a:tableStyleId>{5C22544A-7EE6-4342-B048-85BDC9FD1C3A}</a:tableStyleId>
              </a:tblPr>
              <a:tblGrid>
                <a:gridCol w="1071967">
                  <a:extLst>
                    <a:ext uri="{9D8B030D-6E8A-4147-A177-3AD203B41FA5}">
                      <a16:colId xmlns:a16="http://schemas.microsoft.com/office/drawing/2014/main" val="426690630"/>
                    </a:ext>
                  </a:extLst>
                </a:gridCol>
                <a:gridCol w="1168322">
                  <a:extLst>
                    <a:ext uri="{9D8B030D-6E8A-4147-A177-3AD203B41FA5}">
                      <a16:colId xmlns:a16="http://schemas.microsoft.com/office/drawing/2014/main" val="2803718984"/>
                    </a:ext>
                  </a:extLst>
                </a:gridCol>
                <a:gridCol w="1168322">
                  <a:extLst>
                    <a:ext uri="{9D8B030D-6E8A-4147-A177-3AD203B41FA5}">
                      <a16:colId xmlns:a16="http://schemas.microsoft.com/office/drawing/2014/main" val="3008944565"/>
                    </a:ext>
                  </a:extLst>
                </a:gridCol>
                <a:gridCol w="1071967">
                  <a:extLst>
                    <a:ext uri="{9D8B030D-6E8A-4147-A177-3AD203B41FA5}">
                      <a16:colId xmlns:a16="http://schemas.microsoft.com/office/drawing/2014/main" val="3586473021"/>
                    </a:ext>
                  </a:extLst>
                </a:gridCol>
                <a:gridCol w="1071967">
                  <a:extLst>
                    <a:ext uri="{9D8B030D-6E8A-4147-A177-3AD203B41FA5}">
                      <a16:colId xmlns:a16="http://schemas.microsoft.com/office/drawing/2014/main" val="3359343791"/>
                    </a:ext>
                  </a:extLst>
                </a:gridCol>
                <a:gridCol w="1071967">
                  <a:extLst>
                    <a:ext uri="{9D8B030D-6E8A-4147-A177-3AD203B41FA5}">
                      <a16:colId xmlns:a16="http://schemas.microsoft.com/office/drawing/2014/main" val="3650561056"/>
                    </a:ext>
                  </a:extLst>
                </a:gridCol>
                <a:gridCol w="1071967">
                  <a:extLst>
                    <a:ext uri="{9D8B030D-6E8A-4147-A177-3AD203B41FA5}">
                      <a16:colId xmlns:a16="http://schemas.microsoft.com/office/drawing/2014/main" val="43041545"/>
                    </a:ext>
                  </a:extLst>
                </a:gridCol>
                <a:gridCol w="1071967">
                  <a:extLst>
                    <a:ext uri="{9D8B030D-6E8A-4147-A177-3AD203B41FA5}">
                      <a16:colId xmlns:a16="http://schemas.microsoft.com/office/drawing/2014/main" val="923190569"/>
                    </a:ext>
                  </a:extLst>
                </a:gridCol>
              </a:tblGrid>
              <a:tr h="842283">
                <a:tc>
                  <a:txBody>
                    <a:bodyPr/>
                    <a:lstStyle/>
                    <a:p>
                      <a:pPr algn="ctr" fontAlgn="ctr"/>
                      <a:r>
                        <a:rPr lang="tr-TR" sz="1200" b="1" u="none" strike="noStrike" dirty="0">
                          <a:solidFill>
                            <a:srgbClr val="122204"/>
                          </a:solidFill>
                          <a:effectLst/>
                        </a:rPr>
                        <a:t>Destek Hizmetleri</a:t>
                      </a:r>
                      <a:endParaRPr lang="tr-TR" sz="1200" b="1" i="0" u="none" strike="noStrike" dirty="0">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dirty="0">
                          <a:solidFill>
                            <a:srgbClr val="122204"/>
                          </a:solidFill>
                          <a:effectLst/>
                        </a:rPr>
                        <a:t>Hizmet</a:t>
                      </a:r>
                      <a:endParaRPr lang="tr-TR" sz="1200" b="1" i="0" u="none" strike="noStrike" dirty="0">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Zamanında Talep </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dirty="0">
                          <a:solidFill>
                            <a:srgbClr val="122204"/>
                          </a:solidFill>
                          <a:effectLst/>
                        </a:rPr>
                        <a:t>X</a:t>
                      </a:r>
                      <a:endParaRPr lang="tr-TR" sz="1200" b="1" i="0" u="none" strike="noStrike" dirty="0">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 </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 </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 </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X</a:t>
                      </a:r>
                      <a:endParaRPr lang="tr-TR" sz="1200" b="1" i="0" u="none" strike="noStrike">
                        <a:solidFill>
                          <a:srgbClr val="122204"/>
                        </a:solidFill>
                        <a:effectLst/>
                        <a:latin typeface="Calibri" panose="020F0502020204030204" pitchFamily="34" charset="0"/>
                      </a:endParaRPr>
                    </a:p>
                  </a:txBody>
                  <a:tcPr marL="5180" marR="5180" marT="5180" marB="0" anchor="ctr"/>
                </a:tc>
                <a:extLst>
                  <a:ext uri="{0D108BD9-81ED-4DB2-BD59-A6C34878D82A}">
                    <a16:rowId xmlns:a16="http://schemas.microsoft.com/office/drawing/2014/main" val="1016897334"/>
                  </a:ext>
                </a:extLst>
              </a:tr>
              <a:tr h="842283">
                <a:tc>
                  <a:txBody>
                    <a:bodyPr/>
                    <a:lstStyle/>
                    <a:p>
                      <a:pPr algn="ctr" fontAlgn="ctr"/>
                      <a:r>
                        <a:rPr lang="tr-TR" sz="1200" b="1" u="none" strike="noStrike" dirty="0">
                          <a:solidFill>
                            <a:srgbClr val="122204"/>
                          </a:solidFill>
                          <a:effectLst/>
                        </a:rPr>
                        <a:t>Satın Alma</a:t>
                      </a:r>
                      <a:endParaRPr lang="tr-TR" sz="1200" b="1" i="0" u="none" strike="noStrike" dirty="0">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dirty="0">
                          <a:solidFill>
                            <a:srgbClr val="122204"/>
                          </a:solidFill>
                          <a:effectLst/>
                        </a:rPr>
                        <a:t>Hizmet</a:t>
                      </a:r>
                      <a:endParaRPr lang="tr-TR" sz="1200" b="1" i="0" u="none" strike="noStrike" dirty="0">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dirty="0">
                          <a:solidFill>
                            <a:srgbClr val="122204"/>
                          </a:solidFill>
                          <a:effectLst/>
                        </a:rPr>
                        <a:t>Zamanında Talep </a:t>
                      </a:r>
                      <a:endParaRPr lang="tr-TR" sz="1200" b="1" i="0" u="none" strike="noStrike" dirty="0">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dirty="0">
                          <a:solidFill>
                            <a:srgbClr val="122204"/>
                          </a:solidFill>
                          <a:effectLst/>
                        </a:rPr>
                        <a:t>X</a:t>
                      </a:r>
                      <a:endParaRPr lang="tr-TR" sz="1200" b="1" i="0" u="none" strike="noStrike" dirty="0">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 </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 </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 </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X</a:t>
                      </a:r>
                      <a:endParaRPr lang="tr-TR" sz="1200" b="1" i="0" u="none" strike="noStrike">
                        <a:solidFill>
                          <a:srgbClr val="122204"/>
                        </a:solidFill>
                        <a:effectLst/>
                        <a:latin typeface="Calibri" panose="020F0502020204030204" pitchFamily="34" charset="0"/>
                      </a:endParaRPr>
                    </a:p>
                  </a:txBody>
                  <a:tcPr marL="5180" marR="5180" marT="5180" marB="0" anchor="ctr"/>
                </a:tc>
                <a:extLst>
                  <a:ext uri="{0D108BD9-81ED-4DB2-BD59-A6C34878D82A}">
                    <a16:rowId xmlns:a16="http://schemas.microsoft.com/office/drawing/2014/main" val="3698515122"/>
                  </a:ext>
                </a:extLst>
              </a:tr>
              <a:tr h="842283">
                <a:tc>
                  <a:txBody>
                    <a:bodyPr/>
                    <a:lstStyle/>
                    <a:p>
                      <a:pPr algn="ctr" fontAlgn="ctr"/>
                      <a:r>
                        <a:rPr lang="tr-TR" sz="1200" b="1" u="none" strike="noStrike">
                          <a:solidFill>
                            <a:srgbClr val="122204"/>
                          </a:solidFill>
                          <a:effectLst/>
                        </a:rPr>
                        <a:t>Akademisyen</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Hizmet</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dirty="0">
                          <a:solidFill>
                            <a:srgbClr val="122204"/>
                          </a:solidFill>
                          <a:effectLst/>
                        </a:rPr>
                        <a:t>Doğru İşlem, Memnuniyet</a:t>
                      </a:r>
                      <a:endParaRPr lang="tr-TR" sz="1200" b="1" i="0" u="none" strike="noStrike" dirty="0">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dirty="0">
                          <a:solidFill>
                            <a:srgbClr val="122204"/>
                          </a:solidFill>
                          <a:effectLst/>
                        </a:rPr>
                        <a:t>X</a:t>
                      </a:r>
                      <a:endParaRPr lang="tr-TR" sz="1200" b="1" i="0" u="none" strike="noStrike" dirty="0">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 </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 </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 </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X</a:t>
                      </a:r>
                      <a:endParaRPr lang="tr-TR" sz="1200" b="1" i="0" u="none" strike="noStrike">
                        <a:solidFill>
                          <a:srgbClr val="122204"/>
                        </a:solidFill>
                        <a:effectLst/>
                        <a:latin typeface="Calibri" panose="020F0502020204030204" pitchFamily="34" charset="0"/>
                      </a:endParaRPr>
                    </a:p>
                  </a:txBody>
                  <a:tcPr marL="5180" marR="5180" marT="5180" marB="0" anchor="ctr"/>
                </a:tc>
                <a:extLst>
                  <a:ext uri="{0D108BD9-81ED-4DB2-BD59-A6C34878D82A}">
                    <a16:rowId xmlns:a16="http://schemas.microsoft.com/office/drawing/2014/main" val="1861150560"/>
                  </a:ext>
                </a:extLst>
              </a:tr>
              <a:tr h="842283">
                <a:tc>
                  <a:txBody>
                    <a:bodyPr/>
                    <a:lstStyle/>
                    <a:p>
                      <a:pPr algn="ctr" fontAlgn="ctr"/>
                      <a:r>
                        <a:rPr lang="tr-TR" sz="1200" b="1" u="none" strike="noStrike">
                          <a:solidFill>
                            <a:srgbClr val="122204"/>
                          </a:solidFill>
                          <a:effectLst/>
                        </a:rPr>
                        <a:t>Milli Savunma Bakanlığı</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Askerlik İşlemleri</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dirty="0">
                          <a:solidFill>
                            <a:srgbClr val="122204"/>
                          </a:solidFill>
                          <a:effectLst/>
                        </a:rPr>
                        <a:t>Zamanında ve Doğru  Bildirim</a:t>
                      </a:r>
                      <a:endParaRPr lang="tr-TR" sz="1200" b="1" i="0" u="none" strike="noStrike" dirty="0">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dirty="0">
                          <a:solidFill>
                            <a:srgbClr val="122204"/>
                          </a:solidFill>
                          <a:effectLst/>
                        </a:rPr>
                        <a:t> </a:t>
                      </a:r>
                      <a:endParaRPr lang="tr-TR" sz="1200" b="1" i="0" u="none" strike="noStrike" dirty="0">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dirty="0">
                          <a:solidFill>
                            <a:srgbClr val="122204"/>
                          </a:solidFill>
                          <a:effectLst/>
                        </a:rPr>
                        <a:t>X</a:t>
                      </a:r>
                      <a:endParaRPr lang="tr-TR" sz="1200" b="1" i="0" u="none" strike="noStrike" dirty="0">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 </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X</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 </a:t>
                      </a:r>
                      <a:endParaRPr lang="tr-TR" sz="1200" b="1" i="0" u="none" strike="noStrike">
                        <a:solidFill>
                          <a:srgbClr val="122204"/>
                        </a:solidFill>
                        <a:effectLst/>
                        <a:latin typeface="Calibri" panose="020F0502020204030204" pitchFamily="34" charset="0"/>
                      </a:endParaRPr>
                    </a:p>
                  </a:txBody>
                  <a:tcPr marL="5180" marR="5180" marT="5180" marB="0" anchor="ctr"/>
                </a:tc>
                <a:extLst>
                  <a:ext uri="{0D108BD9-81ED-4DB2-BD59-A6C34878D82A}">
                    <a16:rowId xmlns:a16="http://schemas.microsoft.com/office/drawing/2014/main" val="1772330763"/>
                  </a:ext>
                </a:extLst>
              </a:tr>
              <a:tr h="842283">
                <a:tc>
                  <a:txBody>
                    <a:bodyPr/>
                    <a:lstStyle/>
                    <a:p>
                      <a:pPr algn="ctr" fontAlgn="ctr"/>
                      <a:r>
                        <a:rPr lang="tr-TR" sz="1200" b="1" u="none" strike="noStrike">
                          <a:solidFill>
                            <a:srgbClr val="122204"/>
                          </a:solidFill>
                          <a:effectLst/>
                        </a:rPr>
                        <a:t>YÖK</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Sorumluluk</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dirty="0">
                          <a:solidFill>
                            <a:srgbClr val="122204"/>
                          </a:solidFill>
                          <a:effectLst/>
                        </a:rPr>
                        <a:t>Mevzuata Uygunluk</a:t>
                      </a:r>
                      <a:endParaRPr lang="tr-TR" sz="1200" b="1" i="0" u="none" strike="noStrike" dirty="0">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 </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X</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dirty="0">
                          <a:solidFill>
                            <a:srgbClr val="122204"/>
                          </a:solidFill>
                          <a:effectLst/>
                        </a:rPr>
                        <a:t> </a:t>
                      </a:r>
                      <a:endParaRPr lang="tr-TR" sz="1200" b="1" i="0" u="none" strike="noStrike" dirty="0">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dirty="0">
                          <a:solidFill>
                            <a:srgbClr val="122204"/>
                          </a:solidFill>
                          <a:effectLst/>
                        </a:rPr>
                        <a:t>X</a:t>
                      </a:r>
                      <a:endParaRPr lang="tr-TR" sz="1200" b="1" i="0" u="none" strike="noStrike" dirty="0">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 </a:t>
                      </a:r>
                      <a:endParaRPr lang="tr-TR" sz="1200" b="1" i="0" u="none" strike="noStrike">
                        <a:solidFill>
                          <a:srgbClr val="122204"/>
                        </a:solidFill>
                        <a:effectLst/>
                        <a:latin typeface="Calibri" panose="020F0502020204030204" pitchFamily="34" charset="0"/>
                      </a:endParaRPr>
                    </a:p>
                  </a:txBody>
                  <a:tcPr marL="5180" marR="5180" marT="5180" marB="0" anchor="ctr"/>
                </a:tc>
                <a:extLst>
                  <a:ext uri="{0D108BD9-81ED-4DB2-BD59-A6C34878D82A}">
                    <a16:rowId xmlns:a16="http://schemas.microsoft.com/office/drawing/2014/main" val="3009301877"/>
                  </a:ext>
                </a:extLst>
              </a:tr>
              <a:tr h="842283">
                <a:tc>
                  <a:txBody>
                    <a:bodyPr/>
                    <a:lstStyle/>
                    <a:p>
                      <a:pPr algn="ctr" fontAlgn="ctr"/>
                      <a:r>
                        <a:rPr lang="tr-TR" sz="1200" b="1" u="none" strike="noStrike">
                          <a:solidFill>
                            <a:srgbClr val="122204"/>
                          </a:solidFill>
                          <a:effectLst/>
                        </a:rPr>
                        <a:t>Mezunlar</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Tanıtım ve Süreklilik</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Bilgi Alma Beklentisi, Aidiyet</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 </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X</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a:solidFill>
                            <a:srgbClr val="122204"/>
                          </a:solidFill>
                          <a:effectLst/>
                        </a:rPr>
                        <a:t> </a:t>
                      </a:r>
                      <a:endParaRPr lang="tr-TR" sz="1200" b="1" i="0" u="none" strike="noStrike">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dirty="0">
                          <a:solidFill>
                            <a:srgbClr val="122204"/>
                          </a:solidFill>
                          <a:effectLst/>
                        </a:rPr>
                        <a:t> </a:t>
                      </a:r>
                      <a:endParaRPr lang="tr-TR" sz="1200" b="1" i="0" u="none" strike="noStrike" dirty="0">
                        <a:solidFill>
                          <a:srgbClr val="122204"/>
                        </a:solidFill>
                        <a:effectLst/>
                        <a:latin typeface="Calibri" panose="020F0502020204030204" pitchFamily="34" charset="0"/>
                      </a:endParaRPr>
                    </a:p>
                  </a:txBody>
                  <a:tcPr marL="5180" marR="5180" marT="5180" marB="0" anchor="ctr"/>
                </a:tc>
                <a:tc>
                  <a:txBody>
                    <a:bodyPr/>
                    <a:lstStyle/>
                    <a:p>
                      <a:pPr algn="ctr" fontAlgn="ctr"/>
                      <a:r>
                        <a:rPr lang="tr-TR" sz="1200" b="1" u="none" strike="noStrike" dirty="0">
                          <a:solidFill>
                            <a:srgbClr val="122204"/>
                          </a:solidFill>
                          <a:effectLst/>
                        </a:rPr>
                        <a:t>X</a:t>
                      </a:r>
                      <a:endParaRPr lang="tr-TR" sz="1200" b="1" i="0" u="none" strike="noStrike" dirty="0">
                        <a:solidFill>
                          <a:srgbClr val="122204"/>
                        </a:solidFill>
                        <a:effectLst/>
                        <a:latin typeface="Calibri" panose="020F0502020204030204" pitchFamily="34" charset="0"/>
                      </a:endParaRPr>
                    </a:p>
                  </a:txBody>
                  <a:tcPr marL="5180" marR="5180" marT="5180" marB="0" anchor="ctr"/>
                </a:tc>
                <a:extLst>
                  <a:ext uri="{0D108BD9-81ED-4DB2-BD59-A6C34878D82A}">
                    <a16:rowId xmlns:a16="http://schemas.microsoft.com/office/drawing/2014/main" val="265047054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61345045"/>
              </p:ext>
            </p:extLst>
          </p:nvPr>
        </p:nvGraphicFramePr>
        <p:xfrm>
          <a:off x="89806" y="1011120"/>
          <a:ext cx="8768444" cy="727870"/>
        </p:xfrm>
        <a:graphic>
          <a:graphicData uri="http://schemas.openxmlformats.org/drawingml/2006/table">
            <a:tbl>
              <a:tblPr>
                <a:tableStyleId>{5C22544A-7EE6-4342-B048-85BDC9FD1C3A}</a:tableStyleId>
              </a:tblPr>
              <a:tblGrid>
                <a:gridCol w="1071966">
                  <a:extLst>
                    <a:ext uri="{9D8B030D-6E8A-4147-A177-3AD203B41FA5}">
                      <a16:colId xmlns:a16="http://schemas.microsoft.com/office/drawing/2014/main" val="599302484"/>
                    </a:ext>
                  </a:extLst>
                </a:gridCol>
                <a:gridCol w="1168324">
                  <a:extLst>
                    <a:ext uri="{9D8B030D-6E8A-4147-A177-3AD203B41FA5}">
                      <a16:colId xmlns:a16="http://schemas.microsoft.com/office/drawing/2014/main" val="3329547301"/>
                    </a:ext>
                  </a:extLst>
                </a:gridCol>
                <a:gridCol w="1168324">
                  <a:extLst>
                    <a:ext uri="{9D8B030D-6E8A-4147-A177-3AD203B41FA5}">
                      <a16:colId xmlns:a16="http://schemas.microsoft.com/office/drawing/2014/main" val="2431908860"/>
                    </a:ext>
                  </a:extLst>
                </a:gridCol>
                <a:gridCol w="1071966">
                  <a:extLst>
                    <a:ext uri="{9D8B030D-6E8A-4147-A177-3AD203B41FA5}">
                      <a16:colId xmlns:a16="http://schemas.microsoft.com/office/drawing/2014/main" val="3153916871"/>
                    </a:ext>
                  </a:extLst>
                </a:gridCol>
                <a:gridCol w="1071966">
                  <a:extLst>
                    <a:ext uri="{9D8B030D-6E8A-4147-A177-3AD203B41FA5}">
                      <a16:colId xmlns:a16="http://schemas.microsoft.com/office/drawing/2014/main" val="2144323623"/>
                    </a:ext>
                  </a:extLst>
                </a:gridCol>
                <a:gridCol w="1071966">
                  <a:extLst>
                    <a:ext uri="{9D8B030D-6E8A-4147-A177-3AD203B41FA5}">
                      <a16:colId xmlns:a16="http://schemas.microsoft.com/office/drawing/2014/main" val="3752637414"/>
                    </a:ext>
                  </a:extLst>
                </a:gridCol>
                <a:gridCol w="1071966">
                  <a:extLst>
                    <a:ext uri="{9D8B030D-6E8A-4147-A177-3AD203B41FA5}">
                      <a16:colId xmlns:a16="http://schemas.microsoft.com/office/drawing/2014/main" val="3155855228"/>
                    </a:ext>
                  </a:extLst>
                </a:gridCol>
                <a:gridCol w="1071966">
                  <a:extLst>
                    <a:ext uri="{9D8B030D-6E8A-4147-A177-3AD203B41FA5}">
                      <a16:colId xmlns:a16="http://schemas.microsoft.com/office/drawing/2014/main" val="3011880025"/>
                    </a:ext>
                  </a:extLst>
                </a:gridCol>
              </a:tblGrid>
              <a:tr h="727870">
                <a:tc>
                  <a:txBody>
                    <a:bodyPr/>
                    <a:lstStyle/>
                    <a:p>
                      <a:pPr algn="ctr" fontAlgn="ctr"/>
                      <a:r>
                        <a:rPr lang="tr-TR" sz="1200" b="1" u="none" strike="noStrike" dirty="0">
                          <a:solidFill>
                            <a:srgbClr val="0070C0"/>
                          </a:solidFill>
                          <a:effectLst/>
                          <a:latin typeface="Times New Roman" panose="02020603050405020304" pitchFamily="18" charset="0"/>
                          <a:cs typeface="Times New Roman" panose="02020603050405020304" pitchFamily="18" charset="0"/>
                        </a:rPr>
                        <a:t>PAYDAŞ ADI</a:t>
                      </a:r>
                      <a:endParaRPr lang="tr-TR" sz="12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0070C0"/>
                          </a:solidFill>
                          <a:effectLst/>
                          <a:latin typeface="Times New Roman" panose="02020603050405020304" pitchFamily="18" charset="0"/>
                          <a:cs typeface="Times New Roman" panose="02020603050405020304" pitchFamily="18" charset="0"/>
                        </a:rPr>
                        <a:t>PAYDAŞ NEDENİ</a:t>
                      </a:r>
                      <a:endParaRPr lang="tr-TR" sz="12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0070C0"/>
                          </a:solidFill>
                          <a:effectLst/>
                          <a:latin typeface="Times New Roman" panose="02020603050405020304" pitchFamily="18" charset="0"/>
                          <a:cs typeface="Times New Roman" panose="02020603050405020304" pitchFamily="18" charset="0"/>
                        </a:rPr>
                        <a:t>PAYDAŞ BEKLENTİSİ</a:t>
                      </a:r>
                      <a:endParaRPr lang="tr-TR" sz="12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0070C0"/>
                          </a:solidFill>
                          <a:effectLst/>
                          <a:latin typeface="Times New Roman" panose="02020603050405020304" pitchFamily="18" charset="0"/>
                          <a:cs typeface="Times New Roman" panose="02020603050405020304" pitchFamily="18" charset="0"/>
                        </a:rPr>
                        <a:t>İÇ PAYDAŞ</a:t>
                      </a:r>
                      <a:endParaRPr lang="tr-TR" sz="12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0070C0"/>
                          </a:solidFill>
                          <a:effectLst/>
                          <a:latin typeface="Times New Roman" panose="02020603050405020304" pitchFamily="18" charset="0"/>
                          <a:cs typeface="Times New Roman" panose="02020603050405020304" pitchFamily="18" charset="0"/>
                        </a:rPr>
                        <a:t>DIŞ PAYDAŞ</a:t>
                      </a:r>
                      <a:endParaRPr lang="tr-TR" sz="12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0070C0"/>
                          </a:solidFill>
                          <a:effectLst/>
                          <a:latin typeface="Times New Roman" panose="02020603050405020304" pitchFamily="18" charset="0"/>
                          <a:cs typeface="Times New Roman" panose="02020603050405020304" pitchFamily="18" charset="0"/>
                        </a:rPr>
                        <a:t>MÜŞTERİ</a:t>
                      </a:r>
                      <a:endParaRPr lang="tr-TR" sz="12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0070C0"/>
                          </a:solidFill>
                          <a:effectLst/>
                          <a:latin typeface="Times New Roman" panose="02020603050405020304" pitchFamily="18" charset="0"/>
                          <a:cs typeface="Times New Roman" panose="02020603050405020304" pitchFamily="18" charset="0"/>
                        </a:rPr>
                        <a:t>TEMEL ORTAK</a:t>
                      </a:r>
                      <a:endParaRPr lang="tr-TR" sz="12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0070C0"/>
                          </a:solidFill>
                          <a:effectLst/>
                          <a:latin typeface="Times New Roman" panose="02020603050405020304" pitchFamily="18" charset="0"/>
                          <a:cs typeface="Times New Roman" panose="02020603050405020304" pitchFamily="18" charset="0"/>
                        </a:rPr>
                        <a:t>STRATEJİK ORTAK</a:t>
                      </a:r>
                      <a:endParaRPr lang="tr-TR" sz="12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3389" marR="3389" marT="3389" marB="0" anchor="ctr"/>
                </a:tc>
                <a:extLst>
                  <a:ext uri="{0D108BD9-81ED-4DB2-BD59-A6C34878D82A}">
                    <a16:rowId xmlns:a16="http://schemas.microsoft.com/office/drawing/2014/main" val="4008989260"/>
                  </a:ext>
                </a:extLst>
              </a:tr>
            </a:tbl>
          </a:graphicData>
        </a:graphic>
      </p:graphicFrame>
    </p:spTree>
    <p:extLst>
      <p:ext uri="{BB962C8B-B14F-4D97-AF65-F5344CB8AC3E}">
        <p14:creationId xmlns:p14="http://schemas.microsoft.com/office/powerpoint/2010/main" val="15416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7</a:t>
            </a:fld>
            <a:endParaRPr lang="tr-TR"/>
          </a:p>
        </p:txBody>
      </p:sp>
      <p:graphicFrame>
        <p:nvGraphicFramePr>
          <p:cNvPr id="3" name="Table 2"/>
          <p:cNvGraphicFramePr>
            <a:graphicFrameLocks noGrp="1"/>
          </p:cNvGraphicFramePr>
          <p:nvPr>
            <p:extLst>
              <p:ext uri="{D42A27DB-BD31-4B8C-83A1-F6EECF244321}">
                <p14:modId xmlns:p14="http://schemas.microsoft.com/office/powerpoint/2010/main" val="2021929452"/>
              </p:ext>
            </p:extLst>
          </p:nvPr>
        </p:nvGraphicFramePr>
        <p:xfrm>
          <a:off x="65314" y="930728"/>
          <a:ext cx="8768442" cy="5927272"/>
        </p:xfrm>
        <a:graphic>
          <a:graphicData uri="http://schemas.openxmlformats.org/drawingml/2006/table">
            <a:tbl>
              <a:tblPr>
                <a:tableStyleId>{5C22544A-7EE6-4342-B048-85BDC9FD1C3A}</a:tableStyleId>
              </a:tblPr>
              <a:tblGrid>
                <a:gridCol w="1071966">
                  <a:extLst>
                    <a:ext uri="{9D8B030D-6E8A-4147-A177-3AD203B41FA5}">
                      <a16:colId xmlns:a16="http://schemas.microsoft.com/office/drawing/2014/main" val="933650035"/>
                    </a:ext>
                  </a:extLst>
                </a:gridCol>
                <a:gridCol w="1168323">
                  <a:extLst>
                    <a:ext uri="{9D8B030D-6E8A-4147-A177-3AD203B41FA5}">
                      <a16:colId xmlns:a16="http://schemas.microsoft.com/office/drawing/2014/main" val="475646983"/>
                    </a:ext>
                  </a:extLst>
                </a:gridCol>
                <a:gridCol w="1168323">
                  <a:extLst>
                    <a:ext uri="{9D8B030D-6E8A-4147-A177-3AD203B41FA5}">
                      <a16:colId xmlns:a16="http://schemas.microsoft.com/office/drawing/2014/main" val="2437503650"/>
                    </a:ext>
                  </a:extLst>
                </a:gridCol>
                <a:gridCol w="1071966">
                  <a:extLst>
                    <a:ext uri="{9D8B030D-6E8A-4147-A177-3AD203B41FA5}">
                      <a16:colId xmlns:a16="http://schemas.microsoft.com/office/drawing/2014/main" val="3876601108"/>
                    </a:ext>
                  </a:extLst>
                </a:gridCol>
                <a:gridCol w="1071966">
                  <a:extLst>
                    <a:ext uri="{9D8B030D-6E8A-4147-A177-3AD203B41FA5}">
                      <a16:colId xmlns:a16="http://schemas.microsoft.com/office/drawing/2014/main" val="1033936648"/>
                    </a:ext>
                  </a:extLst>
                </a:gridCol>
                <a:gridCol w="1071966">
                  <a:extLst>
                    <a:ext uri="{9D8B030D-6E8A-4147-A177-3AD203B41FA5}">
                      <a16:colId xmlns:a16="http://schemas.microsoft.com/office/drawing/2014/main" val="2077916725"/>
                    </a:ext>
                  </a:extLst>
                </a:gridCol>
                <a:gridCol w="1071966">
                  <a:extLst>
                    <a:ext uri="{9D8B030D-6E8A-4147-A177-3AD203B41FA5}">
                      <a16:colId xmlns:a16="http://schemas.microsoft.com/office/drawing/2014/main" val="3905537923"/>
                    </a:ext>
                  </a:extLst>
                </a:gridCol>
                <a:gridCol w="1071966">
                  <a:extLst>
                    <a:ext uri="{9D8B030D-6E8A-4147-A177-3AD203B41FA5}">
                      <a16:colId xmlns:a16="http://schemas.microsoft.com/office/drawing/2014/main" val="398088253"/>
                    </a:ext>
                  </a:extLst>
                </a:gridCol>
              </a:tblGrid>
              <a:tr h="854035">
                <a:tc>
                  <a:txBody>
                    <a:bodyPr/>
                    <a:lstStyle/>
                    <a:p>
                      <a:pPr algn="ctr" fontAlgn="ctr"/>
                      <a:r>
                        <a:rPr lang="tr-TR" sz="1200" b="0" u="none" strike="noStrike" dirty="0">
                          <a:solidFill>
                            <a:srgbClr val="122204"/>
                          </a:solidFill>
                          <a:effectLst/>
                          <a:latin typeface="Times New Roman" panose="02020603050405020304" pitchFamily="18" charset="0"/>
                          <a:cs typeface="Times New Roman" panose="02020603050405020304" pitchFamily="18" charset="0"/>
                        </a:rPr>
                        <a:t>Kamu Kuruluşları</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dirty="0">
                          <a:solidFill>
                            <a:srgbClr val="122204"/>
                          </a:solidFill>
                          <a:effectLst/>
                          <a:latin typeface="Times New Roman" panose="02020603050405020304" pitchFamily="18" charset="0"/>
                          <a:cs typeface="Times New Roman" panose="02020603050405020304" pitchFamily="18" charset="0"/>
                        </a:rPr>
                        <a:t>Tanıtım ve Projeler</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Bilgi Alma Beklentisi, Kurumsal İş birlikleri</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extLst>
                  <a:ext uri="{0D108BD9-81ED-4DB2-BD59-A6C34878D82A}">
                    <a16:rowId xmlns:a16="http://schemas.microsoft.com/office/drawing/2014/main" val="2054531101"/>
                  </a:ext>
                </a:extLst>
              </a:tr>
              <a:tr h="1066258">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Sivil Toplum Kuruluşları</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Toplumsal katkı</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dirty="0">
                          <a:solidFill>
                            <a:srgbClr val="122204"/>
                          </a:solidFill>
                          <a:effectLst/>
                          <a:latin typeface="Times New Roman" panose="02020603050405020304" pitchFamily="18" charset="0"/>
                          <a:cs typeface="Times New Roman" panose="02020603050405020304" pitchFamily="18" charset="0"/>
                        </a:rPr>
                        <a:t>Proje işbirlikleri ve danışmanlık</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extLst>
                  <a:ext uri="{0D108BD9-81ED-4DB2-BD59-A6C34878D82A}">
                    <a16:rowId xmlns:a16="http://schemas.microsoft.com/office/drawing/2014/main" val="3175731645"/>
                  </a:ext>
                </a:extLst>
              </a:tr>
              <a:tr h="695562">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Enstitü </a:t>
                      </a:r>
                      <a:br>
                        <a:rPr lang="tr-TR" sz="1200" b="0" u="none" strike="noStrike">
                          <a:solidFill>
                            <a:srgbClr val="122204"/>
                          </a:solidFill>
                          <a:effectLst/>
                          <a:latin typeface="Times New Roman" panose="02020603050405020304" pitchFamily="18" charset="0"/>
                          <a:cs typeface="Times New Roman" panose="02020603050405020304" pitchFamily="18" charset="0"/>
                        </a:rPr>
                      </a:br>
                      <a:r>
                        <a:rPr lang="tr-TR" sz="1200" b="0" u="none" strike="noStrike">
                          <a:solidFill>
                            <a:srgbClr val="122204"/>
                          </a:solidFill>
                          <a:effectLst/>
                          <a:latin typeface="Times New Roman" panose="02020603050405020304" pitchFamily="18" charset="0"/>
                          <a:cs typeface="Times New Roman" panose="02020603050405020304" pitchFamily="18" charset="0"/>
                        </a:rPr>
                        <a:t>Yönetimi</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dirty="0">
                          <a:solidFill>
                            <a:srgbClr val="122204"/>
                          </a:solidFill>
                          <a:effectLst/>
                          <a:latin typeface="Times New Roman" panose="02020603050405020304" pitchFamily="18" charset="0"/>
                          <a:cs typeface="Times New Roman" panose="02020603050405020304" pitchFamily="18" charset="0"/>
                        </a:rPr>
                        <a:t>Üst Amir</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Zamanında ve Doğru İş</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dirty="0">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extLst>
                  <a:ext uri="{0D108BD9-81ED-4DB2-BD59-A6C34878D82A}">
                    <a16:rowId xmlns:a16="http://schemas.microsoft.com/office/drawing/2014/main" val="3556505580"/>
                  </a:ext>
                </a:extLst>
              </a:tr>
              <a:tr h="695562">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Enstitü İdari personel</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dirty="0">
                          <a:solidFill>
                            <a:srgbClr val="122204"/>
                          </a:solidFill>
                          <a:effectLst/>
                          <a:latin typeface="Times New Roman" panose="02020603050405020304" pitchFamily="18" charset="0"/>
                          <a:cs typeface="Times New Roman" panose="02020603050405020304" pitchFamily="18" charset="0"/>
                        </a:rPr>
                        <a:t>Hizmeti gerçekleştiren</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İş birliği, Motivasyon,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extLst>
                  <a:ext uri="{0D108BD9-81ED-4DB2-BD59-A6C34878D82A}">
                    <a16:rowId xmlns:a16="http://schemas.microsoft.com/office/drawing/2014/main" val="2616363366"/>
                  </a:ext>
                </a:extLst>
              </a:tr>
              <a:tr h="695562">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YÖKAK</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Sorumluluk</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Mevzuata Uygunluk</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dirty="0">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extLst>
                  <a:ext uri="{0D108BD9-81ED-4DB2-BD59-A6C34878D82A}">
                    <a16:rowId xmlns:a16="http://schemas.microsoft.com/office/drawing/2014/main" val="2726876737"/>
                  </a:ext>
                </a:extLst>
              </a:tr>
              <a:tr h="854035">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İSO 9001 Bağımsız Dış Denetçi</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Sorumluluk</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Mevzuata Uygunluk</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dirty="0">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dirty="0">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extLst>
                  <a:ext uri="{0D108BD9-81ED-4DB2-BD59-A6C34878D82A}">
                    <a16:rowId xmlns:a16="http://schemas.microsoft.com/office/drawing/2014/main" val="2633070354"/>
                  </a:ext>
                </a:extLst>
              </a:tr>
              <a:tr h="1066258">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Kısmi Zamanlı Çalışan Öğrenciler</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Hizmet Üretme</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Doğru Bilgilendirme</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a:solidFill>
                            <a:srgbClr val="122204"/>
                          </a:solidFill>
                          <a:effectLst/>
                          <a:latin typeface="Times New Roman" panose="02020603050405020304" pitchFamily="18" charset="0"/>
                          <a:cs typeface="Times New Roman" panose="02020603050405020304" pitchFamily="18" charset="0"/>
                        </a:rPr>
                        <a:t> </a:t>
                      </a:r>
                      <a:endParaRPr lang="tr-TR" sz="1200" b="0" i="0" u="none" strike="noStrike">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tc>
                  <a:txBody>
                    <a:bodyPr/>
                    <a:lstStyle/>
                    <a:p>
                      <a:pPr algn="ctr" fontAlgn="ctr"/>
                      <a:r>
                        <a:rPr lang="tr-TR" sz="1200" b="0" u="none" strike="noStrike" dirty="0">
                          <a:solidFill>
                            <a:srgbClr val="122204"/>
                          </a:solidFill>
                          <a:effectLst/>
                          <a:latin typeface="Times New Roman" panose="02020603050405020304" pitchFamily="18" charset="0"/>
                          <a:cs typeface="Times New Roman" panose="02020603050405020304" pitchFamily="18" charset="0"/>
                        </a:rPr>
                        <a:t>X</a:t>
                      </a:r>
                      <a:endParaRPr lang="tr-TR" sz="1200" b="0" i="0" u="none" strike="noStrike" dirty="0">
                        <a:solidFill>
                          <a:srgbClr val="122204"/>
                        </a:solidFill>
                        <a:effectLst/>
                        <a:latin typeface="Times New Roman" panose="02020603050405020304" pitchFamily="18" charset="0"/>
                        <a:cs typeface="Times New Roman" panose="02020603050405020304" pitchFamily="18" charset="0"/>
                      </a:endParaRPr>
                    </a:p>
                  </a:txBody>
                  <a:tcPr marL="4440" marR="4440" marT="4440" marB="0" anchor="ctr"/>
                </a:tc>
                <a:extLst>
                  <a:ext uri="{0D108BD9-81ED-4DB2-BD59-A6C34878D82A}">
                    <a16:rowId xmlns:a16="http://schemas.microsoft.com/office/drawing/2014/main" val="181167736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690701722"/>
              </p:ext>
            </p:extLst>
          </p:nvPr>
        </p:nvGraphicFramePr>
        <p:xfrm>
          <a:off x="65314" y="202858"/>
          <a:ext cx="8768444" cy="727870"/>
        </p:xfrm>
        <a:graphic>
          <a:graphicData uri="http://schemas.openxmlformats.org/drawingml/2006/table">
            <a:tbl>
              <a:tblPr>
                <a:tableStyleId>{5C22544A-7EE6-4342-B048-85BDC9FD1C3A}</a:tableStyleId>
              </a:tblPr>
              <a:tblGrid>
                <a:gridCol w="1071966">
                  <a:extLst>
                    <a:ext uri="{9D8B030D-6E8A-4147-A177-3AD203B41FA5}">
                      <a16:colId xmlns:a16="http://schemas.microsoft.com/office/drawing/2014/main" val="599302484"/>
                    </a:ext>
                  </a:extLst>
                </a:gridCol>
                <a:gridCol w="1168324">
                  <a:extLst>
                    <a:ext uri="{9D8B030D-6E8A-4147-A177-3AD203B41FA5}">
                      <a16:colId xmlns:a16="http://schemas.microsoft.com/office/drawing/2014/main" val="3329547301"/>
                    </a:ext>
                  </a:extLst>
                </a:gridCol>
                <a:gridCol w="1168324">
                  <a:extLst>
                    <a:ext uri="{9D8B030D-6E8A-4147-A177-3AD203B41FA5}">
                      <a16:colId xmlns:a16="http://schemas.microsoft.com/office/drawing/2014/main" val="2431908860"/>
                    </a:ext>
                  </a:extLst>
                </a:gridCol>
                <a:gridCol w="1071966">
                  <a:extLst>
                    <a:ext uri="{9D8B030D-6E8A-4147-A177-3AD203B41FA5}">
                      <a16:colId xmlns:a16="http://schemas.microsoft.com/office/drawing/2014/main" val="3153916871"/>
                    </a:ext>
                  </a:extLst>
                </a:gridCol>
                <a:gridCol w="1071966">
                  <a:extLst>
                    <a:ext uri="{9D8B030D-6E8A-4147-A177-3AD203B41FA5}">
                      <a16:colId xmlns:a16="http://schemas.microsoft.com/office/drawing/2014/main" val="2144323623"/>
                    </a:ext>
                  </a:extLst>
                </a:gridCol>
                <a:gridCol w="1071966">
                  <a:extLst>
                    <a:ext uri="{9D8B030D-6E8A-4147-A177-3AD203B41FA5}">
                      <a16:colId xmlns:a16="http://schemas.microsoft.com/office/drawing/2014/main" val="3752637414"/>
                    </a:ext>
                  </a:extLst>
                </a:gridCol>
                <a:gridCol w="1071966">
                  <a:extLst>
                    <a:ext uri="{9D8B030D-6E8A-4147-A177-3AD203B41FA5}">
                      <a16:colId xmlns:a16="http://schemas.microsoft.com/office/drawing/2014/main" val="3155855228"/>
                    </a:ext>
                  </a:extLst>
                </a:gridCol>
                <a:gridCol w="1071966">
                  <a:extLst>
                    <a:ext uri="{9D8B030D-6E8A-4147-A177-3AD203B41FA5}">
                      <a16:colId xmlns:a16="http://schemas.microsoft.com/office/drawing/2014/main" val="3011880025"/>
                    </a:ext>
                  </a:extLst>
                </a:gridCol>
              </a:tblGrid>
              <a:tr h="727870">
                <a:tc>
                  <a:txBody>
                    <a:bodyPr/>
                    <a:lstStyle/>
                    <a:p>
                      <a:pPr algn="ctr" fontAlgn="ctr"/>
                      <a:r>
                        <a:rPr lang="tr-TR" sz="1200" b="1" u="none" strike="noStrike" dirty="0">
                          <a:solidFill>
                            <a:srgbClr val="FF0000"/>
                          </a:solidFill>
                          <a:effectLst/>
                          <a:latin typeface="Times New Roman" panose="02020603050405020304" pitchFamily="18" charset="0"/>
                          <a:cs typeface="Times New Roman" panose="02020603050405020304" pitchFamily="18" charset="0"/>
                        </a:rPr>
                        <a:t>PAYDAŞ ADI</a:t>
                      </a:r>
                      <a:endParaRPr lang="tr-TR" sz="1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FF0000"/>
                          </a:solidFill>
                          <a:effectLst/>
                          <a:latin typeface="Times New Roman" panose="02020603050405020304" pitchFamily="18" charset="0"/>
                          <a:cs typeface="Times New Roman" panose="02020603050405020304" pitchFamily="18" charset="0"/>
                        </a:rPr>
                        <a:t>PAYDAŞ NEDENİ</a:t>
                      </a:r>
                      <a:endParaRPr lang="tr-TR" sz="1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FF0000"/>
                          </a:solidFill>
                          <a:effectLst/>
                          <a:latin typeface="Times New Roman" panose="02020603050405020304" pitchFamily="18" charset="0"/>
                          <a:cs typeface="Times New Roman" panose="02020603050405020304" pitchFamily="18" charset="0"/>
                        </a:rPr>
                        <a:t>PAYDAŞ BEKLENTİSİ</a:t>
                      </a:r>
                      <a:endParaRPr lang="tr-TR" sz="1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FF0000"/>
                          </a:solidFill>
                          <a:effectLst/>
                          <a:latin typeface="Times New Roman" panose="02020603050405020304" pitchFamily="18" charset="0"/>
                          <a:cs typeface="Times New Roman" panose="02020603050405020304" pitchFamily="18" charset="0"/>
                        </a:rPr>
                        <a:t>İÇ PAYDAŞ</a:t>
                      </a:r>
                      <a:endParaRPr lang="tr-TR" sz="1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FF0000"/>
                          </a:solidFill>
                          <a:effectLst/>
                          <a:latin typeface="Times New Roman" panose="02020603050405020304" pitchFamily="18" charset="0"/>
                          <a:cs typeface="Times New Roman" panose="02020603050405020304" pitchFamily="18" charset="0"/>
                        </a:rPr>
                        <a:t>DIŞ PAYDAŞ</a:t>
                      </a:r>
                      <a:endParaRPr lang="tr-TR" sz="1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FF0000"/>
                          </a:solidFill>
                          <a:effectLst/>
                          <a:latin typeface="Times New Roman" panose="02020603050405020304" pitchFamily="18" charset="0"/>
                          <a:cs typeface="Times New Roman" panose="02020603050405020304" pitchFamily="18" charset="0"/>
                        </a:rPr>
                        <a:t>MÜŞTERİ</a:t>
                      </a:r>
                      <a:endParaRPr lang="tr-TR" sz="1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FF0000"/>
                          </a:solidFill>
                          <a:effectLst/>
                          <a:latin typeface="Times New Roman" panose="02020603050405020304" pitchFamily="18" charset="0"/>
                          <a:cs typeface="Times New Roman" panose="02020603050405020304" pitchFamily="18" charset="0"/>
                        </a:rPr>
                        <a:t>TEMEL ORTAK</a:t>
                      </a:r>
                      <a:endParaRPr lang="tr-TR" sz="1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389" marR="3389" marT="3389" marB="0" anchor="ctr"/>
                </a:tc>
                <a:tc>
                  <a:txBody>
                    <a:bodyPr/>
                    <a:lstStyle/>
                    <a:p>
                      <a:pPr algn="ctr" fontAlgn="ctr"/>
                      <a:r>
                        <a:rPr lang="tr-TR" sz="1200" b="1" u="none" strike="noStrike" dirty="0">
                          <a:solidFill>
                            <a:srgbClr val="FF0000"/>
                          </a:solidFill>
                          <a:effectLst/>
                          <a:latin typeface="Times New Roman" panose="02020603050405020304" pitchFamily="18" charset="0"/>
                          <a:cs typeface="Times New Roman" panose="02020603050405020304" pitchFamily="18" charset="0"/>
                        </a:rPr>
                        <a:t>STRATEJİK ORTAK</a:t>
                      </a:r>
                      <a:endParaRPr lang="tr-TR" sz="1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389" marR="3389" marT="3389" marB="0" anchor="ctr"/>
                </a:tc>
                <a:extLst>
                  <a:ext uri="{0D108BD9-81ED-4DB2-BD59-A6C34878D82A}">
                    <a16:rowId xmlns:a16="http://schemas.microsoft.com/office/drawing/2014/main" val="4008989260"/>
                  </a:ext>
                </a:extLst>
              </a:tr>
            </a:tbl>
          </a:graphicData>
        </a:graphic>
      </p:graphicFrame>
    </p:spTree>
    <p:extLst>
      <p:ext uri="{BB962C8B-B14F-4D97-AF65-F5344CB8AC3E}">
        <p14:creationId xmlns:p14="http://schemas.microsoft.com/office/powerpoint/2010/main" val="350247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3347736298"/>
              </p:ext>
            </p:extLst>
          </p:nvPr>
        </p:nvGraphicFramePr>
        <p:xfrm>
          <a:off x="1348416" y="1963010"/>
          <a:ext cx="6935427" cy="3105436"/>
        </p:xfrm>
        <a:graphic>
          <a:graphicData uri="http://schemas.openxmlformats.org/drawingml/2006/table">
            <a:tbl>
              <a:tblPr/>
              <a:tblGrid>
                <a:gridCol w="1211045">
                  <a:extLst>
                    <a:ext uri="{9D8B030D-6E8A-4147-A177-3AD203B41FA5}">
                      <a16:colId xmlns:a16="http://schemas.microsoft.com/office/drawing/2014/main" val="3918363564"/>
                    </a:ext>
                  </a:extLst>
                </a:gridCol>
                <a:gridCol w="1504234">
                  <a:extLst>
                    <a:ext uri="{9D8B030D-6E8A-4147-A177-3AD203B41FA5}">
                      <a16:colId xmlns:a16="http://schemas.microsoft.com/office/drawing/2014/main" val="1683979601"/>
                    </a:ext>
                  </a:extLst>
                </a:gridCol>
                <a:gridCol w="1406716">
                  <a:extLst>
                    <a:ext uri="{9D8B030D-6E8A-4147-A177-3AD203B41FA5}">
                      <a16:colId xmlns:a16="http://schemas.microsoft.com/office/drawing/2014/main" val="2592459544"/>
                    </a:ext>
                  </a:extLst>
                </a:gridCol>
                <a:gridCol w="1406716">
                  <a:extLst>
                    <a:ext uri="{9D8B030D-6E8A-4147-A177-3AD203B41FA5}">
                      <a16:colId xmlns:a16="http://schemas.microsoft.com/office/drawing/2014/main" val="3383282758"/>
                    </a:ext>
                  </a:extLst>
                </a:gridCol>
                <a:gridCol w="1406716">
                  <a:extLst>
                    <a:ext uri="{9D8B030D-6E8A-4147-A177-3AD203B41FA5}">
                      <a16:colId xmlns:a16="http://schemas.microsoft.com/office/drawing/2014/main" val="494559924"/>
                    </a:ext>
                  </a:extLst>
                </a:gridCol>
              </a:tblGrid>
              <a:tr h="1118776">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62220">
                <a:tc>
                  <a:txBody>
                    <a:bodyPr/>
                    <a:lstStyle/>
                    <a:p>
                      <a:pPr algn="ctr" fontAlgn="ctr"/>
                      <a:r>
                        <a:rPr lang="tr-TR" sz="1400" b="0" i="0" u="none" strike="noStrike" dirty="0" smtClean="0">
                          <a:solidFill>
                            <a:srgbClr val="000000"/>
                          </a:solidFill>
                          <a:effectLst/>
                          <a:latin typeface="Calibri" panose="020F0502020204030204" pitchFamily="34" charset="0"/>
                        </a:rPr>
                        <a:t>Kütüphane</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Yok</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Öğrenci talebi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62220">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62220">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1327970563"/>
              </p:ext>
            </p:extLst>
          </p:nvPr>
        </p:nvGraphicFramePr>
        <p:xfrm>
          <a:off x="1348417" y="2578451"/>
          <a:ext cx="5472441" cy="2606126"/>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Bilgisayar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Öğrencilerin</a:t>
                      </a:r>
                      <a:r>
                        <a:rPr lang="tr-TR" sz="1400" b="0" i="0" u="none" strike="noStrike" baseline="0" dirty="0" smtClean="0">
                          <a:solidFill>
                            <a:srgbClr val="000000"/>
                          </a:solidFill>
                          <a:effectLst/>
                          <a:latin typeface="Calibri" panose="020F0502020204030204" pitchFamily="34" charset="0"/>
                        </a:rPr>
                        <a:t> uzaktan erişim olarak kütüphane kaynaklarına ulaşabilmesi , derslerine çalışabilmesi.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Öğrenci talebi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1590165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1136</TotalTime>
  <Words>1221</Words>
  <Application>Microsoft Office PowerPoint</Application>
  <PresentationFormat>On-screen Show (4:3)</PresentationFormat>
  <Paragraphs>425</Paragraphs>
  <Slides>24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Symbol</vt:lpstr>
      <vt:lpstr>Times New Roman</vt:lpstr>
      <vt:lpstr>Wingdings</vt:lpstr>
      <vt:lpstr>Wingdings 3</vt:lpstr>
      <vt:lpstr>İyon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GÜLŞEN ETCİ</cp:lastModifiedBy>
  <cp:revision>91</cp:revision>
  <dcterms:created xsi:type="dcterms:W3CDTF">2020-01-20T10:44:30Z</dcterms:created>
  <dcterms:modified xsi:type="dcterms:W3CDTF">2022-02-24T06:56:25Z</dcterms:modified>
</cp:coreProperties>
</file>