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88" r:id="rId3"/>
    <p:sldId id="367" r:id="rId4"/>
    <p:sldId id="368" r:id="rId5"/>
    <p:sldId id="365" r:id="rId6"/>
    <p:sldId id="366" r:id="rId7"/>
    <p:sldId id="347" r:id="rId8"/>
    <p:sldId id="369" r:id="rId9"/>
    <p:sldId id="346" r:id="rId10"/>
    <p:sldId id="370" r:id="rId11"/>
    <p:sldId id="371" r:id="rId12"/>
    <p:sldId id="320" r:id="rId13"/>
    <p:sldId id="363" r:id="rId14"/>
    <p:sldId id="353" r:id="rId15"/>
    <p:sldId id="352" r:id="rId16"/>
    <p:sldId id="359" r:id="rId17"/>
    <p:sldId id="361" r:id="rId18"/>
    <p:sldId id="357" r:id="rId19"/>
    <p:sldId id="278"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7"/>
            <p14:sldId id="368"/>
            <p14:sldId id="365"/>
            <p14:sldId id="366"/>
            <p14:sldId id="347"/>
            <p14:sldId id="369"/>
            <p14:sldId id="346"/>
            <p14:sldId id="370"/>
            <p14:sldId id="371"/>
            <p14:sldId id="320"/>
            <p14:sldId id="363"/>
            <p14:sldId id="353"/>
            <p14:sldId id="352"/>
            <p14:sldId id="359"/>
            <p14:sldId id="361"/>
            <p14:sldId id="35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8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Blockchain Nedir? Neden Bir Devrimdir?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'[Blockchain Anket Analiz.xlsx]Sayfa1'!$B$2:$G$2</c:f>
              <c:strCache>
                <c:ptCount val="6"/>
                <c:pt idx="0">
                  <c:v>Etkinliğin toplam süresi yeterliydi / The total duration of the event was sufficient.</c:v>
                </c:pt>
                <c:pt idx="1">
                  <c:v>Etkinliğin içeriği beklentilerimi karşıladı./The concept of the event meet my expectations.</c:v>
                </c:pt>
                <c:pt idx="2">
                  <c:v>Konuşmacılar konuları net ve anlaşılır şekilde ifade etti./The speakers explained the topics clearly.</c:v>
                </c:pt>
                <c:pt idx="3">
                  <c:v>Konuşmacılar konuya hakimdi. / The speakers had good command of the subject.</c:v>
                </c:pt>
                <c:pt idx="4">
                  <c:v>Etkinlik yeri yeterliydi./The venue of the event was sufficient.</c:v>
                </c:pt>
                <c:pt idx="5">
                  <c:v>Ortalama</c:v>
                </c:pt>
              </c:strCache>
            </c:strRef>
          </c:cat>
          <c:val>
            <c:numRef>
              <c:f>'[Blockchain Anket Analiz.xlsx]Sayfa1'!$B$12:$G$12</c:f>
              <c:numCache>
                <c:formatCode>0%</c:formatCode>
                <c:ptCount val="6"/>
                <c:pt idx="0">
                  <c:v>0.91111111111111109</c:v>
                </c:pt>
                <c:pt idx="1">
                  <c:v>0.95555555555555549</c:v>
                </c:pt>
                <c:pt idx="2">
                  <c:v>0.97777777777777786</c:v>
                </c:pt>
                <c:pt idx="3">
                  <c:v>0.97777777777777786</c:v>
                </c:pt>
                <c:pt idx="4">
                  <c:v>0.95555555555555549</c:v>
                </c:pt>
                <c:pt idx="5">
                  <c:v>0.95555555555555549</c:v>
                </c:pt>
              </c:numCache>
            </c:numRef>
          </c:val>
          <c:extLst>
            <c:ext xmlns:c16="http://schemas.microsoft.com/office/drawing/2014/chart" uri="{C3380CC4-5D6E-409C-BE32-E72D297353CC}">
              <c16:uniqueId val="{00000000-1CF8-4322-8BFE-845E76762949}"/>
            </c:ext>
          </c:extLst>
        </c:ser>
        <c:dLbls>
          <c:showLegendKey val="0"/>
          <c:showVal val="0"/>
          <c:showCatName val="0"/>
          <c:showSerName val="0"/>
          <c:showPercent val="0"/>
          <c:showBubbleSize val="0"/>
        </c:dLbls>
        <c:gapWidth val="219"/>
        <c:overlap val="-27"/>
        <c:axId val="494313536"/>
        <c:axId val="494316448"/>
      </c:barChart>
      <c:catAx>
        <c:axId val="49431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94316448"/>
        <c:crosses val="autoZero"/>
        <c:auto val="1"/>
        <c:lblAlgn val="ctr"/>
        <c:lblOffset val="100"/>
        <c:noMultiLvlLbl val="0"/>
      </c:catAx>
      <c:valAx>
        <c:axId val="494316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9431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25.02.2022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25.02.2022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25.02.2022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25.02.2022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25.02.2022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25.02.2022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516566" y="4315522"/>
            <a:ext cx="6122019" cy="769441"/>
          </a:xfrm>
          <a:prstGeom prst="rect">
            <a:avLst/>
          </a:prstGeom>
          <a:noFill/>
        </p:spPr>
        <p:txBody>
          <a:bodyPr wrap="square" rtlCol="0">
            <a:spAutoFit/>
          </a:bodyPr>
          <a:lstStyle/>
          <a:p>
            <a:pPr algn="ctr"/>
            <a:r>
              <a:rPr lang="tr-TR" sz="2200" b="1" dirty="0">
                <a:solidFill>
                  <a:schemeClr val="accent5">
                    <a:lumMod val="50000"/>
                  </a:schemeClr>
                </a:solidFill>
              </a:rPr>
              <a:t>Karşılaştırmalı Hukuk Uygulama ve Araştırma Merkezi</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Nesne 2"/>
          <p:cNvGraphicFramePr>
            <a:graphicFrameLocks noChangeAspect="1"/>
          </p:cNvGraphicFramePr>
          <p:nvPr>
            <p:extLst>
              <p:ext uri="{D42A27DB-BD31-4B8C-83A1-F6EECF244321}">
                <p14:modId xmlns:p14="http://schemas.microsoft.com/office/powerpoint/2010/main" val="1957896860"/>
              </p:ext>
            </p:extLst>
          </p:nvPr>
        </p:nvGraphicFramePr>
        <p:xfrm>
          <a:off x="929405" y="1410178"/>
          <a:ext cx="7377097" cy="4578027"/>
        </p:xfrm>
        <a:graphic>
          <a:graphicData uri="http://schemas.openxmlformats.org/presentationml/2006/ole">
            <mc:AlternateContent xmlns:mc="http://schemas.openxmlformats.org/markup-compatibility/2006">
              <mc:Choice xmlns:v="urn:schemas-microsoft-com:vml" Requires="v">
                <p:oleObj spid="_x0000_s5133" name="Çalışma Sayfası" r:id="rId4" imgW="10067756" imgH="6248463" progId="Excel.Sheet.12">
                  <p:embed/>
                </p:oleObj>
              </mc:Choice>
              <mc:Fallback>
                <p:oleObj name="Çalışma Sayfası" r:id="rId4" imgW="10067756" imgH="6248463" progId="Excel.Sheet.12">
                  <p:embed/>
                  <p:pic>
                    <p:nvPicPr>
                      <p:cNvPr id="0" name=""/>
                      <p:cNvPicPr/>
                      <p:nvPr/>
                    </p:nvPicPr>
                    <p:blipFill>
                      <a:blip r:embed="rId5"/>
                      <a:stretch>
                        <a:fillRect/>
                      </a:stretch>
                    </p:blipFill>
                    <p:spPr>
                      <a:xfrm>
                        <a:off x="929405" y="1410178"/>
                        <a:ext cx="7377097" cy="4578027"/>
                      </a:xfrm>
                      <a:prstGeom prst="rect">
                        <a:avLst/>
                      </a:prstGeom>
                    </p:spPr>
                  </p:pic>
                </p:oleObj>
              </mc:Fallback>
            </mc:AlternateContent>
          </a:graphicData>
        </a:graphic>
      </p:graphicFrame>
      <p:pic>
        <p:nvPicPr>
          <p:cNvPr id="5121" name="Resim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152400"/>
            <a:ext cx="1771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53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Nesne 5"/>
          <p:cNvGraphicFramePr>
            <a:graphicFrameLocks noChangeAspect="1"/>
          </p:cNvGraphicFramePr>
          <p:nvPr>
            <p:extLst>
              <p:ext uri="{D42A27DB-BD31-4B8C-83A1-F6EECF244321}">
                <p14:modId xmlns:p14="http://schemas.microsoft.com/office/powerpoint/2010/main" val="899874813"/>
              </p:ext>
            </p:extLst>
          </p:nvPr>
        </p:nvGraphicFramePr>
        <p:xfrm>
          <a:off x="937657" y="1572554"/>
          <a:ext cx="7370001" cy="4030469"/>
        </p:xfrm>
        <a:graphic>
          <a:graphicData uri="http://schemas.openxmlformats.org/presentationml/2006/ole">
            <mc:AlternateContent xmlns:mc="http://schemas.openxmlformats.org/markup-compatibility/2006">
              <mc:Choice xmlns:v="urn:schemas-microsoft-com:vml" Requires="v">
                <p:oleObj spid="_x0000_s6157" name="Çalışma Sayfası" r:id="rId4" imgW="10067756" imgH="5505631" progId="Excel.Sheet.12">
                  <p:embed/>
                </p:oleObj>
              </mc:Choice>
              <mc:Fallback>
                <p:oleObj name="Çalışma Sayfası" r:id="rId4" imgW="10067756" imgH="5505631" progId="Excel.Sheet.12">
                  <p:embed/>
                  <p:pic>
                    <p:nvPicPr>
                      <p:cNvPr id="0" name=""/>
                      <p:cNvPicPr/>
                      <p:nvPr/>
                    </p:nvPicPr>
                    <p:blipFill>
                      <a:blip r:embed="rId5"/>
                      <a:stretch>
                        <a:fillRect/>
                      </a:stretch>
                    </p:blipFill>
                    <p:spPr>
                      <a:xfrm>
                        <a:off x="937657" y="1572554"/>
                        <a:ext cx="7370001" cy="4030469"/>
                      </a:xfrm>
                      <a:prstGeom prst="rect">
                        <a:avLst/>
                      </a:prstGeom>
                    </p:spPr>
                  </p:pic>
                </p:oleObj>
              </mc:Fallback>
            </mc:AlternateContent>
          </a:graphicData>
        </a:graphic>
      </p:graphicFrame>
      <p:pic>
        <p:nvPicPr>
          <p:cNvPr id="6145" name="Resim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152400"/>
            <a:ext cx="1771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84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418023419"/>
              </p:ext>
            </p:extLst>
          </p:nvPr>
        </p:nvGraphicFramePr>
        <p:xfrm>
          <a:off x="1696178" y="1860146"/>
          <a:ext cx="5652053" cy="3421093"/>
        </p:xfrm>
        <a:graphic>
          <a:graphicData uri="http://schemas.openxmlformats.org/drawingml/2006/table">
            <a:tbl>
              <a:tblPr/>
              <a:tblGrid>
                <a:gridCol w="1075365">
                  <a:extLst>
                    <a:ext uri="{9D8B030D-6E8A-4147-A177-3AD203B41FA5}">
                      <a16:colId xmlns:a16="http://schemas.microsoft.com/office/drawing/2014/main" val="3918363564"/>
                    </a:ext>
                  </a:extLst>
                </a:gridCol>
                <a:gridCol w="1137461">
                  <a:extLst>
                    <a:ext uri="{9D8B030D-6E8A-4147-A177-3AD203B41FA5}">
                      <a16:colId xmlns:a16="http://schemas.microsoft.com/office/drawing/2014/main" val="1683979601"/>
                    </a:ext>
                  </a:extLst>
                </a:gridCol>
                <a:gridCol w="1146409">
                  <a:extLst>
                    <a:ext uri="{9D8B030D-6E8A-4147-A177-3AD203B41FA5}">
                      <a16:colId xmlns:a16="http://schemas.microsoft.com/office/drawing/2014/main" val="2592459544"/>
                    </a:ext>
                  </a:extLst>
                </a:gridCol>
                <a:gridCol w="1146409">
                  <a:extLst>
                    <a:ext uri="{9D8B030D-6E8A-4147-A177-3AD203B41FA5}">
                      <a16:colId xmlns:a16="http://schemas.microsoft.com/office/drawing/2014/main" val="3383282758"/>
                    </a:ext>
                  </a:extLst>
                </a:gridCol>
                <a:gridCol w="1146409">
                  <a:extLst>
                    <a:ext uri="{9D8B030D-6E8A-4147-A177-3AD203B41FA5}">
                      <a16:colId xmlns:a16="http://schemas.microsoft.com/office/drawing/2014/main" val="494559924"/>
                    </a:ext>
                  </a:extLst>
                </a:gridCol>
              </a:tblGrid>
              <a:tr h="117859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98047">
                <a:tc>
                  <a:txBody>
                    <a:bodyPr/>
                    <a:lstStyle/>
                    <a:p>
                      <a:pPr algn="ctr" fontAlgn="ctr"/>
                      <a:r>
                        <a:rPr lang="tr-TR" sz="1400" b="0" i="0" u="none" strike="noStrike" dirty="0">
                          <a:solidFill>
                            <a:srgbClr val="000000"/>
                          </a:solidFill>
                          <a:effectLst/>
                          <a:latin typeface="Calibri" panose="020F0502020204030204" pitchFamily="34" charset="0"/>
                        </a:rPr>
                        <a:t>KHUAM</a:t>
                      </a:r>
                      <a:r>
                        <a:rPr lang="tr-TR" sz="1400" b="0" i="0" u="none" strike="noStrike" baseline="0" dirty="0">
                          <a:solidFill>
                            <a:srgbClr val="000000"/>
                          </a:solidFill>
                          <a:effectLst/>
                          <a:latin typeface="Calibri" panose="020F0502020204030204" pitchFamily="34" charset="0"/>
                        </a:rPr>
                        <a:t> Kütüphanesi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KHUAM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EVET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344452">
                <a:tc>
                  <a:txBody>
                    <a:bodyPr/>
                    <a:lstStyle/>
                    <a:p>
                      <a:pPr algn="ctr" fontAlgn="ctr"/>
                      <a:r>
                        <a:rPr lang="tr-TR" sz="1400" b="0" i="0" u="none" strike="noStrike" dirty="0">
                          <a:solidFill>
                            <a:srgbClr val="000000"/>
                          </a:solidFill>
                          <a:effectLst/>
                          <a:latin typeface="Calibri" panose="020F0502020204030204" pitchFamily="34" charset="0"/>
                        </a:rPr>
                        <a:t> Kütüphane için daha fazla basılı kaynak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EVET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ARAŞTIRMA</a:t>
                      </a:r>
                      <a:r>
                        <a:rPr lang="tr-TR" sz="1400" b="0" i="0" u="none" strike="noStrike" baseline="0" dirty="0">
                          <a:solidFill>
                            <a:srgbClr val="000000"/>
                          </a:solidFill>
                          <a:effectLst/>
                          <a:latin typeface="Calibri" panose="020F0502020204030204" pitchFamily="34" charset="0"/>
                        </a:rPr>
                        <a:t> - GELİŞTİRME</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3044452904"/>
              </p:ext>
            </p:extLst>
          </p:nvPr>
        </p:nvGraphicFramePr>
        <p:xfrm>
          <a:off x="1469648" y="1709270"/>
          <a:ext cx="5812099" cy="3064255"/>
        </p:xfrm>
        <a:graphic>
          <a:graphicData uri="http://schemas.openxmlformats.org/drawingml/2006/table">
            <a:tbl>
              <a:tblPr/>
              <a:tblGrid>
                <a:gridCol w="1105815">
                  <a:extLst>
                    <a:ext uri="{9D8B030D-6E8A-4147-A177-3AD203B41FA5}">
                      <a16:colId xmlns:a16="http://schemas.microsoft.com/office/drawing/2014/main" val="3918363564"/>
                    </a:ext>
                  </a:extLst>
                </a:gridCol>
                <a:gridCol w="1169671">
                  <a:extLst>
                    <a:ext uri="{9D8B030D-6E8A-4147-A177-3AD203B41FA5}">
                      <a16:colId xmlns:a16="http://schemas.microsoft.com/office/drawing/2014/main" val="1683979601"/>
                    </a:ext>
                  </a:extLst>
                </a:gridCol>
                <a:gridCol w="1178871">
                  <a:extLst>
                    <a:ext uri="{9D8B030D-6E8A-4147-A177-3AD203B41FA5}">
                      <a16:colId xmlns:a16="http://schemas.microsoft.com/office/drawing/2014/main" val="2592459544"/>
                    </a:ext>
                  </a:extLst>
                </a:gridCol>
                <a:gridCol w="1178871">
                  <a:extLst>
                    <a:ext uri="{9D8B030D-6E8A-4147-A177-3AD203B41FA5}">
                      <a16:colId xmlns:a16="http://schemas.microsoft.com/office/drawing/2014/main" val="3383282758"/>
                    </a:ext>
                  </a:extLst>
                </a:gridCol>
                <a:gridCol w="1178871">
                  <a:extLst>
                    <a:ext uri="{9D8B030D-6E8A-4147-A177-3AD203B41FA5}">
                      <a16:colId xmlns:a16="http://schemas.microsoft.com/office/drawing/2014/main" val="494559924"/>
                    </a:ext>
                  </a:extLst>
                </a:gridCol>
              </a:tblGrid>
              <a:tr h="935077">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29178">
                <a:tc>
                  <a:txBody>
                    <a:bodyPr/>
                    <a:lstStyle/>
                    <a:p>
                      <a:pPr algn="ctr" fontAlgn="ctr"/>
                      <a:r>
                        <a:rPr lang="tr-TR" sz="1400" b="0" i="0" u="none" strike="noStrike" dirty="0">
                          <a:solidFill>
                            <a:srgbClr val="000000"/>
                          </a:solidFill>
                          <a:effectLst/>
                          <a:latin typeface="Calibri" panose="020F0502020204030204" pitchFamily="34" charset="0"/>
                        </a:rPr>
                        <a:t>HUKUK</a:t>
                      </a:r>
                      <a:r>
                        <a:rPr lang="tr-TR" sz="1400" b="0" i="0" u="none" strike="noStrike" baseline="0" dirty="0">
                          <a:solidFill>
                            <a:srgbClr val="000000"/>
                          </a:solidFill>
                          <a:effectLst/>
                          <a:latin typeface="Calibri" panose="020F0502020204030204" pitchFamily="34" charset="0"/>
                        </a:rPr>
                        <a:t> ALANINDA YABANCI ELEKTRONİK VERİ TABANLARI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KÜTÜPHANE MÜDÜRLÜĞÜ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EVET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ARAŞTIRMA - GELİŞTİRME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afik 6"/>
          <p:cNvGraphicFramePr>
            <a:graphicFrameLocks/>
          </p:cNvGraphicFramePr>
          <p:nvPr>
            <p:extLst>
              <p:ext uri="{D42A27DB-BD31-4B8C-83A1-F6EECF244321}">
                <p14:modId xmlns:p14="http://schemas.microsoft.com/office/powerpoint/2010/main" val="3923343224"/>
              </p:ext>
            </p:extLst>
          </p:nvPr>
        </p:nvGraphicFramePr>
        <p:xfrm>
          <a:off x="114299" y="1428750"/>
          <a:ext cx="8661711"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Resim 4"/>
          <p:cNvPicPr>
            <a:picLocks noChangeAspect="1"/>
          </p:cNvPicPr>
          <p:nvPr/>
        </p:nvPicPr>
        <p:blipFill>
          <a:blip r:embed="rId4"/>
          <a:stretch>
            <a:fillRect/>
          </a:stretch>
        </p:blipFill>
        <p:spPr>
          <a:xfrm>
            <a:off x="114299" y="4325773"/>
            <a:ext cx="8871284" cy="1572478"/>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2153616704"/>
              </p:ext>
            </p:extLst>
          </p:nvPr>
        </p:nvGraphicFramePr>
        <p:xfrm>
          <a:off x="959005" y="1589832"/>
          <a:ext cx="6711950" cy="638584"/>
        </p:xfrm>
        <a:graphic>
          <a:graphicData uri="http://schemas.openxmlformats.org/drawingml/2006/table">
            <a:tbl>
              <a:tblPr/>
              <a:tblGrid>
                <a:gridCol w="6711950">
                  <a:extLst>
                    <a:ext uri="{9D8B030D-6E8A-4147-A177-3AD203B41FA5}">
                      <a16:colId xmlns:a16="http://schemas.microsoft.com/office/drawing/2014/main" val="1331062363"/>
                    </a:ext>
                  </a:extLst>
                </a:gridCol>
              </a:tblGrid>
              <a:tr h="193888">
                <a:tc>
                  <a:txBody>
                    <a:bodyPr/>
                    <a:lstStyle/>
                    <a:p>
                      <a:pPr algn="l" fontAlgn="b"/>
                      <a:r>
                        <a:rPr lang="tr-TR" sz="900" b="1" i="0" u="none" strike="noStrike">
                          <a:solidFill>
                            <a:srgbClr val="000000"/>
                          </a:solidFill>
                          <a:effectLst/>
                          <a:latin typeface="Tahoma" panose="020B0604030504040204" pitchFamily="34" charset="0"/>
                        </a:rPr>
                        <a:t>UYGUNSUZLUK TANIMI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extLst>
                  <a:ext uri="{0D108BD9-81ED-4DB2-BD59-A6C34878D82A}">
                    <a16:rowId xmlns:a16="http://schemas.microsoft.com/office/drawing/2014/main" val="981710057"/>
                  </a:ext>
                </a:extLst>
              </a:tr>
              <a:tr h="444696">
                <a:tc>
                  <a:txBody>
                    <a:bodyPr/>
                    <a:lstStyle/>
                    <a:p>
                      <a:pPr algn="l" fontAlgn="b"/>
                      <a:r>
                        <a:rPr lang="tr-TR" sz="900" b="1" i="0" u="none" strike="noStrike" dirty="0">
                          <a:solidFill>
                            <a:srgbClr val="000000"/>
                          </a:solidFill>
                          <a:effectLst/>
                          <a:latin typeface="Tahoma" panose="020B0604030504040204" pitchFamily="34" charset="0"/>
                        </a:rPr>
                        <a:t> (9001:2015 Madde No: 4.1. </a:t>
                      </a:r>
                      <a:r>
                        <a:rPr lang="tr-TR" sz="900" b="0" i="0" u="none" strike="noStrike" dirty="0">
                          <a:solidFill>
                            <a:srgbClr val="000000"/>
                          </a:solidFill>
                          <a:effectLst/>
                          <a:latin typeface="Tahoma" panose="020B0604030504040204" pitchFamily="34" charset="0"/>
                        </a:rPr>
                        <a:t>SWOT Analizi dokümanı güncellenmeli iç ve dış hususlar gözden geçirilmeli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01677355"/>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443646292"/>
              </p:ext>
            </p:extLst>
          </p:nvPr>
        </p:nvGraphicFramePr>
        <p:xfrm>
          <a:off x="959005" y="2614399"/>
          <a:ext cx="6711950" cy="638584"/>
        </p:xfrm>
        <a:graphic>
          <a:graphicData uri="http://schemas.openxmlformats.org/drawingml/2006/table">
            <a:tbl>
              <a:tblPr/>
              <a:tblGrid>
                <a:gridCol w="6711950">
                  <a:extLst>
                    <a:ext uri="{9D8B030D-6E8A-4147-A177-3AD203B41FA5}">
                      <a16:colId xmlns:a16="http://schemas.microsoft.com/office/drawing/2014/main" val="1878573040"/>
                    </a:ext>
                  </a:extLst>
                </a:gridCol>
              </a:tblGrid>
              <a:tr h="193888">
                <a:tc>
                  <a:txBody>
                    <a:bodyPr/>
                    <a:lstStyle/>
                    <a:p>
                      <a:pPr algn="l" fontAlgn="b"/>
                      <a:r>
                        <a:rPr lang="tr-TR" sz="900" b="1" i="0" u="none" strike="noStrike">
                          <a:solidFill>
                            <a:srgbClr val="000000"/>
                          </a:solidFill>
                          <a:effectLst/>
                          <a:latin typeface="Tahoma" panose="020B0604030504040204" pitchFamily="34" charset="0"/>
                        </a:rPr>
                        <a:t>UYGUNSUZLUK TANIMI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extLst>
                  <a:ext uri="{0D108BD9-81ED-4DB2-BD59-A6C34878D82A}">
                    <a16:rowId xmlns:a16="http://schemas.microsoft.com/office/drawing/2014/main" val="2833560118"/>
                  </a:ext>
                </a:extLst>
              </a:tr>
              <a:tr h="444696">
                <a:tc>
                  <a:txBody>
                    <a:bodyPr/>
                    <a:lstStyle/>
                    <a:p>
                      <a:pPr algn="l" fontAlgn="b"/>
                      <a:r>
                        <a:rPr lang="tr-TR" sz="900" b="1" i="0" u="none" strike="noStrike" dirty="0">
                          <a:solidFill>
                            <a:srgbClr val="000000"/>
                          </a:solidFill>
                          <a:effectLst/>
                          <a:latin typeface="Tahoma" panose="020B0604030504040204" pitchFamily="34" charset="0"/>
                        </a:rPr>
                        <a:t>(9001:2015 Madde No 4.2- </a:t>
                      </a:r>
                      <a:r>
                        <a:rPr lang="tr-TR" sz="900" b="0" i="0" u="none" strike="noStrike" dirty="0">
                          <a:solidFill>
                            <a:srgbClr val="000000"/>
                          </a:solidFill>
                          <a:effectLst/>
                          <a:latin typeface="Tahoma" panose="020B0604030504040204" pitchFamily="34" charset="0"/>
                        </a:rPr>
                        <a:t>Paydaş Analizi gözden geçirilmeli iç ve dış paydaş ayrımı yapılmalı Paydaş beklentileri revize edilmeli</a:t>
                      </a:r>
                      <a:endParaRPr lang="tr-TR" sz="900" b="1" i="0" u="none" strike="noStrike" dirty="0">
                        <a:solidFill>
                          <a:srgbClr val="000000"/>
                        </a:solidFill>
                        <a:effectLst/>
                        <a:latin typeface="Tahoma" panose="020B0604030504040204" pitchFamily="34" charset="0"/>
                      </a:endParaRP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83514836"/>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487598621"/>
              </p:ext>
            </p:extLst>
          </p:nvPr>
        </p:nvGraphicFramePr>
        <p:xfrm>
          <a:off x="959005" y="3530144"/>
          <a:ext cx="6711950" cy="638584"/>
        </p:xfrm>
        <a:graphic>
          <a:graphicData uri="http://schemas.openxmlformats.org/drawingml/2006/table">
            <a:tbl>
              <a:tblPr/>
              <a:tblGrid>
                <a:gridCol w="6711950">
                  <a:extLst>
                    <a:ext uri="{9D8B030D-6E8A-4147-A177-3AD203B41FA5}">
                      <a16:colId xmlns:a16="http://schemas.microsoft.com/office/drawing/2014/main" val="632219461"/>
                    </a:ext>
                  </a:extLst>
                </a:gridCol>
              </a:tblGrid>
              <a:tr h="193888">
                <a:tc>
                  <a:txBody>
                    <a:bodyPr/>
                    <a:lstStyle/>
                    <a:p>
                      <a:pPr algn="l" fontAlgn="b"/>
                      <a:r>
                        <a:rPr lang="tr-TR" sz="900" b="1" i="0" u="none" strike="noStrike">
                          <a:solidFill>
                            <a:srgbClr val="000000"/>
                          </a:solidFill>
                          <a:effectLst/>
                          <a:latin typeface="Tahoma" panose="020B0604030504040204" pitchFamily="34" charset="0"/>
                        </a:rPr>
                        <a:t>UYGUNSUZLUK TANIMI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extLst>
                  <a:ext uri="{0D108BD9-81ED-4DB2-BD59-A6C34878D82A}">
                    <a16:rowId xmlns:a16="http://schemas.microsoft.com/office/drawing/2014/main" val="3926511198"/>
                  </a:ext>
                </a:extLst>
              </a:tr>
              <a:tr h="444696">
                <a:tc>
                  <a:txBody>
                    <a:bodyPr/>
                    <a:lstStyle/>
                    <a:p>
                      <a:pPr algn="l" fontAlgn="b"/>
                      <a:r>
                        <a:rPr lang="tr-TR" sz="900" b="1" i="0" u="none" strike="noStrike" dirty="0">
                          <a:solidFill>
                            <a:srgbClr val="000000"/>
                          </a:solidFill>
                          <a:effectLst/>
                          <a:latin typeface="Tahoma" panose="020B0604030504040204" pitchFamily="34" charset="0"/>
                        </a:rPr>
                        <a:t>(9001:2015 Madde No: 4.4. </a:t>
                      </a:r>
                      <a:r>
                        <a:rPr lang="tr-TR" sz="900" b="0" i="0" u="none" strike="noStrike" dirty="0">
                          <a:solidFill>
                            <a:srgbClr val="000000"/>
                          </a:solidFill>
                          <a:effectLst/>
                          <a:latin typeface="Tahoma" panose="020B0604030504040204" pitchFamily="34" charset="0"/>
                        </a:rPr>
                        <a:t>Kaplumbağa Şemasında Performans Göstergeleri Güncellenmeli, Girdiler Çıktılar eşitlenmeli (MİNÖR)</a:t>
                      </a:r>
                      <a:endParaRPr lang="tr-TR" sz="900" b="1" i="0" u="none" strike="noStrike" dirty="0">
                        <a:solidFill>
                          <a:srgbClr val="000000"/>
                        </a:solidFill>
                        <a:effectLst/>
                        <a:latin typeface="Tahoma" panose="020B0604030504040204" pitchFamily="34" charset="0"/>
                      </a:endParaRP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33196675"/>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4135762783"/>
              </p:ext>
            </p:extLst>
          </p:nvPr>
        </p:nvGraphicFramePr>
        <p:xfrm>
          <a:off x="959005" y="4366486"/>
          <a:ext cx="6711950" cy="638584"/>
        </p:xfrm>
        <a:graphic>
          <a:graphicData uri="http://schemas.openxmlformats.org/drawingml/2006/table">
            <a:tbl>
              <a:tblPr/>
              <a:tblGrid>
                <a:gridCol w="6711950">
                  <a:extLst>
                    <a:ext uri="{9D8B030D-6E8A-4147-A177-3AD203B41FA5}">
                      <a16:colId xmlns:a16="http://schemas.microsoft.com/office/drawing/2014/main" val="1981077918"/>
                    </a:ext>
                  </a:extLst>
                </a:gridCol>
              </a:tblGrid>
              <a:tr h="193888">
                <a:tc>
                  <a:txBody>
                    <a:bodyPr/>
                    <a:lstStyle/>
                    <a:p>
                      <a:pPr algn="l" fontAlgn="b"/>
                      <a:r>
                        <a:rPr lang="tr-TR" sz="900" b="1" i="0" u="none" strike="noStrike">
                          <a:solidFill>
                            <a:srgbClr val="000000"/>
                          </a:solidFill>
                          <a:effectLst/>
                          <a:latin typeface="Tahoma" panose="020B0604030504040204" pitchFamily="34" charset="0"/>
                        </a:rPr>
                        <a:t>UYGUNSUZLUK TANIMI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extLst>
                  <a:ext uri="{0D108BD9-81ED-4DB2-BD59-A6C34878D82A}">
                    <a16:rowId xmlns:a16="http://schemas.microsoft.com/office/drawing/2014/main" val="1157101542"/>
                  </a:ext>
                </a:extLst>
              </a:tr>
              <a:tr h="444696">
                <a:tc>
                  <a:txBody>
                    <a:bodyPr/>
                    <a:lstStyle/>
                    <a:p>
                      <a:pPr algn="l" fontAlgn="b"/>
                      <a:r>
                        <a:rPr lang="tr-TR" sz="900" b="1" i="0" u="none" strike="noStrike" dirty="0">
                          <a:solidFill>
                            <a:srgbClr val="000000"/>
                          </a:solidFill>
                          <a:effectLst/>
                          <a:latin typeface="Tahoma" panose="020B0604030504040204" pitchFamily="34" charset="0"/>
                        </a:rPr>
                        <a:t>(9001:2015 Madde No: 5.3. ) </a:t>
                      </a:r>
                      <a:r>
                        <a:rPr lang="tr-TR" sz="900" b="0" i="0" u="none" strike="noStrike" dirty="0">
                          <a:solidFill>
                            <a:srgbClr val="000000"/>
                          </a:solidFill>
                          <a:effectLst/>
                          <a:latin typeface="Tahoma" panose="020B0604030504040204" pitchFamily="34" charset="0"/>
                        </a:rPr>
                        <a:t>Performans kriterleri takip edilmeli </a:t>
                      </a:r>
                      <a:r>
                        <a:rPr lang="tr-TR" sz="900" b="0" i="0" u="none" strike="noStrike" dirty="0" err="1">
                          <a:solidFill>
                            <a:srgbClr val="000000"/>
                          </a:solidFill>
                          <a:effectLst/>
                          <a:latin typeface="Tahoma" panose="020B0604030504040204" pitchFamily="34" charset="0"/>
                        </a:rPr>
                        <a:t>gerçekleşmeyem</a:t>
                      </a:r>
                      <a:r>
                        <a:rPr lang="tr-TR" sz="900" b="0" i="0" u="none" strike="noStrike" dirty="0">
                          <a:solidFill>
                            <a:srgbClr val="000000"/>
                          </a:solidFill>
                          <a:effectLst/>
                          <a:latin typeface="Tahoma" panose="020B0604030504040204" pitchFamily="34" charset="0"/>
                        </a:rPr>
                        <a:t> stratejiler için faaliyetler gerçekleştirilmeli (MİNÖR)</a:t>
                      </a:r>
                      <a:endParaRPr lang="tr-TR" sz="900" b="1" i="0" u="none" strike="noStrike" dirty="0">
                        <a:solidFill>
                          <a:srgbClr val="000000"/>
                        </a:solidFill>
                        <a:effectLst/>
                        <a:latin typeface="Tahoma" panose="020B0604030504040204" pitchFamily="34" charset="0"/>
                      </a:endParaRP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93112055"/>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615199242"/>
              </p:ext>
            </p:extLst>
          </p:nvPr>
        </p:nvGraphicFramePr>
        <p:xfrm>
          <a:off x="959005" y="5202828"/>
          <a:ext cx="6711950" cy="638584"/>
        </p:xfrm>
        <a:graphic>
          <a:graphicData uri="http://schemas.openxmlformats.org/drawingml/2006/table">
            <a:tbl>
              <a:tblPr/>
              <a:tblGrid>
                <a:gridCol w="6711950">
                  <a:extLst>
                    <a:ext uri="{9D8B030D-6E8A-4147-A177-3AD203B41FA5}">
                      <a16:colId xmlns:a16="http://schemas.microsoft.com/office/drawing/2014/main" val="1098860399"/>
                    </a:ext>
                  </a:extLst>
                </a:gridCol>
              </a:tblGrid>
              <a:tr h="193888">
                <a:tc>
                  <a:txBody>
                    <a:bodyPr/>
                    <a:lstStyle/>
                    <a:p>
                      <a:pPr algn="l" fontAlgn="b"/>
                      <a:r>
                        <a:rPr lang="tr-TR" sz="900" b="1" i="0" u="none" strike="noStrike">
                          <a:solidFill>
                            <a:srgbClr val="000000"/>
                          </a:solidFill>
                          <a:effectLst/>
                          <a:latin typeface="Tahoma" panose="020B0604030504040204" pitchFamily="34" charset="0"/>
                        </a:rPr>
                        <a:t>UYGUNSUZLUK TANIMI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extLst>
                  <a:ext uri="{0D108BD9-81ED-4DB2-BD59-A6C34878D82A}">
                    <a16:rowId xmlns:a16="http://schemas.microsoft.com/office/drawing/2014/main" val="1743757551"/>
                  </a:ext>
                </a:extLst>
              </a:tr>
              <a:tr h="444696">
                <a:tc>
                  <a:txBody>
                    <a:bodyPr/>
                    <a:lstStyle/>
                    <a:p>
                      <a:pPr algn="l" fontAlgn="b"/>
                      <a:r>
                        <a:rPr lang="tr-TR" sz="900" b="1" i="0" u="none" strike="noStrike" dirty="0">
                          <a:solidFill>
                            <a:srgbClr val="000000"/>
                          </a:solidFill>
                          <a:effectLst/>
                          <a:latin typeface="Tahoma" panose="020B0604030504040204" pitchFamily="34" charset="0"/>
                        </a:rPr>
                        <a:t>(9001:2015 Madde No: 9.3. ) 2021 YGG Toplantı Tutanağı Karar Kısmı Görülemedi</a:t>
                      </a:r>
                    </a:p>
                  </a:txBody>
                  <a:tcPr marL="8894" marR="8894" marT="8894" marB="4269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48086172"/>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379721" y="1652184"/>
            <a:ext cx="3507515" cy="5009474"/>
          </a:xfrm>
          <a:prstGeom prst="rect">
            <a:avLst/>
          </a:prstGeom>
        </p:spPr>
      </p:pic>
      <p:pic>
        <p:nvPicPr>
          <p:cNvPr id="4" name="Resim 3"/>
          <p:cNvPicPr>
            <a:picLocks noChangeAspect="1"/>
          </p:cNvPicPr>
          <p:nvPr/>
        </p:nvPicPr>
        <p:blipFill>
          <a:blip r:embed="rId4"/>
          <a:stretch>
            <a:fillRect/>
          </a:stretch>
        </p:blipFill>
        <p:spPr>
          <a:xfrm>
            <a:off x="4772722" y="1604513"/>
            <a:ext cx="3586367" cy="5047175"/>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914502" y="1465281"/>
            <a:ext cx="3681712" cy="5253487"/>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891540" y="1863090"/>
            <a:ext cx="7086600" cy="1477328"/>
          </a:xfrm>
          <a:prstGeom prst="rect">
            <a:avLst/>
          </a:prstGeom>
          <a:noFill/>
        </p:spPr>
        <p:txBody>
          <a:bodyPr wrap="square" rtlCol="0">
            <a:spAutoFit/>
          </a:bodyPr>
          <a:lstStyle/>
          <a:p>
            <a:pPr algn="just"/>
            <a:r>
              <a:rPr lang="tr-TR" dirty="0">
                <a:solidFill>
                  <a:srgbClr val="0F2303"/>
                </a:solidFill>
              </a:rPr>
              <a:t>-İç denetimde Merkezin sürecine ilişkin belgelerin güncel olmadığı belirtilmiş, denetimden sonra tüm belgeler güncellenerek Kalite Koordinatörlüğü’ne iletilmiştir.</a:t>
            </a:r>
          </a:p>
          <a:p>
            <a:pPr algn="just"/>
            <a:r>
              <a:rPr lang="tr-TR" dirty="0">
                <a:solidFill>
                  <a:srgbClr val="0F2303"/>
                </a:solidFill>
              </a:rPr>
              <a:t>-Merkezin yönetiminin bahar dönemi içinde bir sertifika programı gerçekleştirmeyi hedeflediği öğrenilmiştir.</a:t>
            </a:r>
          </a:p>
        </p:txBody>
      </p:sp>
    </p:spTree>
    <p:extLst>
      <p:ext uri="{BB962C8B-B14F-4D97-AF65-F5344CB8AC3E}">
        <p14:creationId xmlns:p14="http://schemas.microsoft.com/office/powerpoint/2010/main" val="134635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71" name="Metin kutusu 70">
            <a:extLst>
              <a:ext uri="{FF2B5EF4-FFF2-40B4-BE49-F238E27FC236}">
                <a16:creationId xmlns:a16="http://schemas.microsoft.com/office/drawing/2014/main" id="{B94150A2-9893-4D44-8FC3-58718F165F5C}"/>
              </a:ext>
            </a:extLst>
          </p:cNvPr>
          <p:cNvSpPr txBox="1"/>
          <p:nvPr/>
        </p:nvSpPr>
        <p:spPr>
          <a:xfrm>
            <a:off x="1470581" y="1951348"/>
            <a:ext cx="6363093" cy="2308324"/>
          </a:xfrm>
          <a:prstGeom prst="rect">
            <a:avLst/>
          </a:prstGeom>
          <a:noFill/>
        </p:spPr>
        <p:txBody>
          <a:bodyPr wrap="square" rtlCol="0">
            <a:spAutoFit/>
          </a:bodyPr>
          <a:lstStyle/>
          <a:p>
            <a:pPr algn="just"/>
            <a:r>
              <a:rPr lang="tr-TR" dirty="0">
                <a:solidFill>
                  <a:srgbClr val="0F2303"/>
                </a:solidFill>
              </a:rPr>
              <a:t>-Yabancı elektronik </a:t>
            </a:r>
            <a:r>
              <a:rPr lang="tr-TR" dirty="0" err="1">
                <a:solidFill>
                  <a:srgbClr val="0F2303"/>
                </a:solidFill>
              </a:rPr>
              <a:t>veritabanlarına</a:t>
            </a:r>
            <a:r>
              <a:rPr lang="tr-TR" dirty="0">
                <a:solidFill>
                  <a:srgbClr val="0F2303"/>
                </a:solidFill>
              </a:rPr>
              <a:t> erişim Karşılaştırmalı Hukuk araştırmaları için son derece önemlidir. </a:t>
            </a:r>
            <a:r>
              <a:rPr lang="tr-TR" dirty="0" err="1">
                <a:solidFill>
                  <a:srgbClr val="0F2303"/>
                </a:solidFill>
              </a:rPr>
              <a:t>Beck</a:t>
            </a:r>
            <a:r>
              <a:rPr lang="tr-TR" dirty="0">
                <a:solidFill>
                  <a:srgbClr val="0F2303"/>
                </a:solidFill>
              </a:rPr>
              <a:t>-Online, </a:t>
            </a:r>
            <a:r>
              <a:rPr lang="tr-TR" dirty="0" err="1">
                <a:solidFill>
                  <a:srgbClr val="0F2303"/>
                </a:solidFill>
              </a:rPr>
              <a:t>Swisslex</a:t>
            </a:r>
            <a:r>
              <a:rPr lang="tr-TR" dirty="0">
                <a:solidFill>
                  <a:srgbClr val="0F2303"/>
                </a:solidFill>
              </a:rPr>
              <a:t>, </a:t>
            </a:r>
            <a:r>
              <a:rPr lang="tr-TR" dirty="0" err="1">
                <a:solidFill>
                  <a:srgbClr val="0F2303"/>
                </a:solidFill>
              </a:rPr>
              <a:t>Hein</a:t>
            </a:r>
            <a:r>
              <a:rPr lang="tr-TR" dirty="0">
                <a:solidFill>
                  <a:srgbClr val="0F2303"/>
                </a:solidFill>
              </a:rPr>
              <a:t> Online gibi </a:t>
            </a:r>
            <a:r>
              <a:rPr lang="tr-TR" dirty="0" err="1">
                <a:solidFill>
                  <a:srgbClr val="0F2303"/>
                </a:solidFill>
              </a:rPr>
              <a:t>veritabanlarına</a:t>
            </a:r>
            <a:r>
              <a:rPr lang="tr-TR" dirty="0">
                <a:solidFill>
                  <a:srgbClr val="0F2303"/>
                </a:solidFill>
              </a:rPr>
              <a:t> erişim sağlanarak araştırma faaliyetleri için büyük avantaj sağlanabilir.</a:t>
            </a:r>
          </a:p>
          <a:p>
            <a:pPr algn="just"/>
            <a:r>
              <a:rPr lang="tr-TR" dirty="0">
                <a:solidFill>
                  <a:srgbClr val="0F2303"/>
                </a:solidFill>
              </a:rPr>
              <a:t>-Yurtdışından üniversitemize araştırma ya da değişim programları vesilesiyle gelen hukukçu akademisyenler için merkez üzerinden sertifika programları yürütülmesi, merkezin bilinirliği ve saygınlığını arttıracaktır.</a:t>
            </a:r>
          </a:p>
        </p:txBody>
      </p:sp>
    </p:spTree>
    <p:extLst>
      <p:ext uri="{BB962C8B-B14F-4D97-AF65-F5344CB8AC3E}">
        <p14:creationId xmlns:p14="http://schemas.microsoft.com/office/powerpoint/2010/main"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8" name="Dikdörtgen 7"/>
          <p:cNvSpPr/>
          <p:nvPr/>
        </p:nvSpPr>
        <p:spPr>
          <a:xfrm>
            <a:off x="503655" y="1172687"/>
            <a:ext cx="8352928" cy="5909310"/>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Merkezimizin kurucu metni olan yönetmeliğinde belirlendiği üzere (https://www.resmigazete.gov.tr/eskiler/2017/07/20170710-3.htm) stratejik amaçları (amacı ve faaliyet alanları) aşağıdaki şekilde sıralanabilir:</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1- Karşılaştırmalı hukuk alanını araştırmak</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2- Araştırma sonuçlarını karşılıklı olarak paylaşmak</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3- Yabancı ülke hukuk sistemlerindeki temel kanunları, yargı kararlarını ve bilimsel çalışmaları Türk hukukundaki muhtemel etkileri de gözetilerek hukuk çevrelerine aktarmak</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4- Ulusal ve uluslararası seminer, konferans, kolokyum ve benzeri etkinlikleri düzenlemek ve bunlara katılmak, </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5- Karşılaştırmalı hukuk ile ilgili konularda Türkçe ve yabancı dillerde yayınlar yapmak ve bu tür çalışmalara katkıda bulunmak,</a:t>
            </a:r>
          </a:p>
          <a:p>
            <a:pPr fontAlgn="base">
              <a:lnSpc>
                <a:spcPct val="150000"/>
              </a:lnSpc>
              <a:spcAft>
                <a:spcPts val="0"/>
              </a:spcAft>
            </a:pPr>
            <a:endParaRPr lang="tr-TR" b="1" dirty="0">
              <a:solidFill>
                <a:srgbClr val="0C0D0D"/>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8" name="Dikdörtgen 7"/>
          <p:cNvSpPr/>
          <p:nvPr/>
        </p:nvSpPr>
        <p:spPr>
          <a:xfrm>
            <a:off x="503655" y="1291399"/>
            <a:ext cx="8352928" cy="4662815"/>
          </a:xfrm>
          <a:prstGeom prst="rect">
            <a:avLst/>
          </a:prstGeom>
        </p:spPr>
        <p:txBody>
          <a:bodyPr wrap="square">
            <a:spAutoFit/>
          </a:bodyPr>
          <a:lstStyle/>
          <a:p>
            <a:pPr algn="just"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6- Konusu ile ilgili alanlarda faaliyet gösteren ulusal ve uluslararası kurum ve kuruluşlarla ilişkiler kurmak ve geliştirmek,</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7- Konusu ile ilgili ulusal ve uluslararası yayınları bulunduran çok dilli bir kütüphane ve gerekli her tür tesisi kurmak ve arşiv oluşturmak,</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8- Araştırma, inceleme, proje ve benzeri çalışmaları ve üretimi gerçekleştirmek üzere gerektiğinde geçici ya da sürekli komisyonlar kurmak, ulusal ve uluslararası alanda uzmanlardan yararlanmak ve işbirliği yapmak,</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9- Bu alanda faaliyet gösteren ilgili kuruluş ve kurumların personelinin geliştirilmesi amacıyla, düzenli, bilimsel, mesleki nitelikli uzmanlaşma kursları, seminerleri ve benzerlerini açmak ya da ilgili kuruluşlarca düzenlenmiş olanlara katılmak,</a:t>
            </a:r>
          </a:p>
        </p:txBody>
      </p:sp>
    </p:spTree>
    <p:extLst>
      <p:ext uri="{BB962C8B-B14F-4D97-AF65-F5344CB8AC3E}">
        <p14:creationId xmlns:p14="http://schemas.microsoft.com/office/powerpoint/2010/main" val="37116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8" name="Dikdörtgen 7"/>
          <p:cNvSpPr/>
          <p:nvPr/>
        </p:nvSpPr>
        <p:spPr>
          <a:xfrm>
            <a:off x="736519" y="1291399"/>
            <a:ext cx="7682652" cy="5032147"/>
          </a:xfrm>
          <a:prstGeom prst="rect">
            <a:avLst/>
          </a:prstGeom>
        </p:spPr>
        <p:txBody>
          <a:bodyPr wrap="square">
            <a:spAutoFit/>
          </a:bodyPr>
          <a:lstStyle/>
          <a:p>
            <a:pPr algn="just"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10- Kamu, özel sektör ve uluslararası kuruluş ve kişilere yönelik olarak uluslararası hukuk, karşılaştırmalı hukuk ve ulusal hukuk alanlarında, eğitim ve sertifika programları, kurslar, seminerler, konferanslar planlamak ve düzenlemek ve ilgili kuruluşlarca düzenlenmiş olanlara katılmak ve katkı sağlamak suretiyle işbirliği yapmak, danışmanlık hizmeti sunmak,</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11- Uluslararası hukuk, karşılaştırmalı hukuk ve ulusal hukuk alanlarında, bölümlere destek olacak sertifika programları ile öğrencileri çoklu becerilerle donatmak,</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12- Türkiye ve yurt dışındaki üniversite ve kuruluşlar ile Merkezin amaçlarına uygun işbirliği yapmak,</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13- Konuyla ilgili yurt içi ve yurt dışında yayınlar yaparak bilgi paylaşımını sağlamak,</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14- Karşılaştırmalı hukukta yeni gelişmekte olan hukuk alanlarına ilişkin araştırmalar yapmak, güncel uygulamaları Türk hukuk çevrelerinin yararına sunmak,</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15- Konusu ile ilgili ulusal ve uluslararası alanda projeler hazırlamak, sunmak, bu projelerde yer almak ve yürütmek,</a:t>
            </a:r>
          </a:p>
          <a:p>
            <a:pPr algn="just"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16- Merkezin faaliyetlerini ve araştırma sonuçlarını kamuya sunmak, faaliyet alanları ile ilgili gerekli gördüğü diğer her türlü etkinlik ve yayınları yapmak.</a:t>
            </a:r>
          </a:p>
        </p:txBody>
      </p:sp>
    </p:spTree>
    <p:extLst>
      <p:ext uri="{BB962C8B-B14F-4D97-AF65-F5344CB8AC3E}">
        <p14:creationId xmlns:p14="http://schemas.microsoft.com/office/powerpoint/2010/main" val="367903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585395" y="1325667"/>
            <a:ext cx="8352928" cy="466281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Karşılaştırmalı Hukuk Uygulama ve Araştırma Merkezi (KHUAM),</a:t>
            </a:r>
          </a:p>
          <a:p>
            <a:pPr algn="just" fontAlgn="base">
              <a:lnSpc>
                <a:spcPct val="150000"/>
              </a:lnSpc>
              <a:spcAft>
                <a:spcPts val="0"/>
              </a:spcAft>
            </a:pPr>
            <a:endParaRPr lang="tr-TR" b="1" dirty="0">
              <a:solidFill>
                <a:srgbClr val="0C0D0D"/>
              </a:solidFill>
              <a:latin typeface="Calibri" panose="020F0502020204030204" pitchFamily="34" charset="0"/>
              <a:ea typeface="Times New Roman" panose="02020603050405020304" pitchFamily="18" charset="0"/>
            </a:endParaRPr>
          </a:p>
          <a:p>
            <a:pPr algn="just" fontAlgn="base">
              <a:lnSpc>
                <a:spcPct val="150000"/>
              </a:lnSpc>
              <a:spcAft>
                <a:spcPts val="0"/>
              </a:spcAft>
            </a:pPr>
            <a:r>
              <a:rPr lang="tr-TR" b="1" dirty="0">
                <a:solidFill>
                  <a:srgbClr val="0C0D0D"/>
                </a:solidFill>
                <a:latin typeface="Calibri" panose="020F0502020204030204" pitchFamily="34" charset="0"/>
                <a:ea typeface="Times New Roman" panose="02020603050405020304" pitchFamily="18" charset="0"/>
              </a:rPr>
              <a:t>On dokuzuncu yüzyıl sonlarından günümüze kadar giderek önemi artmakta olan karşılaştırmalı hukuk çalışmalarını hem kamu hukuku ve hem de özel hukuk alanında gerçekleştirmek için kurulmuştur. Bu amacına ulaşmak için hukuk ile yakın ilişki içerisindeki başta siyasal bilimler, sosyoloji, tarih, felsefe, edebiyat gibi sosyal bilim ve insan bilimleri disiplinleri ile </a:t>
            </a:r>
            <a:r>
              <a:rPr lang="tr-TR" b="1" dirty="0" err="1">
                <a:solidFill>
                  <a:srgbClr val="0C0D0D"/>
                </a:solidFill>
                <a:latin typeface="Calibri" panose="020F0502020204030204" pitchFamily="34" charset="0"/>
                <a:ea typeface="Times New Roman" panose="02020603050405020304" pitchFamily="18" charset="0"/>
              </a:rPr>
              <a:t>interdisipliner</a:t>
            </a:r>
            <a:r>
              <a:rPr lang="tr-TR" b="1" dirty="0">
                <a:solidFill>
                  <a:srgbClr val="0C0D0D"/>
                </a:solidFill>
                <a:latin typeface="Calibri" panose="020F0502020204030204" pitchFamily="34" charset="0"/>
                <a:ea typeface="Times New Roman" panose="02020603050405020304" pitchFamily="18" charset="0"/>
              </a:rPr>
              <a:t> bir bakış açısı ile yakın ilişkiyi sağlamayı da amaçlar. Bu disiplinlerle kurulacak </a:t>
            </a:r>
            <a:r>
              <a:rPr lang="tr-TR" b="1" dirty="0" err="1">
                <a:solidFill>
                  <a:srgbClr val="0C0D0D"/>
                </a:solidFill>
                <a:latin typeface="Calibri" panose="020F0502020204030204" pitchFamily="34" charset="0"/>
                <a:ea typeface="Times New Roman" panose="02020603050405020304" pitchFamily="18" charset="0"/>
              </a:rPr>
              <a:t>interdisipliner</a:t>
            </a:r>
            <a:r>
              <a:rPr lang="tr-TR" b="1" dirty="0">
                <a:solidFill>
                  <a:srgbClr val="0C0D0D"/>
                </a:solidFill>
                <a:latin typeface="Calibri" panose="020F0502020204030204" pitchFamily="34" charset="0"/>
                <a:ea typeface="Times New Roman" panose="02020603050405020304" pitchFamily="18" charset="0"/>
              </a:rPr>
              <a:t> ve gereğinde disiplinler-üstü bir ilişki hukuk </a:t>
            </a:r>
            <a:r>
              <a:rPr lang="tr-TR" b="1" dirty="0" err="1">
                <a:solidFill>
                  <a:srgbClr val="0C0D0D"/>
                </a:solidFill>
                <a:latin typeface="Calibri" panose="020F0502020204030204" pitchFamily="34" charset="0"/>
                <a:ea typeface="Times New Roman" panose="02020603050405020304" pitchFamily="18" charset="0"/>
              </a:rPr>
              <a:t>alanınında</a:t>
            </a:r>
            <a:r>
              <a:rPr lang="tr-TR" b="1" dirty="0">
                <a:solidFill>
                  <a:srgbClr val="0C0D0D"/>
                </a:solidFill>
                <a:latin typeface="Calibri" panose="020F0502020204030204" pitchFamily="34" charset="0"/>
                <a:ea typeface="Times New Roman" panose="02020603050405020304" pitchFamily="18" charset="0"/>
              </a:rPr>
              <a:t> epistemolojik ve metodolojik bir çoğulculuk sağlamanın yanında hukuk ontolojisinin içeriğini de zenginleştireceği inancıyla hareket eder.</a:t>
            </a:r>
            <a:endParaRPr lang="tr-TR"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047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1291399"/>
            <a:ext cx="8352928" cy="46487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p:txBody>
      </p:sp>
      <p:pic>
        <p:nvPicPr>
          <p:cNvPr id="2" name="Resim 1"/>
          <p:cNvPicPr>
            <a:picLocks noChangeAspect="1"/>
          </p:cNvPicPr>
          <p:nvPr/>
        </p:nvPicPr>
        <p:blipFill>
          <a:blip r:embed="rId3"/>
          <a:stretch>
            <a:fillRect/>
          </a:stretch>
        </p:blipFill>
        <p:spPr>
          <a:xfrm>
            <a:off x="251953" y="2397513"/>
            <a:ext cx="8690119" cy="3498114"/>
          </a:xfrm>
          <a:prstGeom prst="rect">
            <a:avLst/>
          </a:prstGeom>
        </p:spPr>
      </p:pic>
    </p:spTree>
    <p:extLst>
      <p:ext uri="{BB962C8B-B14F-4D97-AF65-F5344CB8AC3E}">
        <p14:creationId xmlns:p14="http://schemas.microsoft.com/office/powerpoint/2010/main" val="27636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noChangeAspect="1"/>
          </p:cNvGraphicFramePr>
          <p:nvPr>
            <p:extLst>
              <p:ext uri="{D42A27DB-BD31-4B8C-83A1-F6EECF244321}">
                <p14:modId xmlns:p14="http://schemas.microsoft.com/office/powerpoint/2010/main" val="365930577"/>
              </p:ext>
            </p:extLst>
          </p:nvPr>
        </p:nvGraphicFramePr>
        <p:xfrm>
          <a:off x="1106604" y="1144509"/>
          <a:ext cx="7258050" cy="5438775"/>
        </p:xfrm>
        <a:graphic>
          <a:graphicData uri="http://schemas.openxmlformats.org/presentationml/2006/ole">
            <mc:AlternateContent xmlns:mc="http://schemas.openxmlformats.org/markup-compatibility/2006">
              <mc:Choice xmlns:v="urn:schemas-microsoft-com:vml" Requires="v">
                <p:oleObj spid="_x0000_s2079" name="Çalışma Sayfası" r:id="rId4" imgW="7257877" imgH="5438889" progId="Excel.Sheet.12">
                  <p:embed/>
                </p:oleObj>
              </mc:Choice>
              <mc:Fallback>
                <p:oleObj name="Çalışma Sayfası" r:id="rId4" imgW="7257877" imgH="5438889" progId="Excel.Sheet.12">
                  <p:embed/>
                  <p:pic>
                    <p:nvPicPr>
                      <p:cNvPr id="0" name=""/>
                      <p:cNvPicPr/>
                      <p:nvPr/>
                    </p:nvPicPr>
                    <p:blipFill>
                      <a:blip r:embed="rId5"/>
                      <a:stretch>
                        <a:fillRect/>
                      </a:stretch>
                    </p:blipFill>
                    <p:spPr>
                      <a:xfrm>
                        <a:off x="1106604" y="1144509"/>
                        <a:ext cx="7258050" cy="5438775"/>
                      </a:xfrm>
                      <a:prstGeom prst="rect">
                        <a:avLst/>
                      </a:prstGeom>
                    </p:spPr>
                  </p:pic>
                </p:oleObj>
              </mc:Fallback>
            </mc:AlternateContent>
          </a:graphicData>
        </a:graphic>
      </p:graphicFrame>
      <p:pic>
        <p:nvPicPr>
          <p:cNvPr id="2050" name="Resim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3350"/>
            <a:ext cx="12573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98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Nesne 8"/>
          <p:cNvGraphicFramePr>
            <a:graphicFrameLocks noChangeAspect="1"/>
          </p:cNvGraphicFramePr>
          <p:nvPr>
            <p:extLst>
              <p:ext uri="{D42A27DB-BD31-4B8C-83A1-F6EECF244321}">
                <p14:modId xmlns:p14="http://schemas.microsoft.com/office/powerpoint/2010/main" val="3309021964"/>
              </p:ext>
            </p:extLst>
          </p:nvPr>
        </p:nvGraphicFramePr>
        <p:xfrm>
          <a:off x="633364" y="1470334"/>
          <a:ext cx="7946802" cy="4484416"/>
        </p:xfrm>
        <a:graphic>
          <a:graphicData uri="http://schemas.openxmlformats.org/presentationml/2006/ole">
            <mc:AlternateContent xmlns:mc="http://schemas.openxmlformats.org/markup-compatibility/2006">
              <mc:Choice xmlns:v="urn:schemas-microsoft-com:vml" Requires="v">
                <p:oleObj spid="_x0000_s3103" name="Çalışma Sayfası" r:id="rId4" imgW="7257877" imgH="4095758" progId="Excel.Sheet.12">
                  <p:embed/>
                </p:oleObj>
              </mc:Choice>
              <mc:Fallback>
                <p:oleObj name="Çalışma Sayfası" r:id="rId4" imgW="7257877" imgH="4095758" progId="Excel.Sheet.12">
                  <p:embed/>
                  <p:pic>
                    <p:nvPicPr>
                      <p:cNvPr id="0" name=""/>
                      <p:cNvPicPr/>
                      <p:nvPr/>
                    </p:nvPicPr>
                    <p:blipFill>
                      <a:blip r:embed="rId5"/>
                      <a:stretch>
                        <a:fillRect/>
                      </a:stretch>
                    </p:blipFill>
                    <p:spPr>
                      <a:xfrm>
                        <a:off x="633364" y="1470334"/>
                        <a:ext cx="7946802" cy="4484416"/>
                      </a:xfrm>
                      <a:prstGeom prst="rect">
                        <a:avLst/>
                      </a:prstGeom>
                    </p:spPr>
                  </p:pic>
                </p:oleObj>
              </mc:Fallback>
            </mc:AlternateContent>
          </a:graphicData>
        </a:graphic>
      </p:graphicFrame>
      <p:pic>
        <p:nvPicPr>
          <p:cNvPr id="3074" name="Resim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3350"/>
            <a:ext cx="12573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95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noChangeAspect="1"/>
          </p:cNvGraphicFramePr>
          <p:nvPr>
            <p:extLst>
              <p:ext uri="{D42A27DB-BD31-4B8C-83A1-F6EECF244321}">
                <p14:modId xmlns:p14="http://schemas.microsoft.com/office/powerpoint/2010/main" val="2287504108"/>
              </p:ext>
            </p:extLst>
          </p:nvPr>
        </p:nvGraphicFramePr>
        <p:xfrm>
          <a:off x="1122556" y="1538403"/>
          <a:ext cx="7107044" cy="4484471"/>
        </p:xfrm>
        <a:graphic>
          <a:graphicData uri="http://schemas.openxmlformats.org/presentationml/2006/ole">
            <mc:AlternateContent xmlns:mc="http://schemas.openxmlformats.org/markup-compatibility/2006">
              <mc:Choice xmlns:v="urn:schemas-microsoft-com:vml" Requires="v">
                <p:oleObj spid="_x0000_s4109" name="Çalışma Sayfası" r:id="rId4" imgW="10067756" imgH="6353289" progId="Excel.Sheet.12">
                  <p:embed/>
                </p:oleObj>
              </mc:Choice>
              <mc:Fallback>
                <p:oleObj name="Çalışma Sayfası" r:id="rId4" imgW="10067756" imgH="6353289" progId="Excel.Sheet.12">
                  <p:embed/>
                  <p:pic>
                    <p:nvPicPr>
                      <p:cNvPr id="0" name=""/>
                      <p:cNvPicPr/>
                      <p:nvPr/>
                    </p:nvPicPr>
                    <p:blipFill>
                      <a:blip r:embed="rId5"/>
                      <a:stretch>
                        <a:fillRect/>
                      </a:stretch>
                    </p:blipFill>
                    <p:spPr>
                      <a:xfrm>
                        <a:off x="1122556" y="1538403"/>
                        <a:ext cx="7107044" cy="4484471"/>
                      </a:xfrm>
                      <a:prstGeom prst="rect">
                        <a:avLst/>
                      </a:prstGeom>
                    </p:spPr>
                  </p:pic>
                </p:oleObj>
              </mc:Fallback>
            </mc:AlternateContent>
          </a:graphicData>
        </a:graphic>
      </p:graphicFrame>
      <p:pic>
        <p:nvPicPr>
          <p:cNvPr id="4097" name="Resim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152400"/>
            <a:ext cx="1771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836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703</TotalTime>
  <Words>834</Words>
  <Application>Microsoft Office PowerPoint</Application>
  <PresentationFormat>Ekran Gösterisi (4:3)</PresentationFormat>
  <Paragraphs>94</Paragraphs>
  <Slides>19</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7" baseType="lpstr">
      <vt:lpstr>Arial</vt:lpstr>
      <vt:lpstr>Calibri</vt:lpstr>
      <vt:lpstr>Calibri Light</vt:lpstr>
      <vt:lpstr>Tahoma</vt:lpstr>
      <vt:lpstr>Times New Roman</vt:lpstr>
      <vt:lpstr>Wingdings 3</vt:lpstr>
      <vt:lpstr>İyon</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Hüseyin Acun</cp:lastModifiedBy>
  <cp:revision>69</cp:revision>
  <dcterms:created xsi:type="dcterms:W3CDTF">2020-01-20T10:44:30Z</dcterms:created>
  <dcterms:modified xsi:type="dcterms:W3CDTF">2022-02-25T08:51:12Z</dcterms:modified>
</cp:coreProperties>
</file>