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328" r:id="rId3"/>
    <p:sldId id="329" r:id="rId4"/>
    <p:sldId id="330" r:id="rId5"/>
    <p:sldId id="331" r:id="rId6"/>
    <p:sldId id="333" r:id="rId7"/>
    <p:sldId id="348" r:id="rId8"/>
    <p:sldId id="355" r:id="rId9"/>
    <p:sldId id="349" r:id="rId10"/>
    <p:sldId id="335" r:id="rId11"/>
    <p:sldId id="339" r:id="rId12"/>
    <p:sldId id="337" r:id="rId13"/>
    <p:sldId id="342" r:id="rId14"/>
    <p:sldId id="34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328"/>
            <p14:sldId id="329"/>
            <p14:sldId id="330"/>
            <p14:sldId id="331"/>
            <p14:sldId id="333"/>
            <p14:sldId id="348"/>
            <p14:sldId id="355"/>
            <p14:sldId id="349"/>
            <p14:sldId id="335"/>
            <p14:sldId id="339"/>
            <p14:sldId id="337"/>
            <p14:sldId id="342"/>
            <p14:sldId id="34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F2303"/>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F6A7E5-36E3-4724-856A-441F56C66DAA}" type="doc">
      <dgm:prSet loTypeId="urn:microsoft.com/office/officeart/2005/8/layout/chart3" loCatId="relationship" qsTypeId="urn:microsoft.com/office/officeart/2005/8/quickstyle/simple3" qsCatId="simple" csTypeId="urn:microsoft.com/office/officeart/2005/8/colors/accent6_5" csCatId="accent6" phldr="1"/>
      <dgm:spPr/>
      <dgm:t>
        <a:bodyPr/>
        <a:lstStyle/>
        <a:p>
          <a:endParaRPr lang="tr-TR"/>
        </a:p>
      </dgm:t>
    </dgm:pt>
    <dgm:pt modelId="{1DA5908B-E276-42DA-B620-2DF1E2D9315D}">
      <dgm:prSet/>
      <dgm:spPr/>
      <dgm:t>
        <a:bodyPr/>
        <a:lstStyle/>
        <a:p>
          <a:pPr algn="just" rtl="0">
            <a:lnSpc>
              <a:spcPct val="150000"/>
            </a:lnSpc>
          </a:pPr>
          <a:r>
            <a:rPr lang="tr-TR" b="0" i="0" smtClean="0">
              <a:solidFill>
                <a:srgbClr val="0C0D0D"/>
              </a:solidFill>
            </a:rPr>
            <a:t>Üniversitenin tüm akademik ve idari birimlerini kapsar.</a:t>
          </a:r>
          <a:endParaRPr lang="tr-TR" dirty="0">
            <a:solidFill>
              <a:srgbClr val="0C0D0D"/>
            </a:solidFill>
          </a:endParaRPr>
        </a:p>
      </dgm:t>
    </dgm:pt>
    <dgm:pt modelId="{9FA062D2-E6C0-41E7-8618-1C246F5F3523}" type="parTrans" cxnId="{743F3D47-6D50-4B3D-8D3E-15E5DC01EE55}">
      <dgm:prSet/>
      <dgm:spPr/>
      <dgm:t>
        <a:bodyPr/>
        <a:lstStyle/>
        <a:p>
          <a:endParaRPr lang="tr-TR"/>
        </a:p>
      </dgm:t>
    </dgm:pt>
    <dgm:pt modelId="{55E68618-943B-4330-8078-B156C92D5608}" type="sibTrans" cxnId="{743F3D47-6D50-4B3D-8D3E-15E5DC01EE55}">
      <dgm:prSet/>
      <dgm:spPr/>
      <dgm:t>
        <a:bodyPr/>
        <a:lstStyle/>
        <a:p>
          <a:endParaRPr lang="tr-TR"/>
        </a:p>
      </dgm:t>
    </dgm:pt>
    <dgm:pt modelId="{F09D2316-3F67-4144-91BB-CE74A8C775A8}" type="pres">
      <dgm:prSet presAssocID="{A2F6A7E5-36E3-4724-856A-441F56C66DAA}" presName="compositeShape" presStyleCnt="0">
        <dgm:presLayoutVars>
          <dgm:chMax val="7"/>
          <dgm:dir/>
          <dgm:resizeHandles val="exact"/>
        </dgm:presLayoutVars>
      </dgm:prSet>
      <dgm:spPr/>
      <dgm:t>
        <a:bodyPr/>
        <a:lstStyle/>
        <a:p>
          <a:endParaRPr lang="tr-TR"/>
        </a:p>
      </dgm:t>
    </dgm:pt>
    <dgm:pt modelId="{406AB8B0-3F58-4228-950D-097346C7ED3F}" type="pres">
      <dgm:prSet presAssocID="{A2F6A7E5-36E3-4724-856A-441F56C66DAA}" presName="wedge1" presStyleLbl="node1" presStyleIdx="0" presStyleCnt="1" custScaleX="92598" custScaleY="87443" custLinFactNeighborX="0" custLinFactNeighborY="0"/>
      <dgm:spPr/>
      <dgm:t>
        <a:bodyPr/>
        <a:lstStyle/>
        <a:p>
          <a:endParaRPr lang="tr-TR"/>
        </a:p>
      </dgm:t>
    </dgm:pt>
    <dgm:pt modelId="{798C664F-5FF4-4782-9DBD-57DFD31B93AD}" type="pres">
      <dgm:prSet presAssocID="{A2F6A7E5-36E3-4724-856A-441F56C66DAA}" presName="wedge1Tx" presStyleLbl="node1" presStyleIdx="0" presStyleCnt="1">
        <dgm:presLayoutVars>
          <dgm:chMax val="0"/>
          <dgm:chPref val="0"/>
          <dgm:bulletEnabled val="1"/>
        </dgm:presLayoutVars>
      </dgm:prSet>
      <dgm:spPr/>
      <dgm:t>
        <a:bodyPr/>
        <a:lstStyle/>
        <a:p>
          <a:endParaRPr lang="tr-TR"/>
        </a:p>
      </dgm:t>
    </dgm:pt>
  </dgm:ptLst>
  <dgm:cxnLst>
    <dgm:cxn modelId="{22F6EE53-1650-40D9-A20D-4E4137C45A36}" type="presOf" srcId="{A2F6A7E5-36E3-4724-856A-441F56C66DAA}" destId="{F09D2316-3F67-4144-91BB-CE74A8C775A8}" srcOrd="0" destOrd="0" presId="urn:microsoft.com/office/officeart/2005/8/layout/chart3"/>
    <dgm:cxn modelId="{B55892D8-2639-4E95-8B44-62305BA7290B}" type="presOf" srcId="{1DA5908B-E276-42DA-B620-2DF1E2D9315D}" destId="{798C664F-5FF4-4782-9DBD-57DFD31B93AD}" srcOrd="1" destOrd="0" presId="urn:microsoft.com/office/officeart/2005/8/layout/chart3"/>
    <dgm:cxn modelId="{743F3D47-6D50-4B3D-8D3E-15E5DC01EE55}" srcId="{A2F6A7E5-36E3-4724-856A-441F56C66DAA}" destId="{1DA5908B-E276-42DA-B620-2DF1E2D9315D}" srcOrd="0" destOrd="0" parTransId="{9FA062D2-E6C0-41E7-8618-1C246F5F3523}" sibTransId="{55E68618-943B-4330-8078-B156C92D5608}"/>
    <dgm:cxn modelId="{D16E614C-18DD-4FD0-BC50-0EA82F0F8B84}" type="presOf" srcId="{1DA5908B-E276-42DA-B620-2DF1E2D9315D}" destId="{406AB8B0-3F58-4228-950D-097346C7ED3F}" srcOrd="0" destOrd="0" presId="urn:microsoft.com/office/officeart/2005/8/layout/chart3"/>
    <dgm:cxn modelId="{011F16F9-4FE8-4385-A6E9-080F601F86D5}" type="presParOf" srcId="{F09D2316-3F67-4144-91BB-CE74A8C775A8}" destId="{406AB8B0-3F58-4228-950D-097346C7ED3F}" srcOrd="0" destOrd="0" presId="urn:microsoft.com/office/officeart/2005/8/layout/chart3"/>
    <dgm:cxn modelId="{44B8D86D-FD0E-4D2F-8F75-FF7177FC01EB}" type="presParOf" srcId="{F09D2316-3F67-4144-91BB-CE74A8C775A8}" destId="{798C664F-5FF4-4782-9DBD-57DFD31B93AD}" srcOrd="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custT="1"/>
      <dgm:spPr/>
      <dgm:t>
        <a:bodyPr/>
        <a:lstStyle/>
        <a:p>
          <a:pPr algn="l" rtl="0"/>
          <a:r>
            <a:rPr lang="tr-TR" sz="2800" b="1" i="0" dirty="0"/>
            <a:t>7-Düzeltici/Önleyici </a:t>
          </a:r>
          <a:r>
            <a:rPr lang="tr-TR" sz="2800" b="1" i="0" dirty="0" smtClean="0"/>
            <a:t>Faaliyetler</a:t>
          </a:r>
          <a:endParaRPr lang="tr-TR" sz="2800" b="1"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71688" custLinFactNeighborX="198" custLinFactNeighborY="-234">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custT="1"/>
      <dgm:spPr/>
      <dgm:t>
        <a:bodyPr/>
        <a:lstStyle/>
        <a:p>
          <a:pPr algn="l" rtl="0"/>
          <a:r>
            <a:rPr lang="tr-TR" sz="2800" b="1" i="0" dirty="0" smtClean="0"/>
            <a:t>8-İç Denetim Sonucuna Dayalı Öz Değerlendirme ve Görüşleriniz</a:t>
          </a:r>
          <a:endParaRPr lang="tr-TR" sz="2800" b="1" i="0"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296549" custLinFactNeighborY="-35115">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custT="1"/>
      <dgm:spPr/>
      <dgm:t>
        <a:bodyPr/>
        <a:lstStyle/>
        <a:p>
          <a:pPr algn="l" rtl="0"/>
          <a:r>
            <a:rPr lang="tr-TR" sz="2800" b="1" i="0" dirty="0"/>
            <a:t>9- </a:t>
          </a:r>
          <a:r>
            <a:rPr lang="tr-TR" sz="2800" b="1" i="0" dirty="0" smtClean="0"/>
            <a:t>Farklı/İyi </a:t>
          </a:r>
          <a:r>
            <a:rPr lang="tr-TR" sz="2800" b="1" i="0" dirty="0"/>
            <a:t>Uygulama Örnekleri</a:t>
          </a:r>
          <a:endParaRPr lang="tr-TR" sz="2800" b="1"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87211" custLinFactNeighborX="-147" custLinFactNeighborY="40826">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custT="1"/>
      <dgm:spPr/>
      <dgm:t>
        <a:bodyPr/>
        <a:lstStyle/>
        <a:p>
          <a:pPr algn="l" rtl="0"/>
          <a:r>
            <a:rPr lang="tr-TR" sz="2800" b="1" i="0" dirty="0" smtClean="0"/>
            <a:t>10- Sürekli İyileştirme Önerileri</a:t>
          </a:r>
          <a:r>
            <a:rPr lang="tr-TR" sz="2700" b="1" i="0" dirty="0">
              <a:latin typeface="Calibri Light" panose="020F0302020204030204"/>
            </a:rPr>
            <a:t> </a:t>
          </a:r>
          <a:endParaRPr lang="tr-TR" sz="2700" b="1"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72699" custLinFactNeighborX="-1304" custLinFactNeighborY="-3582">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F6A7E5-36E3-4724-856A-441F56C66DAA}" type="doc">
      <dgm:prSet loTypeId="urn:microsoft.com/office/officeart/2005/8/layout/chart3" loCatId="relationship" qsTypeId="urn:microsoft.com/office/officeart/2005/8/quickstyle/simple3" qsCatId="simple" csTypeId="urn:microsoft.com/office/officeart/2005/8/colors/accent6_5" csCatId="accent6" phldr="1"/>
      <dgm:spPr/>
      <dgm:t>
        <a:bodyPr/>
        <a:lstStyle/>
        <a:p>
          <a:endParaRPr lang="tr-TR"/>
        </a:p>
      </dgm:t>
    </dgm:pt>
    <dgm:pt modelId="{1DA5908B-E276-42DA-B620-2DF1E2D9315D}">
      <dgm:prSet/>
      <dgm:spPr/>
      <dgm:t>
        <a:bodyPr/>
        <a:lstStyle/>
        <a:p>
          <a:pPr algn="just" rtl="0">
            <a:lnSpc>
              <a:spcPct val="150000"/>
            </a:lnSpc>
          </a:pPr>
          <a:r>
            <a:rPr lang="tr-TR" b="0" i="0" dirty="0" smtClean="0">
              <a:solidFill>
                <a:srgbClr val="0C0D0D"/>
              </a:solidFill>
            </a:rPr>
            <a:t>Kalite Yönetim Sisteminin, üniversite yönetimi tarafından belli aralıklarla değerlendirilerek,  etkinliğinin ve uygunluğunun takip edilmesi, kalite politikası ve kalite hedeflerine ulaşmadaki yeterliliğin değerlendirilmesi için bir sistem oluşturmaktır. Geçmiş yıla ait değerlendirmelerin yapılarak gelecek hedefleri hakkında fikir edilmesi amaçlanır.</a:t>
          </a:r>
          <a:endParaRPr lang="tr-TR" dirty="0">
            <a:solidFill>
              <a:srgbClr val="0C0D0D"/>
            </a:solidFill>
          </a:endParaRPr>
        </a:p>
      </dgm:t>
    </dgm:pt>
    <dgm:pt modelId="{9FA062D2-E6C0-41E7-8618-1C246F5F3523}" type="parTrans" cxnId="{743F3D47-6D50-4B3D-8D3E-15E5DC01EE55}">
      <dgm:prSet/>
      <dgm:spPr/>
      <dgm:t>
        <a:bodyPr/>
        <a:lstStyle/>
        <a:p>
          <a:endParaRPr lang="tr-TR"/>
        </a:p>
      </dgm:t>
    </dgm:pt>
    <dgm:pt modelId="{55E68618-943B-4330-8078-B156C92D5608}" type="sibTrans" cxnId="{743F3D47-6D50-4B3D-8D3E-15E5DC01EE55}">
      <dgm:prSet/>
      <dgm:spPr/>
      <dgm:t>
        <a:bodyPr/>
        <a:lstStyle/>
        <a:p>
          <a:endParaRPr lang="tr-TR"/>
        </a:p>
      </dgm:t>
    </dgm:pt>
    <dgm:pt modelId="{F09D2316-3F67-4144-91BB-CE74A8C775A8}" type="pres">
      <dgm:prSet presAssocID="{A2F6A7E5-36E3-4724-856A-441F56C66DAA}" presName="compositeShape" presStyleCnt="0">
        <dgm:presLayoutVars>
          <dgm:chMax val="7"/>
          <dgm:dir/>
          <dgm:resizeHandles val="exact"/>
        </dgm:presLayoutVars>
      </dgm:prSet>
      <dgm:spPr/>
      <dgm:t>
        <a:bodyPr/>
        <a:lstStyle/>
        <a:p>
          <a:endParaRPr lang="tr-TR"/>
        </a:p>
      </dgm:t>
    </dgm:pt>
    <dgm:pt modelId="{406AB8B0-3F58-4228-950D-097346C7ED3F}" type="pres">
      <dgm:prSet presAssocID="{A2F6A7E5-36E3-4724-856A-441F56C66DAA}" presName="wedge1" presStyleLbl="node1" presStyleIdx="0" presStyleCnt="1" custScaleX="133183" custScaleY="116822" custLinFactNeighborX="5949" custLinFactNeighborY="-901"/>
      <dgm:spPr/>
      <dgm:t>
        <a:bodyPr/>
        <a:lstStyle/>
        <a:p>
          <a:endParaRPr lang="tr-TR"/>
        </a:p>
      </dgm:t>
    </dgm:pt>
    <dgm:pt modelId="{798C664F-5FF4-4782-9DBD-57DFD31B93AD}" type="pres">
      <dgm:prSet presAssocID="{A2F6A7E5-36E3-4724-856A-441F56C66DAA}" presName="wedge1Tx" presStyleLbl="node1" presStyleIdx="0" presStyleCnt="1">
        <dgm:presLayoutVars>
          <dgm:chMax val="0"/>
          <dgm:chPref val="0"/>
          <dgm:bulletEnabled val="1"/>
        </dgm:presLayoutVars>
      </dgm:prSet>
      <dgm:spPr/>
      <dgm:t>
        <a:bodyPr/>
        <a:lstStyle/>
        <a:p>
          <a:endParaRPr lang="tr-TR"/>
        </a:p>
      </dgm:t>
    </dgm:pt>
  </dgm:ptLst>
  <dgm:cxnLst>
    <dgm:cxn modelId="{22F6EE53-1650-40D9-A20D-4E4137C45A36}" type="presOf" srcId="{A2F6A7E5-36E3-4724-856A-441F56C66DAA}" destId="{F09D2316-3F67-4144-91BB-CE74A8C775A8}" srcOrd="0" destOrd="0" presId="urn:microsoft.com/office/officeart/2005/8/layout/chart3"/>
    <dgm:cxn modelId="{B55892D8-2639-4E95-8B44-62305BA7290B}" type="presOf" srcId="{1DA5908B-E276-42DA-B620-2DF1E2D9315D}" destId="{798C664F-5FF4-4782-9DBD-57DFD31B93AD}" srcOrd="1" destOrd="0" presId="urn:microsoft.com/office/officeart/2005/8/layout/chart3"/>
    <dgm:cxn modelId="{743F3D47-6D50-4B3D-8D3E-15E5DC01EE55}" srcId="{A2F6A7E5-36E3-4724-856A-441F56C66DAA}" destId="{1DA5908B-E276-42DA-B620-2DF1E2D9315D}" srcOrd="0" destOrd="0" parTransId="{9FA062D2-E6C0-41E7-8618-1C246F5F3523}" sibTransId="{55E68618-943B-4330-8078-B156C92D5608}"/>
    <dgm:cxn modelId="{D16E614C-18DD-4FD0-BC50-0EA82F0F8B84}" type="presOf" srcId="{1DA5908B-E276-42DA-B620-2DF1E2D9315D}" destId="{406AB8B0-3F58-4228-950D-097346C7ED3F}" srcOrd="0" destOrd="0" presId="urn:microsoft.com/office/officeart/2005/8/layout/chart3"/>
    <dgm:cxn modelId="{011F16F9-4FE8-4385-A6E9-080F601F86D5}" type="presParOf" srcId="{F09D2316-3F67-4144-91BB-CE74A8C775A8}" destId="{406AB8B0-3F58-4228-950D-097346C7ED3F}" srcOrd="0" destOrd="0" presId="urn:microsoft.com/office/officeart/2005/8/layout/chart3"/>
    <dgm:cxn modelId="{44B8D86D-FD0E-4D2F-8F75-FF7177FC01EB}" type="presParOf" srcId="{F09D2316-3F67-4144-91BB-CE74A8C775A8}" destId="{798C664F-5FF4-4782-9DBD-57DFD31B93AD}" srcOrd="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tr-TR"/>
        </a:p>
      </dgm:t>
    </dgm:pt>
    <dgm:pt modelId="{D0AE6B46-240F-49A5-BBED-86427D33C7D9}">
      <dgm:prSet/>
      <dgm:spPr/>
      <dgm:t>
        <a:bodyPr/>
        <a:lstStyle/>
        <a:p>
          <a:pPr rtl="0"/>
          <a:r>
            <a:rPr lang="tr-TR" b="0" i="0" dirty="0">
              <a:solidFill>
                <a:srgbClr val="001626"/>
              </a:solidFill>
            </a:rPr>
            <a:t>1- Misyon, Vizyon ve  </a:t>
          </a:r>
          <a:r>
            <a:rPr lang="tr-TR" b="0" i="0" dirty="0" smtClean="0">
              <a:solidFill>
                <a:srgbClr val="001626"/>
              </a:solidFill>
            </a:rPr>
            <a:t>Politikalar</a:t>
          </a:r>
          <a:endParaRPr lang="tr-TR" dirty="0">
            <a:solidFill>
              <a:srgbClr val="001626"/>
            </a:solidFill>
          </a:endParaRPr>
        </a:p>
      </dgm:t>
    </dgm:pt>
    <dgm:pt modelId="{D5079D92-AB9D-4926-8B50-DF5D05E8CDD6}" type="parTrans" cxnId="{6732D5C1-2B92-440C-B314-88D778B31883}">
      <dgm:prSet/>
      <dgm:spPr/>
      <dgm:t>
        <a:bodyPr/>
        <a:lstStyle/>
        <a:p>
          <a:endParaRPr lang="tr-TR">
            <a:solidFill>
              <a:srgbClr val="001626"/>
            </a:solidFill>
          </a:endParaRPr>
        </a:p>
      </dgm:t>
    </dgm:pt>
    <dgm:pt modelId="{8255E393-7627-4CCC-8B07-4479127AA8F5}" type="sibTrans" cxnId="{6732D5C1-2B92-440C-B314-88D778B31883}">
      <dgm:prSet/>
      <dgm:spPr/>
      <dgm:t>
        <a:bodyPr/>
        <a:lstStyle/>
        <a:p>
          <a:endParaRPr lang="tr-TR">
            <a:solidFill>
              <a:srgbClr val="001626"/>
            </a:solidFill>
          </a:endParaRPr>
        </a:p>
      </dgm:t>
    </dgm:pt>
    <dgm:pt modelId="{CCB0781E-B3F3-4771-8BC1-A23554237048}">
      <dgm:prSet/>
      <dgm:spPr/>
      <dgm:t>
        <a:bodyPr/>
        <a:lstStyle/>
        <a:p>
          <a:pPr rtl="0"/>
          <a:r>
            <a:rPr lang="tr-TR" b="0" i="0" dirty="0">
              <a:solidFill>
                <a:srgbClr val="001626"/>
              </a:solidFill>
            </a:rPr>
            <a:t>2- Güçlü Yön, Zayıf Yön, Fırsat ve Tehditlerin </a:t>
          </a:r>
          <a:r>
            <a:rPr lang="tr-TR" b="0" i="0" dirty="0" smtClean="0">
              <a:solidFill>
                <a:srgbClr val="001626"/>
              </a:solidFill>
            </a:rPr>
            <a:t>Belirlenmesi (SWOT Analizi)</a:t>
          </a:r>
          <a:endParaRPr lang="tr-TR" dirty="0">
            <a:solidFill>
              <a:srgbClr val="001626"/>
            </a:solidFill>
          </a:endParaRPr>
        </a:p>
      </dgm:t>
    </dgm:pt>
    <dgm:pt modelId="{7A3F9BFE-F4C5-4ED9-9F71-73A096FC790A}" type="parTrans" cxnId="{8AF9EF61-0986-45BE-82B4-88E483BDFD37}">
      <dgm:prSet/>
      <dgm:spPr/>
      <dgm:t>
        <a:bodyPr/>
        <a:lstStyle/>
        <a:p>
          <a:endParaRPr lang="tr-TR">
            <a:solidFill>
              <a:srgbClr val="001626"/>
            </a:solidFill>
          </a:endParaRPr>
        </a:p>
      </dgm:t>
    </dgm:pt>
    <dgm:pt modelId="{51AD15E5-D8C6-4DC9-A736-081B1FF495C1}" type="sibTrans" cxnId="{8AF9EF61-0986-45BE-82B4-88E483BDFD37}">
      <dgm:prSet/>
      <dgm:spPr/>
      <dgm:t>
        <a:bodyPr/>
        <a:lstStyle/>
        <a:p>
          <a:endParaRPr lang="tr-TR">
            <a:solidFill>
              <a:srgbClr val="001626"/>
            </a:solidFill>
          </a:endParaRPr>
        </a:p>
      </dgm:t>
    </dgm:pt>
    <dgm:pt modelId="{96CFE72E-B913-43E6-854C-19643149D225}">
      <dgm:prSet/>
      <dgm:spPr/>
      <dgm:t>
        <a:bodyPr/>
        <a:lstStyle/>
        <a:p>
          <a:pPr rtl="0"/>
          <a:r>
            <a:rPr lang="tr-TR" b="0" i="0" dirty="0" smtClean="0">
              <a:solidFill>
                <a:srgbClr val="001626"/>
              </a:solidFill>
              <a:latin typeface="Calibri Light" panose="020F0302020204030204"/>
            </a:rPr>
            <a:t>4- Mevcut Kaynaklar ve İhtiyaçlar</a:t>
          </a:r>
          <a:endParaRPr lang="tr-TR" dirty="0">
            <a:solidFill>
              <a:srgbClr val="001626"/>
            </a:solidFill>
          </a:endParaRPr>
        </a:p>
      </dgm:t>
    </dgm:pt>
    <dgm:pt modelId="{1958FD57-880F-449B-BD9A-FBDEA53CDA73}" type="parTrans" cxnId="{4A23BB72-A39F-4066-B5EB-D5ACC542CBF4}">
      <dgm:prSet/>
      <dgm:spPr/>
      <dgm:t>
        <a:bodyPr/>
        <a:lstStyle/>
        <a:p>
          <a:endParaRPr lang="tr-TR">
            <a:solidFill>
              <a:srgbClr val="001626"/>
            </a:solidFill>
          </a:endParaRPr>
        </a:p>
      </dgm:t>
    </dgm:pt>
    <dgm:pt modelId="{144C0543-176A-4A17-8896-91D8209C8C8B}" type="sibTrans" cxnId="{4A23BB72-A39F-4066-B5EB-D5ACC542CBF4}">
      <dgm:prSet/>
      <dgm:spPr/>
      <dgm:t>
        <a:bodyPr/>
        <a:lstStyle/>
        <a:p>
          <a:endParaRPr lang="tr-TR">
            <a:solidFill>
              <a:srgbClr val="001626"/>
            </a:solidFill>
          </a:endParaRPr>
        </a:p>
      </dgm:t>
    </dgm:pt>
    <dgm:pt modelId="{8653F98E-FC11-48B8-B794-5E62560CA0E5}">
      <dgm:prSet/>
      <dgm:spPr/>
      <dgm:t>
        <a:bodyPr/>
        <a:lstStyle/>
        <a:p>
          <a:pPr rtl="0"/>
          <a:r>
            <a:rPr lang="tr-TR" b="0" i="0" dirty="0">
              <a:solidFill>
                <a:srgbClr val="001626"/>
              </a:solidFill>
              <a:latin typeface="Calibri Light" panose="020F0302020204030204"/>
            </a:rPr>
            <a:t>7-</a:t>
          </a:r>
          <a:r>
            <a:rPr lang="tr-TR" b="0" i="0" dirty="0">
              <a:solidFill>
                <a:srgbClr val="001626"/>
              </a:solidFill>
            </a:rPr>
            <a:t> Düzeltici/Önleyici </a:t>
          </a:r>
          <a:r>
            <a:rPr lang="tr-TR" b="0" i="0" dirty="0" smtClean="0">
              <a:solidFill>
                <a:srgbClr val="001626"/>
              </a:solidFill>
            </a:rPr>
            <a:t>Faaliyetler</a:t>
          </a:r>
          <a:endParaRPr lang="tr-TR" dirty="0">
            <a:solidFill>
              <a:srgbClr val="001626"/>
            </a:solidFill>
          </a:endParaRPr>
        </a:p>
      </dgm:t>
    </dgm:pt>
    <dgm:pt modelId="{E24D53A9-FF6E-45D3-B86B-23D37AE33707}" type="parTrans" cxnId="{ACCB379A-F3A1-4F32-BBC9-65BF3FE343E4}">
      <dgm:prSet/>
      <dgm:spPr/>
      <dgm:t>
        <a:bodyPr/>
        <a:lstStyle/>
        <a:p>
          <a:endParaRPr lang="tr-TR">
            <a:solidFill>
              <a:srgbClr val="001626"/>
            </a:solidFill>
          </a:endParaRPr>
        </a:p>
      </dgm:t>
    </dgm:pt>
    <dgm:pt modelId="{3A45D765-68A5-4378-B0A9-453D731545CF}" type="sibTrans" cxnId="{ACCB379A-F3A1-4F32-BBC9-65BF3FE343E4}">
      <dgm:prSet/>
      <dgm:spPr/>
      <dgm:t>
        <a:bodyPr/>
        <a:lstStyle/>
        <a:p>
          <a:endParaRPr lang="tr-TR">
            <a:solidFill>
              <a:srgbClr val="001626"/>
            </a:solidFill>
          </a:endParaRPr>
        </a:p>
      </dgm:t>
    </dgm:pt>
    <dgm:pt modelId="{7957E8D5-04C0-488C-8A48-EDA25344975B}">
      <dgm:prSet/>
      <dgm:spPr/>
      <dgm:t>
        <a:bodyPr/>
        <a:lstStyle/>
        <a:p>
          <a:pPr rtl="0"/>
          <a:r>
            <a:rPr lang="tr-TR" b="0" i="0" dirty="0">
              <a:solidFill>
                <a:srgbClr val="001626"/>
              </a:solidFill>
              <a:latin typeface="Calibri Light" panose="020F0302020204030204"/>
            </a:rPr>
            <a:t>8-</a:t>
          </a:r>
          <a:r>
            <a:rPr lang="tr-TR" b="0" i="0" dirty="0">
              <a:solidFill>
                <a:srgbClr val="001626"/>
              </a:solidFill>
            </a:rPr>
            <a:t> </a:t>
          </a:r>
          <a:r>
            <a:rPr lang="tr-TR" b="0" i="0" dirty="0" smtClean="0">
              <a:solidFill>
                <a:srgbClr val="001626"/>
              </a:solidFill>
            </a:rPr>
            <a:t>İç denetim Sonucuna Dayalı </a:t>
          </a:r>
          <a:r>
            <a:rPr lang="tr-TR" b="0" i="0" dirty="0" err="1" smtClean="0">
              <a:solidFill>
                <a:srgbClr val="001626"/>
              </a:solidFill>
            </a:rPr>
            <a:t>Özdeğerlendirme</a:t>
          </a:r>
          <a:r>
            <a:rPr lang="tr-TR" b="0" i="0" dirty="0" smtClean="0">
              <a:solidFill>
                <a:srgbClr val="001626"/>
              </a:solidFill>
            </a:rPr>
            <a:t> ve Görüşleriniz</a:t>
          </a:r>
          <a:endParaRPr lang="tr-TR" dirty="0">
            <a:solidFill>
              <a:srgbClr val="001626"/>
            </a:solidFill>
          </a:endParaRPr>
        </a:p>
      </dgm:t>
    </dgm:pt>
    <dgm:pt modelId="{19F36CC5-183A-410E-B3BC-CB7A51E45F19}" type="parTrans" cxnId="{B338FD3A-8C97-47D2-9398-8B9C30EF3E01}">
      <dgm:prSet/>
      <dgm:spPr/>
      <dgm:t>
        <a:bodyPr/>
        <a:lstStyle/>
        <a:p>
          <a:endParaRPr lang="tr-TR">
            <a:solidFill>
              <a:srgbClr val="001626"/>
            </a:solidFill>
          </a:endParaRPr>
        </a:p>
      </dgm:t>
    </dgm:pt>
    <dgm:pt modelId="{E7F3AB23-3EF1-4667-BC6F-A0027E1398BD}" type="sibTrans" cxnId="{B338FD3A-8C97-47D2-9398-8B9C30EF3E01}">
      <dgm:prSet/>
      <dgm:spPr/>
      <dgm:t>
        <a:bodyPr/>
        <a:lstStyle/>
        <a:p>
          <a:endParaRPr lang="tr-TR">
            <a:solidFill>
              <a:srgbClr val="001626"/>
            </a:solidFill>
          </a:endParaRPr>
        </a:p>
      </dgm:t>
    </dgm:pt>
    <dgm:pt modelId="{8FBAC80E-F157-4E8E-991F-CF4281973D21}">
      <dgm:prSet/>
      <dgm:spPr/>
      <dgm:t>
        <a:bodyPr/>
        <a:lstStyle/>
        <a:p>
          <a:pPr rtl="0"/>
          <a:r>
            <a:rPr lang="tr-TR" b="0" i="0" dirty="0">
              <a:solidFill>
                <a:srgbClr val="001626"/>
              </a:solidFill>
              <a:latin typeface="Calibri Light" panose="020F0302020204030204"/>
            </a:rPr>
            <a:t>5-</a:t>
          </a:r>
          <a:r>
            <a:rPr lang="tr-TR" b="0" i="0" dirty="0">
              <a:solidFill>
                <a:srgbClr val="001626"/>
              </a:solidFill>
            </a:rPr>
            <a:t> </a:t>
          </a:r>
          <a:r>
            <a:rPr lang="tr-TR" b="0" i="0" dirty="0" smtClean="0">
              <a:solidFill>
                <a:srgbClr val="001626"/>
              </a:solidFill>
            </a:rPr>
            <a:t>Skoru Yüksek Olan ve Aksiyon Gerektiren Riskler</a:t>
          </a:r>
          <a:endParaRPr lang="tr-TR" dirty="0">
            <a:solidFill>
              <a:srgbClr val="001626"/>
            </a:solidFill>
          </a:endParaRPr>
        </a:p>
      </dgm:t>
    </dgm:pt>
    <dgm:pt modelId="{4879ACF1-0A00-4703-8742-64282C11C5E3}" type="parTrans" cxnId="{3F47FC03-F8C4-40BE-9A4A-D3A3BBA4AD07}">
      <dgm:prSet/>
      <dgm:spPr/>
      <dgm:t>
        <a:bodyPr/>
        <a:lstStyle/>
        <a:p>
          <a:endParaRPr lang="tr-TR">
            <a:solidFill>
              <a:srgbClr val="001626"/>
            </a:solidFill>
          </a:endParaRPr>
        </a:p>
      </dgm:t>
    </dgm:pt>
    <dgm:pt modelId="{30C247E9-B642-47E5-8AE6-8B18FA9E9775}" type="sibTrans" cxnId="{3F47FC03-F8C4-40BE-9A4A-D3A3BBA4AD07}">
      <dgm:prSet/>
      <dgm:spPr/>
      <dgm:t>
        <a:bodyPr/>
        <a:lstStyle/>
        <a:p>
          <a:endParaRPr lang="tr-TR">
            <a:solidFill>
              <a:srgbClr val="001626"/>
            </a:solidFill>
          </a:endParaRPr>
        </a:p>
      </dgm:t>
    </dgm:pt>
    <dgm:pt modelId="{5F3E2F39-DBB4-412E-A064-FFEB44388597}">
      <dgm:prSet/>
      <dgm:spPr/>
      <dgm:t>
        <a:bodyPr/>
        <a:lstStyle/>
        <a:p>
          <a:pPr rtl="0"/>
          <a:r>
            <a:rPr lang="tr-TR" b="0" i="0" dirty="0">
              <a:solidFill>
                <a:srgbClr val="001626"/>
              </a:solidFill>
              <a:latin typeface="Calibri Light" panose="020F0302020204030204"/>
            </a:rPr>
            <a:t>9-</a:t>
          </a:r>
          <a:r>
            <a:rPr lang="tr-TR" b="0" i="0" dirty="0">
              <a:solidFill>
                <a:srgbClr val="001626"/>
              </a:solidFill>
            </a:rPr>
            <a:t> </a:t>
          </a:r>
          <a:r>
            <a:rPr lang="tr-TR" b="0" i="0" dirty="0" smtClean="0">
              <a:solidFill>
                <a:srgbClr val="001626"/>
              </a:solidFill>
            </a:rPr>
            <a:t>Farklı ve İyi Uygulama </a:t>
          </a:r>
          <a:r>
            <a:rPr lang="tr-TR" b="0" i="0" dirty="0">
              <a:solidFill>
                <a:srgbClr val="001626"/>
              </a:solidFill>
            </a:rPr>
            <a:t>Örnekleri</a:t>
          </a:r>
          <a:endParaRPr lang="tr-TR" dirty="0">
            <a:solidFill>
              <a:srgbClr val="001626"/>
            </a:solidFill>
          </a:endParaRPr>
        </a:p>
      </dgm:t>
    </dgm:pt>
    <dgm:pt modelId="{7429F341-7481-41E3-A8DB-1FF8911CF519}" type="parTrans" cxnId="{856F5100-F453-4228-B23C-1140CA5E507A}">
      <dgm:prSet/>
      <dgm:spPr/>
      <dgm:t>
        <a:bodyPr/>
        <a:lstStyle/>
        <a:p>
          <a:endParaRPr lang="tr-TR"/>
        </a:p>
      </dgm:t>
    </dgm:pt>
    <dgm:pt modelId="{9BC1B5C3-A133-4898-ACF7-3008B2360A6C}" type="sibTrans" cxnId="{856F5100-F453-4228-B23C-1140CA5E507A}">
      <dgm:prSet/>
      <dgm:spPr/>
      <dgm:t>
        <a:bodyPr/>
        <a:lstStyle/>
        <a:p>
          <a:endParaRPr lang="tr-TR"/>
        </a:p>
      </dgm:t>
    </dgm:pt>
    <dgm:pt modelId="{2296873C-BCFF-4AE7-B13B-8DB52F2CFC74}">
      <dgm:prSet/>
      <dgm:spPr/>
      <dgm:t>
        <a:bodyPr/>
        <a:lstStyle/>
        <a:p>
          <a:pPr rtl="0"/>
          <a:r>
            <a:rPr lang="tr-TR" b="0" i="0" dirty="0">
              <a:solidFill>
                <a:srgbClr val="001626"/>
              </a:solidFill>
              <a:latin typeface="Calibri Light" panose="020F0302020204030204"/>
            </a:rPr>
            <a:t>6-</a:t>
          </a:r>
          <a:r>
            <a:rPr lang="tr-TR" b="0" i="0" dirty="0">
              <a:solidFill>
                <a:srgbClr val="001626"/>
              </a:solidFill>
            </a:rPr>
            <a:t> Paydaş Geri </a:t>
          </a:r>
          <a:r>
            <a:rPr lang="tr-TR" b="0" i="0" dirty="0" smtClean="0">
              <a:solidFill>
                <a:srgbClr val="001626"/>
              </a:solidFill>
            </a:rPr>
            <a:t>bildirimleri (Anket Analizleri, Hayata Geçirilen Öneriler ve Aksiyon Alınan Şikayetler)</a:t>
          </a:r>
          <a:endParaRPr lang="tr-TR" dirty="0">
            <a:solidFill>
              <a:srgbClr val="001626"/>
            </a:solidFill>
          </a:endParaRPr>
        </a:p>
      </dgm:t>
    </dgm:pt>
    <dgm:pt modelId="{C21DE9E5-6153-42D5-BE9D-3FC7B6112CFA}" type="parTrans" cxnId="{A182B350-89B3-4E05-9B24-356144D186E5}">
      <dgm:prSet/>
      <dgm:spPr/>
      <dgm:t>
        <a:bodyPr/>
        <a:lstStyle/>
        <a:p>
          <a:endParaRPr lang="tr-TR"/>
        </a:p>
      </dgm:t>
    </dgm:pt>
    <dgm:pt modelId="{8B6BEA0A-44B0-4380-90DE-9B5D22411A8B}" type="sibTrans" cxnId="{A182B350-89B3-4E05-9B24-356144D186E5}">
      <dgm:prSet/>
      <dgm:spPr/>
      <dgm:t>
        <a:bodyPr/>
        <a:lstStyle/>
        <a:p>
          <a:endParaRPr lang="tr-TR"/>
        </a:p>
      </dgm:t>
    </dgm:pt>
    <dgm:pt modelId="{92C4E21C-7B0D-4D89-B62E-F92D961ACF79}">
      <dgm:prSet/>
      <dgm:spPr/>
      <dgm:t>
        <a:bodyPr/>
        <a:lstStyle/>
        <a:p>
          <a:pPr rtl="0"/>
          <a:r>
            <a:rPr lang="tr-TR" b="0" i="0" dirty="0">
              <a:solidFill>
                <a:srgbClr val="001626"/>
              </a:solidFill>
            </a:rPr>
            <a:t>3- Paydaşların </a:t>
          </a:r>
          <a:r>
            <a:rPr lang="tr-TR" b="0" i="0" dirty="0" smtClean="0">
              <a:solidFill>
                <a:srgbClr val="001626"/>
              </a:solidFill>
            </a:rPr>
            <a:t>Beklentileri</a:t>
          </a:r>
          <a:endParaRPr lang="tr-TR" dirty="0">
            <a:solidFill>
              <a:srgbClr val="001626"/>
            </a:solidFill>
          </a:endParaRPr>
        </a:p>
      </dgm:t>
    </dgm:pt>
    <dgm:pt modelId="{830475A8-11E2-4D46-9E82-53550315949F}" type="parTrans" cxnId="{0022FD95-BA34-4D11-8B3C-D18F6A18E389}">
      <dgm:prSet/>
      <dgm:spPr/>
      <dgm:t>
        <a:bodyPr/>
        <a:lstStyle/>
        <a:p>
          <a:endParaRPr lang="tr-TR"/>
        </a:p>
      </dgm:t>
    </dgm:pt>
    <dgm:pt modelId="{945E38D8-CA17-42C6-93E1-02F34ADB22A3}" type="sibTrans" cxnId="{0022FD95-BA34-4D11-8B3C-D18F6A18E389}">
      <dgm:prSet/>
      <dgm:spPr/>
      <dgm:t>
        <a:bodyPr/>
        <a:lstStyle/>
        <a:p>
          <a:endParaRPr lang="tr-TR"/>
        </a:p>
      </dgm:t>
    </dgm:pt>
    <dgm:pt modelId="{DE50954C-7539-451D-9793-36F546BDCD9A}">
      <dgm:prSet/>
      <dgm:spPr/>
      <dgm:t>
        <a:bodyPr/>
        <a:lstStyle/>
        <a:p>
          <a:pPr rtl="0"/>
          <a:r>
            <a:rPr lang="tr-TR" b="0" i="0" dirty="0" smtClean="0">
              <a:solidFill>
                <a:srgbClr val="001626"/>
              </a:solidFill>
              <a:latin typeface="Calibri Light" panose="020F0302020204030204"/>
            </a:rPr>
            <a:t>10-Sürekli İyileştirme Önerileri</a:t>
          </a:r>
          <a:endParaRPr lang="tr-TR" dirty="0">
            <a:solidFill>
              <a:srgbClr val="001626"/>
            </a:solidFill>
          </a:endParaRPr>
        </a:p>
      </dgm:t>
    </dgm:pt>
    <dgm:pt modelId="{A922CBEE-486D-492E-9E32-ED04535688C2}" type="sibTrans" cxnId="{6DE755CC-324D-45DD-B01F-CCB59EB3FF4E}">
      <dgm:prSet/>
      <dgm:spPr/>
      <dgm:t>
        <a:bodyPr/>
        <a:lstStyle/>
        <a:p>
          <a:endParaRPr lang="tr-TR">
            <a:solidFill>
              <a:srgbClr val="001626"/>
            </a:solidFill>
          </a:endParaRPr>
        </a:p>
      </dgm:t>
    </dgm:pt>
    <dgm:pt modelId="{3FD289F6-57F6-4392-AA50-AD0D8CDB06C2}" type="parTrans" cxnId="{6DE755CC-324D-45DD-B01F-CCB59EB3FF4E}">
      <dgm:prSet/>
      <dgm:spPr/>
      <dgm:t>
        <a:bodyPr/>
        <a:lstStyle/>
        <a:p>
          <a:endParaRPr lang="tr-TR">
            <a:solidFill>
              <a:srgbClr val="001626"/>
            </a:solidFill>
          </a:endParaRP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0">
        <dgm:presLayoutVars>
          <dgm:chMax val="0"/>
          <dgm:bulletEnabled val="1"/>
        </dgm:presLayoutVars>
      </dgm:prSet>
      <dgm:spPr/>
      <dgm:t>
        <a:bodyPr/>
        <a:lstStyle/>
        <a:p>
          <a:endParaRPr lang="tr-TR"/>
        </a:p>
      </dgm:t>
    </dgm:pt>
    <dgm:pt modelId="{586AF42C-8B48-4B3B-B66F-93A2F6379251}" type="pres">
      <dgm:prSet presAssocID="{8255E393-7627-4CCC-8B07-4479127AA8F5}" presName="spacer" presStyleCnt="0"/>
      <dgm:spPr/>
    </dgm:pt>
    <dgm:pt modelId="{60CE0233-99C6-4A89-B7C0-8EC86DCB2CEB}" type="pres">
      <dgm:prSet presAssocID="{CCB0781E-B3F3-4771-8BC1-A23554237048}" presName="parentText" presStyleLbl="node1" presStyleIdx="1" presStyleCnt="10" custLinFactNeighborX="877" custLinFactNeighborY="9738">
        <dgm:presLayoutVars>
          <dgm:chMax val="0"/>
          <dgm:bulletEnabled val="1"/>
        </dgm:presLayoutVars>
      </dgm:prSet>
      <dgm:spPr/>
      <dgm:t>
        <a:bodyPr/>
        <a:lstStyle/>
        <a:p>
          <a:endParaRPr lang="tr-TR"/>
        </a:p>
      </dgm:t>
    </dgm:pt>
    <dgm:pt modelId="{5E62D3D5-E626-4F57-BCA0-AA9F16D2DA34}" type="pres">
      <dgm:prSet presAssocID="{51AD15E5-D8C6-4DC9-A736-081B1FF495C1}" presName="spacer" presStyleCnt="0"/>
      <dgm:spPr/>
    </dgm:pt>
    <dgm:pt modelId="{D41B7286-FAD8-4473-9967-F7F6AE65A182}" type="pres">
      <dgm:prSet presAssocID="{92C4E21C-7B0D-4D89-B62E-F92D961ACF79}" presName="parentText" presStyleLbl="node1" presStyleIdx="2" presStyleCnt="10" custLinFactNeighborX="877" custLinFactNeighborY="9738">
        <dgm:presLayoutVars>
          <dgm:chMax val="0"/>
          <dgm:bulletEnabled val="1"/>
        </dgm:presLayoutVars>
      </dgm:prSet>
      <dgm:spPr/>
      <dgm:t>
        <a:bodyPr/>
        <a:lstStyle/>
        <a:p>
          <a:endParaRPr lang="tr-TR"/>
        </a:p>
      </dgm:t>
    </dgm:pt>
    <dgm:pt modelId="{81F032F4-4105-41A6-9825-29A75FF10D3B}" type="pres">
      <dgm:prSet presAssocID="{945E38D8-CA17-42C6-93E1-02F34ADB22A3}" presName="spacer" presStyleCnt="0"/>
      <dgm:spPr/>
    </dgm:pt>
    <dgm:pt modelId="{331D4A51-AEEE-4E04-93C8-54C9E2A7BA9E}" type="pres">
      <dgm:prSet presAssocID="{96CFE72E-B913-43E6-854C-19643149D225}" presName="parentText" presStyleLbl="node1" presStyleIdx="3" presStyleCnt="10">
        <dgm:presLayoutVars>
          <dgm:chMax val="0"/>
          <dgm:bulletEnabled val="1"/>
        </dgm:presLayoutVars>
      </dgm:prSet>
      <dgm:spPr/>
      <dgm:t>
        <a:bodyPr/>
        <a:lstStyle/>
        <a:p>
          <a:endParaRPr lang="tr-TR"/>
        </a:p>
      </dgm:t>
    </dgm:pt>
    <dgm:pt modelId="{73C01E53-27A8-4DA9-B5A0-C859631301EC}" type="pres">
      <dgm:prSet presAssocID="{144C0543-176A-4A17-8896-91D8209C8C8B}" presName="spacer" presStyleCnt="0"/>
      <dgm:spPr/>
    </dgm:pt>
    <dgm:pt modelId="{F3BAD2F5-5043-4DC0-A5B4-FB7EC597F896}" type="pres">
      <dgm:prSet presAssocID="{8FBAC80E-F157-4E8E-991F-CF4281973D21}" presName="parentText" presStyleLbl="node1" presStyleIdx="4" presStyleCnt="10">
        <dgm:presLayoutVars>
          <dgm:chMax val="0"/>
          <dgm:bulletEnabled val="1"/>
        </dgm:presLayoutVars>
      </dgm:prSet>
      <dgm:spPr/>
      <dgm:t>
        <a:bodyPr/>
        <a:lstStyle/>
        <a:p>
          <a:endParaRPr lang="tr-TR"/>
        </a:p>
      </dgm:t>
    </dgm:pt>
    <dgm:pt modelId="{FA21C8CF-A43A-42A7-AAD1-5906005C6D15}" type="pres">
      <dgm:prSet presAssocID="{30C247E9-B642-47E5-8AE6-8B18FA9E9775}" presName="spacer" presStyleCnt="0"/>
      <dgm:spPr/>
    </dgm:pt>
    <dgm:pt modelId="{04918397-964F-4F4B-AA76-1203105AC694}" type="pres">
      <dgm:prSet presAssocID="{2296873C-BCFF-4AE7-B13B-8DB52F2CFC74}" presName="parentText" presStyleLbl="node1" presStyleIdx="5" presStyleCnt="10">
        <dgm:presLayoutVars>
          <dgm:chMax val="0"/>
          <dgm:bulletEnabled val="1"/>
        </dgm:presLayoutVars>
      </dgm:prSet>
      <dgm:spPr/>
      <dgm:t>
        <a:bodyPr/>
        <a:lstStyle/>
        <a:p>
          <a:endParaRPr lang="tr-TR"/>
        </a:p>
      </dgm:t>
    </dgm:pt>
    <dgm:pt modelId="{3EA12B82-BCA2-487E-8B11-D13E0EF9798B}" type="pres">
      <dgm:prSet presAssocID="{8B6BEA0A-44B0-4380-90DE-9B5D22411A8B}" presName="spacer" presStyleCnt="0"/>
      <dgm:spPr/>
    </dgm:pt>
    <dgm:pt modelId="{5106BBE0-2CC9-402C-9353-BCB5A052A705}" type="pres">
      <dgm:prSet presAssocID="{8653F98E-FC11-48B8-B794-5E62560CA0E5}" presName="parentText" presStyleLbl="node1" presStyleIdx="6" presStyleCnt="10" custLinFactNeighborY="22279">
        <dgm:presLayoutVars>
          <dgm:chMax val="0"/>
          <dgm:bulletEnabled val="1"/>
        </dgm:presLayoutVars>
      </dgm:prSet>
      <dgm:spPr/>
      <dgm:t>
        <a:bodyPr/>
        <a:lstStyle/>
        <a:p>
          <a:endParaRPr lang="tr-TR"/>
        </a:p>
      </dgm:t>
    </dgm:pt>
    <dgm:pt modelId="{5E72E8DE-FEC4-40A6-9674-6EB761C39F02}" type="pres">
      <dgm:prSet presAssocID="{3A45D765-68A5-4378-B0A9-453D731545CF}" presName="spacer" presStyleCnt="0"/>
      <dgm:spPr/>
    </dgm:pt>
    <dgm:pt modelId="{A87D0C03-7791-4228-9B6A-58957CEF0A41}" type="pres">
      <dgm:prSet presAssocID="{7957E8D5-04C0-488C-8A48-EDA25344975B}" presName="parentText" presStyleLbl="node1" presStyleIdx="7" presStyleCnt="10" custLinFactNeighborY="22760">
        <dgm:presLayoutVars>
          <dgm:chMax val="0"/>
          <dgm:bulletEnabled val="1"/>
        </dgm:presLayoutVars>
      </dgm:prSet>
      <dgm:spPr/>
      <dgm:t>
        <a:bodyPr/>
        <a:lstStyle/>
        <a:p>
          <a:endParaRPr lang="tr-TR"/>
        </a:p>
      </dgm:t>
    </dgm:pt>
    <dgm:pt modelId="{EDA0D28D-11B7-4360-AC90-24F700571E3F}" type="pres">
      <dgm:prSet presAssocID="{E7F3AB23-3EF1-4667-BC6F-A0027E1398BD}" presName="spacer" presStyleCnt="0"/>
      <dgm:spPr/>
    </dgm:pt>
    <dgm:pt modelId="{DC9942A1-DCD2-4065-ACE3-60EBE78E2997}" type="pres">
      <dgm:prSet presAssocID="{5F3E2F39-DBB4-412E-A064-FFEB44388597}" presName="parentText" presStyleLbl="node1" presStyleIdx="8" presStyleCnt="10">
        <dgm:presLayoutVars>
          <dgm:chMax val="0"/>
          <dgm:bulletEnabled val="1"/>
        </dgm:presLayoutVars>
      </dgm:prSet>
      <dgm:spPr/>
      <dgm:t>
        <a:bodyPr/>
        <a:lstStyle/>
        <a:p>
          <a:endParaRPr lang="tr-TR"/>
        </a:p>
      </dgm:t>
    </dgm:pt>
    <dgm:pt modelId="{E3BA9271-9EC2-45FB-934E-73DAB812A035}" type="pres">
      <dgm:prSet presAssocID="{9BC1B5C3-A133-4898-ACF7-3008B2360A6C}" presName="spacer" presStyleCnt="0"/>
      <dgm:spPr/>
    </dgm:pt>
    <dgm:pt modelId="{B9A06431-0EED-4572-8C47-7A431C252DE1}" type="pres">
      <dgm:prSet presAssocID="{DE50954C-7539-451D-9793-36F546BDCD9A}" presName="parentText" presStyleLbl="node1" presStyleIdx="9" presStyleCnt="10" custLinFactNeighborX="-1340">
        <dgm:presLayoutVars>
          <dgm:chMax val="0"/>
          <dgm:bulletEnabled val="1"/>
        </dgm:presLayoutVars>
      </dgm:prSet>
      <dgm:spPr/>
      <dgm:t>
        <a:bodyPr/>
        <a:lstStyle/>
        <a:p>
          <a:endParaRPr lang="tr-TR"/>
        </a:p>
      </dgm:t>
    </dgm:pt>
  </dgm:ptLst>
  <dgm:cxnLst>
    <dgm:cxn modelId="{6DE755CC-324D-45DD-B01F-CCB59EB3FF4E}" srcId="{37D638FE-D680-4400-AEE7-8160D9522DEF}" destId="{DE50954C-7539-451D-9793-36F546BDCD9A}" srcOrd="9" destOrd="0" parTransId="{3FD289F6-57F6-4392-AA50-AD0D8CDB06C2}" sibTransId="{A922CBEE-486D-492E-9E32-ED04535688C2}"/>
    <dgm:cxn modelId="{6732D5C1-2B92-440C-B314-88D778B31883}" srcId="{37D638FE-D680-4400-AEE7-8160D9522DEF}" destId="{D0AE6B46-240F-49A5-BBED-86427D33C7D9}" srcOrd="0" destOrd="0" parTransId="{D5079D92-AB9D-4926-8B50-DF5D05E8CDD6}" sibTransId="{8255E393-7627-4CCC-8B07-4479127AA8F5}"/>
    <dgm:cxn modelId="{4809F705-67EC-49F4-98D9-98D887991156}" type="presOf" srcId="{DE50954C-7539-451D-9793-36F546BDCD9A}" destId="{B9A06431-0EED-4572-8C47-7A431C252DE1}" srcOrd="0" destOrd="0" presId="urn:microsoft.com/office/officeart/2005/8/layout/vList2"/>
    <dgm:cxn modelId="{690BBF16-AA86-4765-85FC-A0283D00E680}" type="presOf" srcId="{8653F98E-FC11-48B8-B794-5E62560CA0E5}" destId="{5106BBE0-2CC9-402C-9353-BCB5A052A705}" srcOrd="0" destOrd="0" presId="urn:microsoft.com/office/officeart/2005/8/layout/vList2"/>
    <dgm:cxn modelId="{664DC45A-AB40-4565-9E32-881D2ACB8F2D}" type="presOf" srcId="{8FBAC80E-F157-4E8E-991F-CF4281973D21}" destId="{F3BAD2F5-5043-4DC0-A5B4-FB7EC597F896}" srcOrd="0" destOrd="0" presId="urn:microsoft.com/office/officeart/2005/8/layout/vList2"/>
    <dgm:cxn modelId="{3F47FC03-F8C4-40BE-9A4A-D3A3BBA4AD07}" srcId="{37D638FE-D680-4400-AEE7-8160D9522DEF}" destId="{8FBAC80E-F157-4E8E-991F-CF4281973D21}" srcOrd="4" destOrd="0" parTransId="{4879ACF1-0A00-4703-8742-64282C11C5E3}" sibTransId="{30C247E9-B642-47E5-8AE6-8B18FA9E9775}"/>
    <dgm:cxn modelId="{CAF8F431-5769-4754-BF34-CADA14D6C528}" type="presOf" srcId="{5F3E2F39-DBB4-412E-A064-FFEB44388597}" destId="{DC9942A1-DCD2-4065-ACE3-60EBE78E2997}" srcOrd="0" destOrd="0" presId="urn:microsoft.com/office/officeart/2005/8/layout/vList2"/>
    <dgm:cxn modelId="{1868B036-4584-4A17-B0BF-38D2F10AB8EF}" type="presOf" srcId="{96CFE72E-B913-43E6-854C-19643149D225}" destId="{331D4A51-AEEE-4E04-93C8-54C9E2A7BA9E}" srcOrd="0" destOrd="0" presId="urn:microsoft.com/office/officeart/2005/8/layout/vList2"/>
    <dgm:cxn modelId="{A3733465-8DA9-42DD-9232-83D22C968778}" type="presOf" srcId="{2296873C-BCFF-4AE7-B13B-8DB52F2CFC74}" destId="{04918397-964F-4F4B-AA76-1203105AC694}" srcOrd="0" destOrd="0" presId="urn:microsoft.com/office/officeart/2005/8/layout/vList2"/>
    <dgm:cxn modelId="{4A23BB72-A39F-4066-B5EB-D5ACC542CBF4}" srcId="{37D638FE-D680-4400-AEE7-8160D9522DEF}" destId="{96CFE72E-B913-43E6-854C-19643149D225}" srcOrd="3" destOrd="0" parTransId="{1958FD57-880F-449B-BD9A-FBDEA53CDA73}" sibTransId="{144C0543-176A-4A17-8896-91D8209C8C8B}"/>
    <dgm:cxn modelId="{B338FD3A-8C97-47D2-9398-8B9C30EF3E01}" srcId="{37D638FE-D680-4400-AEE7-8160D9522DEF}" destId="{7957E8D5-04C0-488C-8A48-EDA25344975B}" srcOrd="7" destOrd="0" parTransId="{19F36CC5-183A-410E-B3BC-CB7A51E45F19}" sibTransId="{E7F3AB23-3EF1-4667-BC6F-A0027E1398BD}"/>
    <dgm:cxn modelId="{0A2D85C0-422E-47A0-92C8-8953546CB4B2}" type="presOf" srcId="{7957E8D5-04C0-488C-8A48-EDA25344975B}" destId="{A87D0C03-7791-4228-9B6A-58957CEF0A41}" srcOrd="0" destOrd="0" presId="urn:microsoft.com/office/officeart/2005/8/layout/vList2"/>
    <dgm:cxn modelId="{4C9AFC07-ECFC-4A05-9D2E-39A6DE6A5D8E}" type="presOf" srcId="{92C4E21C-7B0D-4D89-B62E-F92D961ACF79}" destId="{D41B7286-FAD8-4473-9967-F7F6AE65A182}" srcOrd="0" destOrd="0" presId="urn:microsoft.com/office/officeart/2005/8/layout/vList2"/>
    <dgm:cxn modelId="{8AF9EF61-0986-45BE-82B4-88E483BDFD37}" srcId="{37D638FE-D680-4400-AEE7-8160D9522DEF}" destId="{CCB0781E-B3F3-4771-8BC1-A23554237048}" srcOrd="1" destOrd="0" parTransId="{7A3F9BFE-F4C5-4ED9-9F71-73A096FC790A}" sibTransId="{51AD15E5-D8C6-4DC9-A736-081B1FF495C1}"/>
    <dgm:cxn modelId="{A182B350-89B3-4E05-9B24-356144D186E5}" srcId="{37D638FE-D680-4400-AEE7-8160D9522DEF}" destId="{2296873C-BCFF-4AE7-B13B-8DB52F2CFC74}" srcOrd="5" destOrd="0" parTransId="{C21DE9E5-6153-42D5-BE9D-3FC7B6112CFA}" sibTransId="{8B6BEA0A-44B0-4380-90DE-9B5D22411A8B}"/>
    <dgm:cxn modelId="{5BAAD5CA-6982-4051-B383-04185C63244D}" type="presOf" srcId="{D0AE6B46-240F-49A5-BBED-86427D33C7D9}" destId="{B4A94CF5-419D-4BCF-8448-42F9161F6F10}" srcOrd="0" destOrd="0" presId="urn:microsoft.com/office/officeart/2005/8/layout/vList2"/>
    <dgm:cxn modelId="{9BE960BD-30FB-4EFA-A39C-0E76F20608C2}" type="presOf" srcId="{CCB0781E-B3F3-4771-8BC1-A23554237048}" destId="{60CE0233-99C6-4A89-B7C0-8EC86DCB2CEB}" srcOrd="0" destOrd="0" presId="urn:microsoft.com/office/officeart/2005/8/layout/vList2"/>
    <dgm:cxn modelId="{856F5100-F453-4228-B23C-1140CA5E507A}" srcId="{37D638FE-D680-4400-AEE7-8160D9522DEF}" destId="{5F3E2F39-DBB4-412E-A064-FFEB44388597}" srcOrd="8" destOrd="0" parTransId="{7429F341-7481-41E3-A8DB-1FF8911CF519}" sibTransId="{9BC1B5C3-A133-4898-ACF7-3008B2360A6C}"/>
    <dgm:cxn modelId="{5CA65819-B103-45B9-A269-ABA0C2ED47A4}" type="presOf" srcId="{37D638FE-D680-4400-AEE7-8160D9522DEF}" destId="{C312AA6E-54AC-4BA5-8040-5904F5AB1153}" srcOrd="0" destOrd="0" presId="urn:microsoft.com/office/officeart/2005/8/layout/vList2"/>
    <dgm:cxn modelId="{0022FD95-BA34-4D11-8B3C-D18F6A18E389}" srcId="{37D638FE-D680-4400-AEE7-8160D9522DEF}" destId="{92C4E21C-7B0D-4D89-B62E-F92D961ACF79}" srcOrd="2" destOrd="0" parTransId="{830475A8-11E2-4D46-9E82-53550315949F}" sibTransId="{945E38D8-CA17-42C6-93E1-02F34ADB22A3}"/>
    <dgm:cxn modelId="{ACCB379A-F3A1-4F32-BBC9-65BF3FE343E4}" srcId="{37D638FE-D680-4400-AEE7-8160D9522DEF}" destId="{8653F98E-FC11-48B8-B794-5E62560CA0E5}" srcOrd="6" destOrd="0" parTransId="{E24D53A9-FF6E-45D3-B86B-23D37AE33707}" sibTransId="{3A45D765-68A5-4378-B0A9-453D731545CF}"/>
    <dgm:cxn modelId="{0F2FD269-D972-42E0-A4D4-E7E11C441FC2}" type="presParOf" srcId="{C312AA6E-54AC-4BA5-8040-5904F5AB1153}" destId="{B4A94CF5-419D-4BCF-8448-42F9161F6F10}" srcOrd="0" destOrd="0" presId="urn:microsoft.com/office/officeart/2005/8/layout/vList2"/>
    <dgm:cxn modelId="{FBB4C242-315D-49CD-8AFA-CBD6E2379093}" type="presParOf" srcId="{C312AA6E-54AC-4BA5-8040-5904F5AB1153}" destId="{586AF42C-8B48-4B3B-B66F-93A2F6379251}" srcOrd="1" destOrd="0" presId="urn:microsoft.com/office/officeart/2005/8/layout/vList2"/>
    <dgm:cxn modelId="{8416B142-6E7D-427E-BB52-B7EACD172EB2}" type="presParOf" srcId="{C312AA6E-54AC-4BA5-8040-5904F5AB1153}" destId="{60CE0233-99C6-4A89-B7C0-8EC86DCB2CEB}" srcOrd="2" destOrd="0" presId="urn:microsoft.com/office/officeart/2005/8/layout/vList2"/>
    <dgm:cxn modelId="{6858BC94-73FA-4665-B3FA-47E757167D1B}" type="presParOf" srcId="{C312AA6E-54AC-4BA5-8040-5904F5AB1153}" destId="{5E62D3D5-E626-4F57-BCA0-AA9F16D2DA34}" srcOrd="3" destOrd="0" presId="urn:microsoft.com/office/officeart/2005/8/layout/vList2"/>
    <dgm:cxn modelId="{9B08AFA9-854E-4B0B-9896-BF20948E7F80}" type="presParOf" srcId="{C312AA6E-54AC-4BA5-8040-5904F5AB1153}" destId="{D41B7286-FAD8-4473-9967-F7F6AE65A182}" srcOrd="4" destOrd="0" presId="urn:microsoft.com/office/officeart/2005/8/layout/vList2"/>
    <dgm:cxn modelId="{11BF34CF-A6B1-4D52-AD59-6039522C7956}" type="presParOf" srcId="{C312AA6E-54AC-4BA5-8040-5904F5AB1153}" destId="{81F032F4-4105-41A6-9825-29A75FF10D3B}" srcOrd="5" destOrd="0" presId="urn:microsoft.com/office/officeart/2005/8/layout/vList2"/>
    <dgm:cxn modelId="{9F950A86-012F-4AE4-8F67-D7B6D0022A6C}" type="presParOf" srcId="{C312AA6E-54AC-4BA5-8040-5904F5AB1153}" destId="{331D4A51-AEEE-4E04-93C8-54C9E2A7BA9E}" srcOrd="6" destOrd="0" presId="urn:microsoft.com/office/officeart/2005/8/layout/vList2"/>
    <dgm:cxn modelId="{5E071527-3EF8-4296-8813-F7463C9114F3}" type="presParOf" srcId="{C312AA6E-54AC-4BA5-8040-5904F5AB1153}" destId="{73C01E53-27A8-4DA9-B5A0-C859631301EC}" srcOrd="7" destOrd="0" presId="urn:microsoft.com/office/officeart/2005/8/layout/vList2"/>
    <dgm:cxn modelId="{67F85272-A32A-4127-A265-198FB1027A0C}" type="presParOf" srcId="{C312AA6E-54AC-4BA5-8040-5904F5AB1153}" destId="{F3BAD2F5-5043-4DC0-A5B4-FB7EC597F896}" srcOrd="8" destOrd="0" presId="urn:microsoft.com/office/officeart/2005/8/layout/vList2"/>
    <dgm:cxn modelId="{AF5F72EC-B9DF-45C6-A412-8479E3D0F349}" type="presParOf" srcId="{C312AA6E-54AC-4BA5-8040-5904F5AB1153}" destId="{FA21C8CF-A43A-42A7-AAD1-5906005C6D15}" srcOrd="9" destOrd="0" presId="urn:microsoft.com/office/officeart/2005/8/layout/vList2"/>
    <dgm:cxn modelId="{3F1A485F-DA1A-4D5F-B39E-64EB43648828}" type="presParOf" srcId="{C312AA6E-54AC-4BA5-8040-5904F5AB1153}" destId="{04918397-964F-4F4B-AA76-1203105AC694}" srcOrd="10" destOrd="0" presId="urn:microsoft.com/office/officeart/2005/8/layout/vList2"/>
    <dgm:cxn modelId="{170A7D55-3ED3-4F88-8B57-C91E390F6568}" type="presParOf" srcId="{C312AA6E-54AC-4BA5-8040-5904F5AB1153}" destId="{3EA12B82-BCA2-487E-8B11-D13E0EF9798B}" srcOrd="11" destOrd="0" presId="urn:microsoft.com/office/officeart/2005/8/layout/vList2"/>
    <dgm:cxn modelId="{F8E8DF98-CD9C-414A-8897-B931598B904B}" type="presParOf" srcId="{C312AA6E-54AC-4BA5-8040-5904F5AB1153}" destId="{5106BBE0-2CC9-402C-9353-BCB5A052A705}" srcOrd="12" destOrd="0" presId="urn:microsoft.com/office/officeart/2005/8/layout/vList2"/>
    <dgm:cxn modelId="{446AA2CE-BDD8-43CA-9973-4CE24F706240}" type="presParOf" srcId="{C312AA6E-54AC-4BA5-8040-5904F5AB1153}" destId="{5E72E8DE-FEC4-40A6-9674-6EB761C39F02}" srcOrd="13" destOrd="0" presId="urn:microsoft.com/office/officeart/2005/8/layout/vList2"/>
    <dgm:cxn modelId="{1B1EBF2A-4AB5-40F4-A2BA-91A3F7FAE7E9}" type="presParOf" srcId="{C312AA6E-54AC-4BA5-8040-5904F5AB1153}" destId="{A87D0C03-7791-4228-9B6A-58957CEF0A41}" srcOrd="14" destOrd="0" presId="urn:microsoft.com/office/officeart/2005/8/layout/vList2"/>
    <dgm:cxn modelId="{91D88F30-629D-4699-A2FC-000A344F59C5}" type="presParOf" srcId="{C312AA6E-54AC-4BA5-8040-5904F5AB1153}" destId="{EDA0D28D-11B7-4360-AC90-24F700571E3F}" srcOrd="15" destOrd="0" presId="urn:microsoft.com/office/officeart/2005/8/layout/vList2"/>
    <dgm:cxn modelId="{259CFA94-D667-4049-BB09-47B647664BB5}" type="presParOf" srcId="{C312AA6E-54AC-4BA5-8040-5904F5AB1153}" destId="{DC9942A1-DCD2-4065-ACE3-60EBE78E2997}" srcOrd="16" destOrd="0" presId="urn:microsoft.com/office/officeart/2005/8/layout/vList2"/>
    <dgm:cxn modelId="{981AB9C1-F70B-4A0F-AF27-2643296B807B}" type="presParOf" srcId="{C312AA6E-54AC-4BA5-8040-5904F5AB1153}" destId="{E3BA9271-9EC2-45FB-934E-73DAB812A035}" srcOrd="17" destOrd="0" presId="urn:microsoft.com/office/officeart/2005/8/layout/vList2"/>
    <dgm:cxn modelId="{45A330A0-8C0D-4893-9149-2D277F50EC4B}" type="presParOf" srcId="{C312AA6E-54AC-4BA5-8040-5904F5AB1153}" destId="{B9A06431-0EED-4572-8C47-7A431C252DE1}"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dgm:spPr/>
      <dgm:t>
        <a:bodyPr/>
        <a:lstStyle/>
        <a:p>
          <a:pPr algn="l" rtl="0"/>
          <a:r>
            <a:rPr lang="tr-TR" b="1" i="0" dirty="0"/>
            <a:t>1-Misyon, Vizyon ve </a:t>
          </a:r>
          <a:r>
            <a:rPr lang="tr-TR" b="1" i="0" dirty="0" smtClean="0"/>
            <a:t>Politikalar</a:t>
          </a:r>
          <a:endParaRPr lang="tr-TR" b="1"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75909" custLinFactNeighborX="-655" custLinFactNeighborY="-27608">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dgm:spPr/>
      <dgm:t>
        <a:bodyPr/>
        <a:lstStyle/>
        <a:p>
          <a:pPr algn="l" rtl="0"/>
          <a:r>
            <a:rPr lang="tr-TR" b="1" i="0" dirty="0" smtClean="0"/>
            <a:t>2- Güçlü </a:t>
          </a:r>
          <a:r>
            <a:rPr lang="tr-TR" b="1" i="0" dirty="0"/>
            <a:t>Yön, Zayıf Yön, Fırsat ve Tehditlerin </a:t>
          </a:r>
          <a:r>
            <a:rPr lang="tr-TR" b="1" i="0" dirty="0" smtClean="0"/>
            <a:t>Belirlenmesi (SWOT)</a:t>
          </a:r>
          <a:endParaRPr lang="tr-TR" b="1" i="0"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37024" custLinFactNeighborY="-2541">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custT="1"/>
      <dgm:spPr/>
      <dgm:t>
        <a:bodyPr/>
        <a:lstStyle/>
        <a:p>
          <a:pPr algn="l" rtl="0"/>
          <a:r>
            <a:rPr lang="tr-TR" sz="2800" b="1" i="0" dirty="0"/>
            <a:t>3-Paydaşların </a:t>
          </a:r>
          <a:r>
            <a:rPr lang="tr-TR" sz="2800" b="1" i="0" dirty="0" smtClean="0"/>
            <a:t>Beklentileri</a:t>
          </a:r>
          <a:endParaRPr lang="tr-TR" sz="2800" b="1"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54611" custLinFactNeighborX="28" custLinFactNeighborY="691">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custT="1"/>
      <dgm:spPr/>
      <dgm:t>
        <a:bodyPr/>
        <a:lstStyle/>
        <a:p>
          <a:pPr algn="l" rtl="0"/>
          <a:r>
            <a:rPr lang="tr-TR" sz="2800" b="1" i="0" dirty="0" smtClean="0"/>
            <a:t>4-Mevcut Kaynaklar ve İhtiyaçlar</a:t>
          </a:r>
          <a:endParaRPr lang="tr-TR" sz="2800" b="1" i="0"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54611" custLinFactNeighborY="-4499">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custT="1"/>
      <dgm:spPr/>
      <dgm:t>
        <a:bodyPr/>
        <a:lstStyle/>
        <a:p>
          <a:pPr algn="l" rtl="0"/>
          <a:r>
            <a:rPr lang="tr-TR" sz="2800" b="1" i="0" dirty="0" smtClean="0"/>
            <a:t>5- Skoru Yüksek Olan ve Aksiyon Gerektiren Riskler</a:t>
          </a:r>
          <a:endParaRPr lang="tr-TR" sz="2800" b="1" i="0"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54025" custLinFactNeighborY="-1496">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7D638FE-D680-4400-AEE7-8160D9522DE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tr-TR"/>
        </a:p>
      </dgm:t>
    </dgm:pt>
    <dgm:pt modelId="{D0AE6B46-240F-49A5-BBED-86427D33C7D9}">
      <dgm:prSet custT="1"/>
      <dgm:spPr/>
      <dgm:t>
        <a:bodyPr/>
        <a:lstStyle/>
        <a:p>
          <a:pPr algn="l" rtl="0"/>
          <a:r>
            <a:rPr lang="tr-TR" sz="2800" b="1" i="0" dirty="0" smtClean="0"/>
            <a:t>6-Paydaş Geri Bildirimleri (Anket Analizleri, Hayata Geçirilen Öneriler ve Aksiyon Alınan Şikayetler)</a:t>
          </a:r>
          <a:endParaRPr lang="tr-TR" sz="2800" b="1" i="0" dirty="0"/>
        </a:p>
      </dgm:t>
    </dgm:pt>
    <dgm:pt modelId="{D5079D92-AB9D-4926-8B50-DF5D05E8CDD6}" type="parTrans" cxnId="{6732D5C1-2B92-440C-B314-88D778B31883}">
      <dgm:prSet/>
      <dgm:spPr/>
      <dgm:t>
        <a:bodyPr/>
        <a:lstStyle/>
        <a:p>
          <a:endParaRPr lang="tr-TR"/>
        </a:p>
      </dgm:t>
    </dgm:pt>
    <dgm:pt modelId="{8255E393-7627-4CCC-8B07-4479127AA8F5}" type="sibTrans" cxnId="{6732D5C1-2B92-440C-B314-88D778B31883}">
      <dgm:prSet/>
      <dgm:spPr/>
      <dgm:t>
        <a:bodyPr/>
        <a:lstStyle/>
        <a:p>
          <a:endParaRPr lang="tr-TR"/>
        </a:p>
      </dgm:t>
    </dgm:pt>
    <dgm:pt modelId="{C312AA6E-54AC-4BA5-8040-5904F5AB1153}" type="pres">
      <dgm:prSet presAssocID="{37D638FE-D680-4400-AEE7-8160D9522DEF}" presName="linear" presStyleCnt="0">
        <dgm:presLayoutVars>
          <dgm:animLvl val="lvl"/>
          <dgm:resizeHandles val="exact"/>
        </dgm:presLayoutVars>
      </dgm:prSet>
      <dgm:spPr/>
      <dgm:t>
        <a:bodyPr/>
        <a:lstStyle/>
        <a:p>
          <a:endParaRPr lang="tr-TR"/>
        </a:p>
      </dgm:t>
    </dgm:pt>
    <dgm:pt modelId="{B4A94CF5-419D-4BCF-8448-42F9161F6F10}" type="pres">
      <dgm:prSet presAssocID="{D0AE6B46-240F-49A5-BBED-86427D33C7D9}" presName="parentText" presStyleLbl="node1" presStyleIdx="0" presStyleCnt="1" custScaleY="78440" custLinFactNeighborY="-14752">
        <dgm:presLayoutVars>
          <dgm:chMax val="0"/>
          <dgm:bulletEnabled val="1"/>
        </dgm:presLayoutVars>
      </dgm:prSet>
      <dgm:spPr/>
      <dgm:t>
        <a:bodyPr/>
        <a:lstStyle/>
        <a:p>
          <a:endParaRPr lang="tr-TR"/>
        </a:p>
      </dgm:t>
    </dgm:pt>
  </dgm:ptLst>
  <dgm:cxnLst>
    <dgm:cxn modelId="{5BAAD5CA-6982-4051-B383-04185C63244D}" type="presOf" srcId="{D0AE6B46-240F-49A5-BBED-86427D33C7D9}" destId="{B4A94CF5-419D-4BCF-8448-42F9161F6F10}" srcOrd="0" destOrd="0" presId="urn:microsoft.com/office/officeart/2005/8/layout/vList2"/>
    <dgm:cxn modelId="{6732D5C1-2B92-440C-B314-88D778B31883}" srcId="{37D638FE-D680-4400-AEE7-8160D9522DEF}" destId="{D0AE6B46-240F-49A5-BBED-86427D33C7D9}" srcOrd="0" destOrd="0" parTransId="{D5079D92-AB9D-4926-8B50-DF5D05E8CDD6}" sibTransId="{8255E393-7627-4CCC-8B07-4479127AA8F5}"/>
    <dgm:cxn modelId="{5CA65819-B103-45B9-A269-ABA0C2ED47A4}" type="presOf" srcId="{37D638FE-D680-4400-AEE7-8160D9522DEF}" destId="{C312AA6E-54AC-4BA5-8040-5904F5AB1153}" srcOrd="0" destOrd="0" presId="urn:microsoft.com/office/officeart/2005/8/layout/vList2"/>
    <dgm:cxn modelId="{0F2FD269-D972-42E0-A4D4-E7E11C441FC2}" type="presParOf" srcId="{C312AA6E-54AC-4BA5-8040-5904F5AB1153}" destId="{B4A94CF5-419D-4BCF-8448-42F9161F6F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AB8B0-3F58-4228-950D-097346C7ED3F}">
      <dsp:nvSpPr>
        <dsp:cNvPr id="0" name=""/>
        <dsp:cNvSpPr/>
      </dsp:nvSpPr>
      <dsp:spPr>
        <a:xfrm>
          <a:off x="1872090" y="688197"/>
          <a:ext cx="4032683" cy="3808180"/>
        </a:xfrm>
        <a:prstGeom prst="ellipse">
          <a:avLst/>
        </a:prstGeom>
        <a:gradFill rotWithShape="0">
          <a:gsLst>
            <a:gs pos="0">
              <a:schemeClr val="accent6">
                <a:alpha val="90000"/>
                <a:hueOff val="0"/>
                <a:satOff val="0"/>
                <a:lumOff val="0"/>
                <a:alphaOff val="0"/>
                <a:tint val="64000"/>
                <a:lumMod val="118000"/>
              </a:schemeClr>
            </a:gs>
            <a:gs pos="100000">
              <a:schemeClr val="accent6">
                <a:alpha val="90000"/>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830" tIns="36830" rIns="36830" bIns="36830" numCol="1" spcCol="1270" anchor="ctr" anchorCtr="0">
          <a:noAutofit/>
        </a:bodyPr>
        <a:lstStyle/>
        <a:p>
          <a:pPr lvl="0" algn="just" defTabSz="1289050" rtl="0">
            <a:lnSpc>
              <a:spcPct val="150000"/>
            </a:lnSpc>
            <a:spcBef>
              <a:spcPct val="0"/>
            </a:spcBef>
            <a:spcAft>
              <a:spcPct val="35000"/>
            </a:spcAft>
          </a:pPr>
          <a:r>
            <a:rPr lang="tr-TR" sz="2900" b="0" i="0" kern="1200" smtClean="0">
              <a:solidFill>
                <a:srgbClr val="0C0D0D"/>
              </a:solidFill>
            </a:rPr>
            <a:t>Üniversitenin tüm akademik ve idari birimlerini kapsar.</a:t>
          </a:r>
          <a:endParaRPr lang="tr-TR" sz="2900" kern="1200" dirty="0">
            <a:solidFill>
              <a:srgbClr val="0C0D0D"/>
            </a:solidFill>
          </a:endParaRPr>
        </a:p>
      </dsp:txBody>
      <dsp:txXfrm>
        <a:off x="2472191" y="1254891"/>
        <a:ext cx="2832480" cy="26747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0"/>
          <a:ext cx="8280920" cy="856192"/>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a:t>7-Düzeltici/Önleyici </a:t>
          </a:r>
          <a:r>
            <a:rPr lang="tr-TR" sz="2800" b="1" i="0" kern="1200" dirty="0" smtClean="0"/>
            <a:t>Faaliyetler</a:t>
          </a:r>
          <a:endParaRPr lang="tr-TR" sz="2800" b="1" kern="1200" dirty="0"/>
        </a:p>
      </dsp:txBody>
      <dsp:txXfrm>
        <a:off x="41796" y="41796"/>
        <a:ext cx="8197328" cy="7726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0"/>
          <a:ext cx="8460940" cy="988842"/>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smtClean="0"/>
            <a:t>8-İç Denetim Sonucuna Dayalı Öz Değerlendirme ve Görüşleriniz</a:t>
          </a:r>
          <a:endParaRPr lang="tr-TR" sz="2800" b="1" i="0" kern="1200" dirty="0"/>
        </a:p>
      </dsp:txBody>
      <dsp:txXfrm>
        <a:off x="48271" y="48271"/>
        <a:ext cx="8364398" cy="8923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282"/>
          <a:ext cx="8288412" cy="858469"/>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a:t>9- </a:t>
          </a:r>
          <a:r>
            <a:rPr lang="tr-TR" sz="2800" b="1" i="0" kern="1200" dirty="0" smtClean="0"/>
            <a:t>Farklı/İyi </a:t>
          </a:r>
          <a:r>
            <a:rPr lang="tr-TR" sz="2800" b="1" i="0" kern="1200" dirty="0"/>
            <a:t>Uygulama Örnekleri</a:t>
          </a:r>
          <a:endParaRPr lang="tr-TR" sz="2800" b="1" kern="1200" dirty="0"/>
        </a:p>
      </dsp:txBody>
      <dsp:txXfrm>
        <a:off x="41907" y="42189"/>
        <a:ext cx="8204598" cy="77465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0"/>
          <a:ext cx="8280920" cy="792034"/>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smtClean="0"/>
            <a:t>10- Sürekli İyileştirme Önerileri</a:t>
          </a:r>
          <a:r>
            <a:rPr lang="tr-TR" sz="2700" b="1" i="0" kern="1200" dirty="0">
              <a:latin typeface="Calibri Light" panose="020F0302020204030204"/>
            </a:rPr>
            <a:t> </a:t>
          </a:r>
          <a:endParaRPr lang="tr-TR" sz="2700" b="1" kern="1200" dirty="0"/>
        </a:p>
      </dsp:txBody>
      <dsp:txXfrm>
        <a:off x="38664" y="38664"/>
        <a:ext cx="8203592" cy="7147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AB8B0-3F58-4228-950D-097346C7ED3F}">
      <dsp:nvSpPr>
        <dsp:cNvPr id="0" name=""/>
        <dsp:cNvSpPr/>
      </dsp:nvSpPr>
      <dsp:spPr>
        <a:xfrm>
          <a:off x="1368352" y="8791"/>
          <a:ext cx="5527990" cy="4848898"/>
        </a:xfrm>
        <a:prstGeom prst="ellipse">
          <a:avLst/>
        </a:prstGeom>
        <a:gradFill rotWithShape="0">
          <a:gsLst>
            <a:gs pos="0">
              <a:schemeClr val="accent6">
                <a:alpha val="90000"/>
                <a:hueOff val="0"/>
                <a:satOff val="0"/>
                <a:lumOff val="0"/>
                <a:alphaOff val="0"/>
                <a:tint val="64000"/>
                <a:lumMod val="118000"/>
              </a:schemeClr>
            </a:gs>
            <a:gs pos="100000">
              <a:schemeClr val="accent6">
                <a:alpha val="90000"/>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just" defTabSz="711200" rtl="0">
            <a:lnSpc>
              <a:spcPct val="150000"/>
            </a:lnSpc>
            <a:spcBef>
              <a:spcPct val="0"/>
            </a:spcBef>
            <a:spcAft>
              <a:spcPct val="35000"/>
            </a:spcAft>
          </a:pPr>
          <a:r>
            <a:rPr lang="tr-TR" sz="1600" b="0" i="0" kern="1200" dirty="0" smtClean="0">
              <a:solidFill>
                <a:srgbClr val="0C0D0D"/>
              </a:solidFill>
            </a:rPr>
            <a:t>Kalite Yönetim Sisteminin, üniversite yönetimi tarafından belli aralıklarla değerlendirilerek,  etkinliğinin ve uygunluğunun takip edilmesi, kalite politikası ve kalite hedeflerine ulaşmadaki yeterliliğin değerlendirilmesi için bir sistem oluşturmaktır. Geçmiş yıla ait değerlendirmelerin yapılarak gelecek hedefleri hakkında fikir edilmesi amaçlanır.</a:t>
          </a:r>
          <a:endParaRPr lang="tr-TR" sz="1600" kern="1200" dirty="0">
            <a:solidFill>
              <a:srgbClr val="0C0D0D"/>
            </a:solidFill>
          </a:endParaRPr>
        </a:p>
      </dsp:txBody>
      <dsp:txXfrm>
        <a:off x="2190969" y="730353"/>
        <a:ext cx="3882755" cy="3405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579690"/>
          <a:ext cx="8073506" cy="359774"/>
        </a:xfrm>
        <a:prstGeom prst="roundRect">
          <a:avLst/>
        </a:prstGeom>
        <a:gradFill rotWithShape="0">
          <a:gsLst>
            <a:gs pos="0">
              <a:schemeClr val="accent5">
                <a:hueOff val="0"/>
                <a:satOff val="0"/>
                <a:lumOff val="0"/>
                <a:alphaOff val="0"/>
                <a:tint val="64000"/>
                <a:lumMod val="118000"/>
              </a:schemeClr>
            </a:gs>
            <a:gs pos="100000">
              <a:schemeClr val="accent5">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a:solidFill>
                <a:srgbClr val="001626"/>
              </a:solidFill>
            </a:rPr>
            <a:t>1- Misyon, Vizyon ve  </a:t>
          </a:r>
          <a:r>
            <a:rPr lang="tr-TR" sz="1500" b="0" i="0" kern="1200" dirty="0" smtClean="0">
              <a:solidFill>
                <a:srgbClr val="001626"/>
              </a:solidFill>
            </a:rPr>
            <a:t>Politikalar</a:t>
          </a:r>
          <a:endParaRPr lang="tr-TR" sz="1500" kern="1200" dirty="0">
            <a:solidFill>
              <a:srgbClr val="001626"/>
            </a:solidFill>
          </a:endParaRPr>
        </a:p>
      </dsp:txBody>
      <dsp:txXfrm>
        <a:off x="17563" y="597253"/>
        <a:ext cx="8038380" cy="324648"/>
      </dsp:txXfrm>
    </dsp:sp>
    <dsp:sp modelId="{60CE0233-99C6-4A89-B7C0-8EC86DCB2CEB}">
      <dsp:nvSpPr>
        <dsp:cNvPr id="0" name=""/>
        <dsp:cNvSpPr/>
      </dsp:nvSpPr>
      <dsp:spPr>
        <a:xfrm>
          <a:off x="0" y="986872"/>
          <a:ext cx="8073506" cy="359774"/>
        </a:xfrm>
        <a:prstGeom prst="roundRect">
          <a:avLst/>
        </a:prstGeom>
        <a:gradFill rotWithShape="0">
          <a:gsLst>
            <a:gs pos="0">
              <a:schemeClr val="accent5">
                <a:hueOff val="812292"/>
                <a:satOff val="88"/>
                <a:lumOff val="0"/>
                <a:alphaOff val="0"/>
                <a:tint val="64000"/>
                <a:lumMod val="118000"/>
              </a:schemeClr>
            </a:gs>
            <a:gs pos="100000">
              <a:schemeClr val="accent5">
                <a:hueOff val="812292"/>
                <a:satOff val="88"/>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a:solidFill>
                <a:srgbClr val="001626"/>
              </a:solidFill>
            </a:rPr>
            <a:t>2- Güçlü Yön, Zayıf Yön, Fırsat ve Tehditlerin </a:t>
          </a:r>
          <a:r>
            <a:rPr lang="tr-TR" sz="1500" b="0" i="0" kern="1200" dirty="0" smtClean="0">
              <a:solidFill>
                <a:srgbClr val="001626"/>
              </a:solidFill>
            </a:rPr>
            <a:t>Belirlenmesi (SWOT Analizi)</a:t>
          </a:r>
          <a:endParaRPr lang="tr-TR" sz="1500" kern="1200" dirty="0">
            <a:solidFill>
              <a:srgbClr val="001626"/>
            </a:solidFill>
          </a:endParaRPr>
        </a:p>
      </dsp:txBody>
      <dsp:txXfrm>
        <a:off x="17563" y="1004435"/>
        <a:ext cx="8038380" cy="324648"/>
      </dsp:txXfrm>
    </dsp:sp>
    <dsp:sp modelId="{D41B7286-FAD8-4473-9967-F7F6AE65A182}">
      <dsp:nvSpPr>
        <dsp:cNvPr id="0" name=""/>
        <dsp:cNvSpPr/>
      </dsp:nvSpPr>
      <dsp:spPr>
        <a:xfrm>
          <a:off x="0" y="1389847"/>
          <a:ext cx="8073506" cy="359774"/>
        </a:xfrm>
        <a:prstGeom prst="roundRect">
          <a:avLst/>
        </a:prstGeom>
        <a:gradFill rotWithShape="0">
          <a:gsLst>
            <a:gs pos="0">
              <a:schemeClr val="accent5">
                <a:hueOff val="1624585"/>
                <a:satOff val="177"/>
                <a:lumOff val="0"/>
                <a:alphaOff val="0"/>
                <a:tint val="64000"/>
                <a:lumMod val="118000"/>
              </a:schemeClr>
            </a:gs>
            <a:gs pos="100000">
              <a:schemeClr val="accent5">
                <a:hueOff val="1624585"/>
                <a:satOff val="177"/>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a:solidFill>
                <a:srgbClr val="001626"/>
              </a:solidFill>
            </a:rPr>
            <a:t>3- Paydaşların </a:t>
          </a:r>
          <a:r>
            <a:rPr lang="tr-TR" sz="1500" b="0" i="0" kern="1200" dirty="0" smtClean="0">
              <a:solidFill>
                <a:srgbClr val="001626"/>
              </a:solidFill>
            </a:rPr>
            <a:t>Beklentileri</a:t>
          </a:r>
          <a:endParaRPr lang="tr-TR" sz="1500" kern="1200" dirty="0">
            <a:solidFill>
              <a:srgbClr val="001626"/>
            </a:solidFill>
          </a:endParaRPr>
        </a:p>
      </dsp:txBody>
      <dsp:txXfrm>
        <a:off x="17563" y="1407410"/>
        <a:ext cx="8038380" cy="324648"/>
      </dsp:txXfrm>
    </dsp:sp>
    <dsp:sp modelId="{331D4A51-AEEE-4E04-93C8-54C9E2A7BA9E}">
      <dsp:nvSpPr>
        <dsp:cNvPr id="0" name=""/>
        <dsp:cNvSpPr/>
      </dsp:nvSpPr>
      <dsp:spPr>
        <a:xfrm>
          <a:off x="0" y="1788615"/>
          <a:ext cx="8073506" cy="359774"/>
        </a:xfrm>
        <a:prstGeom prst="roundRect">
          <a:avLst/>
        </a:prstGeom>
        <a:gradFill rotWithShape="0">
          <a:gsLst>
            <a:gs pos="0">
              <a:schemeClr val="accent5">
                <a:hueOff val="2436877"/>
                <a:satOff val="265"/>
                <a:lumOff val="0"/>
                <a:alphaOff val="0"/>
                <a:tint val="64000"/>
                <a:lumMod val="118000"/>
              </a:schemeClr>
            </a:gs>
            <a:gs pos="100000">
              <a:schemeClr val="accent5">
                <a:hueOff val="2436877"/>
                <a:satOff val="265"/>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smtClean="0">
              <a:solidFill>
                <a:srgbClr val="001626"/>
              </a:solidFill>
              <a:latin typeface="Calibri Light" panose="020F0302020204030204"/>
            </a:rPr>
            <a:t>4- Mevcut Kaynaklar ve İhtiyaçlar</a:t>
          </a:r>
          <a:endParaRPr lang="tr-TR" sz="1500" kern="1200" dirty="0">
            <a:solidFill>
              <a:srgbClr val="001626"/>
            </a:solidFill>
          </a:endParaRPr>
        </a:p>
      </dsp:txBody>
      <dsp:txXfrm>
        <a:off x="17563" y="1806178"/>
        <a:ext cx="8038380" cy="324648"/>
      </dsp:txXfrm>
    </dsp:sp>
    <dsp:sp modelId="{F3BAD2F5-5043-4DC0-A5B4-FB7EC597F896}">
      <dsp:nvSpPr>
        <dsp:cNvPr id="0" name=""/>
        <dsp:cNvSpPr/>
      </dsp:nvSpPr>
      <dsp:spPr>
        <a:xfrm>
          <a:off x="0" y="2191590"/>
          <a:ext cx="8073506" cy="359774"/>
        </a:xfrm>
        <a:prstGeom prst="roundRect">
          <a:avLst/>
        </a:prstGeom>
        <a:gradFill rotWithShape="0">
          <a:gsLst>
            <a:gs pos="0">
              <a:schemeClr val="accent5">
                <a:hueOff val="3249170"/>
                <a:satOff val="353"/>
                <a:lumOff val="0"/>
                <a:alphaOff val="0"/>
                <a:tint val="64000"/>
                <a:lumMod val="118000"/>
              </a:schemeClr>
            </a:gs>
            <a:gs pos="100000">
              <a:schemeClr val="accent5">
                <a:hueOff val="3249170"/>
                <a:satOff val="353"/>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a:solidFill>
                <a:srgbClr val="001626"/>
              </a:solidFill>
              <a:latin typeface="Calibri Light" panose="020F0302020204030204"/>
            </a:rPr>
            <a:t>5-</a:t>
          </a:r>
          <a:r>
            <a:rPr lang="tr-TR" sz="1500" b="0" i="0" kern="1200" dirty="0">
              <a:solidFill>
                <a:srgbClr val="001626"/>
              </a:solidFill>
            </a:rPr>
            <a:t> </a:t>
          </a:r>
          <a:r>
            <a:rPr lang="tr-TR" sz="1500" b="0" i="0" kern="1200" dirty="0" smtClean="0">
              <a:solidFill>
                <a:srgbClr val="001626"/>
              </a:solidFill>
            </a:rPr>
            <a:t>Skoru Yüksek Olan ve Aksiyon Gerektiren Riskler</a:t>
          </a:r>
          <a:endParaRPr lang="tr-TR" sz="1500" kern="1200" dirty="0">
            <a:solidFill>
              <a:srgbClr val="001626"/>
            </a:solidFill>
          </a:endParaRPr>
        </a:p>
      </dsp:txBody>
      <dsp:txXfrm>
        <a:off x="17563" y="2209153"/>
        <a:ext cx="8038380" cy="324648"/>
      </dsp:txXfrm>
    </dsp:sp>
    <dsp:sp modelId="{04918397-964F-4F4B-AA76-1203105AC694}">
      <dsp:nvSpPr>
        <dsp:cNvPr id="0" name=""/>
        <dsp:cNvSpPr/>
      </dsp:nvSpPr>
      <dsp:spPr>
        <a:xfrm>
          <a:off x="0" y="2594565"/>
          <a:ext cx="8073506" cy="359774"/>
        </a:xfrm>
        <a:prstGeom prst="roundRect">
          <a:avLst/>
        </a:prstGeom>
        <a:gradFill rotWithShape="0">
          <a:gsLst>
            <a:gs pos="0">
              <a:schemeClr val="accent5">
                <a:hueOff val="4061462"/>
                <a:satOff val="442"/>
                <a:lumOff val="-1"/>
                <a:alphaOff val="0"/>
                <a:tint val="64000"/>
                <a:lumMod val="118000"/>
              </a:schemeClr>
            </a:gs>
            <a:gs pos="100000">
              <a:schemeClr val="accent5">
                <a:hueOff val="4061462"/>
                <a:satOff val="442"/>
                <a:lumOff val="-1"/>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a:solidFill>
                <a:srgbClr val="001626"/>
              </a:solidFill>
              <a:latin typeface="Calibri Light" panose="020F0302020204030204"/>
            </a:rPr>
            <a:t>6-</a:t>
          </a:r>
          <a:r>
            <a:rPr lang="tr-TR" sz="1500" b="0" i="0" kern="1200" dirty="0">
              <a:solidFill>
                <a:srgbClr val="001626"/>
              </a:solidFill>
            </a:rPr>
            <a:t> Paydaş Geri </a:t>
          </a:r>
          <a:r>
            <a:rPr lang="tr-TR" sz="1500" b="0" i="0" kern="1200" dirty="0" smtClean="0">
              <a:solidFill>
                <a:srgbClr val="001626"/>
              </a:solidFill>
            </a:rPr>
            <a:t>bildirimleri (Anket Analizleri, Hayata Geçirilen Öneriler ve Aksiyon Alınan Şikayetler)</a:t>
          </a:r>
          <a:endParaRPr lang="tr-TR" sz="1500" kern="1200" dirty="0">
            <a:solidFill>
              <a:srgbClr val="001626"/>
            </a:solidFill>
          </a:endParaRPr>
        </a:p>
      </dsp:txBody>
      <dsp:txXfrm>
        <a:off x="17563" y="2612128"/>
        <a:ext cx="8038380" cy="324648"/>
      </dsp:txXfrm>
    </dsp:sp>
    <dsp:sp modelId="{5106BBE0-2CC9-402C-9353-BCB5A052A705}">
      <dsp:nvSpPr>
        <dsp:cNvPr id="0" name=""/>
        <dsp:cNvSpPr/>
      </dsp:nvSpPr>
      <dsp:spPr>
        <a:xfrm>
          <a:off x="0" y="3007165"/>
          <a:ext cx="8073506" cy="359774"/>
        </a:xfrm>
        <a:prstGeom prst="roundRect">
          <a:avLst/>
        </a:prstGeom>
        <a:gradFill rotWithShape="0">
          <a:gsLst>
            <a:gs pos="0">
              <a:schemeClr val="accent5">
                <a:hueOff val="4873755"/>
                <a:satOff val="530"/>
                <a:lumOff val="-1"/>
                <a:alphaOff val="0"/>
                <a:tint val="64000"/>
                <a:lumMod val="118000"/>
              </a:schemeClr>
            </a:gs>
            <a:gs pos="100000">
              <a:schemeClr val="accent5">
                <a:hueOff val="4873755"/>
                <a:satOff val="530"/>
                <a:lumOff val="-1"/>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a:solidFill>
                <a:srgbClr val="001626"/>
              </a:solidFill>
              <a:latin typeface="Calibri Light" panose="020F0302020204030204"/>
            </a:rPr>
            <a:t>7-</a:t>
          </a:r>
          <a:r>
            <a:rPr lang="tr-TR" sz="1500" b="0" i="0" kern="1200" dirty="0">
              <a:solidFill>
                <a:srgbClr val="001626"/>
              </a:solidFill>
            </a:rPr>
            <a:t> Düzeltici/Önleyici </a:t>
          </a:r>
          <a:r>
            <a:rPr lang="tr-TR" sz="1500" b="0" i="0" kern="1200" dirty="0" smtClean="0">
              <a:solidFill>
                <a:srgbClr val="001626"/>
              </a:solidFill>
            </a:rPr>
            <a:t>Faaliyetler</a:t>
          </a:r>
          <a:endParaRPr lang="tr-TR" sz="1500" kern="1200" dirty="0">
            <a:solidFill>
              <a:srgbClr val="001626"/>
            </a:solidFill>
          </a:endParaRPr>
        </a:p>
      </dsp:txBody>
      <dsp:txXfrm>
        <a:off x="17563" y="3024728"/>
        <a:ext cx="8038380" cy="324648"/>
      </dsp:txXfrm>
    </dsp:sp>
    <dsp:sp modelId="{A87D0C03-7791-4228-9B6A-58957CEF0A41}">
      <dsp:nvSpPr>
        <dsp:cNvPr id="0" name=""/>
        <dsp:cNvSpPr/>
      </dsp:nvSpPr>
      <dsp:spPr>
        <a:xfrm>
          <a:off x="0" y="3410347"/>
          <a:ext cx="8073506" cy="359774"/>
        </a:xfrm>
        <a:prstGeom prst="roundRect">
          <a:avLst/>
        </a:prstGeom>
        <a:gradFill rotWithShape="0">
          <a:gsLst>
            <a:gs pos="0">
              <a:schemeClr val="accent5">
                <a:hueOff val="5686047"/>
                <a:satOff val="618"/>
                <a:lumOff val="-1"/>
                <a:alphaOff val="0"/>
                <a:tint val="64000"/>
                <a:lumMod val="118000"/>
              </a:schemeClr>
            </a:gs>
            <a:gs pos="100000">
              <a:schemeClr val="accent5">
                <a:hueOff val="5686047"/>
                <a:satOff val="618"/>
                <a:lumOff val="-1"/>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a:solidFill>
                <a:srgbClr val="001626"/>
              </a:solidFill>
              <a:latin typeface="Calibri Light" panose="020F0302020204030204"/>
            </a:rPr>
            <a:t>8-</a:t>
          </a:r>
          <a:r>
            <a:rPr lang="tr-TR" sz="1500" b="0" i="0" kern="1200" dirty="0">
              <a:solidFill>
                <a:srgbClr val="001626"/>
              </a:solidFill>
            </a:rPr>
            <a:t> </a:t>
          </a:r>
          <a:r>
            <a:rPr lang="tr-TR" sz="1500" b="0" i="0" kern="1200" dirty="0" smtClean="0">
              <a:solidFill>
                <a:srgbClr val="001626"/>
              </a:solidFill>
            </a:rPr>
            <a:t>İç denetim Sonucuna Dayalı </a:t>
          </a:r>
          <a:r>
            <a:rPr lang="tr-TR" sz="1500" b="0" i="0" kern="1200" dirty="0" err="1" smtClean="0">
              <a:solidFill>
                <a:srgbClr val="001626"/>
              </a:solidFill>
            </a:rPr>
            <a:t>Özdeğerlendirme</a:t>
          </a:r>
          <a:r>
            <a:rPr lang="tr-TR" sz="1500" b="0" i="0" kern="1200" dirty="0" smtClean="0">
              <a:solidFill>
                <a:srgbClr val="001626"/>
              </a:solidFill>
            </a:rPr>
            <a:t> ve Görüşleriniz</a:t>
          </a:r>
          <a:endParaRPr lang="tr-TR" sz="1500" kern="1200" dirty="0">
            <a:solidFill>
              <a:srgbClr val="001626"/>
            </a:solidFill>
          </a:endParaRPr>
        </a:p>
      </dsp:txBody>
      <dsp:txXfrm>
        <a:off x="17563" y="3427910"/>
        <a:ext cx="8038380" cy="324648"/>
      </dsp:txXfrm>
    </dsp:sp>
    <dsp:sp modelId="{DC9942A1-DCD2-4065-ACE3-60EBE78E2997}">
      <dsp:nvSpPr>
        <dsp:cNvPr id="0" name=""/>
        <dsp:cNvSpPr/>
      </dsp:nvSpPr>
      <dsp:spPr>
        <a:xfrm>
          <a:off x="0" y="3803490"/>
          <a:ext cx="8073506" cy="359774"/>
        </a:xfrm>
        <a:prstGeom prst="roundRect">
          <a:avLst/>
        </a:prstGeom>
        <a:gradFill rotWithShape="0">
          <a:gsLst>
            <a:gs pos="0">
              <a:schemeClr val="accent5">
                <a:hueOff val="6498340"/>
                <a:satOff val="707"/>
                <a:lumOff val="-1"/>
                <a:alphaOff val="0"/>
                <a:tint val="64000"/>
                <a:lumMod val="118000"/>
              </a:schemeClr>
            </a:gs>
            <a:gs pos="100000">
              <a:schemeClr val="accent5">
                <a:hueOff val="6498340"/>
                <a:satOff val="707"/>
                <a:lumOff val="-1"/>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a:solidFill>
                <a:srgbClr val="001626"/>
              </a:solidFill>
              <a:latin typeface="Calibri Light" panose="020F0302020204030204"/>
            </a:rPr>
            <a:t>9-</a:t>
          </a:r>
          <a:r>
            <a:rPr lang="tr-TR" sz="1500" b="0" i="0" kern="1200" dirty="0">
              <a:solidFill>
                <a:srgbClr val="001626"/>
              </a:solidFill>
            </a:rPr>
            <a:t> </a:t>
          </a:r>
          <a:r>
            <a:rPr lang="tr-TR" sz="1500" b="0" i="0" kern="1200" dirty="0" smtClean="0">
              <a:solidFill>
                <a:srgbClr val="001626"/>
              </a:solidFill>
            </a:rPr>
            <a:t>Farklı ve İyi Uygulama </a:t>
          </a:r>
          <a:r>
            <a:rPr lang="tr-TR" sz="1500" b="0" i="0" kern="1200" dirty="0">
              <a:solidFill>
                <a:srgbClr val="001626"/>
              </a:solidFill>
            </a:rPr>
            <a:t>Örnekleri</a:t>
          </a:r>
          <a:endParaRPr lang="tr-TR" sz="1500" kern="1200" dirty="0">
            <a:solidFill>
              <a:srgbClr val="001626"/>
            </a:solidFill>
          </a:endParaRPr>
        </a:p>
      </dsp:txBody>
      <dsp:txXfrm>
        <a:off x="17563" y="3821053"/>
        <a:ext cx="8038380" cy="324648"/>
      </dsp:txXfrm>
    </dsp:sp>
    <dsp:sp modelId="{B9A06431-0EED-4572-8C47-7A431C252DE1}">
      <dsp:nvSpPr>
        <dsp:cNvPr id="0" name=""/>
        <dsp:cNvSpPr/>
      </dsp:nvSpPr>
      <dsp:spPr>
        <a:xfrm>
          <a:off x="0" y="4206465"/>
          <a:ext cx="8073506" cy="359774"/>
        </a:xfrm>
        <a:prstGeom prst="roundRect">
          <a:avLst/>
        </a:prstGeom>
        <a:gradFill rotWithShape="0">
          <a:gsLst>
            <a:gs pos="0">
              <a:schemeClr val="accent5">
                <a:hueOff val="7310632"/>
                <a:satOff val="795"/>
                <a:lumOff val="-1"/>
                <a:alphaOff val="0"/>
                <a:tint val="64000"/>
                <a:lumMod val="118000"/>
              </a:schemeClr>
            </a:gs>
            <a:gs pos="100000">
              <a:schemeClr val="accent5">
                <a:hueOff val="7310632"/>
                <a:satOff val="795"/>
                <a:lumOff val="-1"/>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i="0" kern="1200" dirty="0" smtClean="0">
              <a:solidFill>
                <a:srgbClr val="001626"/>
              </a:solidFill>
              <a:latin typeface="Calibri Light" panose="020F0302020204030204"/>
            </a:rPr>
            <a:t>10-Sürekli İyileştirme Önerileri</a:t>
          </a:r>
          <a:endParaRPr lang="tr-TR" sz="1500" kern="1200" dirty="0">
            <a:solidFill>
              <a:srgbClr val="001626"/>
            </a:solidFill>
          </a:endParaRPr>
        </a:p>
      </dsp:txBody>
      <dsp:txXfrm>
        <a:off x="17563" y="4224028"/>
        <a:ext cx="8038380" cy="3246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0"/>
          <a:ext cx="8208912" cy="691857"/>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a:t>1-Misyon, Vizyon ve </a:t>
          </a:r>
          <a:r>
            <a:rPr lang="tr-TR" sz="2800" b="1" i="0" kern="1200" dirty="0" smtClean="0"/>
            <a:t>Politikalar</a:t>
          </a:r>
          <a:endParaRPr lang="tr-TR" sz="2800" b="1" kern="1200" dirty="0"/>
        </a:p>
      </dsp:txBody>
      <dsp:txXfrm>
        <a:off x="33774" y="33774"/>
        <a:ext cx="8141364" cy="6243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0"/>
          <a:ext cx="8244916" cy="1017974"/>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b="1" i="0" kern="1200" dirty="0" smtClean="0"/>
            <a:t>2- Güçlü </a:t>
          </a:r>
          <a:r>
            <a:rPr lang="tr-TR" sz="2500" b="1" i="0" kern="1200" dirty="0"/>
            <a:t>Yön, Zayıf Yön, Fırsat ve Tehditlerin </a:t>
          </a:r>
          <a:r>
            <a:rPr lang="tr-TR" sz="2500" b="1" i="0" kern="1200" dirty="0" smtClean="0"/>
            <a:t>Belirlenmesi (SWOT)</a:t>
          </a:r>
          <a:endParaRPr lang="tr-TR" sz="2500" b="1" i="0" kern="1200" dirty="0"/>
        </a:p>
      </dsp:txBody>
      <dsp:txXfrm>
        <a:off x="49693" y="49693"/>
        <a:ext cx="8145530" cy="9185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156790"/>
          <a:ext cx="8244916" cy="685272"/>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a:t>3-Paydaşların </a:t>
          </a:r>
          <a:r>
            <a:rPr lang="tr-TR" sz="2800" b="1" i="0" kern="1200" dirty="0" smtClean="0"/>
            <a:t>Beklentileri</a:t>
          </a:r>
          <a:endParaRPr lang="tr-TR" sz="2800" b="1" kern="1200" dirty="0"/>
        </a:p>
      </dsp:txBody>
      <dsp:txXfrm>
        <a:off x="33452" y="190242"/>
        <a:ext cx="8178012" cy="6183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91665"/>
          <a:ext cx="8244916" cy="685272"/>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smtClean="0"/>
            <a:t>4-Mevcut Kaynaklar ve İhtiyaçlar</a:t>
          </a:r>
          <a:endParaRPr lang="tr-TR" sz="2800" b="1" i="0" kern="1200" dirty="0"/>
        </a:p>
      </dsp:txBody>
      <dsp:txXfrm>
        <a:off x="33452" y="125117"/>
        <a:ext cx="8178012" cy="6183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0"/>
          <a:ext cx="8208912" cy="677919"/>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smtClean="0"/>
            <a:t>5- Skoru Yüksek Olan ve Aksiyon Gerektiren Riskler</a:t>
          </a:r>
          <a:endParaRPr lang="tr-TR" sz="2800" b="1" i="0" kern="1200" dirty="0"/>
        </a:p>
      </dsp:txBody>
      <dsp:txXfrm>
        <a:off x="33093" y="33093"/>
        <a:ext cx="8142726" cy="6117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4CF5-419D-4BCF-8448-42F9161F6F10}">
      <dsp:nvSpPr>
        <dsp:cNvPr id="0" name=""/>
        <dsp:cNvSpPr/>
      </dsp:nvSpPr>
      <dsp:spPr>
        <a:xfrm>
          <a:off x="0" y="0"/>
          <a:ext cx="8388932" cy="935535"/>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1" i="0" kern="1200" dirty="0" smtClean="0"/>
            <a:t>6-Paydaş Geri Bildirimleri (Anket Analizleri, Hayata Geçirilen Öneriler ve Aksiyon Alınan Şikayetler)</a:t>
          </a:r>
          <a:endParaRPr lang="tr-TR" sz="2800" b="1" i="0" kern="1200" dirty="0"/>
        </a:p>
      </dsp:txBody>
      <dsp:txXfrm>
        <a:off x="45669" y="45669"/>
        <a:ext cx="8297594" cy="844197"/>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3.02.2022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3.02.2022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3.02.2022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3.02.2022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3.02.2022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3.02.2022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3.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3.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3.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3.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3.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79812" y="5561193"/>
            <a:ext cx="3456384" cy="430887"/>
          </a:xfrm>
          <a:prstGeom prst="rect">
            <a:avLst/>
          </a:prstGeom>
          <a:noFill/>
        </p:spPr>
        <p:txBody>
          <a:bodyPr wrap="square" rtlCol="0">
            <a:spAutoFit/>
          </a:bodyPr>
          <a:lstStyle/>
          <a:p>
            <a:r>
              <a:rPr lang="tr-TR" sz="2200" b="1" dirty="0">
                <a:solidFill>
                  <a:schemeClr val="accent5">
                    <a:lumMod val="50000"/>
                  </a:schemeClr>
                </a:solidFill>
              </a:rPr>
              <a:t>KALİTE KOORDİNATÖRLÜĞÜ</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2021 YILI</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endPar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640762444"/>
              </p:ext>
            </p:extLst>
          </p:nvPr>
        </p:nvGraphicFramePr>
        <p:xfrm>
          <a:off x="338685" y="692696"/>
          <a:ext cx="8388932" cy="93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338685" y="1916832"/>
            <a:ext cx="8280920" cy="1711366"/>
          </a:xfrm>
          <a:prstGeom prst="rect">
            <a:avLst/>
          </a:prstGeom>
        </p:spPr>
        <p:txBody>
          <a:bodyPr wrap="square">
            <a:spAutoFit/>
          </a:bodyPr>
          <a:lstStyle/>
          <a:p>
            <a:pPr algn="just">
              <a:lnSpc>
                <a:spcPct val="150000"/>
              </a:lnSpc>
            </a:pPr>
            <a:r>
              <a:rPr lang="tr-TR" b="1" dirty="0">
                <a:ln w="0"/>
                <a:solidFill>
                  <a:srgbClr val="001626"/>
                </a:solidFill>
                <a:effectLst>
                  <a:outerShdw blurRad="38100" dist="25400" dir="5400000" algn="ctr" rotWithShape="0">
                    <a:srgbClr val="6E747A">
                      <a:alpha val="43000"/>
                    </a:srgbClr>
                  </a:outerShdw>
                </a:effectLst>
              </a:rPr>
              <a:t>Bu </a:t>
            </a:r>
            <a:r>
              <a:rPr lang="tr-TR" b="1" dirty="0" smtClean="0">
                <a:ln w="0"/>
                <a:solidFill>
                  <a:srgbClr val="001626"/>
                </a:solidFill>
                <a:effectLst>
                  <a:outerShdw blurRad="38100" dist="25400" dir="5400000" algn="ctr" rotWithShape="0">
                    <a:srgbClr val="6E747A">
                      <a:alpha val="43000"/>
                    </a:srgbClr>
                  </a:outerShdw>
                </a:effectLst>
              </a:rPr>
              <a:t>bölümde memnuniyet </a:t>
            </a:r>
            <a:r>
              <a:rPr lang="tr-TR" b="1" dirty="0">
                <a:ln w="0"/>
                <a:solidFill>
                  <a:srgbClr val="001626"/>
                </a:solidFill>
                <a:effectLst>
                  <a:outerShdw blurRad="38100" dist="25400" dir="5400000" algn="ctr" rotWithShape="0">
                    <a:srgbClr val="6E747A">
                      <a:alpha val="43000"/>
                    </a:srgbClr>
                  </a:outerShdw>
                </a:effectLst>
              </a:rPr>
              <a:t>anket </a:t>
            </a:r>
            <a:r>
              <a:rPr lang="tr-TR" b="1" dirty="0" smtClean="0">
                <a:ln w="0"/>
                <a:solidFill>
                  <a:srgbClr val="001626"/>
                </a:solidFill>
                <a:effectLst>
                  <a:outerShdw blurRad="38100" dist="25400" dir="5400000" algn="ctr" rotWithShape="0">
                    <a:srgbClr val="6E747A">
                      <a:alpha val="43000"/>
                    </a:srgbClr>
                  </a:outerShdw>
                </a:effectLst>
              </a:rPr>
              <a:t>analizleri, hayata geçirilen öneriler </a:t>
            </a:r>
            <a:r>
              <a:rPr lang="tr-TR" b="1" dirty="0">
                <a:ln w="0"/>
                <a:solidFill>
                  <a:srgbClr val="001626"/>
                </a:solidFill>
                <a:effectLst>
                  <a:outerShdw blurRad="38100" dist="25400" dir="5400000" algn="ctr" rotWithShape="0">
                    <a:srgbClr val="6E747A">
                      <a:alpha val="43000"/>
                    </a:srgbClr>
                  </a:outerShdw>
                </a:effectLst>
              </a:rPr>
              <a:t>ve </a:t>
            </a:r>
            <a:r>
              <a:rPr lang="tr-TR" b="1" dirty="0" smtClean="0">
                <a:ln w="0"/>
                <a:solidFill>
                  <a:srgbClr val="001626"/>
                </a:solidFill>
                <a:effectLst>
                  <a:outerShdw blurRad="38100" dist="25400" dir="5400000" algn="ctr" rotWithShape="0">
                    <a:srgbClr val="6E747A">
                      <a:alpha val="43000"/>
                    </a:srgbClr>
                  </a:outerShdw>
                </a:effectLst>
              </a:rPr>
              <a:t>aksiyon alınan şikâyetler dikkate </a:t>
            </a:r>
            <a:r>
              <a:rPr lang="tr-TR" b="1" dirty="0">
                <a:ln w="0"/>
                <a:solidFill>
                  <a:srgbClr val="001626"/>
                </a:solidFill>
                <a:effectLst>
                  <a:outerShdw blurRad="38100" dist="25400" dir="5400000" algn="ctr" rotWithShape="0">
                    <a:srgbClr val="6E747A">
                      <a:alpha val="43000"/>
                    </a:srgbClr>
                  </a:outerShdw>
                </a:effectLst>
              </a:rPr>
              <a:t>alınarak hizmet kalitesinin ve </a:t>
            </a:r>
            <a:r>
              <a:rPr lang="tr-TR" b="1" dirty="0" smtClean="0">
                <a:ln w="0"/>
                <a:solidFill>
                  <a:srgbClr val="001626"/>
                </a:solidFill>
                <a:effectLst>
                  <a:outerShdw blurRad="38100" dist="25400" dir="5400000" algn="ctr" rotWithShape="0">
                    <a:srgbClr val="6E747A">
                      <a:alpha val="43000"/>
                    </a:srgbClr>
                  </a:outerShdw>
                </a:effectLst>
              </a:rPr>
              <a:t>paydaş memnuniyet </a:t>
            </a:r>
            <a:r>
              <a:rPr lang="tr-TR" b="1" dirty="0">
                <a:ln w="0"/>
                <a:solidFill>
                  <a:srgbClr val="001626"/>
                </a:solidFill>
                <a:effectLst>
                  <a:outerShdw blurRad="38100" dist="25400" dir="5400000" algn="ctr" rotWithShape="0">
                    <a:srgbClr val="6E747A">
                      <a:alpha val="43000"/>
                    </a:srgbClr>
                  </a:outerShdw>
                </a:effectLst>
              </a:rPr>
              <a:t>oranının artırılması yönünde ne yapılması gerektiği, iyileştirme çalışmalarının </a:t>
            </a:r>
            <a:r>
              <a:rPr lang="tr-TR" b="1" dirty="0" smtClean="0">
                <a:ln w="0"/>
                <a:solidFill>
                  <a:srgbClr val="001626"/>
                </a:solidFill>
                <a:effectLst>
                  <a:outerShdw blurRad="38100" dist="25400" dir="5400000" algn="ctr" rotWithShape="0">
                    <a:srgbClr val="6E747A">
                      <a:alpha val="43000"/>
                    </a:srgbClr>
                  </a:outerShdw>
                </a:effectLst>
              </a:rPr>
              <a:t>birime hangi ölçüde fayda sağladığı değerlendirilir.</a:t>
            </a:r>
            <a:endParaRPr lang="tr-TR" b="1" dirty="0">
              <a:ln w="0"/>
              <a:solidFill>
                <a:srgbClr val="001626"/>
              </a:solidFill>
              <a:effectLst>
                <a:outerShdw blurRad="38100" dist="25400" dir="5400000" algn="ctr" rotWithShape="0">
                  <a:srgbClr val="6E747A">
                    <a:alpha val="43000"/>
                  </a:srgbClr>
                </a:outerShdw>
              </a:effectLst>
            </a:endParaRPr>
          </a:p>
        </p:txBody>
      </p:sp>
      <p:pic>
        <p:nvPicPr>
          <p:cNvPr id="4"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95936" y="5661248"/>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989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687758624"/>
              </p:ext>
            </p:extLst>
          </p:nvPr>
        </p:nvGraphicFramePr>
        <p:xfrm>
          <a:off x="326388" y="548680"/>
          <a:ext cx="8280920" cy="857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342822" y="1628800"/>
            <a:ext cx="8280920" cy="1338828"/>
          </a:xfrm>
          <a:prstGeom prst="rect">
            <a:avLst/>
          </a:prstGeom>
        </p:spPr>
        <p:txBody>
          <a:bodyPr wrap="square">
            <a:spAutoFit/>
          </a:bodyPr>
          <a:lstStyle/>
          <a:p>
            <a:pPr algn="just">
              <a:lnSpc>
                <a:spcPct val="150000"/>
              </a:lnSpc>
            </a:pPr>
            <a:r>
              <a:rPr lang="tr-TR" dirty="0">
                <a:solidFill>
                  <a:srgbClr val="001626"/>
                </a:solidFill>
              </a:rPr>
              <a:t>Bu bölümde hangi faaliyetlerde ne tür ve kaç adet </a:t>
            </a:r>
            <a:r>
              <a:rPr lang="tr-TR" dirty="0" smtClean="0">
                <a:solidFill>
                  <a:srgbClr val="001626"/>
                </a:solidFill>
              </a:rPr>
              <a:t>bulgu </a:t>
            </a:r>
            <a:r>
              <a:rPr lang="tr-TR" dirty="0">
                <a:solidFill>
                  <a:srgbClr val="001626"/>
                </a:solidFill>
              </a:rPr>
              <a:t>tespit edildiği ve bu </a:t>
            </a:r>
            <a:r>
              <a:rPr lang="tr-TR" dirty="0" smtClean="0">
                <a:solidFill>
                  <a:srgbClr val="001626"/>
                </a:solidFill>
              </a:rPr>
              <a:t>bulguların </a:t>
            </a:r>
            <a:r>
              <a:rPr lang="tr-TR" dirty="0">
                <a:solidFill>
                  <a:srgbClr val="001626"/>
                </a:solidFill>
              </a:rPr>
              <a:t>birim hedeflerine olan etkisi analiz edilir. H</a:t>
            </a:r>
            <a:r>
              <a:rPr lang="tr-TR" dirty="0" smtClean="0">
                <a:solidFill>
                  <a:srgbClr val="001626"/>
                </a:solidFill>
              </a:rPr>
              <a:t>atanın </a:t>
            </a:r>
            <a:r>
              <a:rPr lang="tr-TR" dirty="0">
                <a:solidFill>
                  <a:srgbClr val="001626"/>
                </a:solidFill>
              </a:rPr>
              <a:t>tekrarlanmaması için ne tür aksiyonlar ile önlem alındığının ifade edildiği bölümdür.</a:t>
            </a:r>
          </a:p>
        </p:txBody>
      </p:sp>
      <p:pic>
        <p:nvPicPr>
          <p:cNvPr id="4"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23928" y="5661248"/>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372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324166125"/>
              </p:ext>
            </p:extLst>
          </p:nvPr>
        </p:nvGraphicFramePr>
        <p:xfrm>
          <a:off x="339280" y="620687"/>
          <a:ext cx="8460940" cy="991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p:cNvSpPr/>
          <p:nvPr/>
        </p:nvSpPr>
        <p:spPr>
          <a:xfrm>
            <a:off x="390492" y="1795948"/>
            <a:ext cx="8358515" cy="2585323"/>
          </a:xfrm>
          <a:prstGeom prst="rect">
            <a:avLst/>
          </a:prstGeom>
        </p:spPr>
        <p:txBody>
          <a:bodyPr wrap="square">
            <a:spAutoFit/>
          </a:bodyPr>
          <a:lstStyle/>
          <a:p>
            <a:pPr>
              <a:lnSpc>
                <a:spcPct val="150000"/>
              </a:lnSpc>
            </a:pPr>
            <a:r>
              <a:rPr lang="tr-TR" b="1" dirty="0">
                <a:solidFill>
                  <a:srgbClr val="001626"/>
                </a:solidFill>
              </a:rPr>
              <a:t>Bu </a:t>
            </a:r>
            <a:r>
              <a:rPr lang="tr-TR" b="1" dirty="0" smtClean="0">
                <a:solidFill>
                  <a:srgbClr val="001626"/>
                </a:solidFill>
              </a:rPr>
              <a:t>bölümde;</a:t>
            </a:r>
          </a:p>
          <a:p>
            <a:pPr marL="285750" indent="-285750">
              <a:lnSpc>
                <a:spcPct val="150000"/>
              </a:lnSpc>
              <a:buFont typeface="Wingdings" panose="05000000000000000000" pitchFamily="2" charset="2"/>
              <a:buChar char="Ø"/>
            </a:pPr>
            <a:r>
              <a:rPr lang="tr-TR" b="1" dirty="0" smtClean="0">
                <a:solidFill>
                  <a:srgbClr val="001626"/>
                </a:solidFill>
              </a:rPr>
              <a:t>İç denetimlerde tespit </a:t>
            </a:r>
            <a:r>
              <a:rPr lang="tr-TR" b="1" dirty="0">
                <a:solidFill>
                  <a:srgbClr val="001626"/>
                </a:solidFill>
              </a:rPr>
              <a:t>edilen </a:t>
            </a:r>
            <a:r>
              <a:rPr lang="tr-TR" b="1" dirty="0" smtClean="0">
                <a:solidFill>
                  <a:srgbClr val="001626"/>
                </a:solidFill>
              </a:rPr>
              <a:t>bulgular ve denetim sonuçlarının sürecin gelişimine katkısı ve denetime katılan birim yetkililerinin denetimle ilgili yorumları değerlendirilir. </a:t>
            </a:r>
          </a:p>
          <a:p>
            <a:pPr marL="285750" indent="-285750">
              <a:lnSpc>
                <a:spcPct val="150000"/>
              </a:lnSpc>
              <a:buFont typeface="Wingdings" panose="05000000000000000000" pitchFamily="2" charset="2"/>
              <a:buChar char="Ø"/>
            </a:pPr>
            <a:r>
              <a:rPr lang="tr-TR" b="1" dirty="0" smtClean="0">
                <a:solidFill>
                  <a:srgbClr val="001626"/>
                </a:solidFill>
              </a:rPr>
              <a:t>Birimin iç denetimler ile ilgili süreç geliştirme ve iyileştirme önerileri beklenir.</a:t>
            </a:r>
            <a:endParaRPr lang="tr-TR" b="1" dirty="0">
              <a:solidFill>
                <a:srgbClr val="001626"/>
              </a:solidFill>
            </a:endParaRPr>
          </a:p>
          <a:p>
            <a:pPr marL="285750" indent="-285750">
              <a:lnSpc>
                <a:spcPct val="150000"/>
              </a:lnSpc>
              <a:buFont typeface="Wingdings" panose="05000000000000000000" pitchFamily="2" charset="2"/>
              <a:buChar char="Ø"/>
            </a:pPr>
            <a:r>
              <a:rPr lang="tr-TR" b="1" dirty="0" smtClean="0">
                <a:solidFill>
                  <a:srgbClr val="001626"/>
                </a:solidFill>
              </a:rPr>
              <a:t>Birimin iç denetimde aldığı başarı puanına yer verilir.</a:t>
            </a:r>
            <a:endParaRPr lang="en-US" b="1" dirty="0">
              <a:solidFill>
                <a:srgbClr val="001626"/>
              </a:solidFill>
            </a:endParaRPr>
          </a:p>
        </p:txBody>
      </p:sp>
      <p:pic>
        <p:nvPicPr>
          <p:cNvPr id="5"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35896" y="5661248"/>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617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4285519608"/>
              </p:ext>
            </p:extLst>
          </p:nvPr>
        </p:nvGraphicFramePr>
        <p:xfrm>
          <a:off x="345155" y="505911"/>
          <a:ext cx="8288412" cy="858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p:cNvSpPr/>
          <p:nvPr/>
        </p:nvSpPr>
        <p:spPr>
          <a:xfrm>
            <a:off x="345155" y="1769348"/>
            <a:ext cx="8280920" cy="3000821"/>
          </a:xfrm>
          <a:prstGeom prst="rect">
            <a:avLst/>
          </a:prstGeom>
        </p:spPr>
        <p:txBody>
          <a:bodyPr wrap="square">
            <a:spAutoFit/>
          </a:bodyPr>
          <a:lstStyle/>
          <a:p>
            <a:pPr algn="just">
              <a:lnSpc>
                <a:spcPct val="150000"/>
              </a:lnSpc>
            </a:pPr>
            <a:r>
              <a:rPr lang="tr-TR" b="1" dirty="0">
                <a:solidFill>
                  <a:srgbClr val="001626"/>
                </a:solidFill>
              </a:rPr>
              <a:t>Sürece özgün, süreci diğer birimlerden </a:t>
            </a:r>
            <a:r>
              <a:rPr lang="tr-TR" b="1" dirty="0" smtClean="0">
                <a:solidFill>
                  <a:srgbClr val="001626"/>
                </a:solidFill>
              </a:rPr>
              <a:t>farklılaştıran ve geliştiren </a:t>
            </a:r>
            <a:r>
              <a:rPr lang="tr-TR" b="1" dirty="0">
                <a:solidFill>
                  <a:srgbClr val="001626"/>
                </a:solidFill>
              </a:rPr>
              <a:t>uygulamalar </a:t>
            </a:r>
            <a:r>
              <a:rPr lang="tr-TR" b="1" dirty="0" smtClean="0">
                <a:solidFill>
                  <a:srgbClr val="001626"/>
                </a:solidFill>
              </a:rPr>
              <a:t>bu </a:t>
            </a:r>
            <a:r>
              <a:rPr lang="tr-TR" b="1" dirty="0">
                <a:solidFill>
                  <a:srgbClr val="001626"/>
                </a:solidFill>
              </a:rPr>
              <a:t>bölüme </a:t>
            </a:r>
            <a:r>
              <a:rPr lang="tr-TR" b="1" dirty="0" smtClean="0">
                <a:solidFill>
                  <a:srgbClr val="001626"/>
                </a:solidFill>
              </a:rPr>
              <a:t>beş başlık altında (Eğitim-Öğretim, Araştırma-Geliştirme, Girişimcilik, Toplumsal Katkı, Kurumsallaşma) eklenmelidir</a:t>
            </a:r>
            <a:r>
              <a:rPr lang="tr-TR" b="1" dirty="0">
                <a:solidFill>
                  <a:srgbClr val="001626"/>
                </a:solidFill>
              </a:rPr>
              <a:t>. Akademik birimlerde öğrenci merkezli </a:t>
            </a:r>
            <a:r>
              <a:rPr lang="tr-TR" b="1" dirty="0" smtClean="0">
                <a:solidFill>
                  <a:srgbClr val="001626"/>
                </a:solidFill>
              </a:rPr>
              <a:t>öğrenme, uygulamalı ders örnekleri, staj programları, uluslararası işbirlikleri; </a:t>
            </a:r>
            <a:r>
              <a:rPr lang="tr-TR" b="1" dirty="0">
                <a:solidFill>
                  <a:srgbClr val="001626"/>
                </a:solidFill>
              </a:rPr>
              <a:t>idari birimlerde </a:t>
            </a:r>
            <a:r>
              <a:rPr lang="tr-TR" b="1" dirty="0" smtClean="0">
                <a:solidFill>
                  <a:srgbClr val="001626"/>
                </a:solidFill>
              </a:rPr>
              <a:t>sistem geliştirme, verimlilik artışı, maliyet azaltmaya yönelik çalışmalar, çalışan ve paydaş memnuniyetini arttırmaya yönelik faaliyetler, paydaş katılımlı etkinlikler, toplumsal </a:t>
            </a:r>
            <a:r>
              <a:rPr lang="tr-TR" b="1" dirty="0">
                <a:solidFill>
                  <a:srgbClr val="001626"/>
                </a:solidFill>
              </a:rPr>
              <a:t>katkı örnekleri vb. </a:t>
            </a:r>
          </a:p>
        </p:txBody>
      </p:sp>
      <p:pic>
        <p:nvPicPr>
          <p:cNvPr id="5"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33918" y="5661248"/>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859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4204729"/>
              </p:ext>
            </p:extLst>
          </p:nvPr>
        </p:nvGraphicFramePr>
        <p:xfrm>
          <a:off x="390948" y="692696"/>
          <a:ext cx="8280920" cy="79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394490" y="1844824"/>
            <a:ext cx="8280920" cy="2585323"/>
          </a:xfrm>
          <a:prstGeom prst="rect">
            <a:avLst/>
          </a:prstGeom>
        </p:spPr>
        <p:txBody>
          <a:bodyPr wrap="square">
            <a:spAutoFit/>
          </a:bodyPr>
          <a:lstStyle/>
          <a:p>
            <a:pPr>
              <a:lnSpc>
                <a:spcPct val="150000"/>
              </a:lnSpc>
            </a:pPr>
            <a:r>
              <a:rPr lang="tr-TR" dirty="0" smtClean="0">
                <a:solidFill>
                  <a:srgbClr val="001626"/>
                </a:solidFill>
              </a:rPr>
              <a:t>Japonca</a:t>
            </a:r>
            <a:r>
              <a:rPr lang="tr-TR" dirty="0">
                <a:solidFill>
                  <a:srgbClr val="001626"/>
                </a:solidFill>
              </a:rPr>
              <a:t>’ da ortaya çıkan sürekli iyileştirme ifadesi </a:t>
            </a:r>
            <a:r>
              <a:rPr lang="tr-TR" dirty="0" err="1">
                <a:solidFill>
                  <a:srgbClr val="001626"/>
                </a:solidFill>
              </a:rPr>
              <a:t>Kaizen</a:t>
            </a:r>
            <a:r>
              <a:rPr lang="tr-TR" dirty="0">
                <a:solidFill>
                  <a:srgbClr val="001626"/>
                </a:solidFill>
              </a:rPr>
              <a:t> Felsefesi </a:t>
            </a:r>
            <a:r>
              <a:rPr lang="tr-TR" b="1" dirty="0">
                <a:solidFill>
                  <a:srgbClr val="001626"/>
                </a:solidFill>
              </a:rPr>
              <a:t>(</a:t>
            </a:r>
            <a:r>
              <a:rPr lang="tr-TR" b="1" dirty="0" err="1">
                <a:solidFill>
                  <a:srgbClr val="001626"/>
                </a:solidFill>
              </a:rPr>
              <a:t>Kai</a:t>
            </a:r>
            <a:r>
              <a:rPr lang="tr-TR" b="1" dirty="0">
                <a:solidFill>
                  <a:srgbClr val="001626"/>
                </a:solidFill>
              </a:rPr>
              <a:t>: değişim, Zen: iyi ve daha iyi)</a:t>
            </a:r>
            <a:r>
              <a:rPr lang="tr-TR" dirty="0">
                <a:solidFill>
                  <a:srgbClr val="001626"/>
                </a:solidFill>
              </a:rPr>
              <a:t> olarak anılmaktadır. Her geçen günün bir önceki günden daha iyi olması bakış açısına dayanmaktadır. Kalite Yönetim Sistemi ile birlikte herkesin bulunduğu durumu gözden geçirmesi ve daha iyinin yollarını araması gerekmektedir. </a:t>
            </a:r>
          </a:p>
          <a:p>
            <a:pPr>
              <a:lnSpc>
                <a:spcPct val="150000"/>
              </a:lnSpc>
            </a:pPr>
            <a:r>
              <a:rPr lang="tr-TR" b="1" dirty="0">
                <a:solidFill>
                  <a:srgbClr val="001626"/>
                </a:solidFill>
              </a:rPr>
              <a:t>Bu bölümde birimlerden içinde bulundukları yapıyı daha iyi duruma </a:t>
            </a:r>
            <a:r>
              <a:rPr lang="tr-TR" b="1" dirty="0" smtClean="0">
                <a:solidFill>
                  <a:srgbClr val="001626"/>
                </a:solidFill>
              </a:rPr>
              <a:t>getirebilmeleri ve </a:t>
            </a:r>
            <a:r>
              <a:rPr lang="tr-TR" b="1" dirty="0">
                <a:solidFill>
                  <a:srgbClr val="001626"/>
                </a:solidFill>
              </a:rPr>
              <a:t>sürdürülebilir gelişim için çözüm </a:t>
            </a:r>
            <a:r>
              <a:rPr lang="tr-TR" b="1">
                <a:solidFill>
                  <a:srgbClr val="001626"/>
                </a:solidFill>
              </a:rPr>
              <a:t>önerileri </a:t>
            </a:r>
            <a:r>
              <a:rPr lang="tr-TR" b="1" smtClean="0">
                <a:solidFill>
                  <a:srgbClr val="001626"/>
                </a:solidFill>
              </a:rPr>
              <a:t>sunmaları </a:t>
            </a:r>
            <a:r>
              <a:rPr lang="tr-TR" b="1" dirty="0">
                <a:solidFill>
                  <a:srgbClr val="001626"/>
                </a:solidFill>
              </a:rPr>
              <a:t>beklenmektedir</a:t>
            </a:r>
            <a:r>
              <a:rPr lang="tr-TR" b="1" dirty="0" smtClean="0">
                <a:solidFill>
                  <a:srgbClr val="001626"/>
                </a:solidFill>
              </a:rPr>
              <a:t>.</a:t>
            </a:r>
            <a:endParaRPr lang="tr-TR" b="1" dirty="0">
              <a:solidFill>
                <a:srgbClr val="001626"/>
              </a:solidFill>
            </a:endParaRPr>
          </a:p>
        </p:txBody>
      </p:sp>
      <p:pic>
        <p:nvPicPr>
          <p:cNvPr id="4"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23928" y="5589240"/>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142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329671"/>
            <a:ext cx="4824536" cy="541350"/>
          </a:xfrm>
        </p:spPr>
        <p:txBody>
          <a:bodyPr/>
          <a:lstStyle/>
          <a:p>
            <a:r>
              <a:rPr lang="tr-TR" sz="3200" b="1">
                <a:solidFill>
                  <a:schemeClr val="accent5">
                    <a:lumMod val="50000"/>
                  </a:schemeClr>
                </a:solidFill>
                <a:latin typeface="Calibri" panose="020F0502020204030204" pitchFamily="34" charset="0"/>
                <a:cs typeface="Calibri" panose="020F0502020204030204" pitchFamily="34" charset="0"/>
              </a:rPr>
              <a:t>YGG Kimleri Kapsar?</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695636252"/>
              </p:ext>
            </p:extLst>
          </p:nvPr>
        </p:nvGraphicFramePr>
        <p:xfrm>
          <a:off x="827700" y="1084627"/>
          <a:ext cx="777686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736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3701" y="188640"/>
            <a:ext cx="4824536" cy="541350"/>
          </a:xfrm>
        </p:spPr>
        <p:txBody>
          <a:bodyPr/>
          <a:lstStyle/>
          <a:p>
            <a:r>
              <a:rPr lang="tr-TR" sz="3000" b="1">
                <a:solidFill>
                  <a:schemeClr val="accent5">
                    <a:lumMod val="50000"/>
                  </a:schemeClr>
                </a:solidFill>
                <a:latin typeface="Calibri" panose="020F0502020204030204" pitchFamily="34" charset="0"/>
                <a:cs typeface="Calibri" panose="020F0502020204030204" pitchFamily="34" charset="0"/>
              </a:rPr>
              <a:t>YGG’ </a:t>
            </a:r>
            <a:r>
              <a:rPr lang="tr-TR" sz="3000" b="1" err="1">
                <a:solidFill>
                  <a:schemeClr val="accent5">
                    <a:lumMod val="50000"/>
                  </a:schemeClr>
                </a:solidFill>
                <a:latin typeface="Calibri" panose="020F0502020204030204" pitchFamily="34" charset="0"/>
                <a:cs typeface="Calibri" panose="020F0502020204030204" pitchFamily="34" charset="0"/>
              </a:rPr>
              <a:t>nin</a:t>
            </a:r>
            <a:r>
              <a:rPr lang="tr-TR" sz="3000" b="1">
                <a:solidFill>
                  <a:schemeClr val="accent5">
                    <a:lumMod val="50000"/>
                  </a:schemeClr>
                </a:solidFill>
                <a:latin typeface="Calibri" panose="020F0502020204030204" pitchFamily="34" charset="0"/>
                <a:cs typeface="Calibri" panose="020F0502020204030204" pitchFamily="34" charset="0"/>
              </a:rPr>
              <a:t> Amacı Nedir?</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070895621"/>
              </p:ext>
            </p:extLst>
          </p:nvPr>
        </p:nvGraphicFramePr>
        <p:xfrm>
          <a:off x="467545" y="1230922"/>
          <a:ext cx="7770848" cy="4941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919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412771"/>
            <a:ext cx="4824536" cy="541350"/>
          </a:xfrm>
        </p:spPr>
        <p:txBody>
          <a:bodyPr/>
          <a:lstStyle/>
          <a:p>
            <a:r>
              <a:rPr lang="tr-TR" sz="3000" b="1">
                <a:solidFill>
                  <a:schemeClr val="accent5">
                    <a:lumMod val="50000"/>
                  </a:schemeClr>
                </a:solidFill>
                <a:latin typeface="Calibri" panose="020F0502020204030204" pitchFamily="34" charset="0"/>
                <a:cs typeface="Calibri" panose="020F0502020204030204" pitchFamily="34" charset="0"/>
              </a:rPr>
              <a:t>Toplantı Gündemi Nedir?</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4206477819"/>
              </p:ext>
            </p:extLst>
          </p:nvPr>
        </p:nvGraphicFramePr>
        <p:xfrm>
          <a:off x="395536" y="954121"/>
          <a:ext cx="8073506" cy="5145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2193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546586446"/>
              </p:ext>
            </p:extLst>
          </p:nvPr>
        </p:nvGraphicFramePr>
        <p:xfrm>
          <a:off x="402472" y="692698"/>
          <a:ext cx="8208912" cy="703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330464" y="1658011"/>
            <a:ext cx="8280920" cy="2862322"/>
          </a:xfrm>
          <a:prstGeom prst="rect">
            <a:avLst/>
          </a:prstGeom>
        </p:spPr>
        <p:txBody>
          <a:bodyPr wrap="square">
            <a:spAutoFit/>
          </a:bodyPr>
          <a:lstStyle/>
          <a:p>
            <a:pPr algn="just">
              <a:lnSpc>
                <a:spcPct val="150000"/>
              </a:lnSpc>
            </a:pPr>
            <a:r>
              <a:rPr lang="tr-TR" dirty="0">
                <a:solidFill>
                  <a:srgbClr val="001626"/>
                </a:solidFill>
              </a:rPr>
              <a:t>Süreçler üniversite misyon ve vizyonu doğrultusunda, kendi birimlerine ait misyon, vizyon ve politikalarını belirlerler. </a:t>
            </a:r>
          </a:p>
          <a:p>
            <a:pPr algn="just">
              <a:lnSpc>
                <a:spcPct val="150000"/>
              </a:lnSpc>
            </a:pPr>
            <a:r>
              <a:rPr lang="tr-TR" b="1" dirty="0">
                <a:solidFill>
                  <a:srgbClr val="001626"/>
                </a:solidFill>
              </a:rPr>
              <a:t>Bu bölümde misyon, vizyon ve politikalarını yapmış olan süreçler; misyon, vizyon ve politikalarını yeterlilik, uygunluk ve güncellik açısından gözden geçirmeli, ihtiyaç var ise revize etmelidir. Belirlememiş olan birimlerin 2021-2022 Eğitim-Öğretim Yılı dış denetim sürecine kadar oluşturmaları önem arz etmektedir.</a:t>
            </a:r>
          </a:p>
          <a:p>
            <a:endParaRPr lang="tr-TR" dirty="0"/>
          </a:p>
        </p:txBody>
      </p:sp>
      <p:pic>
        <p:nvPicPr>
          <p:cNvPr id="4"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50844" y="6237312"/>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179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202546710"/>
              </p:ext>
            </p:extLst>
          </p:nvPr>
        </p:nvGraphicFramePr>
        <p:xfrm>
          <a:off x="349191" y="404663"/>
          <a:ext cx="8244916" cy="1021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kdörtgen 1"/>
          <p:cNvSpPr/>
          <p:nvPr/>
        </p:nvSpPr>
        <p:spPr>
          <a:xfrm>
            <a:off x="349191" y="1576456"/>
            <a:ext cx="8244915" cy="1754326"/>
          </a:xfrm>
          <a:prstGeom prst="rect">
            <a:avLst/>
          </a:prstGeom>
        </p:spPr>
        <p:txBody>
          <a:bodyPr wrap="square">
            <a:spAutoFit/>
          </a:bodyPr>
          <a:lstStyle/>
          <a:p>
            <a:pPr algn="just">
              <a:lnSpc>
                <a:spcPct val="150000"/>
              </a:lnSpc>
            </a:pPr>
            <a:r>
              <a:rPr lang="tr-TR" dirty="0">
                <a:solidFill>
                  <a:srgbClr val="001626"/>
                </a:solidFill>
              </a:rPr>
              <a:t>SWOT analizi, uzun dönemli plan yapmak ya da kısa dönem gerçekleştirilmemiş hedefleri anlamak amacıyla ilerlemeyi etkileyecek organizasyonel ve </a:t>
            </a:r>
            <a:r>
              <a:rPr lang="tr-TR" dirty="0" smtClean="0">
                <a:solidFill>
                  <a:srgbClr val="001626"/>
                </a:solidFill>
              </a:rPr>
              <a:t>iç ve dış </a:t>
            </a:r>
            <a:r>
              <a:rPr lang="tr-TR" dirty="0">
                <a:solidFill>
                  <a:srgbClr val="001626"/>
                </a:solidFill>
              </a:rPr>
              <a:t>etkenlerin keşif sürecini başlatır ve sürecin detaylı bir şekilde incelenmesini sağlar. </a:t>
            </a:r>
          </a:p>
          <a:p>
            <a:pPr algn="just">
              <a:lnSpc>
                <a:spcPct val="150000"/>
              </a:lnSpc>
            </a:pPr>
            <a:r>
              <a:rPr lang="tr-TR" b="1" dirty="0">
                <a:solidFill>
                  <a:srgbClr val="001626"/>
                </a:solidFill>
              </a:rPr>
              <a:t>Bu bölümde </a:t>
            </a:r>
            <a:r>
              <a:rPr lang="tr-TR" b="1" dirty="0" smtClean="0">
                <a:solidFill>
                  <a:srgbClr val="001626"/>
                </a:solidFill>
              </a:rPr>
              <a:t>birimlerin SWOT analizleri yer almalıdır.</a:t>
            </a:r>
          </a:p>
        </p:txBody>
      </p:sp>
      <p:pic>
        <p:nvPicPr>
          <p:cNvPr id="5"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15565" y="6309320"/>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66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490667326"/>
              </p:ext>
            </p:extLst>
          </p:nvPr>
        </p:nvGraphicFramePr>
        <p:xfrm>
          <a:off x="349191" y="404664"/>
          <a:ext cx="8244916" cy="981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kdörtgen 1"/>
          <p:cNvSpPr/>
          <p:nvPr/>
        </p:nvSpPr>
        <p:spPr>
          <a:xfrm>
            <a:off x="351477" y="1556792"/>
            <a:ext cx="8244915" cy="2169825"/>
          </a:xfrm>
          <a:prstGeom prst="rect">
            <a:avLst/>
          </a:prstGeom>
        </p:spPr>
        <p:txBody>
          <a:bodyPr wrap="square">
            <a:spAutoFit/>
          </a:bodyPr>
          <a:lstStyle/>
          <a:p>
            <a:pPr algn="just">
              <a:lnSpc>
                <a:spcPct val="150000"/>
              </a:lnSpc>
              <a:spcBef>
                <a:spcPct val="0"/>
              </a:spcBef>
              <a:defRPr/>
            </a:pPr>
            <a:r>
              <a:rPr lang="tr-TR" dirty="0" smtClean="0">
                <a:solidFill>
                  <a:srgbClr val="001626"/>
                </a:solidFill>
              </a:rPr>
              <a:t>Paydaş beklentilerinde paydaşların talepleri, görüş </a:t>
            </a:r>
            <a:r>
              <a:rPr lang="tr-TR" dirty="0">
                <a:solidFill>
                  <a:srgbClr val="001626"/>
                </a:solidFill>
              </a:rPr>
              <a:t>ve önerileri alınarak </a:t>
            </a:r>
            <a:r>
              <a:rPr lang="tr-TR" dirty="0" smtClean="0">
                <a:solidFill>
                  <a:srgbClr val="001626"/>
                </a:solidFill>
              </a:rPr>
              <a:t>paydaş beklentilerini karşılamaya yönelik aksiyonlar alınır ve etkinliği analiz edilerek gerekli  değerlendirme, gözden geçirme ve iyileştirmeler periyodik olarak yapılır</a:t>
            </a:r>
            <a:r>
              <a:rPr lang="tr-TR" dirty="0">
                <a:solidFill>
                  <a:srgbClr val="001626"/>
                </a:solidFill>
              </a:rPr>
              <a:t>. </a:t>
            </a:r>
            <a:endParaRPr lang="tr-TR" altLang="tr-TR" dirty="0"/>
          </a:p>
          <a:p>
            <a:pPr algn="just">
              <a:lnSpc>
                <a:spcPct val="150000"/>
              </a:lnSpc>
            </a:pPr>
            <a:r>
              <a:rPr lang="tr-TR" b="1" dirty="0">
                <a:solidFill>
                  <a:srgbClr val="001626"/>
                </a:solidFill>
              </a:rPr>
              <a:t>Bu bölümde paydaşın adı, </a:t>
            </a:r>
            <a:r>
              <a:rPr lang="tr-TR" b="1" dirty="0" smtClean="0">
                <a:solidFill>
                  <a:srgbClr val="001626"/>
                </a:solidFill>
              </a:rPr>
              <a:t>paydaş olma nedeni </a:t>
            </a:r>
            <a:r>
              <a:rPr lang="tr-TR" b="1" dirty="0">
                <a:solidFill>
                  <a:srgbClr val="001626"/>
                </a:solidFill>
              </a:rPr>
              <a:t>ve </a:t>
            </a:r>
            <a:r>
              <a:rPr lang="tr-TR" b="1" dirty="0" smtClean="0">
                <a:solidFill>
                  <a:srgbClr val="001626"/>
                </a:solidFill>
              </a:rPr>
              <a:t>paydaş beklentisinin </a:t>
            </a:r>
            <a:r>
              <a:rPr lang="tr-TR" b="1" dirty="0">
                <a:solidFill>
                  <a:srgbClr val="001626"/>
                </a:solidFill>
              </a:rPr>
              <a:t>karşılanma durumları belirtilmelidir. </a:t>
            </a:r>
          </a:p>
        </p:txBody>
      </p:sp>
      <p:pic>
        <p:nvPicPr>
          <p:cNvPr id="5"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15565" y="6237312"/>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00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194092441"/>
              </p:ext>
            </p:extLst>
          </p:nvPr>
        </p:nvGraphicFramePr>
        <p:xfrm>
          <a:off x="349191" y="404664"/>
          <a:ext cx="8244916" cy="981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15565" y="623731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349191" y="1499785"/>
            <a:ext cx="8244916" cy="2169825"/>
          </a:xfrm>
          <a:prstGeom prst="rect">
            <a:avLst/>
          </a:prstGeom>
        </p:spPr>
        <p:txBody>
          <a:bodyPr wrap="square">
            <a:spAutoFit/>
          </a:bodyPr>
          <a:lstStyle/>
          <a:p>
            <a:pPr algn="just">
              <a:lnSpc>
                <a:spcPct val="150000"/>
              </a:lnSpc>
            </a:pPr>
            <a:r>
              <a:rPr lang="tr-TR" b="1" dirty="0">
                <a:solidFill>
                  <a:srgbClr val="001626"/>
                </a:solidFill>
              </a:rPr>
              <a:t>Bu bölümde </a:t>
            </a:r>
            <a:r>
              <a:rPr lang="tr-TR" b="1" dirty="0" smtClean="0">
                <a:solidFill>
                  <a:srgbClr val="001626"/>
                </a:solidFill>
              </a:rPr>
              <a:t>sürecin gelişimini destekleyecek nitelik ve nicelikte kaynak ihtiyaçları </a:t>
            </a:r>
            <a:r>
              <a:rPr lang="tr-TR" b="1" dirty="0">
                <a:solidFill>
                  <a:srgbClr val="001626"/>
                </a:solidFill>
              </a:rPr>
              <a:t>belirtilmelidir. </a:t>
            </a:r>
            <a:endParaRPr lang="tr-TR" b="1" dirty="0" smtClean="0">
              <a:solidFill>
                <a:srgbClr val="001626"/>
              </a:solidFill>
            </a:endParaRPr>
          </a:p>
          <a:p>
            <a:pPr algn="just">
              <a:lnSpc>
                <a:spcPct val="150000"/>
              </a:lnSpc>
            </a:pPr>
            <a:r>
              <a:rPr lang="tr-TR" b="1" dirty="0" smtClean="0">
                <a:solidFill>
                  <a:srgbClr val="001626"/>
                </a:solidFill>
              </a:rPr>
              <a:t>Kaynakların adı, kaynakların mevcut durumu, ihtiyaç duyulan kaynaklar (fiziki</a:t>
            </a:r>
            <a:r>
              <a:rPr lang="tr-TR" b="1" dirty="0">
                <a:solidFill>
                  <a:srgbClr val="001626"/>
                </a:solidFill>
              </a:rPr>
              <a:t> </a:t>
            </a:r>
            <a:r>
              <a:rPr lang="tr-TR" b="1" dirty="0" smtClean="0">
                <a:solidFill>
                  <a:srgbClr val="001626"/>
                </a:solidFill>
              </a:rPr>
              <a:t>kaynaklar, teknolojik kaynaklar, işgücü kaynağı) ihtiyaç nedeni belirtilerek yazılmalıdır.</a:t>
            </a:r>
            <a:endParaRPr lang="tr-TR" b="1" dirty="0">
              <a:solidFill>
                <a:srgbClr val="001626"/>
              </a:solidFill>
            </a:endParaRPr>
          </a:p>
        </p:txBody>
      </p:sp>
    </p:spTree>
    <p:extLst>
      <p:ext uri="{BB962C8B-B14F-4D97-AF65-F5344CB8AC3E}">
        <p14:creationId xmlns:p14="http://schemas.microsoft.com/office/powerpoint/2010/main" val="311836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719981805"/>
              </p:ext>
            </p:extLst>
          </p:nvPr>
        </p:nvGraphicFramePr>
        <p:xfrm>
          <a:off x="309331" y="624157"/>
          <a:ext cx="8208912" cy="683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309331" y="1517463"/>
            <a:ext cx="8280920" cy="3416320"/>
          </a:xfrm>
          <a:prstGeom prst="rect">
            <a:avLst/>
          </a:prstGeom>
        </p:spPr>
        <p:txBody>
          <a:bodyPr wrap="square" lIns="91440" tIns="45720" rIns="91440" bIns="45720" anchor="t">
            <a:spAutoFit/>
          </a:bodyPr>
          <a:lstStyle/>
          <a:p>
            <a:pPr algn="just">
              <a:lnSpc>
                <a:spcPct val="150000"/>
              </a:lnSpc>
            </a:pPr>
            <a:r>
              <a:rPr lang="tr-TR" dirty="0">
                <a:solidFill>
                  <a:srgbClr val="001626"/>
                </a:solidFill>
              </a:rPr>
              <a:t>Risk </a:t>
            </a:r>
            <a:r>
              <a:rPr lang="tr-TR" dirty="0" smtClean="0">
                <a:solidFill>
                  <a:srgbClr val="001626"/>
                </a:solidFill>
              </a:rPr>
              <a:t>analizi; olası sorunlara </a:t>
            </a:r>
            <a:r>
              <a:rPr lang="tr-TR" dirty="0">
                <a:solidFill>
                  <a:srgbClr val="001626"/>
                </a:solidFill>
              </a:rPr>
              <a:t>hızlı bir şekilde çözüm </a:t>
            </a:r>
            <a:r>
              <a:rPr lang="tr-TR" dirty="0" smtClean="0">
                <a:solidFill>
                  <a:srgbClr val="001626"/>
                </a:solidFill>
              </a:rPr>
              <a:t>sunmak, </a:t>
            </a:r>
            <a:r>
              <a:rPr lang="tr-TR" dirty="0">
                <a:solidFill>
                  <a:srgbClr val="001626"/>
                </a:solidFill>
              </a:rPr>
              <a:t>kurumdaki riskleri tespit etmek, azaltmak </a:t>
            </a:r>
            <a:r>
              <a:rPr lang="tr-TR" dirty="0" smtClean="0">
                <a:solidFill>
                  <a:srgbClr val="001626"/>
                </a:solidFill>
              </a:rPr>
              <a:t>ve </a:t>
            </a:r>
            <a:r>
              <a:rPr lang="tr-TR" dirty="0">
                <a:solidFill>
                  <a:srgbClr val="001626"/>
                </a:solidFill>
              </a:rPr>
              <a:t>eylem planı geliştirmek için kullanılan teşhis yöntemidir. Risk analizi ile potansiyel </a:t>
            </a:r>
            <a:r>
              <a:rPr lang="tr-TR" dirty="0" smtClean="0">
                <a:solidFill>
                  <a:srgbClr val="001626"/>
                </a:solidFill>
              </a:rPr>
              <a:t>riskler</a:t>
            </a:r>
            <a:r>
              <a:rPr lang="tr-TR" dirty="0">
                <a:solidFill>
                  <a:srgbClr val="001626"/>
                </a:solidFill>
              </a:rPr>
              <a:t>, </a:t>
            </a:r>
            <a:r>
              <a:rPr lang="tr-TR" dirty="0" smtClean="0">
                <a:solidFill>
                  <a:srgbClr val="001626"/>
                </a:solidFill>
              </a:rPr>
              <a:t>risklerin </a:t>
            </a:r>
            <a:r>
              <a:rPr lang="tr-TR" dirty="0">
                <a:solidFill>
                  <a:srgbClr val="001626"/>
                </a:solidFill>
              </a:rPr>
              <a:t>potansiyel önem derecesi, </a:t>
            </a:r>
            <a:r>
              <a:rPr lang="tr-TR" dirty="0" smtClean="0">
                <a:solidFill>
                  <a:srgbClr val="001626"/>
                </a:solidFill>
              </a:rPr>
              <a:t>risklere </a:t>
            </a:r>
            <a:r>
              <a:rPr lang="tr-TR" dirty="0">
                <a:solidFill>
                  <a:srgbClr val="001626"/>
                </a:solidFill>
              </a:rPr>
              <a:t>maruz kalma sıklığı, </a:t>
            </a:r>
            <a:r>
              <a:rPr lang="tr-TR" dirty="0" smtClean="0">
                <a:solidFill>
                  <a:srgbClr val="001626"/>
                </a:solidFill>
              </a:rPr>
              <a:t>riskleri </a:t>
            </a:r>
            <a:r>
              <a:rPr lang="tr-TR" dirty="0">
                <a:solidFill>
                  <a:srgbClr val="001626"/>
                </a:solidFill>
              </a:rPr>
              <a:t>en aza indirgemek ve zarar görmeyi önlemek için uygulanacak stratejiler belirlenir.</a:t>
            </a:r>
          </a:p>
          <a:p>
            <a:pPr algn="just">
              <a:lnSpc>
                <a:spcPct val="150000"/>
              </a:lnSpc>
            </a:pPr>
            <a:r>
              <a:rPr lang="tr-TR" b="1" dirty="0">
                <a:ln w="0"/>
                <a:solidFill>
                  <a:srgbClr val="001626"/>
                </a:solidFill>
                <a:effectLst>
                  <a:outerShdw blurRad="38100" dist="25400" dir="5400000" algn="ctr" rotWithShape="0">
                    <a:srgbClr val="6E747A">
                      <a:alpha val="43000"/>
                    </a:srgbClr>
                  </a:outerShdw>
                </a:effectLst>
              </a:rPr>
              <a:t>Bu bölümde süreçlerin risk analizleri incelenerek </a:t>
            </a:r>
            <a:r>
              <a:rPr lang="tr-TR" b="1" dirty="0" smtClean="0">
                <a:ln w="0"/>
                <a:solidFill>
                  <a:srgbClr val="001626"/>
                </a:solidFill>
                <a:effectLst>
                  <a:outerShdw blurRad="38100" dist="25400" dir="5400000" algn="ctr" rotWithShape="0">
                    <a:srgbClr val="6E747A">
                      <a:alpha val="43000"/>
                    </a:srgbClr>
                  </a:outerShdw>
                </a:effectLst>
              </a:rPr>
              <a:t>risk </a:t>
            </a:r>
            <a:r>
              <a:rPr lang="tr-TR" b="1" dirty="0">
                <a:ln w="0"/>
                <a:solidFill>
                  <a:srgbClr val="001626"/>
                </a:solidFill>
                <a:effectLst>
                  <a:outerShdw blurRad="38100" dist="25400" dir="5400000" algn="ctr" rotWithShape="0">
                    <a:srgbClr val="6E747A">
                      <a:alpha val="43000"/>
                    </a:srgbClr>
                  </a:outerShdw>
                </a:effectLst>
              </a:rPr>
              <a:t>skoru </a:t>
            </a:r>
            <a:r>
              <a:rPr lang="tr-TR" b="1" dirty="0" smtClean="0">
                <a:ln w="0"/>
                <a:solidFill>
                  <a:srgbClr val="001626"/>
                </a:solidFill>
                <a:effectLst>
                  <a:outerShdw blurRad="38100" dist="25400" dir="5400000" algn="ctr" rotWithShape="0">
                    <a:srgbClr val="6E747A">
                      <a:alpha val="43000"/>
                    </a:srgbClr>
                  </a:outerShdw>
                </a:effectLst>
              </a:rPr>
              <a:t>7 </a:t>
            </a:r>
            <a:r>
              <a:rPr lang="tr-TR" b="1" dirty="0">
                <a:ln w="0"/>
                <a:solidFill>
                  <a:srgbClr val="001626"/>
                </a:solidFill>
                <a:effectLst>
                  <a:outerShdw blurRad="38100" dist="25400" dir="5400000" algn="ctr" rotWithShape="0">
                    <a:srgbClr val="6E747A">
                      <a:alpha val="43000"/>
                    </a:srgbClr>
                  </a:outerShdw>
                </a:effectLst>
              </a:rPr>
              <a:t>ve üzeri </a:t>
            </a:r>
            <a:r>
              <a:rPr lang="tr-TR" b="1" dirty="0" smtClean="0">
                <a:ln w="0"/>
                <a:solidFill>
                  <a:srgbClr val="001626"/>
                </a:solidFill>
                <a:effectLst>
                  <a:outerShdw blurRad="38100" dist="25400" dir="5400000" algn="ctr" rotWithShape="0">
                    <a:srgbClr val="6E747A">
                      <a:alpha val="43000"/>
                    </a:srgbClr>
                  </a:outerShdw>
                </a:effectLst>
              </a:rPr>
              <a:t>olan risklerin sorumlu </a:t>
            </a:r>
            <a:r>
              <a:rPr lang="tr-TR" b="1" dirty="0">
                <a:ln w="0"/>
                <a:solidFill>
                  <a:srgbClr val="001626"/>
                </a:solidFill>
                <a:effectLst>
                  <a:outerShdw blurRad="38100" dist="25400" dir="5400000" algn="ctr" rotWithShape="0">
                    <a:srgbClr val="6E747A">
                      <a:alpha val="43000"/>
                    </a:srgbClr>
                  </a:outerShdw>
                </a:effectLst>
              </a:rPr>
              <a:t>birimlere </a:t>
            </a:r>
            <a:r>
              <a:rPr lang="tr-TR" b="1" dirty="0" smtClean="0">
                <a:ln w="0"/>
                <a:solidFill>
                  <a:srgbClr val="001626"/>
                </a:solidFill>
                <a:effectLst>
                  <a:outerShdw blurRad="38100" dist="25400" dir="5400000" algn="ctr" rotWithShape="0">
                    <a:srgbClr val="6E747A">
                      <a:alpha val="43000"/>
                    </a:srgbClr>
                  </a:outerShdw>
                </a:effectLst>
              </a:rPr>
              <a:t>atanmış olması, termin tarihlerinin verilmiş olması ve önleyici faaliyetler değerlendirilir</a:t>
            </a:r>
            <a:r>
              <a:rPr lang="tr-TR" b="1" dirty="0">
                <a:ln w="0"/>
                <a:solidFill>
                  <a:srgbClr val="001626"/>
                </a:solidFill>
                <a:effectLst>
                  <a:outerShdw blurRad="38100" dist="25400" dir="5400000" algn="ctr" rotWithShape="0">
                    <a:srgbClr val="6E747A">
                      <a:alpha val="43000"/>
                    </a:srgbClr>
                  </a:outerShdw>
                </a:effectLst>
              </a:rPr>
              <a:t>. </a:t>
            </a:r>
            <a:endParaRPr lang="tr-TR" b="1" dirty="0">
              <a:ln w="0"/>
              <a:solidFill>
                <a:srgbClr val="001626"/>
              </a:solidFill>
              <a:effectLst>
                <a:outerShdw blurRad="38100" dist="25400" dir="5400000" algn="ctr" rotWithShape="0">
                  <a:srgbClr val="6E747A">
                    <a:alpha val="43000"/>
                  </a:srgbClr>
                </a:outerShdw>
              </a:effectLst>
              <a:cs typeface="Calibri"/>
            </a:endParaRPr>
          </a:p>
        </p:txBody>
      </p:sp>
      <p:pic>
        <p:nvPicPr>
          <p:cNvPr id="4" name="Picture 2" descr="https://admin.antalya.edu.tr/files/139/abu-logo-tr-yat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93707" y="5805264"/>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130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462</TotalTime>
  <Words>739</Words>
  <Application>Microsoft Office PowerPoint</Application>
  <PresentationFormat>Ekran Gösterisi (4:3)</PresentationFormat>
  <Paragraphs>48</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Calibri Light</vt:lpstr>
      <vt:lpstr>Wingdings</vt:lpstr>
      <vt:lpstr>Wingdings 3</vt:lpstr>
      <vt:lpstr>İyon</vt:lpstr>
      <vt:lpstr>PowerPoint Sunusu</vt:lpstr>
      <vt:lpstr>YGG Kimleri Kapsar?</vt:lpstr>
      <vt:lpstr>YGG’ nin Amacı Nedir?</vt:lpstr>
      <vt:lpstr>Toplantı Gündemi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Yeşim Okur</cp:lastModifiedBy>
  <cp:revision>54</cp:revision>
  <dcterms:created xsi:type="dcterms:W3CDTF">2020-01-20T10:44:30Z</dcterms:created>
  <dcterms:modified xsi:type="dcterms:W3CDTF">2022-02-03T09:41:42Z</dcterms:modified>
</cp:coreProperties>
</file>