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88" r:id="rId3"/>
    <p:sldId id="347" r:id="rId4"/>
    <p:sldId id="365" r:id="rId5"/>
    <p:sldId id="346" r:id="rId6"/>
    <p:sldId id="364" r:id="rId7"/>
    <p:sldId id="285" r:id="rId8"/>
    <p:sldId id="353" r:id="rId9"/>
    <p:sldId id="367" r:id="rId10"/>
    <p:sldId id="358" r:id="rId11"/>
    <p:sldId id="366" r:id="rId12"/>
    <p:sldId id="352" r:id="rId13"/>
    <p:sldId id="357" r:id="rId14"/>
    <p:sldId id="304" r:id="rId15"/>
    <p:sldId id="361" r:id="rId16"/>
    <p:sldId id="362" r:id="rId17"/>
    <p:sldId id="27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65"/>
            <p14:sldId id="346"/>
            <p14:sldId id="364"/>
            <p14:sldId id="285"/>
            <p14:sldId id="353"/>
            <p14:sldId id="367"/>
            <p14:sldId id="358"/>
            <p14:sldId id="366"/>
            <p14:sldId id="352"/>
            <p14:sldId id="357"/>
            <p14:sldId id="304"/>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122204"/>
    <a:srgbClr val="0F2303"/>
    <a:srgbClr val="001626"/>
    <a:srgbClr val="7AEE32"/>
    <a:srgbClr val="E626AF"/>
    <a:srgbClr val="1F0620"/>
    <a:srgbClr val="020424"/>
    <a:srgbClr val="D9D9D9"/>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r>
              <a:rPr lang="en-US" sz="2000" b="1">
                <a:solidFill>
                  <a:schemeClr val="accent5">
                    <a:lumMod val="75000"/>
                  </a:schemeClr>
                </a:solidFill>
              </a:rPr>
              <a:t>Öğrenci Memnuniyet Anket Sonuçları</a:t>
            </a:r>
          </a:p>
        </c:rich>
      </c:tx>
      <c:layout/>
      <c:overlay val="0"/>
      <c:spPr>
        <a:noFill/>
        <a:ln>
          <a:noFill/>
        </a:ln>
        <a:effectLst/>
      </c:spPr>
      <c:txPr>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endParaRPr lang="en-US"/>
        </a:p>
      </c:txPr>
    </c:title>
    <c:autoTitleDeleted val="0"/>
    <c:plotArea>
      <c:layout/>
      <c:barChart>
        <c:barDir val="col"/>
        <c:grouping val="percentStack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bg1"/>
              </a:solidFill>
              <a:round/>
            </a:ln>
            <a:effectLst/>
          </c:spPr>
          <c:invertIfNegative val="0"/>
          <c:dPt>
            <c:idx val="0"/>
            <c:invertIfNegative val="0"/>
            <c:bubble3D val="0"/>
            <c:spPr>
              <a:solidFill>
                <a:schemeClr val="accent2">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1-14E7-474A-89CC-3F2480857E6B}"/>
              </c:ext>
            </c:extLst>
          </c:dPt>
          <c:dPt>
            <c:idx val="2"/>
            <c:invertIfNegative val="0"/>
            <c:bubble3D val="0"/>
            <c:spPr>
              <a:solidFill>
                <a:schemeClr val="accent6">
                  <a:lumMod val="60000"/>
                  <a:lumOff val="40000"/>
                </a:schemeClr>
              </a:solidFill>
              <a:ln w="9525" cap="flat" cmpd="sng" algn="ctr">
                <a:solidFill>
                  <a:schemeClr val="bg1"/>
                </a:solidFill>
                <a:round/>
              </a:ln>
              <a:effectLst/>
            </c:spPr>
            <c:extLst>
              <c:ext xmlns:c16="http://schemas.microsoft.com/office/drawing/2014/chart" uri="{C3380CC4-5D6E-409C-BE32-E72D297353CC}">
                <c16:uniqueId val="{00000003-14E7-474A-89CC-3F2480857E6B}"/>
              </c:ext>
            </c:extLst>
          </c:dPt>
          <c:dPt>
            <c:idx val="3"/>
            <c:invertIfNegative val="0"/>
            <c:bubble3D val="0"/>
            <c:spPr>
              <a:solidFill>
                <a:schemeClr val="accent4">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5-14E7-474A-89CC-3F2480857E6B}"/>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50000"/>
                        <a:lumOff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Öğrenci2!$E$3:$H$3</c:f>
              <c:strCache>
                <c:ptCount val="4"/>
                <c:pt idx="0">
                  <c:v>Hazırlık Sınıfı Öğr. Gör. Memnuniyeti</c:v>
                </c:pt>
                <c:pt idx="1">
                  <c:v>Ölçme-Değerlendirme ve Ders İçeriği Memnuniyeti</c:v>
                </c:pt>
                <c:pt idx="2">
                  <c:v>Eğitim ve Etkinlik Memnuniyeti</c:v>
                </c:pt>
                <c:pt idx="3">
                  <c:v>YDYO İdaresi Memnuniyeti</c:v>
                </c:pt>
              </c:strCache>
            </c:strRef>
          </c:cat>
          <c:val>
            <c:numRef>
              <c:f>Öğrenci2!$E$4:$H$4</c:f>
              <c:numCache>
                <c:formatCode>0%</c:formatCode>
                <c:ptCount val="4"/>
                <c:pt idx="0">
                  <c:v>0.93</c:v>
                </c:pt>
                <c:pt idx="1">
                  <c:v>0.93</c:v>
                </c:pt>
                <c:pt idx="2">
                  <c:v>0.93</c:v>
                </c:pt>
                <c:pt idx="3">
                  <c:v>0.8</c:v>
                </c:pt>
              </c:numCache>
            </c:numRef>
          </c:val>
          <c:extLst>
            <c:ext xmlns:c16="http://schemas.microsoft.com/office/drawing/2014/chart" uri="{C3380CC4-5D6E-409C-BE32-E72D297353CC}">
              <c16:uniqueId val="{00000006-14E7-474A-89CC-3F2480857E6B}"/>
            </c:ext>
          </c:extLst>
        </c:ser>
        <c:dLbls>
          <c:dLblPos val="inEnd"/>
          <c:showLegendKey val="0"/>
          <c:showVal val="1"/>
          <c:showCatName val="0"/>
          <c:showSerName val="0"/>
          <c:showPercent val="0"/>
          <c:showBubbleSize val="0"/>
        </c:dLbls>
        <c:gapWidth val="100"/>
        <c:overlap val="100"/>
        <c:axId val="1307993887"/>
        <c:axId val="1307988895"/>
      </c:barChart>
      <c:catAx>
        <c:axId val="130799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5">
                    <a:lumMod val="75000"/>
                  </a:schemeClr>
                </a:solidFill>
                <a:effectLst>
                  <a:glow rad="12700">
                    <a:schemeClr val="accent1">
                      <a:alpha val="40000"/>
                    </a:schemeClr>
                  </a:glow>
                </a:effectLst>
                <a:latin typeface="+mn-lt"/>
                <a:ea typeface="+mn-ea"/>
                <a:cs typeface="+mn-cs"/>
              </a:defRPr>
            </a:pPr>
            <a:endParaRPr lang="en-US"/>
          </a:p>
        </c:txPr>
        <c:crossAx val="1307988895"/>
        <c:crosses val="autoZero"/>
        <c:auto val="1"/>
        <c:lblAlgn val="ctr"/>
        <c:lblOffset val="100"/>
        <c:noMultiLvlLbl val="0"/>
      </c:catAx>
      <c:valAx>
        <c:axId val="1307988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307993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r>
              <a:rPr lang="en-US" sz="2000" b="1" dirty="0" err="1">
                <a:solidFill>
                  <a:schemeClr val="accent5">
                    <a:lumMod val="75000"/>
                  </a:schemeClr>
                </a:solidFill>
              </a:rPr>
              <a:t>Öğ</a:t>
            </a:r>
            <a:r>
              <a:rPr lang="tr-TR" sz="2000" b="1" dirty="0" err="1">
                <a:solidFill>
                  <a:schemeClr val="accent5">
                    <a:lumMod val="75000"/>
                  </a:schemeClr>
                </a:solidFill>
              </a:rPr>
              <a:t>retim</a:t>
            </a:r>
            <a:r>
              <a:rPr lang="tr-TR" sz="2000" b="1" dirty="0">
                <a:solidFill>
                  <a:schemeClr val="accent5">
                    <a:lumMod val="75000"/>
                  </a:schemeClr>
                </a:solidFill>
              </a:rPr>
              <a:t> Görevlisi</a:t>
            </a:r>
            <a:r>
              <a:rPr lang="en-US" sz="2000" b="1" dirty="0">
                <a:solidFill>
                  <a:schemeClr val="accent5">
                    <a:lumMod val="75000"/>
                  </a:schemeClr>
                </a:solidFill>
              </a:rPr>
              <a:t> </a:t>
            </a:r>
            <a:r>
              <a:rPr lang="en-US" sz="2000" b="1" dirty="0" err="1">
                <a:solidFill>
                  <a:schemeClr val="accent5">
                    <a:lumMod val="75000"/>
                  </a:schemeClr>
                </a:solidFill>
              </a:rPr>
              <a:t>Memnuniyet</a:t>
            </a:r>
            <a:r>
              <a:rPr lang="en-US" sz="2000" b="1" dirty="0">
                <a:solidFill>
                  <a:schemeClr val="accent5">
                    <a:lumMod val="75000"/>
                  </a:schemeClr>
                </a:solidFill>
              </a:rPr>
              <a:t> </a:t>
            </a:r>
            <a:r>
              <a:rPr lang="en-US" sz="2000" b="1" dirty="0" err="1">
                <a:solidFill>
                  <a:schemeClr val="accent5">
                    <a:lumMod val="75000"/>
                  </a:schemeClr>
                </a:solidFill>
              </a:rPr>
              <a:t>Anket</a:t>
            </a:r>
            <a:r>
              <a:rPr lang="en-US" sz="2000" b="1" dirty="0">
                <a:solidFill>
                  <a:schemeClr val="accent5">
                    <a:lumMod val="75000"/>
                  </a:schemeClr>
                </a:solidFill>
              </a:rPr>
              <a:t> </a:t>
            </a:r>
            <a:r>
              <a:rPr lang="en-US" sz="2000" b="1" dirty="0" err="1">
                <a:solidFill>
                  <a:schemeClr val="accent5">
                    <a:lumMod val="75000"/>
                  </a:schemeClr>
                </a:solidFill>
              </a:rPr>
              <a:t>Sonuçları</a:t>
            </a:r>
            <a:endParaRPr lang="en-US" sz="2000" b="1" dirty="0">
              <a:solidFill>
                <a:schemeClr val="accent5">
                  <a:lumMod val="75000"/>
                </a:schemeClr>
              </a:solidFill>
            </a:endParaRPr>
          </a:p>
        </c:rich>
      </c:tx>
      <c:layout/>
      <c:overlay val="0"/>
      <c:spPr>
        <a:noFill/>
        <a:ln>
          <a:noFill/>
        </a:ln>
        <a:effectLst/>
      </c:spPr>
      <c:txPr>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endParaRPr lang="en-US"/>
        </a:p>
      </c:txPr>
    </c:title>
    <c:autoTitleDeleted val="0"/>
    <c:plotArea>
      <c:layout/>
      <c:barChart>
        <c:barDir val="col"/>
        <c:grouping val="percentStack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bg1"/>
              </a:solidFill>
              <a:round/>
            </a:ln>
            <a:effectLst/>
          </c:spPr>
          <c:invertIfNegative val="0"/>
          <c:dPt>
            <c:idx val="0"/>
            <c:invertIfNegative val="0"/>
            <c:bubble3D val="0"/>
            <c:spPr>
              <a:solidFill>
                <a:schemeClr val="accent2">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1-5C44-4973-93B7-AC75AF991B7F}"/>
              </c:ext>
            </c:extLst>
          </c:dPt>
          <c:dPt>
            <c:idx val="2"/>
            <c:invertIfNegative val="0"/>
            <c:bubble3D val="0"/>
            <c:spPr>
              <a:solidFill>
                <a:schemeClr val="accent6">
                  <a:lumMod val="60000"/>
                  <a:lumOff val="40000"/>
                </a:schemeClr>
              </a:solidFill>
              <a:ln w="9525" cap="flat" cmpd="sng" algn="ctr">
                <a:solidFill>
                  <a:schemeClr val="bg1"/>
                </a:solidFill>
                <a:round/>
              </a:ln>
              <a:effectLst/>
            </c:spPr>
            <c:extLst>
              <c:ext xmlns:c16="http://schemas.microsoft.com/office/drawing/2014/chart" uri="{C3380CC4-5D6E-409C-BE32-E72D297353CC}">
                <c16:uniqueId val="{00000003-5C44-4973-93B7-AC75AF991B7F}"/>
              </c:ext>
            </c:extLst>
          </c:dPt>
          <c:dPt>
            <c:idx val="3"/>
            <c:invertIfNegative val="0"/>
            <c:bubble3D val="0"/>
            <c:spPr>
              <a:solidFill>
                <a:schemeClr val="accent4">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5-5C44-4973-93B7-AC75AF991B7F}"/>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50000"/>
                        <a:lumOff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'Öğrenci2 (2)'!$E$3:$H$3</c:f>
              <c:strCache>
                <c:ptCount val="3"/>
                <c:pt idx="0">
                  <c:v>YDYO İdaresi Memnuniyeti</c:v>
                </c:pt>
                <c:pt idx="1">
                  <c:v>Eğitim ve Etkinlik Memnuniyeti</c:v>
                </c:pt>
                <c:pt idx="2">
                  <c:v>ELT Konferansı Memnuniyeti</c:v>
                </c:pt>
              </c:strCache>
            </c:strRef>
          </c:cat>
          <c:val>
            <c:numRef>
              <c:f>'Öğrenci2 (2)'!$E$4:$H$4</c:f>
              <c:numCache>
                <c:formatCode>0%</c:formatCode>
                <c:ptCount val="4"/>
                <c:pt idx="0">
                  <c:v>0.87</c:v>
                </c:pt>
                <c:pt idx="1">
                  <c:v>0.96</c:v>
                </c:pt>
                <c:pt idx="2">
                  <c:v>0.9</c:v>
                </c:pt>
              </c:numCache>
            </c:numRef>
          </c:val>
          <c:extLst>
            <c:ext xmlns:c16="http://schemas.microsoft.com/office/drawing/2014/chart" uri="{C3380CC4-5D6E-409C-BE32-E72D297353CC}">
              <c16:uniqueId val="{00000006-5C44-4973-93B7-AC75AF991B7F}"/>
            </c:ext>
          </c:extLst>
        </c:ser>
        <c:dLbls>
          <c:dLblPos val="inEnd"/>
          <c:showLegendKey val="0"/>
          <c:showVal val="1"/>
          <c:showCatName val="0"/>
          <c:showSerName val="0"/>
          <c:showPercent val="0"/>
          <c:showBubbleSize val="0"/>
        </c:dLbls>
        <c:gapWidth val="100"/>
        <c:overlap val="100"/>
        <c:axId val="1307993887"/>
        <c:axId val="1307988895"/>
      </c:barChart>
      <c:catAx>
        <c:axId val="130799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400" b="1" i="0" u="none" strike="noStrike" kern="1200" baseline="0">
                <a:solidFill>
                  <a:schemeClr val="accent5">
                    <a:lumMod val="75000"/>
                  </a:schemeClr>
                </a:solidFill>
                <a:effectLst>
                  <a:glow rad="12700">
                    <a:schemeClr val="accent1">
                      <a:alpha val="40000"/>
                    </a:schemeClr>
                  </a:glow>
                </a:effectLst>
                <a:latin typeface="+mn-lt"/>
                <a:ea typeface="+mn-ea"/>
                <a:cs typeface="+mn-cs"/>
              </a:defRPr>
            </a:pPr>
            <a:endParaRPr lang="en-US"/>
          </a:p>
        </c:txPr>
        <c:crossAx val="1307988895"/>
        <c:crosses val="autoZero"/>
        <c:auto val="1"/>
        <c:lblAlgn val="ctr"/>
        <c:lblOffset val="100"/>
        <c:noMultiLvlLbl val="0"/>
      </c:catAx>
      <c:valAx>
        <c:axId val="1307988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307993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21.02.2022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21.02.2022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21.02.2022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21.02.2022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21.02.2022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21.02.2022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0546" y="5512332"/>
            <a:ext cx="8554916" cy="430887"/>
          </a:xfrm>
          <a:prstGeom prst="rect">
            <a:avLst/>
          </a:prstGeom>
          <a:noFill/>
        </p:spPr>
        <p:txBody>
          <a:bodyPr wrap="square" rtlCol="0">
            <a:spAutoFit/>
          </a:bodyPr>
          <a:lstStyle/>
          <a:p>
            <a:pPr algn="ctr"/>
            <a:r>
              <a:rPr lang="tr-TR" sz="2200" b="1" dirty="0" smtClean="0">
                <a:solidFill>
                  <a:schemeClr val="accent5">
                    <a:lumMod val="50000"/>
                  </a:schemeClr>
                </a:solidFill>
              </a:rPr>
              <a:t>YABANCI DİLLER YÜKSEKOKULU</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125759103"/>
              </p:ext>
            </p:extLst>
          </p:nvPr>
        </p:nvGraphicFramePr>
        <p:xfrm>
          <a:off x="251520" y="2061244"/>
          <a:ext cx="8703327" cy="4547373"/>
        </p:xfrm>
        <a:graphic>
          <a:graphicData uri="http://schemas.openxmlformats.org/drawingml/2006/table">
            <a:tbl>
              <a:tblPr/>
              <a:tblGrid>
                <a:gridCol w="2786125">
                  <a:extLst>
                    <a:ext uri="{9D8B030D-6E8A-4147-A177-3AD203B41FA5}">
                      <a16:colId xmlns:a16="http://schemas.microsoft.com/office/drawing/2014/main" val="3918363564"/>
                    </a:ext>
                  </a:extLst>
                </a:gridCol>
                <a:gridCol w="2947010">
                  <a:extLst>
                    <a:ext uri="{9D8B030D-6E8A-4147-A177-3AD203B41FA5}">
                      <a16:colId xmlns:a16="http://schemas.microsoft.com/office/drawing/2014/main" val="1683979601"/>
                    </a:ext>
                  </a:extLst>
                </a:gridCol>
                <a:gridCol w="2970192">
                  <a:extLst>
                    <a:ext uri="{9D8B030D-6E8A-4147-A177-3AD203B41FA5}">
                      <a16:colId xmlns:a16="http://schemas.microsoft.com/office/drawing/2014/main" val="2592459544"/>
                    </a:ext>
                  </a:extLst>
                </a:gridCol>
              </a:tblGrid>
              <a:tr h="39097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Kantinde yemek çeşitliliğinin</a:t>
                      </a:r>
                      <a:r>
                        <a:rPr lang="tr-TR" sz="1200" b="0" i="0" u="none" strike="noStrike" baseline="0" dirty="0" smtClean="0">
                          <a:solidFill>
                            <a:srgbClr val="000000"/>
                          </a:solidFill>
                          <a:effectLst/>
                          <a:latin typeface="Calibri" panose="020F0502020204030204" pitchFamily="34" charset="0"/>
                        </a:rPr>
                        <a:t> artırılması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Kantin sahibiyle görüşülmüştür</a:t>
                      </a:r>
                      <a:r>
                        <a:rPr lang="tr-TR" sz="1200" b="0" i="0" u="none" strike="noStrike" dirty="0">
                          <a:solidFill>
                            <a:srgbClr val="000000"/>
                          </a:solidFill>
                          <a:effectLst/>
                          <a:latin typeface="Calibri" panose="020F0502020204030204" pitchFamily="34" charset="0"/>
                        </a:rPr>
                        <a: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68596">
                <a:tc>
                  <a:txBody>
                    <a:bodyPr/>
                    <a:lstStyle/>
                    <a:p>
                      <a:pPr algn="ctr" fontAlgn="ctr"/>
                      <a:r>
                        <a:rPr lang="tr-TR" sz="1200" b="0" i="0" u="none" strike="noStrike" dirty="0">
                          <a:solidFill>
                            <a:srgbClr val="000000"/>
                          </a:solidFill>
                          <a:effectLst/>
                          <a:latin typeface="Calibri" panose="020F0502020204030204" pitchFamily="34" charset="0"/>
                        </a:rPr>
                        <a:t> </a:t>
                      </a:r>
                      <a:r>
                        <a:rPr lang="tr-TR" sz="1200" b="0" i="0" u="none" strike="noStrike" dirty="0" smtClean="0">
                          <a:solidFill>
                            <a:srgbClr val="000000"/>
                          </a:solidFill>
                          <a:effectLst/>
                          <a:latin typeface="Calibri" panose="020F0502020204030204" pitchFamily="34" charset="0"/>
                        </a:rPr>
                        <a:t>Kantinde elektronik sigara içilmesi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Kantin sahibi</a:t>
                      </a:r>
                      <a:r>
                        <a:rPr lang="tr-TR" sz="1200" b="0" i="0" u="none" strike="noStrike" baseline="0" dirty="0" smtClean="0">
                          <a:solidFill>
                            <a:srgbClr val="000000"/>
                          </a:solidFill>
                          <a:effectLst/>
                          <a:latin typeface="Calibri" panose="020F0502020204030204" pitchFamily="34" charset="0"/>
                        </a:rPr>
                        <a:t> ile  bu konu görüşüldü.</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Kantinde</a:t>
                      </a:r>
                      <a:r>
                        <a:rPr lang="tr-TR" sz="1200" b="0" i="0" u="none" strike="noStrike" baseline="0" dirty="0" smtClean="0">
                          <a:solidFill>
                            <a:srgbClr val="000000"/>
                          </a:solidFill>
                          <a:effectLst/>
                          <a:latin typeface="Calibri" panose="020F0502020204030204" pitchFamily="34" charset="0"/>
                        </a:rPr>
                        <a:t> elektrikli sigara yasaklanıştır.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Konuşma</a:t>
                      </a:r>
                      <a:r>
                        <a:rPr lang="tr-TR" sz="1200" b="0" i="0" u="none" strike="noStrike" baseline="0" dirty="0" smtClean="0">
                          <a:solidFill>
                            <a:srgbClr val="000000"/>
                          </a:solidFill>
                          <a:effectLst/>
                          <a:latin typeface="Calibri" panose="020F0502020204030204" pitchFamily="34" charset="0"/>
                        </a:rPr>
                        <a:t> Sınavının soru değiştirme uygulamasında değişiklik talebi</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Öğrenci ilk seçtikleri sınav sorusuna</a:t>
                      </a:r>
                      <a:r>
                        <a:rPr lang="tr-TR" sz="1200" b="0" i="0" u="none" strike="noStrike" baseline="0" dirty="0" smtClean="0">
                          <a:solidFill>
                            <a:srgbClr val="000000"/>
                          </a:solidFill>
                          <a:effectLst/>
                          <a:latin typeface="Calibri" panose="020F0502020204030204" pitchFamily="34" charset="0"/>
                        </a:rPr>
                        <a:t> cevap verebilecekler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A1</a:t>
                      </a:r>
                      <a:r>
                        <a:rPr lang="tr-TR" sz="1200" b="0" i="0" u="none" strike="noStrike" baseline="0" dirty="0" smtClean="0">
                          <a:solidFill>
                            <a:srgbClr val="000000"/>
                          </a:solidFill>
                          <a:effectLst/>
                          <a:latin typeface="Calibri" panose="020F0502020204030204" pitchFamily="34" charset="0"/>
                        </a:rPr>
                        <a:t> seviyesinde k</a:t>
                      </a:r>
                      <a:r>
                        <a:rPr lang="tr-TR" sz="1200" b="0" i="0" u="none" strike="noStrike" dirty="0" smtClean="0">
                          <a:solidFill>
                            <a:srgbClr val="000000"/>
                          </a:solidFill>
                          <a:effectLst/>
                          <a:latin typeface="Calibri" panose="020F0502020204030204" pitchFamily="34" charset="0"/>
                        </a:rPr>
                        <a:t>itapların</a:t>
                      </a:r>
                      <a:r>
                        <a:rPr lang="tr-TR" sz="1200" b="0" i="0" u="none" strike="noStrike" baseline="0" dirty="0" smtClean="0">
                          <a:solidFill>
                            <a:srgbClr val="000000"/>
                          </a:solidFill>
                          <a:effectLst/>
                          <a:latin typeface="Calibri" panose="020F0502020204030204" pitchFamily="34" charset="0"/>
                        </a:rPr>
                        <a:t> zorluğu hakkında geribildirim yapıldı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Konu Yabancı Dil Eğitim</a:t>
                      </a:r>
                      <a:r>
                        <a:rPr lang="tr-TR" sz="1200" b="0" i="0" u="none" strike="noStrike" baseline="0" dirty="0" smtClean="0">
                          <a:solidFill>
                            <a:srgbClr val="000000"/>
                          </a:solidFill>
                          <a:effectLst/>
                          <a:latin typeface="Calibri" panose="020F0502020204030204" pitchFamily="34" charset="0"/>
                        </a:rPr>
                        <a:t> Koordinatörlüğüne iletildi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A1 seviyesinden önce </a:t>
                      </a:r>
                      <a:r>
                        <a:rPr lang="tr-TR" sz="1200" b="0" i="0" u="none" strike="noStrike" dirty="0" err="1" smtClean="0">
                          <a:solidFill>
                            <a:srgbClr val="000000"/>
                          </a:solidFill>
                          <a:effectLst/>
                          <a:latin typeface="Calibri" panose="020F0502020204030204" pitchFamily="34" charset="0"/>
                        </a:rPr>
                        <a:t>Beginner</a:t>
                      </a:r>
                      <a:r>
                        <a:rPr lang="tr-TR" sz="1200" b="0" i="0" u="none" strike="noStrike" dirty="0" smtClean="0">
                          <a:solidFill>
                            <a:srgbClr val="000000"/>
                          </a:solidFill>
                          <a:effectLst/>
                          <a:latin typeface="Calibri" panose="020F0502020204030204" pitchFamily="34" charset="0"/>
                        </a:rPr>
                        <a:t> seviyesi açılması</a:t>
                      </a:r>
                      <a:r>
                        <a:rPr lang="tr-TR" sz="1200" b="0" i="0" u="none" strike="noStrike" baseline="0" dirty="0" smtClean="0">
                          <a:solidFill>
                            <a:srgbClr val="000000"/>
                          </a:solidFill>
                          <a:effectLst/>
                          <a:latin typeface="Calibri" panose="020F0502020204030204" pitchFamily="34" charset="0"/>
                        </a:rPr>
                        <a:t> teklif edildi. Konu Rektörlük ile görüşülecektir.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8209708"/>
                  </a:ext>
                </a:extLst>
              </a:tr>
              <a:tr h="656708">
                <a:tc>
                  <a:txBody>
                    <a:bodyPr/>
                    <a:lstStyle/>
                    <a:p>
                      <a:pPr algn="ctr" fontAlgn="ctr"/>
                      <a:r>
                        <a:rPr lang="tr-TR" sz="1200" b="0" i="0" u="none" strike="noStrike" dirty="0" smtClean="0">
                          <a:solidFill>
                            <a:srgbClr val="000000"/>
                          </a:solidFill>
                          <a:effectLst/>
                          <a:latin typeface="Calibri" panose="020F0502020204030204" pitchFamily="34" charset="0"/>
                        </a:rPr>
                        <a:t>A1 sevilerinde</a:t>
                      </a:r>
                      <a:r>
                        <a:rPr lang="tr-TR" sz="1200" b="0" i="0" u="none" strike="noStrike" baseline="0" dirty="0" smtClean="0">
                          <a:solidFill>
                            <a:srgbClr val="000000"/>
                          </a:solidFill>
                          <a:effectLst/>
                          <a:latin typeface="Calibri" panose="020F0502020204030204" pitchFamily="34" charset="0"/>
                        </a:rPr>
                        <a:t> Öğretim Görevlilerinin bazen Türkçe açıklama yapması şikayet edildi.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Öğencilerin şikayeti</a:t>
                      </a:r>
                      <a:r>
                        <a:rPr lang="tr-TR" sz="1200" b="0" i="0" u="none" strike="noStrike" baseline="0" dirty="0" smtClean="0">
                          <a:solidFill>
                            <a:srgbClr val="000000"/>
                          </a:solidFill>
                          <a:effectLst/>
                          <a:latin typeface="Calibri" panose="020F0502020204030204" pitchFamily="34" charset="0"/>
                        </a:rPr>
                        <a:t> öğretim görevlilerine iletilecektir.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A1 seviye</a:t>
                      </a:r>
                      <a:r>
                        <a:rPr lang="tr-TR" sz="1200" b="0" i="0" u="none" strike="noStrike" baseline="0" dirty="0" smtClean="0">
                          <a:solidFill>
                            <a:srgbClr val="000000"/>
                          </a:solidFill>
                          <a:effectLst/>
                          <a:latin typeface="Calibri" panose="020F0502020204030204" pitchFamily="34" charset="0"/>
                        </a:rPr>
                        <a:t> koordinatörü probemin tekrarlanmaması için konuyu öğretim görevlilerine bildirdi.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5939070"/>
                  </a:ext>
                </a:extLst>
              </a:tr>
              <a:tr h="656708">
                <a:tc>
                  <a:txBody>
                    <a:bodyPr/>
                    <a:lstStyle/>
                    <a:p>
                      <a:pPr algn="ctr" fontAlgn="ctr"/>
                      <a:r>
                        <a:rPr lang="tr-TR" sz="1200" b="0" i="0" u="none" strike="noStrike" dirty="0" smtClean="0">
                          <a:solidFill>
                            <a:srgbClr val="000000"/>
                          </a:solidFill>
                          <a:effectLst/>
                          <a:latin typeface="Calibri" panose="020F0502020204030204" pitchFamily="34" charset="0"/>
                        </a:rPr>
                        <a:t>401</a:t>
                      </a:r>
                      <a:r>
                        <a:rPr lang="tr-TR" sz="1200" b="0" i="0" u="none" strike="noStrike" baseline="0" dirty="0" smtClean="0">
                          <a:solidFill>
                            <a:srgbClr val="000000"/>
                          </a:solidFill>
                          <a:effectLst/>
                          <a:latin typeface="Calibri" panose="020F0502020204030204" pitchFamily="34" charset="0"/>
                        </a:rPr>
                        <a:t> ve 409 No’lu dersliklerin bir penceresi oldugundan yeterince havalandırılamaması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14 Mart 2022 de başlayacak 3.</a:t>
                      </a:r>
                      <a:r>
                        <a:rPr lang="tr-TR" sz="1200" b="0" i="0" u="none" strike="noStrike" baseline="0" dirty="0" smtClean="0">
                          <a:solidFill>
                            <a:srgbClr val="000000"/>
                          </a:solidFill>
                          <a:effectLst/>
                          <a:latin typeface="Calibri" panose="020F0502020204030204" pitchFamily="34" charset="0"/>
                        </a:rPr>
                        <a:t> Modülde müsait başka derslik olması durumunda, 401-409 derslikleri kullanılmayacaktır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4603778"/>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Ders</a:t>
                      </a:r>
                      <a:r>
                        <a:rPr lang="tr-TR" sz="1200" b="0" i="0" u="none" strike="noStrike" baseline="0" dirty="0" smtClean="0">
                          <a:solidFill>
                            <a:srgbClr val="000000"/>
                          </a:solidFill>
                          <a:effectLst/>
                          <a:latin typeface="Calibri" panose="020F0502020204030204" pitchFamily="34" charset="0"/>
                        </a:rPr>
                        <a:t> kitaplarının fiyatlarının yüksek olması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Durum yayınevine iletilmiştir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6586584"/>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679376016"/>
              </p:ext>
            </p:extLst>
          </p:nvPr>
        </p:nvGraphicFramePr>
        <p:xfrm>
          <a:off x="251520" y="1861667"/>
          <a:ext cx="8703327" cy="4861564"/>
        </p:xfrm>
        <a:graphic>
          <a:graphicData uri="http://schemas.openxmlformats.org/drawingml/2006/table">
            <a:tbl>
              <a:tblPr/>
              <a:tblGrid>
                <a:gridCol w="2786125">
                  <a:extLst>
                    <a:ext uri="{9D8B030D-6E8A-4147-A177-3AD203B41FA5}">
                      <a16:colId xmlns:a16="http://schemas.microsoft.com/office/drawing/2014/main" val="3918363564"/>
                    </a:ext>
                  </a:extLst>
                </a:gridCol>
                <a:gridCol w="2947010">
                  <a:extLst>
                    <a:ext uri="{9D8B030D-6E8A-4147-A177-3AD203B41FA5}">
                      <a16:colId xmlns:a16="http://schemas.microsoft.com/office/drawing/2014/main" val="1683979601"/>
                    </a:ext>
                  </a:extLst>
                </a:gridCol>
                <a:gridCol w="2970192">
                  <a:extLst>
                    <a:ext uri="{9D8B030D-6E8A-4147-A177-3AD203B41FA5}">
                      <a16:colId xmlns:a16="http://schemas.microsoft.com/office/drawing/2014/main" val="2592459544"/>
                    </a:ext>
                  </a:extLst>
                </a:gridCol>
              </a:tblGrid>
              <a:tr h="36891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28403">
                <a:tc>
                  <a:txBody>
                    <a:bodyPr/>
                    <a:lstStyle/>
                    <a:p>
                      <a:pPr algn="ctr" fontAlgn="ctr"/>
                      <a:r>
                        <a:rPr lang="tr-TR" sz="1200" b="0" i="0" u="none" strike="noStrike" dirty="0" smtClean="0">
                          <a:solidFill>
                            <a:srgbClr val="000000"/>
                          </a:solidFill>
                          <a:effectLst/>
                          <a:latin typeface="Calibri" panose="020F0502020204030204" pitchFamily="34" charset="0"/>
                        </a:rPr>
                        <a:t>LMS sisteminin artık kullanılmamasından dolayı öğrencilerin</a:t>
                      </a:r>
                      <a:r>
                        <a:rPr lang="tr-TR" sz="1200" b="0" i="0" u="none" strike="noStrike" baseline="0" dirty="0" smtClean="0">
                          <a:solidFill>
                            <a:srgbClr val="000000"/>
                          </a:solidFill>
                          <a:effectLst/>
                          <a:latin typeface="Calibri" panose="020F0502020204030204" pitchFamily="34" charset="0"/>
                        </a:rPr>
                        <a:t> 2. el kitap kullanmaları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Durum Yabancı Dil Eğitim Koordinatörlüğü’ne iletilmiştir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0906340"/>
                  </a:ext>
                </a:extLst>
              </a:tr>
              <a:tr h="823292">
                <a:tc>
                  <a:txBody>
                    <a:bodyPr/>
                    <a:lstStyle/>
                    <a:p>
                      <a:pPr algn="ctr" fontAlgn="ctr"/>
                      <a:r>
                        <a:rPr lang="tr-TR" sz="1200" b="0" i="0" u="none" strike="noStrike" dirty="0" smtClean="0">
                          <a:solidFill>
                            <a:srgbClr val="000000"/>
                          </a:solidFill>
                          <a:effectLst/>
                          <a:latin typeface="Calibri" panose="020F0502020204030204" pitchFamily="34" charset="0"/>
                        </a:rPr>
                        <a:t>A2 öğrencilerinin yaz okulu açılma talepleri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Yaz</a:t>
                      </a:r>
                      <a:r>
                        <a:rPr lang="tr-TR" sz="1200" b="0" i="0" u="none" strike="noStrike" baseline="0" dirty="0" smtClean="0">
                          <a:solidFill>
                            <a:srgbClr val="000000"/>
                          </a:solidFill>
                          <a:effectLst/>
                          <a:latin typeface="Calibri" panose="020F0502020204030204" pitchFamily="34" charset="0"/>
                        </a:rPr>
                        <a:t> okuluna katılmak isteyen yeterli sayıda A2 öğrencisi olması durumunda, A2 için yaz okulu açılacaktır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2783549"/>
                  </a:ext>
                </a:extLst>
              </a:tr>
              <a:tr h="963162">
                <a:tc>
                  <a:txBody>
                    <a:bodyPr/>
                    <a:lstStyle/>
                    <a:p>
                      <a:pPr algn="ctr" fontAlgn="ctr"/>
                      <a:r>
                        <a:rPr lang="tr-TR" sz="1200" b="0" i="0" u="none" strike="noStrike" dirty="0" smtClean="0">
                          <a:solidFill>
                            <a:srgbClr val="000000"/>
                          </a:solidFill>
                          <a:effectLst/>
                          <a:latin typeface="Calibri" panose="020F0502020204030204" pitchFamily="34" charset="0"/>
                        </a:rPr>
                        <a:t>A0 (Beginner) öğrencileri için bir modül açılması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200" b="0" i="0" u="none" strike="noStrike" dirty="0" smtClean="0">
                        <a:solidFill>
                          <a:srgbClr val="000000"/>
                        </a:solidFill>
                        <a:effectLst/>
                        <a:latin typeface="Calibri" panose="020F0502020204030204" pitchFamily="34" charset="0"/>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smtClean="0">
                          <a:solidFill>
                            <a:srgbClr val="000000"/>
                          </a:solidFill>
                          <a:effectLst/>
                          <a:latin typeface="Calibri" panose="020F0502020204030204" pitchFamily="34" charset="0"/>
                        </a:rPr>
                        <a:t>1. Modül başındaki</a:t>
                      </a:r>
                      <a:r>
                        <a:rPr lang="tr-TR" sz="1200" b="0" i="0" u="none" strike="noStrike" baseline="0" dirty="0" smtClean="0">
                          <a:solidFill>
                            <a:srgbClr val="000000"/>
                          </a:solidFill>
                          <a:effectLst/>
                          <a:latin typeface="Calibri" panose="020F0502020204030204" pitchFamily="34" charset="0"/>
                        </a:rPr>
                        <a:t> ilk iki hafta ders kiatbına başlanmayıp, öğrencileri seviyenin gereklerine hazırlanacaktır.</a:t>
                      </a:r>
                      <a:endParaRPr lang="tr-TR" sz="1200" b="0" i="0" u="none" strike="noStrike" dirty="0" smtClean="0">
                        <a:solidFill>
                          <a:srgbClr val="000000"/>
                        </a:solidFill>
                        <a:effectLst/>
                        <a:latin typeface="Calibri" panose="020F0502020204030204" pitchFamily="34" charset="0"/>
                      </a:endParaRPr>
                    </a:p>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A0</a:t>
                      </a:r>
                      <a:r>
                        <a:rPr lang="tr-TR" sz="1200" b="0" i="0" u="none" strike="noStrike" baseline="0" dirty="0" smtClean="0">
                          <a:solidFill>
                            <a:srgbClr val="000000"/>
                          </a:solidFill>
                          <a:effectLst/>
                          <a:latin typeface="Calibri" panose="020F0502020204030204" pitchFamily="34" charset="0"/>
                        </a:rPr>
                        <a:t> modülünün açılmasının avantaj ve dezavantajları konusunda Rektörlük Ofisi ile  görüşülecektir.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79044">
                <a:tc>
                  <a:txBody>
                    <a:bodyPr/>
                    <a:lstStyle/>
                    <a:p>
                      <a:pPr algn="ctr" fontAlgn="ctr"/>
                      <a:r>
                        <a:rPr lang="tr-TR" sz="1200" b="0" i="0" u="none" strike="noStrike" dirty="0" smtClean="0">
                          <a:solidFill>
                            <a:srgbClr val="000000"/>
                          </a:solidFill>
                          <a:effectLst/>
                          <a:latin typeface="Calibri" panose="020F0502020204030204" pitchFamily="34" charset="0"/>
                        </a:rPr>
                        <a:t>Ölçme Değerlendirme Biriminin sınav</a:t>
                      </a:r>
                      <a:r>
                        <a:rPr lang="tr-TR" sz="1200" b="0" i="0" u="none" strike="noStrike" baseline="0" dirty="0" smtClean="0">
                          <a:solidFill>
                            <a:srgbClr val="000000"/>
                          </a:solidFill>
                          <a:effectLst/>
                          <a:latin typeface="Calibri" panose="020F0502020204030204" pitchFamily="34" charset="0"/>
                        </a:rPr>
                        <a:t> dinleme kısımları için ses kayıt odası olmaması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Ana kampüsteki yeni YDYO binasına</a:t>
                      </a:r>
                      <a:r>
                        <a:rPr lang="tr-TR" sz="1200" b="0" i="0" u="none" strike="noStrike" baseline="0" dirty="0" smtClean="0">
                          <a:solidFill>
                            <a:srgbClr val="000000"/>
                          </a:solidFill>
                          <a:effectLst/>
                          <a:latin typeface="Calibri" panose="020F0502020204030204" pitchFamily="34" charset="0"/>
                        </a:rPr>
                        <a:t> ses kayıt odası yapılma talebi Yabancı Dil Eğitim Koordinatörlüğü’ne bildirilmiştir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752044">
                <a:tc>
                  <a:txBody>
                    <a:bodyPr/>
                    <a:lstStyle/>
                    <a:p>
                      <a:pPr algn="ctr" fontAlgn="ctr"/>
                      <a:r>
                        <a:rPr lang="tr-TR" sz="1200" b="0" i="0" u="none" strike="noStrike" dirty="0" smtClean="0">
                          <a:solidFill>
                            <a:srgbClr val="000000"/>
                          </a:solidFill>
                          <a:effectLst/>
                          <a:latin typeface="Calibri" panose="020F0502020204030204" pitchFamily="34" charset="0"/>
                        </a:rPr>
                        <a:t>Modül</a:t>
                      </a:r>
                      <a:r>
                        <a:rPr lang="tr-TR" sz="1200" b="0" i="0" u="none" strike="noStrike" baseline="0" dirty="0" smtClean="0">
                          <a:solidFill>
                            <a:srgbClr val="000000"/>
                          </a:solidFill>
                          <a:effectLst/>
                          <a:latin typeface="Calibri" panose="020F0502020204030204" pitchFamily="34" charset="0"/>
                        </a:rPr>
                        <a:t> sürelerinin çok uzun olması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200" b="0" i="0" u="none" strike="noStrike" dirty="0" smtClean="0">
                        <a:solidFill>
                          <a:srgbClr val="000000"/>
                        </a:solidFill>
                        <a:effectLst/>
                        <a:latin typeface="Calibri" panose="020F0502020204030204" pitchFamily="34" charset="0"/>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smtClean="0">
                          <a:solidFill>
                            <a:srgbClr val="000000"/>
                          </a:solidFill>
                          <a:effectLst/>
                          <a:latin typeface="Calibri" panose="020F0502020204030204" pitchFamily="34" charset="0"/>
                        </a:rPr>
                        <a:t>Durum Yabancı Dil Eğitim Koordinatörlüğü’ne iletilmiştir</a:t>
                      </a:r>
                    </a:p>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Fakültelerde de dönem süresinin uzun olmasından dolayı hazırlık sınıflarında modül</a:t>
                      </a:r>
                      <a:r>
                        <a:rPr lang="tr-TR" sz="1200" b="0" i="0" u="none" strike="noStrike" baseline="0" dirty="0" smtClean="0">
                          <a:solidFill>
                            <a:srgbClr val="000000"/>
                          </a:solidFill>
                          <a:effectLst/>
                          <a:latin typeface="Calibri" panose="020F0502020204030204" pitchFamily="34" charset="0"/>
                        </a:rPr>
                        <a:t> sürelerinde bir değişiklik yapılmayacaktır.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546704">
                <a:tc>
                  <a:txBody>
                    <a:bodyPr/>
                    <a:lstStyle/>
                    <a:p>
                      <a:pPr algn="ctr" fontAlgn="ctr"/>
                      <a:r>
                        <a:rPr lang="tr-TR" sz="1200" b="0" i="0" u="none" strike="noStrike" dirty="0" smtClean="0">
                          <a:solidFill>
                            <a:srgbClr val="000000"/>
                          </a:solidFill>
                          <a:effectLst/>
                          <a:latin typeface="Calibri" panose="020F0502020204030204" pitchFamily="34" charset="0"/>
                        </a:rPr>
                        <a:t>Sosyal etkinliklerin olması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Bahar</a:t>
                      </a:r>
                      <a:r>
                        <a:rPr lang="tr-TR" sz="1200" b="0" i="0" u="none" strike="noStrike" baseline="0" dirty="0" smtClean="0">
                          <a:solidFill>
                            <a:srgbClr val="000000"/>
                          </a:solidFill>
                          <a:effectLst/>
                          <a:latin typeface="Calibri" panose="020F0502020204030204" pitchFamily="34" charset="0"/>
                        </a:rPr>
                        <a:t> döneminden itibaren ders dışı klüp aktivitelerine başlanacak olması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555819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478872547"/>
              </p:ext>
            </p:extLst>
          </p:nvPr>
        </p:nvGraphicFramePr>
        <p:xfrm>
          <a:off x="470388" y="188520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610841331"/>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1860" y="1883883"/>
            <a:ext cx="8240617" cy="923330"/>
          </a:xfrm>
          <a:prstGeom prst="rect">
            <a:avLst/>
          </a:prstGeom>
          <a:noFill/>
        </p:spPr>
        <p:txBody>
          <a:bodyPr wrap="square" rtlCol="0">
            <a:spAutoFit/>
          </a:bodyPr>
          <a:lstStyle/>
          <a:p>
            <a:endParaRPr lang="tr-TR" dirty="0" smtClean="0"/>
          </a:p>
          <a:p>
            <a:pPr marL="285750" indent="-285750">
              <a:buFont typeface="Wingdings" panose="05000000000000000000" pitchFamily="2" charset="2"/>
              <a:buChar char="ü"/>
            </a:pPr>
            <a:r>
              <a:rPr lang="tr-TR" dirty="0" smtClean="0">
                <a:solidFill>
                  <a:srgbClr val="0F2303"/>
                </a:solidFill>
              </a:rPr>
              <a:t>Öğretim Görevlilerinin Kalite Yönetim Sistemi’ne daha fazla dahil edillip, içselleştirmelerini sağlamak ve farkındalıklarını arttırmak </a:t>
            </a:r>
            <a:endParaRPr lang="tr-TR" dirty="0">
              <a:solidFill>
                <a:srgbClr val="0F2303"/>
              </a:solidFill>
            </a:endParaRPr>
          </a:p>
        </p:txBody>
      </p:sp>
    </p:spTree>
    <p:extLst>
      <p:ext uri="{BB962C8B-B14F-4D97-AF65-F5344CB8AC3E}">
        <p14:creationId xmlns:p14="http://schemas.microsoft.com/office/powerpoint/2010/main" val="13463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2" y="1542456"/>
            <a:ext cx="8428350" cy="4801314"/>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solidFill>
                  <a:srgbClr val="0F2303"/>
                </a:solidFill>
              </a:rPr>
              <a:t>Sınıflarımızda İş Birliği ve İletişime dayalı bir öğretim yönteminin uygulanmaktadır. Bu uygulama kapsamında öğrencilerin 4 temel İngilizce Becerilerini geliştirecek şekilde derslerin planlanıp işlenilmektedir. SOLE</a:t>
            </a:r>
            <a:r>
              <a:rPr lang="tr-TR" dirty="0">
                <a:solidFill>
                  <a:srgbClr val="0F2303"/>
                </a:solidFill>
              </a:rPr>
              <a:t> </a:t>
            </a:r>
            <a:r>
              <a:rPr lang="tr-TR" dirty="0" smtClean="0">
                <a:solidFill>
                  <a:srgbClr val="0F2303"/>
                </a:solidFill>
              </a:rPr>
              <a:t>ve Proje gibi İngilizce konuşma pratiği yapılabilecek dersler müfredata eklenmiştir,</a:t>
            </a:r>
          </a:p>
          <a:p>
            <a:pPr marL="285750" indent="-285750" algn="just">
              <a:buFont typeface="Wingdings" panose="05000000000000000000" pitchFamily="2" charset="2"/>
              <a:buChar char="ü"/>
            </a:pPr>
            <a:r>
              <a:rPr lang="tr-TR" dirty="0" smtClean="0">
                <a:solidFill>
                  <a:srgbClr val="0F2303"/>
                </a:solidFill>
              </a:rPr>
              <a:t>Grup çalışmalarında her bir öğrenciye sorumluluk (roller) verilerek ve aktivitelere hangi öğrencinin başlamasının net bir şekilde belirtilmesiyle öğrencilerin derslere katılımları arttırılmaktadır,</a:t>
            </a:r>
          </a:p>
          <a:p>
            <a:pPr marL="285750" indent="-285750" algn="just">
              <a:buFont typeface="Wingdings" panose="05000000000000000000" pitchFamily="2" charset="2"/>
              <a:buChar char="ü"/>
            </a:pPr>
            <a:r>
              <a:rPr lang="tr-TR" dirty="0" smtClean="0">
                <a:solidFill>
                  <a:srgbClr val="0F2303"/>
                </a:solidFill>
              </a:rPr>
              <a:t>Mesleki Gelişim için sınıf içi ve online ders gözlemleri, meslektaş gözlemleri ve ders değerlendirme formlarının doldurulması,</a:t>
            </a:r>
          </a:p>
          <a:p>
            <a:pPr marL="285750" indent="-285750" algn="just">
              <a:buFont typeface="Wingdings" panose="05000000000000000000" pitchFamily="2" charset="2"/>
              <a:buChar char="ü"/>
            </a:pPr>
            <a:r>
              <a:rPr lang="tr-TR" dirty="0" smtClean="0">
                <a:solidFill>
                  <a:srgbClr val="0F2303"/>
                </a:solidFill>
              </a:rPr>
              <a:t>Öğretim Görevlileri müfredat geliştirme konusunda sürece dahil edilmiş ve öğrenci ihtiyaçlarına göre değiklikler yapılmaktadır,</a:t>
            </a:r>
          </a:p>
          <a:p>
            <a:pPr marL="285750" indent="-285750" algn="just">
              <a:buFont typeface="Wingdings" panose="05000000000000000000" pitchFamily="2" charset="2"/>
              <a:buChar char="ü"/>
            </a:pPr>
            <a:r>
              <a:rPr lang="tr-TR" dirty="0" smtClean="0">
                <a:solidFill>
                  <a:srgbClr val="0F2303"/>
                </a:solidFill>
              </a:rPr>
              <a:t>Öğretim Görevlileri tarafından ders dışı klüp aktiviteleri planlanmış, bahar döneminde başlanacaktır,</a:t>
            </a:r>
          </a:p>
          <a:p>
            <a:pPr marL="285750" indent="-285750" algn="just">
              <a:buFont typeface="Wingdings" panose="05000000000000000000" pitchFamily="2" charset="2"/>
              <a:buChar char="ü"/>
            </a:pPr>
            <a:r>
              <a:rPr lang="tr-TR" dirty="0" smtClean="0">
                <a:solidFill>
                  <a:srgbClr val="0F2303"/>
                </a:solidFill>
              </a:rPr>
              <a:t>Her bir sınıftan rastgele seçilmiş öğrencilerle öğrenci temsilcileri toplantısı yapılmakta ve dönütleri alınıp kendilerine alınan aksiyonlar ile ilgili geri dönülmektedir,</a:t>
            </a:r>
          </a:p>
          <a:p>
            <a:pPr marL="285750" indent="-285750" algn="just">
              <a:buFont typeface="Wingdings" panose="05000000000000000000" pitchFamily="2" charset="2"/>
              <a:buChar char="ü"/>
            </a:pPr>
            <a:r>
              <a:rPr lang="tr-TR" dirty="0" smtClean="0">
                <a:solidFill>
                  <a:srgbClr val="0F2303"/>
                </a:solidFill>
              </a:rPr>
              <a:t>Her yıl YDYO tarafından düzenlenen İngilizce Eğitim Konferansı bu sene için Nisan ayında yapılacaktır.</a:t>
            </a:r>
            <a:endParaRPr lang="tr-TR" dirty="0">
              <a:solidFill>
                <a:srgbClr val="0F2303"/>
              </a:solidFill>
            </a:endParaRPr>
          </a:p>
        </p:txBody>
      </p:sp>
    </p:spTree>
    <p:extLst>
      <p:ext uri="{BB962C8B-B14F-4D97-AF65-F5344CB8AC3E}">
        <p14:creationId xmlns:p14="http://schemas.microsoft.com/office/powerpoint/2010/main" val="230927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47451" y="1861851"/>
            <a:ext cx="6824949" cy="1200329"/>
          </a:xfrm>
          <a:prstGeom prst="rect">
            <a:avLst/>
          </a:prstGeom>
          <a:noFill/>
        </p:spPr>
        <p:txBody>
          <a:bodyPr wrap="square" rtlCol="0">
            <a:spAutoFit/>
          </a:bodyPr>
          <a:lstStyle/>
          <a:p>
            <a:pPr marL="285750" indent="-285750">
              <a:buFont typeface="Wingdings" panose="05000000000000000000" pitchFamily="2" charset="2"/>
              <a:buChar char="ü"/>
            </a:pPr>
            <a:r>
              <a:rPr lang="tr-TR" dirty="0" smtClean="0">
                <a:solidFill>
                  <a:srgbClr val="0F2303"/>
                </a:solidFill>
              </a:rPr>
              <a:t>Müdürümüz Dr. </a:t>
            </a:r>
            <a:r>
              <a:rPr lang="tr-TR" dirty="0" err="1" smtClean="0">
                <a:solidFill>
                  <a:srgbClr val="0F2303"/>
                </a:solidFill>
              </a:rPr>
              <a:t>Öğr</a:t>
            </a:r>
            <a:r>
              <a:rPr lang="tr-TR" dirty="0" smtClean="0">
                <a:solidFill>
                  <a:srgbClr val="0F2303"/>
                </a:solidFill>
              </a:rPr>
              <a:t>. Üyesi Murat KAPLAN Üniversitemiz adına birçok farklı devlet okulunda öğrencilerin öğrenme becerilerini geliştirme, kariyer planlaması ve başarılarını artırma konularında farkındalık seminerleri yapmaktadır. </a:t>
            </a:r>
            <a:endParaRPr lang="tr-TR" dirty="0">
              <a:solidFill>
                <a:srgbClr val="0F2303"/>
              </a:solidFill>
            </a:endParaRPr>
          </a:p>
        </p:txBody>
      </p:sp>
    </p:spTree>
    <p:extLst>
      <p:ext uri="{BB962C8B-B14F-4D97-AF65-F5344CB8AC3E}">
        <p14:creationId xmlns:p14="http://schemas.microsoft.com/office/powerpoint/2010/main" val="2544252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12" y="212985"/>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7373" y="2271613"/>
            <a:ext cx="7392318" cy="2862322"/>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Gelişim için sınıf içi ve </a:t>
            </a:r>
            <a:r>
              <a:rPr lang="tr-TR" dirty="0" smtClean="0">
                <a:solidFill>
                  <a:srgbClr val="0F2303"/>
                </a:solidFill>
              </a:rPr>
              <a:t>çevrim içi </a:t>
            </a:r>
            <a:r>
              <a:rPr lang="tr-TR" dirty="0">
                <a:solidFill>
                  <a:srgbClr val="0F2303"/>
                </a:solidFill>
              </a:rPr>
              <a:t>ders gözlemleri, meslektaş </a:t>
            </a:r>
            <a:r>
              <a:rPr lang="tr-TR" dirty="0" smtClean="0">
                <a:solidFill>
                  <a:srgbClr val="0F2303"/>
                </a:solidFill>
              </a:rPr>
              <a:t>gözlemleri, gözlem sonrası toplantılar ve ders </a:t>
            </a:r>
            <a:r>
              <a:rPr lang="tr-TR" dirty="0">
                <a:solidFill>
                  <a:srgbClr val="0F2303"/>
                </a:solidFill>
              </a:rPr>
              <a:t>değerlendirme formlarının </a:t>
            </a:r>
            <a:r>
              <a:rPr lang="tr-TR" dirty="0" smtClean="0">
                <a:solidFill>
                  <a:srgbClr val="0F2303"/>
                </a:solidFill>
              </a:rPr>
              <a:t>doldurulması faaliyetleri yapılmaktadır,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edilmekte </a:t>
            </a:r>
            <a:r>
              <a:rPr lang="tr-TR" dirty="0">
                <a:solidFill>
                  <a:srgbClr val="0F2303"/>
                </a:solidFill>
              </a:rPr>
              <a:t>ve öğrenci ihtiyaçlarına göre </a:t>
            </a:r>
            <a:r>
              <a:rPr lang="tr-TR" dirty="0" smtClean="0">
                <a:solidFill>
                  <a:srgbClr val="0F2303"/>
                </a:solidFill>
              </a:rPr>
              <a:t>değişiklikler </a:t>
            </a:r>
            <a:r>
              <a:rPr lang="tr-TR" dirty="0">
                <a:solidFill>
                  <a:srgbClr val="0F2303"/>
                </a:solidFill>
              </a:rPr>
              <a:t>yapılmaktadır</a:t>
            </a:r>
            <a:r>
              <a:rPr lang="tr-TR" dirty="0" smtClean="0">
                <a:solidFill>
                  <a:srgbClr val="0F2303"/>
                </a:solidFill>
              </a:rPr>
              <a:t>,</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hafta tüm öğretim görevlilerinin katılımıyla gerçekleştirilen seviye toplantıları yapılıp, müfredat gözden geçirilmektedir. </a:t>
            </a:r>
          </a:p>
          <a:p>
            <a:pPr marL="285750" indent="-285750" algn="just">
              <a:buFont typeface="Wingdings" panose="05000000000000000000" pitchFamily="2" charset="2"/>
              <a:buChar char="ü"/>
            </a:pPr>
            <a:endParaRPr lang="tr-TR" dirty="0">
              <a:solidFill>
                <a:srgbClr val="0F2303"/>
              </a:solidFill>
            </a:endParaRPr>
          </a:p>
        </p:txBody>
      </p:sp>
    </p:spTree>
    <p:extLst>
      <p:ext uri="{BB962C8B-B14F-4D97-AF65-F5344CB8AC3E}">
        <p14:creationId xmlns:p14="http://schemas.microsoft.com/office/powerpoint/2010/main" val="1784154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199" y="1349433"/>
            <a:ext cx="8257309" cy="4524315"/>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a:t>
            </a:r>
            <a:r>
              <a:rPr lang="tr-TR" dirty="0" smtClean="0">
                <a:solidFill>
                  <a:srgbClr val="0F2303"/>
                </a:solidFill>
              </a:rPr>
              <a:t>Gelişim faaliyetleri yapılmaktadır,</a:t>
            </a:r>
          </a:p>
          <a:p>
            <a:pPr algn="just"/>
            <a:endParaRPr lang="tr-TR" dirty="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edilmişlerdir,</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Tüm </a:t>
            </a:r>
            <a:r>
              <a:rPr lang="tr-TR" dirty="0">
                <a:solidFill>
                  <a:srgbClr val="0F2303"/>
                </a:solidFill>
              </a:rPr>
              <a:t>öğretim görevlilerinin </a:t>
            </a:r>
            <a:r>
              <a:rPr lang="tr-TR" dirty="0" smtClean="0">
                <a:solidFill>
                  <a:srgbClr val="0F2303"/>
                </a:solidFill>
              </a:rPr>
              <a:t>katılımıyla düzenli seviye toplantıları yapılmaktadır,</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Öğrenci temsilcileri ile yılda iki kez toplantı yapılmakta ve geri bildirimleri alınmaktadır. Toplantı sonrası dönütler değerlendirilip gerekli aksiyonlar alınmaktadır. </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Yıl içerisinde mesleki gelişim alanında dışarıdan eğitmenlerin verdiği seminerler düzenlenip, tüm öğretim görevlilerinin katılımı sağlanmaktadır (Örnek: Beyin Tabanlı Eğitim Semineri) </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yıl ABU YDYO tarafından düzenlenen İngilizce öğretimi konferansında YDYO öğretim görevlilerinin alanlarında sunum yapmaları teşvik edilmektedir.</a:t>
            </a:r>
            <a:endParaRPr lang="tr-TR"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318946"/>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4619911"/>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0F2303"/>
                </a:solidFill>
                <a:latin typeface="Calibri" panose="020F0502020204030204" pitchFamily="34" charset="0"/>
                <a:ea typeface="Times New Roman" panose="02020603050405020304" pitchFamily="18" charset="0"/>
              </a:rPr>
              <a:t>Mesleki gelişimi hedefleyerek, tüm paydaşlardan gelen geri bildirimleri değerlendirerek ve de düzenli aralıklarla memnuniyeti ölçümleyerek eğitim kalitesini yükseltmektir. </a:t>
            </a:r>
            <a:endParaRPr lang="tr-TR" b="1" dirty="0">
              <a:solidFill>
                <a:srgbClr val="0F2303"/>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2914957"/>
            <a:ext cx="8352928" cy="1754326"/>
          </a:xfrm>
          <a:prstGeom prst="rect">
            <a:avLst/>
          </a:prstGeom>
        </p:spPr>
        <p:txBody>
          <a:bodyPr wrap="square">
            <a:spAutoFit/>
          </a:bodyPr>
          <a:lstStyle/>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smtClean="0">
                <a:solidFill>
                  <a:srgbClr val="0C0D0D"/>
                </a:solidFill>
                <a:ea typeface="Times New Roman" panose="02020603050405020304" pitchFamily="18" charset="0"/>
              </a:rPr>
              <a:t>Sınıf içinde yenilikçi ve uygulama odaklı metodlar kullanarak öğrencilerimizin İngilizce kullanma becerileri geliştirip kendilerini farklı platformlarda rahatça ifade edebilnelerini sağlayabilmektir.  </a:t>
            </a:r>
            <a:endParaRPr lang="tr-TR" b="1" dirty="0">
              <a:solidFill>
                <a:srgbClr val="0C0D0D"/>
              </a:solidFill>
              <a:ea typeface="Times New Roman" panose="02020603050405020304" pitchFamily="18" charset="0"/>
            </a:endParaRPr>
          </a:p>
        </p:txBody>
      </p:sp>
      <p:sp>
        <p:nvSpPr>
          <p:cNvPr id="8" name="Dikdörtgen 7"/>
          <p:cNvSpPr/>
          <p:nvPr/>
        </p:nvSpPr>
        <p:spPr>
          <a:xfrm>
            <a:off x="490637" y="9118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smtClean="0">
                <a:solidFill>
                  <a:srgbClr val="0C0D0D"/>
                </a:solidFill>
                <a:latin typeface="Calibri" panose="020F0502020204030204" pitchFamily="34" charset="0"/>
                <a:ea typeface="Times New Roman" panose="02020603050405020304" pitchFamily="18" charset="0"/>
              </a:rPr>
              <a:t>Okulumuz bünyesinde öğrenim gören yerli ve yabancı öğrencilerimizin farklılıklarını zenginlik olarak algılayan yapımız ve nitelikli akademik kadromuzla hem toplum değerlerine sahip çıkmayı hem de yenilikçi programlar ile öğrencilerimizin bilimsel ve sosyal gelişmelerine katkı sağlamayı hedeflemekteyiz.</a:t>
            </a:r>
            <a:endParaRPr lang="tr-TR" b="1"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248170864"/>
              </p:ext>
            </p:extLst>
          </p:nvPr>
        </p:nvGraphicFramePr>
        <p:xfrm>
          <a:off x="179513" y="1060766"/>
          <a:ext cx="8798231" cy="5723213"/>
        </p:xfrm>
        <a:graphic>
          <a:graphicData uri="http://schemas.openxmlformats.org/drawingml/2006/table">
            <a:tbl>
              <a:tblPr/>
              <a:tblGrid>
                <a:gridCol w="2452839">
                  <a:extLst>
                    <a:ext uri="{9D8B030D-6E8A-4147-A177-3AD203B41FA5}">
                      <a16:colId xmlns:a16="http://schemas.microsoft.com/office/drawing/2014/main" val="3918363564"/>
                    </a:ext>
                  </a:extLst>
                </a:gridCol>
                <a:gridCol w="1868174">
                  <a:extLst>
                    <a:ext uri="{9D8B030D-6E8A-4147-A177-3AD203B41FA5}">
                      <a16:colId xmlns:a16="http://schemas.microsoft.com/office/drawing/2014/main" val="1683979601"/>
                    </a:ext>
                  </a:extLst>
                </a:gridCol>
                <a:gridCol w="2238609">
                  <a:extLst>
                    <a:ext uri="{9D8B030D-6E8A-4147-A177-3AD203B41FA5}">
                      <a16:colId xmlns:a16="http://schemas.microsoft.com/office/drawing/2014/main" val="2592459544"/>
                    </a:ext>
                  </a:extLst>
                </a:gridCol>
                <a:gridCol w="2238609">
                  <a:extLst>
                    <a:ext uri="{9D8B030D-6E8A-4147-A177-3AD203B41FA5}">
                      <a16:colId xmlns:a16="http://schemas.microsoft.com/office/drawing/2014/main" val="588152821"/>
                    </a:ext>
                  </a:extLst>
                </a:gridCol>
              </a:tblGrid>
              <a:tr h="440918">
                <a:tc>
                  <a:txBody>
                    <a:bodyPr/>
                    <a:lstStyle/>
                    <a:p>
                      <a:pPr algn="ctr" fontAlgn="ctr"/>
                      <a:r>
                        <a:rPr lang="tr-TR" sz="1200" b="1" i="0" u="none" strike="noStrike" dirty="0">
                          <a:solidFill>
                            <a:srgbClr val="0C0D0D"/>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59978">
                <a:tc>
                  <a:txBody>
                    <a:bodyPr/>
                    <a:lstStyle/>
                    <a:p>
                      <a:pPr algn="l" fontAlgn="t"/>
                      <a:r>
                        <a:rPr lang="en-GB" sz="1200" b="0" i="0" u="none" strike="noStrike" dirty="0">
                          <a:solidFill>
                            <a:srgbClr val="0C0D0D"/>
                          </a:solidFill>
                          <a:effectLst/>
                          <a:latin typeface="Calibri" panose="020F0502020204030204" pitchFamily="34" charset="0"/>
                        </a:rPr>
                        <a:t>(G-1) </a:t>
                      </a:r>
                      <a:r>
                        <a:rPr lang="en-GB" sz="1200" b="0" i="0" u="none" strike="noStrike" dirty="0" err="1">
                          <a:solidFill>
                            <a:srgbClr val="0C0D0D"/>
                          </a:solidFill>
                          <a:effectLst/>
                          <a:latin typeface="Calibri" panose="020F0502020204030204" pitchFamily="34" charset="0"/>
                        </a:rPr>
                        <a:t>Öğretim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Görevlileri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ve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Öğrenciler</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için</a:t>
                      </a:r>
                      <a:r>
                        <a:rPr lang="en-GB" sz="1200" b="0" i="0" u="none" strike="noStrike" dirty="0">
                          <a:solidFill>
                            <a:srgbClr val="0C0D0D"/>
                          </a:solidFill>
                          <a:effectLst/>
                          <a:latin typeface="Calibri" panose="020F0502020204030204" pitchFamily="34" charset="0"/>
                        </a:rPr>
                        <a:t> YDYO </a:t>
                      </a:r>
                      <a:r>
                        <a:rPr lang="en-GB" sz="1200" b="0" i="0" u="none" strike="noStrike" dirty="0" err="1">
                          <a:solidFill>
                            <a:srgbClr val="0C0D0D"/>
                          </a:solidFill>
                          <a:effectLst/>
                          <a:latin typeface="Calibri" panose="020F0502020204030204" pitchFamily="34" charset="0"/>
                        </a:rPr>
                        <a:t>Yönetim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kadrosuna</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kolay</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ulaşılabilirlik</a:t>
                      </a:r>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(Z-1) </a:t>
                      </a:r>
                      <a:r>
                        <a:rPr lang="en-GB" sz="1200" b="0" i="0" u="none" strike="noStrike" dirty="0" err="1">
                          <a:solidFill>
                            <a:srgbClr val="0C0D0D"/>
                          </a:solidFill>
                          <a:effectLst/>
                          <a:latin typeface="Calibri" panose="020F0502020204030204" pitchFamily="34" charset="0"/>
                        </a:rPr>
                        <a:t>UBS'ye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yeni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geçilmiş</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olmasından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doğan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bazı</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sistemsel</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sorunlar</a:t>
                      </a:r>
                      <a:endParaRPr lang="en-GB" sz="12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(F-1) </a:t>
                      </a:r>
                      <a:r>
                        <a:rPr lang="en-GB" sz="1200" b="0" i="0" u="none" strike="noStrike" dirty="0" err="1">
                          <a:solidFill>
                            <a:srgbClr val="0C0D0D"/>
                          </a:solidFill>
                          <a:effectLst/>
                          <a:latin typeface="Calibri" panose="020F0502020204030204" pitchFamily="34" charset="0"/>
                        </a:rPr>
                        <a:t>Turizm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kenti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olmasından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dolayı</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öğrencilerin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sınıf</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dışında</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yabancı</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dillerini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geliştirme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olanağının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a:t>
                      </a:r>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(T-1) Öğrencilerimizin çoğunluğunun başlangıç (A1) seviyesinden başlaması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59978">
                <a:tc>
                  <a:txBody>
                    <a:bodyPr/>
                    <a:lstStyle/>
                    <a:p>
                      <a:pPr algn="l" fontAlgn="t"/>
                      <a:r>
                        <a:rPr lang="en-GB" sz="1200" b="0" i="0" u="none" strike="noStrike">
                          <a:solidFill>
                            <a:srgbClr val="0C0D0D"/>
                          </a:solidFill>
                          <a:effectLst/>
                          <a:latin typeface="Calibri" panose="020F0502020204030204" pitchFamily="34" charset="0"/>
                        </a:rPr>
                        <a:t>(G-2) Ölçme ve Değerlendirme Komisyonunun olması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(Z-2) Derslikler dışında öğrencilerin oturabileceği alanların sınırlı olması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(F-2) Üniversitenin Antalya’da olması (Çevre illerden ve ülkelerden gelecek öğrenciler için cazip bir bölgede olması)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(T-2) Gelecek olan öğretim görevlilerinin yeterli tecrübede olmama riski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759978">
                <a:tc>
                  <a:txBody>
                    <a:bodyPr/>
                    <a:lstStyle/>
                    <a:p>
                      <a:pPr algn="l" fontAlgn="t"/>
                      <a:r>
                        <a:rPr lang="en-GB" sz="1200" b="0" i="0" u="none" strike="noStrike" dirty="0">
                          <a:solidFill>
                            <a:srgbClr val="0C0D0D"/>
                          </a:solidFill>
                          <a:effectLst/>
                          <a:latin typeface="Calibri" panose="020F0502020204030204" pitchFamily="34" charset="0"/>
                        </a:rPr>
                        <a:t>(G-3) Net </a:t>
                      </a:r>
                      <a:r>
                        <a:rPr lang="en-GB" sz="1200" b="0" i="0" u="none" strike="noStrike" dirty="0" err="1">
                          <a:solidFill>
                            <a:srgbClr val="0C0D0D"/>
                          </a:solidFill>
                          <a:effectLst/>
                          <a:latin typeface="Calibri" panose="020F0502020204030204" pitchFamily="34" charset="0"/>
                        </a:rPr>
                        <a:t>ölçme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değerlendirme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sisteminin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ve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bunun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Öğretim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Görevlileri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ve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öğrenciler</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ile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paylaşılması</a:t>
                      </a:r>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(Z-3) Öğretim Görevlilerinin ofis dışında sosyalleşeceği ortak alanın yeterli donanımda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(F-3) Antalya merkezinde orta düzey üzerinde İngilizce dil eğitimi veren başka bir üniversitenin bulunmaması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(T-3) Antalya'nın tecrübeli Öğretim Görevlileri için kariyer olanakları açısından daha az cazip bir şehir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984346">
                <a:tc>
                  <a:txBody>
                    <a:bodyPr/>
                    <a:lstStyle/>
                    <a:p>
                      <a:pPr algn="l" fontAlgn="t"/>
                      <a:r>
                        <a:rPr lang="en-GB" sz="1200" b="0" i="0" u="none" strike="noStrike">
                          <a:solidFill>
                            <a:srgbClr val="0C0D0D"/>
                          </a:solidFill>
                          <a:effectLst/>
                          <a:latin typeface="Calibri" panose="020F0502020204030204" pitchFamily="34" charset="0"/>
                        </a:rPr>
                        <a:t>(G-4)  Mesleki Gelişim Uzmanımızın olması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(Z-4) </a:t>
                      </a:r>
                      <a:r>
                        <a:rPr lang="en-GB" sz="1200" b="0" i="0" u="none" strike="noStrike" dirty="0" err="1">
                          <a:solidFill>
                            <a:srgbClr val="0C0D0D"/>
                          </a:solidFill>
                          <a:effectLst/>
                          <a:latin typeface="Calibri" panose="020F0502020204030204" pitchFamily="34" charset="0"/>
                        </a:rPr>
                        <a:t>Yağmurdan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korunmak</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için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bina</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giriş</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kapısının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önünde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tentenin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olmaması</a:t>
                      </a:r>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(T-4) Covid 19 nedeniyle karantinaya alınan Öğretim Görevlilerine ait derslere, diğer öğretim görevlilerinin girmek zorunda kalması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187251">
                <a:tc>
                  <a:txBody>
                    <a:bodyPr/>
                    <a:lstStyle/>
                    <a:p>
                      <a:pPr algn="l" fontAlgn="t"/>
                      <a:r>
                        <a:rPr lang="en-GB" sz="1200" b="0" i="0" u="none" strike="noStrike">
                          <a:solidFill>
                            <a:srgbClr val="0C0D0D"/>
                          </a:solidFill>
                          <a:effectLst/>
                          <a:latin typeface="Calibri" panose="020F0502020204030204" pitchFamily="34" charset="0"/>
                        </a:rPr>
                        <a:t>(G-5) Akademik yıl boyunca öğretim görevlilerine Yabancı Diller Eğitim Koordinatörlüğünün koordinasyonunda tecrübeli Öğretim Görevlileri tarafından ders gözlemi ve geri bildirim yapılarak destek sağlanması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(Z-5) </a:t>
                      </a:r>
                      <a:r>
                        <a:rPr lang="en-GB" sz="1200" b="0" i="0" u="none" strike="noStrike" dirty="0" err="1">
                          <a:solidFill>
                            <a:srgbClr val="0C0D0D"/>
                          </a:solidFill>
                          <a:effectLst/>
                          <a:latin typeface="Calibri" panose="020F0502020204030204" pitchFamily="34" charset="0"/>
                        </a:rPr>
                        <a:t>Diğer</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birimlerden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gelen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çeviri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taleplerinin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çeviri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yapan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Öğretim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Görevlilerimiz</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için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fazla</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iş</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yüküne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sebep</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a:t>
                      </a:r>
                      <a:endParaRPr lang="en-GB" sz="12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a:solidFill>
                            <a:srgbClr val="0C0D0D"/>
                          </a:solidFill>
                          <a:effectLst/>
                          <a:latin typeface="Calibri" panose="020F0502020204030204" pitchFamily="34" charset="0"/>
                        </a:rPr>
                        <a:t>(T-5) Pandemi süreci sonrasında Öğrerim Görevlileri ve öğrencilerin örgün eğitime uyum sağlama sürecinin yönetilmesi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830764">
                <a:tc>
                  <a:txBody>
                    <a:bodyPr/>
                    <a:lstStyle/>
                    <a:p>
                      <a:pPr algn="l" fontAlgn="t"/>
                      <a:r>
                        <a:rPr lang="en-GB" sz="1200" b="0" i="0" u="none" strike="noStrike">
                          <a:solidFill>
                            <a:srgbClr val="0C0D0D"/>
                          </a:solidFill>
                          <a:effectLst/>
                          <a:latin typeface="Calibri" panose="020F0502020204030204" pitchFamily="34" charset="0"/>
                        </a:rPr>
                        <a:t>(G-6) Akademik yıl içinde belli aralıklarla öğretim görevlilerine mesleki ve kişisel gelişim amaçlarıyla seminerler düzenlenmesi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C0D0D"/>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0" i="0" u="none" strike="noStrike" dirty="0">
                          <a:solidFill>
                            <a:srgbClr val="0C0D0D"/>
                          </a:solidFill>
                          <a:effectLst/>
                          <a:latin typeface="Calibri" panose="020F0502020204030204" pitchFamily="34" charset="0"/>
                        </a:rPr>
                        <a:t>(T-6) </a:t>
                      </a:r>
                      <a:r>
                        <a:rPr lang="en-GB" sz="1200" b="0" i="0" u="none" strike="noStrike" dirty="0" err="1">
                          <a:solidFill>
                            <a:srgbClr val="0C0D0D"/>
                          </a:solidFill>
                          <a:effectLst/>
                          <a:latin typeface="Calibri" panose="020F0502020204030204" pitchFamily="34" charset="0"/>
                        </a:rPr>
                        <a:t>Çevrim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içi</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yapılan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eğitimde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derslere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katılım</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oranının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yüz</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yüze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olan</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derslere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göre</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daha</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düşük</a:t>
                      </a:r>
                      <a:r>
                        <a:rPr lang="en-GB" sz="1200" b="0" i="0" u="none" strike="noStrike" dirty="0">
                          <a:solidFill>
                            <a:srgbClr val="0C0D0D"/>
                          </a:solidFill>
                          <a:effectLst/>
                          <a:latin typeface="Calibri" panose="020F0502020204030204" pitchFamily="34" charset="0"/>
                        </a:rPr>
                        <a:t> </a:t>
                      </a:r>
                      <a:r>
                        <a:rPr lang="en-GB" sz="1200" b="0" i="0" u="none" strike="noStrike" dirty="0" err="1">
                          <a:solidFill>
                            <a:srgbClr val="0C0D0D"/>
                          </a:solidFill>
                          <a:effectLst/>
                          <a:latin typeface="Calibri" panose="020F0502020204030204" pitchFamily="34" charset="0"/>
                        </a:rPr>
                        <a:t>olması</a:t>
                      </a:r>
                      <a:endParaRPr lang="en-GB" sz="12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3256719324"/>
              </p:ext>
            </p:extLst>
          </p:nvPr>
        </p:nvGraphicFramePr>
        <p:xfrm>
          <a:off x="193963" y="1288032"/>
          <a:ext cx="8742218" cy="5389861"/>
        </p:xfrm>
        <a:graphic>
          <a:graphicData uri="http://schemas.openxmlformats.org/drawingml/2006/table">
            <a:tbl>
              <a:tblPr/>
              <a:tblGrid>
                <a:gridCol w="2838104">
                  <a:extLst>
                    <a:ext uri="{9D8B030D-6E8A-4147-A177-3AD203B41FA5}">
                      <a16:colId xmlns:a16="http://schemas.microsoft.com/office/drawing/2014/main" val="3918363564"/>
                    </a:ext>
                  </a:extLst>
                </a:gridCol>
                <a:gridCol w="1448048">
                  <a:extLst>
                    <a:ext uri="{9D8B030D-6E8A-4147-A177-3AD203B41FA5}">
                      <a16:colId xmlns:a16="http://schemas.microsoft.com/office/drawing/2014/main" val="1683979601"/>
                    </a:ext>
                  </a:extLst>
                </a:gridCol>
                <a:gridCol w="2228033">
                  <a:extLst>
                    <a:ext uri="{9D8B030D-6E8A-4147-A177-3AD203B41FA5}">
                      <a16:colId xmlns:a16="http://schemas.microsoft.com/office/drawing/2014/main" val="2592459544"/>
                    </a:ext>
                  </a:extLst>
                </a:gridCol>
                <a:gridCol w="2228033">
                  <a:extLst>
                    <a:ext uri="{9D8B030D-6E8A-4147-A177-3AD203B41FA5}">
                      <a16:colId xmlns:a16="http://schemas.microsoft.com/office/drawing/2014/main" val="588152821"/>
                    </a:ext>
                  </a:extLst>
                </a:gridCol>
              </a:tblGrid>
              <a:tr h="77664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98428">
                <a:tc>
                  <a:txBody>
                    <a:bodyPr/>
                    <a:lstStyle/>
                    <a:p>
                      <a:pPr marL="0" marR="0" indent="0" algn="l" defTabSz="457207" rtl="0" eaLnBrk="1" fontAlgn="t" latinLnBrk="0" hangingPunct="1">
                        <a:lnSpc>
                          <a:spcPct val="100000"/>
                        </a:lnSpc>
                        <a:spcBef>
                          <a:spcPts val="0"/>
                        </a:spcBef>
                        <a:spcAft>
                          <a:spcPts val="0"/>
                        </a:spcAft>
                        <a:buClrTx/>
                        <a:buSzTx/>
                        <a:buFontTx/>
                        <a:buNone/>
                        <a:tabLst/>
                        <a:defRPr/>
                      </a:pPr>
                      <a:r>
                        <a:rPr lang="en-GB" sz="1200" b="0" i="0" u="none" strike="noStrike" dirty="0" smtClean="0">
                          <a:solidFill>
                            <a:srgbClr val="0C0D0D"/>
                          </a:solidFill>
                          <a:effectLst/>
                          <a:latin typeface="Calibri" panose="020F0502020204030204" pitchFamily="34" charset="0"/>
                        </a:rPr>
                        <a:t>(G-7) </a:t>
                      </a:r>
                      <a:r>
                        <a:rPr lang="en-GB" sz="1200" b="0" i="0" u="none" strike="noStrike" dirty="0" err="1" smtClean="0">
                          <a:solidFill>
                            <a:srgbClr val="0C0D0D"/>
                          </a:solidFill>
                          <a:effectLst/>
                          <a:latin typeface="Calibri" panose="020F0502020204030204" pitchFamily="34" charset="0"/>
                        </a:rPr>
                        <a:t>Öğrencilerin</a:t>
                      </a:r>
                      <a:r>
                        <a:rPr lang="en-GB" sz="1200" b="0" i="0" u="none" strike="noStrike" dirty="0" smtClean="0">
                          <a:solidFill>
                            <a:srgbClr val="0C0D0D"/>
                          </a:solidFill>
                          <a:effectLst/>
                          <a:latin typeface="Calibri" panose="020F0502020204030204" pitchFamily="34" charset="0"/>
                        </a:rPr>
                        <a:t> </a:t>
                      </a:r>
                      <a:r>
                        <a:rPr lang="en-GB" sz="1200" b="0" i="0" u="none" strike="noStrike" dirty="0" err="1" smtClean="0">
                          <a:solidFill>
                            <a:srgbClr val="0C0D0D"/>
                          </a:solidFill>
                          <a:effectLst/>
                          <a:latin typeface="Calibri" panose="020F0502020204030204" pitchFamily="34" charset="0"/>
                        </a:rPr>
                        <a:t>öğretim</a:t>
                      </a:r>
                      <a:r>
                        <a:rPr lang="en-GB" sz="1200" b="0" i="0" u="none" strike="noStrike" dirty="0" smtClean="0">
                          <a:solidFill>
                            <a:srgbClr val="0C0D0D"/>
                          </a:solidFill>
                          <a:effectLst/>
                          <a:latin typeface="Calibri" panose="020F0502020204030204" pitchFamily="34" charset="0"/>
                        </a:rPr>
                        <a:t> </a:t>
                      </a:r>
                      <a:r>
                        <a:rPr lang="en-GB" sz="1200" b="0" i="0" u="none" strike="noStrike" dirty="0" err="1" smtClean="0">
                          <a:solidFill>
                            <a:srgbClr val="0C0D0D"/>
                          </a:solidFill>
                          <a:effectLst/>
                          <a:latin typeface="Calibri" panose="020F0502020204030204" pitchFamily="34" charset="0"/>
                        </a:rPr>
                        <a:t>görevlilerine</a:t>
                      </a:r>
                      <a:r>
                        <a:rPr lang="en-GB" sz="1200" b="0" i="0" u="none" strike="noStrike" dirty="0" smtClean="0">
                          <a:solidFill>
                            <a:srgbClr val="0C0D0D"/>
                          </a:solidFill>
                          <a:effectLst/>
                          <a:latin typeface="Calibri" panose="020F0502020204030204" pitchFamily="34" charset="0"/>
                        </a:rPr>
                        <a:t> </a:t>
                      </a:r>
                      <a:r>
                        <a:rPr lang="en-GB" sz="1200" b="0" i="0" u="none" strike="noStrike" dirty="0" err="1" smtClean="0">
                          <a:solidFill>
                            <a:srgbClr val="0C0D0D"/>
                          </a:solidFill>
                          <a:effectLst/>
                          <a:latin typeface="Calibri" panose="020F0502020204030204" pitchFamily="34" charset="0"/>
                        </a:rPr>
                        <a:t>kolay</a:t>
                      </a:r>
                      <a:r>
                        <a:rPr lang="en-GB" sz="1200" b="0" i="0" u="none" strike="noStrike" dirty="0" smtClean="0">
                          <a:solidFill>
                            <a:srgbClr val="0C0D0D"/>
                          </a:solidFill>
                          <a:effectLst/>
                          <a:latin typeface="Calibri" panose="020F0502020204030204" pitchFamily="34" charset="0"/>
                        </a:rPr>
                        <a:t> </a:t>
                      </a:r>
                      <a:r>
                        <a:rPr lang="en-GB" sz="1200" b="0" i="0" u="none" strike="noStrike" dirty="0" err="1" smtClean="0">
                          <a:solidFill>
                            <a:srgbClr val="0C0D0D"/>
                          </a:solidFill>
                          <a:effectLst/>
                          <a:latin typeface="Calibri" panose="020F0502020204030204" pitchFamily="34" charset="0"/>
                        </a:rPr>
                        <a:t>ulaşabilmesi</a:t>
                      </a:r>
                      <a:r>
                        <a:rPr lang="en-GB" sz="1200" b="0" i="0" u="none" strike="noStrike" dirty="0" smtClean="0">
                          <a:solidFill>
                            <a:srgbClr val="0C0D0D"/>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3262594"/>
                  </a:ext>
                </a:extLst>
              </a:tr>
              <a:tr h="599808">
                <a:tc>
                  <a:txBody>
                    <a:bodyPr/>
                    <a:lstStyle/>
                    <a:p>
                      <a:pPr algn="l" fontAlgn="t"/>
                      <a:r>
                        <a:rPr lang="en-GB" sz="1200" b="0" i="0" u="none" strike="noStrike" dirty="0">
                          <a:solidFill>
                            <a:srgbClr val="122204"/>
                          </a:solidFill>
                          <a:effectLst/>
                          <a:latin typeface="Calibri" panose="020F0502020204030204" pitchFamily="34" charset="0"/>
                        </a:rPr>
                        <a:t>(G-8) </a:t>
                      </a:r>
                      <a:r>
                        <a:rPr lang="en-GB" sz="1200" b="0" i="0" u="none" strike="noStrike" dirty="0" err="1">
                          <a:solidFill>
                            <a:srgbClr val="122204"/>
                          </a:solidFill>
                          <a:effectLst/>
                          <a:latin typeface="Calibri" panose="020F0502020204030204" pitchFamily="34" charset="0"/>
                        </a:rPr>
                        <a:t>Fakültedeki</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öğrencilere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seçmeli</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yabancı</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dil</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derslerinin</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sunulması</a:t>
                      </a:r>
                      <a:r>
                        <a:rPr lang="en-GB" sz="1200" b="0" i="0" u="none" strike="noStrike" dirty="0">
                          <a:solidFill>
                            <a:srgbClr val="122204"/>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14803">
                <a:tc>
                  <a:txBody>
                    <a:bodyPr/>
                    <a:lstStyle/>
                    <a:p>
                      <a:pPr algn="l" fontAlgn="t"/>
                      <a:r>
                        <a:rPr lang="en-GB" sz="1200" b="0" i="0" u="none" strike="noStrike" dirty="0">
                          <a:solidFill>
                            <a:srgbClr val="122204"/>
                          </a:solidFill>
                          <a:effectLst/>
                          <a:latin typeface="Calibri" panose="020F0502020204030204" pitchFamily="34" charset="0"/>
                        </a:rPr>
                        <a:t>(G-9) </a:t>
                      </a:r>
                      <a:r>
                        <a:rPr lang="en-GB" sz="1200" b="0" i="0" u="none" strike="noStrike" dirty="0" err="1">
                          <a:solidFill>
                            <a:srgbClr val="122204"/>
                          </a:solidFill>
                          <a:effectLst/>
                          <a:latin typeface="Calibri" panose="020F0502020204030204" pitchFamily="34" charset="0"/>
                        </a:rPr>
                        <a:t>Fakülte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öğrencilerine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zorunlu</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Akademik</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İngilizce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derslerinin</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verilmesi</a:t>
                      </a:r>
                      <a:r>
                        <a:rPr lang="en-GB" sz="1200" b="0" i="0" u="none" strike="noStrike" dirty="0">
                          <a:solidFill>
                            <a:srgbClr val="122204"/>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54822">
                <a:tc>
                  <a:txBody>
                    <a:bodyPr/>
                    <a:lstStyle/>
                    <a:p>
                      <a:pPr algn="l" fontAlgn="t"/>
                      <a:r>
                        <a:rPr lang="en-GB" sz="1200" b="0" i="0" u="none" strike="noStrike">
                          <a:solidFill>
                            <a:srgbClr val="122204"/>
                          </a:solidFill>
                          <a:effectLst/>
                          <a:latin typeface="Calibri" panose="020F0502020204030204" pitchFamily="34" charset="0"/>
                        </a:rPr>
                        <a:t>(G-10) Hazırlık Sınıfı mevcutlarının 20'nin altında olması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89779">
                <a:tc>
                  <a:txBody>
                    <a:bodyPr/>
                    <a:lstStyle/>
                    <a:p>
                      <a:pPr algn="l" fontAlgn="t"/>
                      <a:r>
                        <a:rPr lang="en-GB" sz="1200" b="0" i="0" u="none" strike="noStrike">
                          <a:solidFill>
                            <a:srgbClr val="122204"/>
                          </a:solidFill>
                          <a:effectLst/>
                          <a:latin typeface="Calibri" panose="020F0502020204030204" pitchFamily="34" charset="0"/>
                        </a:rPr>
                        <a:t>(G-11) Teknolojik olarak donanımlı sınıflar (her sınıfta bilgisayar, projeksiyon ve ses sisteminin olması)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69818">
                <a:tc>
                  <a:txBody>
                    <a:bodyPr/>
                    <a:lstStyle/>
                    <a:p>
                      <a:pPr algn="l" fontAlgn="t"/>
                      <a:r>
                        <a:rPr lang="en-GB" sz="1200" b="0" i="0" u="none" strike="noStrike" dirty="0">
                          <a:solidFill>
                            <a:srgbClr val="122204"/>
                          </a:solidFill>
                          <a:effectLst/>
                          <a:latin typeface="Calibri" panose="020F0502020204030204" pitchFamily="34" charset="0"/>
                        </a:rPr>
                        <a:t>(G-12) </a:t>
                      </a:r>
                      <a:r>
                        <a:rPr lang="en-GB" sz="1200" b="0" i="0" u="none" strike="noStrike" dirty="0" err="1">
                          <a:solidFill>
                            <a:srgbClr val="122204"/>
                          </a:solidFill>
                          <a:effectLst/>
                          <a:latin typeface="Calibri" panose="020F0502020204030204" pitchFamily="34" charset="0"/>
                        </a:rPr>
                        <a:t>Öğrenci</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merkezli</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eğitim</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sisteminin</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olması</a:t>
                      </a:r>
                      <a:r>
                        <a:rPr lang="en-GB" sz="1200" b="0" i="0" u="none" strike="noStrike" dirty="0">
                          <a:solidFill>
                            <a:srgbClr val="122204"/>
                          </a:solidFill>
                          <a:effectLst/>
                          <a:latin typeface="Calibri" panose="020F050202020403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99808">
                <a:tc>
                  <a:txBody>
                    <a:bodyPr/>
                    <a:lstStyle/>
                    <a:p>
                      <a:pPr algn="l" fontAlgn="t"/>
                      <a:r>
                        <a:rPr lang="en-GB" sz="1200" b="0" i="0" u="none" strike="noStrike" dirty="0">
                          <a:solidFill>
                            <a:srgbClr val="122204"/>
                          </a:solidFill>
                          <a:effectLst/>
                          <a:latin typeface="Calibri" panose="020F0502020204030204" pitchFamily="34" charset="0"/>
                        </a:rPr>
                        <a:t>(G-13) </a:t>
                      </a:r>
                      <a:r>
                        <a:rPr lang="en-GB" sz="1200" b="0" i="0" u="none" strike="noStrike" dirty="0" err="1">
                          <a:solidFill>
                            <a:srgbClr val="122204"/>
                          </a:solidFill>
                          <a:effectLst/>
                          <a:latin typeface="Calibri" panose="020F0502020204030204" pitchFamily="34" charset="0"/>
                        </a:rPr>
                        <a:t>Öğrenciler</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ve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Öğretim</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Görevlileri</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için</a:t>
                      </a:r>
                      <a:r>
                        <a:rPr lang="en-GB" sz="1200" b="0" i="0" u="none" strike="noStrike" dirty="0">
                          <a:solidFill>
                            <a:srgbClr val="122204"/>
                          </a:solidFill>
                          <a:effectLst/>
                          <a:latin typeface="Calibri" panose="020F0502020204030204" pitchFamily="34" charset="0"/>
                        </a:rPr>
                        <a:t> net </a:t>
                      </a:r>
                      <a:r>
                        <a:rPr lang="en-GB" sz="1200" b="0" i="0" u="none" strike="noStrike" dirty="0" err="1">
                          <a:solidFill>
                            <a:srgbClr val="122204"/>
                          </a:solidFill>
                          <a:effectLst/>
                          <a:latin typeface="Calibri" panose="020F0502020204030204" pitchFamily="34" charset="0"/>
                        </a:rPr>
                        <a:t>tanımlanmış</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eğitim</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çıktılarının</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olması</a:t>
                      </a:r>
                      <a:endParaRPr lang="en-GB" sz="1200" b="0" i="0" u="none" strike="noStrike" dirty="0">
                        <a:solidFill>
                          <a:srgbClr val="122204"/>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85954">
                <a:tc>
                  <a:txBody>
                    <a:bodyPr/>
                    <a:lstStyle/>
                    <a:p>
                      <a:pPr algn="l" fontAlgn="t"/>
                      <a:r>
                        <a:rPr lang="en-GB" sz="1200" b="0" i="0" u="none" strike="noStrike" dirty="0">
                          <a:solidFill>
                            <a:srgbClr val="122204"/>
                          </a:solidFill>
                          <a:effectLst/>
                          <a:latin typeface="Calibri" panose="020F0502020204030204" pitchFamily="34" charset="0"/>
                        </a:rPr>
                        <a:t>(G-14) </a:t>
                      </a:r>
                      <a:r>
                        <a:rPr lang="en-GB" sz="1200" b="0" i="0" u="none" strike="noStrike" dirty="0" err="1">
                          <a:solidFill>
                            <a:srgbClr val="122204"/>
                          </a:solidFill>
                          <a:effectLst/>
                          <a:latin typeface="Calibri" panose="020F0502020204030204" pitchFamily="34" charset="0"/>
                        </a:rPr>
                        <a:t>Uzaktan</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eğitim</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sürecine</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hazır</a:t>
                      </a:r>
                      <a:r>
                        <a:rPr lang="en-GB" sz="1200" b="0" i="0" u="none" strike="noStrike" dirty="0">
                          <a:solidFill>
                            <a:srgbClr val="122204"/>
                          </a:solidFill>
                          <a:effectLst/>
                          <a:latin typeface="Calibri" panose="020F0502020204030204" pitchFamily="34" charset="0"/>
                        </a:rPr>
                        <a:t> </a:t>
                      </a:r>
                      <a:r>
                        <a:rPr lang="en-GB" sz="1200" b="0" i="0" u="none" strike="noStrike" dirty="0" err="1">
                          <a:solidFill>
                            <a:srgbClr val="122204"/>
                          </a:solidFill>
                          <a:effectLst/>
                          <a:latin typeface="Calibri" panose="020F0502020204030204" pitchFamily="34" charset="0"/>
                        </a:rPr>
                        <a:t>olunması</a:t>
                      </a:r>
                      <a:endParaRPr lang="en-GB" sz="1200" b="0" i="0" u="none" strike="noStrike" dirty="0">
                        <a:solidFill>
                          <a:srgbClr val="122204"/>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1740255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609834517"/>
              </p:ext>
            </p:extLst>
          </p:nvPr>
        </p:nvGraphicFramePr>
        <p:xfrm>
          <a:off x="180108" y="1177640"/>
          <a:ext cx="8645237" cy="5625642"/>
        </p:xfrm>
        <a:graphic>
          <a:graphicData uri="http://schemas.openxmlformats.org/drawingml/2006/table">
            <a:tbl>
              <a:tblPr/>
              <a:tblGrid>
                <a:gridCol w="2767530">
                  <a:extLst>
                    <a:ext uri="{9D8B030D-6E8A-4147-A177-3AD203B41FA5}">
                      <a16:colId xmlns:a16="http://schemas.microsoft.com/office/drawing/2014/main" val="3918363564"/>
                    </a:ext>
                  </a:extLst>
                </a:gridCol>
                <a:gridCol w="2927340">
                  <a:extLst>
                    <a:ext uri="{9D8B030D-6E8A-4147-A177-3AD203B41FA5}">
                      <a16:colId xmlns:a16="http://schemas.microsoft.com/office/drawing/2014/main" val="1683979601"/>
                    </a:ext>
                  </a:extLst>
                </a:gridCol>
                <a:gridCol w="2950367">
                  <a:extLst>
                    <a:ext uri="{9D8B030D-6E8A-4147-A177-3AD203B41FA5}">
                      <a16:colId xmlns:a16="http://schemas.microsoft.com/office/drawing/2014/main" val="2592459544"/>
                    </a:ext>
                  </a:extLst>
                </a:gridCol>
              </a:tblGrid>
              <a:tr h="54032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44322">
                <a:tc>
                  <a:txBody>
                    <a:bodyPr/>
                    <a:lstStyle/>
                    <a:p>
                      <a:pPr algn="l" fontAlgn="ctr"/>
                      <a:r>
                        <a:rPr lang="en-GB" sz="1200" b="0" i="0" u="none" strike="noStrike" dirty="0" err="1">
                          <a:solidFill>
                            <a:srgbClr val="000000"/>
                          </a:solidFill>
                          <a:effectLst/>
                          <a:latin typeface="+mn-lt"/>
                        </a:rPr>
                        <a:t>Öğrenciler</a:t>
                      </a:r>
                      <a:endParaRPr lang="en-GB" sz="1200" b="0" i="0" u="none" strike="noStrike" dirty="0">
                        <a:solidFill>
                          <a:srgbClr val="000000"/>
                        </a:solidFill>
                        <a:effectLst/>
                        <a:latin typeface="+mn-lt"/>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Hizmeti alan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i-FI" sz="1200" b="0" i="0" u="none" strike="noStrike">
                          <a:solidFill>
                            <a:srgbClr val="000000"/>
                          </a:solidFill>
                          <a:effectLst/>
                          <a:latin typeface="+mn-lt"/>
                        </a:rPr>
                        <a:t>Eğitimin verimli ve kesintisiz sürmesi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44322">
                <a:tc>
                  <a:txBody>
                    <a:bodyPr/>
                    <a:lstStyle/>
                    <a:p>
                      <a:pPr algn="l" fontAlgn="ctr"/>
                      <a:r>
                        <a:rPr lang="en-GB" sz="1200" b="0" i="0" u="none" strike="noStrike" dirty="0" err="1">
                          <a:solidFill>
                            <a:srgbClr val="000000"/>
                          </a:solidFill>
                          <a:effectLst/>
                          <a:latin typeface="+mn-lt"/>
                        </a:rPr>
                        <a:t>Öğretim</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Görevlileri</a:t>
                      </a:r>
                      <a:endParaRPr lang="en-GB" sz="1200" b="0" i="0" u="none" strike="noStrike" dirty="0">
                        <a:solidFill>
                          <a:srgbClr val="000000"/>
                        </a:solidFill>
                        <a:effectLst/>
                        <a:latin typeface="+mn-lt"/>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Verilen ortak 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Akademik ve İdari süreçlerin yürütülmesi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44322">
                <a:tc>
                  <a:txBody>
                    <a:bodyPr/>
                    <a:lstStyle/>
                    <a:p>
                      <a:pPr algn="l" fontAlgn="ctr"/>
                      <a:r>
                        <a:rPr lang="en-GB" sz="1200" b="0" i="0" u="none" strike="noStrike">
                          <a:solidFill>
                            <a:srgbClr val="000000"/>
                          </a:solidFill>
                          <a:effectLst/>
                          <a:latin typeface="+mn-lt"/>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Kanunlar</a:t>
                      </a:r>
                      <a:r>
                        <a:rPr lang="en-GB" sz="1200" b="0" i="0" u="none" strike="noStrike" dirty="0">
                          <a:solidFill>
                            <a:srgbClr val="000000"/>
                          </a:solidFill>
                          <a:effectLst/>
                          <a:latin typeface="+mn-lt"/>
                        </a:rPr>
                        <a:t> / </a:t>
                      </a:r>
                      <a:r>
                        <a:rPr lang="en-GB" sz="1200" b="0" i="0" u="none" strike="noStrike" dirty="0" err="1">
                          <a:solidFill>
                            <a:srgbClr val="000000"/>
                          </a:solidFill>
                          <a:effectLst/>
                          <a:latin typeface="+mn-lt"/>
                        </a:rPr>
                        <a:t>Yönetmelikler</a:t>
                      </a:r>
                      <a:r>
                        <a:rPr lang="en-GB" sz="1200" b="0" i="0" u="none" strike="noStrike" dirty="0">
                          <a:solidFill>
                            <a:srgbClr val="000000"/>
                          </a:solidFill>
                          <a:effectLst/>
                          <a:latin typeface="+mn-lt"/>
                        </a:rPr>
                        <a:t> / </a:t>
                      </a:r>
                      <a:r>
                        <a:rPr lang="en-GB" sz="1200" b="0" i="0" u="none" strike="noStrike" dirty="0" err="1">
                          <a:solidFill>
                            <a:srgbClr val="000000"/>
                          </a:solidFill>
                          <a:effectLst/>
                          <a:latin typeface="+mn-lt"/>
                        </a:rPr>
                        <a:t>Yönergeler</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İdari ve Akademik süreçlerin yürütülmesi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44322">
                <a:tc>
                  <a:txBody>
                    <a:bodyPr/>
                    <a:lstStyle/>
                    <a:p>
                      <a:pPr algn="l" fontAlgn="ctr"/>
                      <a:r>
                        <a:rPr lang="en-GB" sz="1200" b="0" i="0" u="none" strike="noStrike">
                          <a:solidFill>
                            <a:srgbClr val="000000"/>
                          </a:solidFill>
                          <a:effectLst/>
                          <a:latin typeface="+mn-lt"/>
                        </a:rPr>
                        <a:t>Genel Sekreterlik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Mevzuat</a:t>
                      </a:r>
                      <a:r>
                        <a:rPr lang="en-GB" sz="1200" b="0" i="0" u="none" strike="noStrike" dirty="0">
                          <a:solidFill>
                            <a:srgbClr val="000000"/>
                          </a:solidFill>
                          <a:effectLst/>
                          <a:latin typeface="+mn-lt"/>
                        </a:rPr>
                        <a:t>/</a:t>
                      </a:r>
                      <a:r>
                        <a:rPr lang="en-GB" sz="1200" b="0" i="0" u="none" strike="noStrike" dirty="0" err="1">
                          <a:solidFill>
                            <a:srgbClr val="000000"/>
                          </a:solidFill>
                          <a:effectLst/>
                          <a:latin typeface="+mn-lt"/>
                        </a:rPr>
                        <a:t>Hizmet</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İdari süreçlerin yürütülmesi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87542">
                <a:tc>
                  <a:txBody>
                    <a:bodyPr/>
                    <a:lstStyle/>
                    <a:p>
                      <a:pPr algn="l" fontAlgn="ctr"/>
                      <a:r>
                        <a:rPr lang="en-GB" sz="1200" b="0" i="0" u="none" strike="noStrike" dirty="0">
                          <a:solidFill>
                            <a:srgbClr val="000000"/>
                          </a:solidFill>
                          <a:effectLst/>
                          <a:latin typeface="+mn-lt"/>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Mevzuat</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Paydaşlar arası memnuniyeti arttırma, İşlemlerin mevzuata uygun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44322">
                <a:tc>
                  <a:txBody>
                    <a:bodyPr/>
                    <a:lstStyle/>
                    <a:p>
                      <a:pPr algn="l" fontAlgn="ctr"/>
                      <a:r>
                        <a:rPr lang="en-GB" sz="1200" b="0" i="0" u="none" strike="noStrike">
                          <a:solidFill>
                            <a:srgbClr val="000000"/>
                          </a:solidFill>
                          <a:effectLst/>
                          <a:latin typeface="+mn-lt"/>
                        </a:rPr>
                        <a:t>İdari Birimler / Koordinatörlükler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mn-lt"/>
                        </a:rPr>
                        <a:t>Eğitim-</a:t>
                      </a:r>
                      <a:r>
                        <a:rPr lang="en-GB" sz="1200" b="0" i="0" u="none" strike="noStrike" dirty="0" err="1">
                          <a:solidFill>
                            <a:srgbClr val="000000"/>
                          </a:solidFill>
                          <a:effectLst/>
                          <a:latin typeface="+mn-lt"/>
                        </a:rPr>
                        <a:t>öğretim</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süreçlerinin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sağlıklı</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işlemesi</a:t>
                      </a:r>
                      <a:r>
                        <a:rPr lang="en-GB" sz="1200" b="0" i="0" u="none" strike="noStrike" dirty="0">
                          <a:solidFill>
                            <a:srgbClr val="000000"/>
                          </a:solidFill>
                          <a:effectLst/>
                          <a:latin typeface="+mn-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İşbirliği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44322">
                <a:tc>
                  <a:txBody>
                    <a:bodyPr/>
                    <a:lstStyle/>
                    <a:p>
                      <a:pPr algn="l" fontAlgn="ctr"/>
                      <a:r>
                        <a:rPr lang="en-GB" sz="1200" b="0" i="0" u="none" strike="noStrike">
                          <a:solidFill>
                            <a:srgbClr val="000000"/>
                          </a:solidFill>
                          <a:effectLst/>
                          <a:latin typeface="+mn-lt"/>
                        </a:rPr>
                        <a:t>Diğer Akademik Birimler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Verilen ortak 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İşbirliği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yapılması</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44322">
                <a:tc>
                  <a:txBody>
                    <a:bodyPr/>
                    <a:lstStyle/>
                    <a:p>
                      <a:pPr algn="l" fontAlgn="ctr"/>
                      <a:r>
                        <a:rPr lang="en-GB" sz="1200" b="0" i="0" u="none" strike="noStrike">
                          <a:solidFill>
                            <a:srgbClr val="000000"/>
                          </a:solidFill>
                          <a:effectLst/>
                          <a:latin typeface="+mn-lt"/>
                        </a:rPr>
                        <a:t>Yurt Dışı Yükseköğrenim Kurumları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Protokoller</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mn-lt"/>
                        </a:rPr>
                        <a:t>Eğitim </a:t>
                      </a:r>
                      <a:r>
                        <a:rPr lang="en-GB" sz="1200" b="0" i="0" u="none" strike="noStrike" dirty="0" err="1">
                          <a:solidFill>
                            <a:srgbClr val="000000"/>
                          </a:solidFill>
                          <a:effectLst/>
                          <a:latin typeface="+mn-lt"/>
                        </a:rPr>
                        <a:t>İşbirliği</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44322">
                <a:tc>
                  <a:txBody>
                    <a:bodyPr/>
                    <a:lstStyle/>
                    <a:p>
                      <a:pPr algn="l" fontAlgn="ctr"/>
                      <a:r>
                        <a:rPr lang="en-GB" sz="1200" b="0" i="0" u="none" strike="noStrike">
                          <a:solidFill>
                            <a:srgbClr val="000000"/>
                          </a:solidFill>
                          <a:effectLst/>
                          <a:latin typeface="+mn-lt"/>
                        </a:rPr>
                        <a:t>Yayınevleri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Eğitim-öğretim süreçlerinin sağlıklı  işlemesi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İşbirliği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yapılması</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634941">
                <a:tc>
                  <a:txBody>
                    <a:bodyPr/>
                    <a:lstStyle/>
                    <a:p>
                      <a:pPr algn="l" fontAlgn="ctr"/>
                      <a:r>
                        <a:rPr lang="en-GB" sz="1200" b="0" i="0" u="none" strike="noStrike">
                          <a:solidFill>
                            <a:srgbClr val="000000"/>
                          </a:solidFill>
                          <a:effectLst/>
                          <a:latin typeface="+mn-lt"/>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Öğrencilerin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finansman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sağlayıcısı</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Öğrencilere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doğru</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bilgi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ve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gerekli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desteği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vermek</a:t>
                      </a:r>
                      <a:r>
                        <a:rPr lang="en-GB" sz="1200" b="0" i="0" u="none" strike="noStrike" dirty="0">
                          <a:solidFill>
                            <a:srgbClr val="000000"/>
                          </a:solidFill>
                          <a:effectLst/>
                          <a:latin typeface="+mn-lt"/>
                        </a:rPr>
                        <a:t/>
                      </a:r>
                      <a:br>
                        <a:rPr lang="en-GB" sz="1200" b="0" i="0" u="none" strike="noStrike" dirty="0">
                          <a:solidFill>
                            <a:srgbClr val="000000"/>
                          </a:solidFill>
                          <a:effectLst/>
                          <a:latin typeface="+mn-lt"/>
                        </a:rPr>
                      </a:b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44322">
                <a:tc>
                  <a:txBody>
                    <a:bodyPr/>
                    <a:lstStyle/>
                    <a:p>
                      <a:pPr algn="l" fontAlgn="ctr"/>
                      <a:r>
                        <a:rPr lang="en-GB" sz="1200" b="0" i="0" u="none" strike="noStrike">
                          <a:solidFill>
                            <a:srgbClr val="000000"/>
                          </a:solidFill>
                          <a:effectLst/>
                          <a:latin typeface="+mn-lt"/>
                        </a:rPr>
                        <a:t>Yabancı Diller Yüksekokulu Çalışanları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Hizmet Üreten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Motivasyon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kariyer</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ücret</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devamlılık</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87542">
                <a:tc>
                  <a:txBody>
                    <a:bodyPr/>
                    <a:lstStyle/>
                    <a:p>
                      <a:pPr algn="l" fontAlgn="ctr"/>
                      <a:r>
                        <a:rPr lang="tr-TR" sz="1200" b="0" i="0" u="none" strike="noStrike" dirty="0" smtClean="0">
                          <a:solidFill>
                            <a:srgbClr val="000000"/>
                          </a:solidFill>
                          <a:effectLst/>
                          <a:latin typeface="+mn-lt"/>
                        </a:rPr>
                        <a:t>İSO 9001 </a:t>
                      </a:r>
                      <a:r>
                        <a:rPr lang="en-GB" sz="1200" b="0" i="0" u="none" strike="noStrike" dirty="0" err="1" smtClean="0">
                          <a:solidFill>
                            <a:srgbClr val="000000"/>
                          </a:solidFill>
                          <a:effectLst/>
                          <a:latin typeface="+mn-lt"/>
                        </a:rPr>
                        <a:t>Bağımsız</a:t>
                      </a:r>
                      <a:r>
                        <a:rPr lang="en-GB" sz="1200" b="0" i="0" u="none" strike="noStrike" dirty="0" smtClean="0">
                          <a:solidFill>
                            <a:srgbClr val="000000"/>
                          </a:solidFill>
                          <a:effectLst/>
                          <a:latin typeface="+mn-lt"/>
                        </a:rPr>
                        <a:t> </a:t>
                      </a:r>
                      <a:r>
                        <a:rPr lang="en-GB" sz="1200" b="0" i="0" u="none" strike="noStrike" dirty="0" err="1">
                          <a:solidFill>
                            <a:srgbClr val="000000"/>
                          </a:solidFill>
                          <a:effectLst/>
                          <a:latin typeface="+mn-lt"/>
                        </a:rPr>
                        <a:t>Akredite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Kuruluşu</a:t>
                      </a:r>
                      <a:endParaRPr lang="en-GB" sz="1200" b="0" i="0" u="none" strike="noStrike" dirty="0">
                        <a:solidFill>
                          <a:srgbClr val="000000"/>
                        </a:solidFill>
                        <a:effectLst/>
                        <a:latin typeface="+mn-lt"/>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mn-lt"/>
                        </a:rPr>
                        <a:t>Bilgi/Mevzuat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Raporlama</a:t>
                      </a:r>
                      <a:r>
                        <a:rPr lang="en-GB" sz="1200" b="0" i="0" u="none" strike="noStrike" dirty="0">
                          <a:solidFill>
                            <a:srgbClr val="000000"/>
                          </a:solidFill>
                          <a:effectLst/>
                          <a:latin typeface="+mn-lt"/>
                        </a:rPr>
                        <a:t>, Kalite </a:t>
                      </a:r>
                      <a:r>
                        <a:rPr lang="en-GB" sz="1200" b="0" i="0" u="none" strike="noStrike" dirty="0" err="1">
                          <a:solidFill>
                            <a:srgbClr val="000000"/>
                          </a:solidFill>
                          <a:effectLst/>
                          <a:latin typeface="+mn-lt"/>
                        </a:rPr>
                        <a:t>Bünyesinde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Faaliyet</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Gösterme</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576395">
                <a:tc>
                  <a:txBody>
                    <a:bodyPr/>
                    <a:lstStyle/>
                    <a:p>
                      <a:pPr algn="l" fontAlgn="ctr"/>
                      <a:r>
                        <a:rPr lang="en-GB" sz="1200" b="0" i="0" u="none" strike="noStrike">
                          <a:solidFill>
                            <a:srgbClr val="000000"/>
                          </a:solidFill>
                          <a:effectLst/>
                          <a:latin typeface="+mn-lt"/>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mn-lt"/>
                        </a:rPr>
                        <a:t>ABÜ </a:t>
                      </a:r>
                      <a:r>
                        <a:rPr lang="en-GB" sz="1200" b="0" i="0" u="none" strike="noStrike" dirty="0" err="1">
                          <a:solidFill>
                            <a:srgbClr val="000000"/>
                          </a:solidFill>
                          <a:effectLst/>
                          <a:latin typeface="+mn-lt"/>
                        </a:rPr>
                        <a:t>İç</a:t>
                      </a:r>
                      <a:r>
                        <a:rPr lang="en-GB" sz="1200" b="0" i="0" u="none" strike="noStrike" dirty="0">
                          <a:solidFill>
                            <a:srgbClr val="000000"/>
                          </a:solidFill>
                          <a:effectLst/>
                          <a:latin typeface="+mn-lt"/>
                        </a:rPr>
                        <a:t> Kalite </a:t>
                      </a:r>
                      <a:r>
                        <a:rPr lang="en-GB" sz="1200" b="0" i="0" u="none" strike="noStrike" dirty="0" err="1">
                          <a:solidFill>
                            <a:srgbClr val="000000"/>
                          </a:solidFill>
                          <a:effectLst/>
                          <a:latin typeface="+mn-lt"/>
                        </a:rPr>
                        <a:t>Güvence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Sisteminin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oluşturulması</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ve</a:t>
                      </a:r>
                      <a:r>
                        <a:rPr lang="en-GB" sz="1200" b="0" i="0" u="none" strike="noStrike" dirty="0">
                          <a:solidFill>
                            <a:srgbClr val="000000"/>
                          </a:solidFill>
                          <a:effectLst/>
                          <a:latin typeface="+mn-lt"/>
                        </a:rPr>
                        <a:t> ABÜ </a:t>
                      </a:r>
                      <a:r>
                        <a:rPr lang="en-GB" sz="1200" b="0" i="0" u="none" strike="noStrike" dirty="0" err="1">
                          <a:solidFill>
                            <a:srgbClr val="000000"/>
                          </a:solidFill>
                          <a:effectLst/>
                          <a:latin typeface="+mn-lt"/>
                        </a:rPr>
                        <a:t>iç</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kalite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güvencesinin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artırılması</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err="1">
                          <a:solidFill>
                            <a:srgbClr val="000000"/>
                          </a:solidFill>
                          <a:effectLst/>
                          <a:latin typeface="+mn-lt"/>
                        </a:rPr>
                        <a:t>Düzenli</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olarak</a:t>
                      </a:r>
                      <a:r>
                        <a:rPr lang="en-GB" sz="1200" b="0" i="0" u="none" strike="noStrike" dirty="0">
                          <a:solidFill>
                            <a:srgbClr val="000000"/>
                          </a:solidFill>
                          <a:effectLst/>
                          <a:latin typeface="+mn-lt"/>
                        </a:rPr>
                        <a:t> KİDR, </a:t>
                      </a:r>
                      <a:r>
                        <a:rPr lang="en-GB" sz="1200" b="0" i="0" u="none" strike="noStrike" dirty="0" err="1">
                          <a:solidFill>
                            <a:srgbClr val="000000"/>
                          </a:solidFill>
                          <a:effectLst/>
                          <a:latin typeface="+mn-lt"/>
                        </a:rPr>
                        <a:t>Kurumsal</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Dış</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Değerlendirme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ve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Kurumsal</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Akreditasyon</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süreçlerinde</a:t>
                      </a:r>
                      <a:r>
                        <a:rPr lang="en-GB" sz="1200" b="0" i="0" u="none" strike="noStrike" dirty="0">
                          <a:solidFill>
                            <a:srgbClr val="000000"/>
                          </a:solidFill>
                          <a:effectLst/>
                          <a:latin typeface="+mn-lt"/>
                        </a:rPr>
                        <a:t> </a:t>
                      </a:r>
                      <a:r>
                        <a:rPr lang="en-GB" sz="1200" b="0" i="0" u="none" strike="noStrike" dirty="0" err="1">
                          <a:solidFill>
                            <a:srgbClr val="000000"/>
                          </a:solidFill>
                          <a:effectLst/>
                          <a:latin typeface="+mn-lt"/>
                        </a:rPr>
                        <a:t>işbirliği</a:t>
                      </a:r>
                      <a:endParaRPr lang="en-GB"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2953695814"/>
              </p:ext>
            </p:extLst>
          </p:nvPr>
        </p:nvGraphicFramePr>
        <p:xfrm>
          <a:off x="304800" y="2631991"/>
          <a:ext cx="8368145" cy="2771282"/>
        </p:xfrm>
        <a:graphic>
          <a:graphicData uri="http://schemas.openxmlformats.org/drawingml/2006/table">
            <a:tbl>
              <a:tblPr/>
              <a:tblGrid>
                <a:gridCol w="1592132">
                  <a:extLst>
                    <a:ext uri="{9D8B030D-6E8A-4147-A177-3AD203B41FA5}">
                      <a16:colId xmlns:a16="http://schemas.microsoft.com/office/drawing/2014/main" val="3918363564"/>
                    </a:ext>
                  </a:extLst>
                </a:gridCol>
                <a:gridCol w="1684068">
                  <a:extLst>
                    <a:ext uri="{9D8B030D-6E8A-4147-A177-3AD203B41FA5}">
                      <a16:colId xmlns:a16="http://schemas.microsoft.com/office/drawing/2014/main" val="1683979601"/>
                    </a:ext>
                  </a:extLst>
                </a:gridCol>
                <a:gridCol w="1697315">
                  <a:extLst>
                    <a:ext uri="{9D8B030D-6E8A-4147-A177-3AD203B41FA5}">
                      <a16:colId xmlns:a16="http://schemas.microsoft.com/office/drawing/2014/main" val="2592459544"/>
                    </a:ext>
                  </a:extLst>
                </a:gridCol>
                <a:gridCol w="1697315">
                  <a:extLst>
                    <a:ext uri="{9D8B030D-6E8A-4147-A177-3AD203B41FA5}">
                      <a16:colId xmlns:a16="http://schemas.microsoft.com/office/drawing/2014/main" val="3383282758"/>
                    </a:ext>
                  </a:extLst>
                </a:gridCol>
                <a:gridCol w="1697315">
                  <a:extLst>
                    <a:ext uri="{9D8B030D-6E8A-4147-A177-3AD203B41FA5}">
                      <a16:colId xmlns:a16="http://schemas.microsoft.com/office/drawing/2014/main" val="494559924"/>
                    </a:ext>
                  </a:extLst>
                </a:gridCol>
              </a:tblGrid>
              <a:tr h="845675">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925607">
                <a:tc>
                  <a:txBody>
                    <a:bodyPr/>
                    <a:lstStyle/>
                    <a:p>
                      <a:pPr algn="ctr" fontAlgn="ctr"/>
                      <a:r>
                        <a:rPr lang="tr-TR" sz="1400" b="0" i="0" u="none" strike="noStrike" dirty="0" smtClean="0">
                          <a:solidFill>
                            <a:srgbClr val="000000"/>
                          </a:solidFill>
                          <a:effectLst/>
                          <a:latin typeface="Calibri" panose="020F0502020204030204" pitchFamily="34" charset="0"/>
                        </a:rPr>
                        <a:t>Öğretim Görevlisi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Yabancı</a:t>
                      </a:r>
                      <a:r>
                        <a:rPr lang="tr-TR" sz="1400" b="0" i="0" u="none" strike="noStrike" baseline="0" dirty="0" smtClean="0">
                          <a:solidFill>
                            <a:srgbClr val="000000"/>
                          </a:solidFill>
                          <a:effectLst/>
                          <a:latin typeface="Calibri" panose="020F0502020204030204" pitchFamily="34" charset="0"/>
                        </a:rPr>
                        <a:t> Diller Yüksekokulu</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45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Önümüzdeki</a:t>
                      </a:r>
                      <a:r>
                        <a:rPr lang="tr-TR" sz="1400" b="0" i="0" u="none" strike="noStrike" baseline="0" dirty="0" smtClean="0">
                          <a:solidFill>
                            <a:srgbClr val="000000"/>
                          </a:solidFill>
                          <a:effectLst/>
                          <a:latin typeface="Calibri" panose="020F0502020204030204" pitchFamily="34" charset="0"/>
                        </a:rPr>
                        <a:t> sene için belirlenecek öğrenci kontenjanına göre ihtiyaç olan öğretim görevlisi kadrosu hesaplanacaktır.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Ayrılan</a:t>
                      </a:r>
                      <a:r>
                        <a:rPr lang="tr-TR" sz="1400" b="0" i="0" u="none" strike="noStrike" baseline="0" dirty="0" smtClean="0">
                          <a:solidFill>
                            <a:srgbClr val="000000"/>
                          </a:solidFill>
                          <a:effectLst/>
                          <a:latin typeface="Calibri" panose="020F0502020204030204" pitchFamily="34" charset="0"/>
                        </a:rPr>
                        <a:t> hocaların olması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dirty="0"/>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42138770"/>
              </p:ext>
            </p:extLst>
          </p:nvPr>
        </p:nvGraphicFramePr>
        <p:xfrm>
          <a:off x="545122" y="1318657"/>
          <a:ext cx="8230019" cy="17526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C0D0D"/>
                          </a:solidFill>
                        </a:rPr>
                        <a:t>(Z-2) Derslikler dışında öğrencilerin oturabileceği alanların sınırlı olması </a:t>
                      </a:r>
                      <a:endParaRPr lang="tr-TR"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C0D0D"/>
                          </a:solidFill>
                        </a:rPr>
                        <a:t>14.02.2022</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C0D0D"/>
                          </a:solidFill>
                        </a:rPr>
                        <a:t>Destek Hizmetleri Müdürlüğü</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C0D0D"/>
                          </a:solidFill>
                        </a:rPr>
                        <a:t>Öğrencilerin oturabileceği alanları artırmak</a:t>
                      </a:r>
                      <a:endParaRPr lang="tr-TR"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288984829"/>
              </p:ext>
            </p:extLst>
          </p:nvPr>
        </p:nvGraphicFramePr>
        <p:xfrm>
          <a:off x="531723" y="3071257"/>
          <a:ext cx="8230019" cy="17526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C0D0D"/>
                          </a:solidFill>
                        </a:rPr>
                        <a:t>(Z-3) Öğretim Görevlilerinin ofis dışında sosyalleşeceği ortak alanın yeterli donanımda olmaması</a:t>
                      </a:r>
                      <a:endParaRPr lang="tr-TR"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err="1" smtClean="0">
                          <a:solidFill>
                            <a:srgbClr val="0C0D0D"/>
                          </a:solidFill>
                        </a:rPr>
                        <a:t>Termin</a:t>
                      </a:r>
                      <a:r>
                        <a:rPr lang="tr-TR" dirty="0" smtClean="0">
                          <a:solidFill>
                            <a:srgbClr val="0C0D0D"/>
                          </a:solidFill>
                        </a:rPr>
                        <a:t> bekleniyor</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C0D0D"/>
                          </a:solidFill>
                        </a:rPr>
                        <a:t>Destek Hizmetleri Müdürlüğü</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C0D0D"/>
                          </a:solidFill>
                        </a:rPr>
                        <a:t>509 </a:t>
                      </a:r>
                      <a:r>
                        <a:rPr lang="tr-TR" dirty="0" err="1" smtClean="0">
                          <a:solidFill>
                            <a:srgbClr val="0C0D0D"/>
                          </a:solidFill>
                        </a:rPr>
                        <a:t>nolu</a:t>
                      </a:r>
                      <a:r>
                        <a:rPr lang="tr-TR" dirty="0" smtClean="0">
                          <a:solidFill>
                            <a:srgbClr val="0C0D0D"/>
                          </a:solidFill>
                        </a:rPr>
                        <a:t> salonun düzenlenmesi</a:t>
                      </a:r>
                      <a:endParaRPr lang="tr-TR"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3762413826"/>
              </p:ext>
            </p:extLst>
          </p:nvPr>
        </p:nvGraphicFramePr>
        <p:xfrm>
          <a:off x="545122" y="4823857"/>
          <a:ext cx="8230019" cy="202184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C0D0D"/>
                          </a:solidFill>
                        </a:rPr>
                        <a:t>(Z-5) Diğer birimlerden gelen çeviri taleplerinin çeviri yapan Öğretim Görevlilerimiz için fazla iş yüküne sebep olması</a:t>
                      </a:r>
                      <a:endParaRPr lang="tr-TR"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err="1" smtClean="0">
                          <a:solidFill>
                            <a:srgbClr val="0C0D0D"/>
                          </a:solidFill>
                        </a:rPr>
                        <a:t>Termin</a:t>
                      </a:r>
                      <a:r>
                        <a:rPr lang="tr-TR" dirty="0" smtClean="0">
                          <a:solidFill>
                            <a:srgbClr val="0C0D0D"/>
                          </a:solidFill>
                        </a:rPr>
                        <a:t> bekleniyor</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C0D0D"/>
                          </a:solidFill>
                        </a:rPr>
                        <a:t>Rektörlük Makamı</a:t>
                      </a:r>
                      <a:endParaRPr lang="tr-TR"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C0D0D"/>
                          </a:solidFill>
                        </a:rPr>
                        <a:t>Gelen</a:t>
                      </a:r>
                      <a:r>
                        <a:rPr lang="tr-TR" baseline="0" dirty="0" smtClean="0">
                          <a:solidFill>
                            <a:srgbClr val="0C0D0D"/>
                          </a:solidFill>
                        </a:rPr>
                        <a:t> çevirileri Öğretim Görevlilerimizin ders aralarında veya ders sonrasında yapması</a:t>
                      </a:r>
                      <a:endParaRPr lang="tr-TR"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8"/>
          <p:cNvGraphicFramePr>
            <a:graphicFrameLocks/>
          </p:cNvGraphicFramePr>
          <p:nvPr>
            <p:extLst>
              <p:ext uri="{D42A27DB-BD31-4B8C-83A1-F6EECF244321}">
                <p14:modId xmlns:p14="http://schemas.microsoft.com/office/powerpoint/2010/main" val="3724234328"/>
              </p:ext>
            </p:extLst>
          </p:nvPr>
        </p:nvGraphicFramePr>
        <p:xfrm>
          <a:off x="1211835" y="1459488"/>
          <a:ext cx="7019926" cy="50196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8"/>
          <p:cNvGraphicFramePr>
            <a:graphicFrameLocks/>
          </p:cNvGraphicFramePr>
          <p:nvPr>
            <p:extLst>
              <p:ext uri="{D42A27DB-BD31-4B8C-83A1-F6EECF244321}">
                <p14:modId xmlns:p14="http://schemas.microsoft.com/office/powerpoint/2010/main" val="3918504900"/>
              </p:ext>
            </p:extLst>
          </p:nvPr>
        </p:nvGraphicFramePr>
        <p:xfrm>
          <a:off x="1763688" y="1634836"/>
          <a:ext cx="6761018" cy="4932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72990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750</TotalTime>
  <Words>1508</Words>
  <Application>Microsoft Office PowerPoint</Application>
  <PresentationFormat>Ekran Gösterisi (4:3)</PresentationFormat>
  <Paragraphs>242</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Calibri Light</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Hatice Karaçelik</cp:lastModifiedBy>
  <cp:revision>100</cp:revision>
  <dcterms:created xsi:type="dcterms:W3CDTF">2020-01-20T10:44:30Z</dcterms:created>
  <dcterms:modified xsi:type="dcterms:W3CDTF">2022-02-21T09:57:45Z</dcterms:modified>
</cp:coreProperties>
</file>