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9"/>
  </p:notesMasterIdLst>
  <p:sldIdLst>
    <p:sldId id="256" r:id="rId2"/>
    <p:sldId id="288" r:id="rId3"/>
    <p:sldId id="347" r:id="rId4"/>
    <p:sldId id="365" r:id="rId5"/>
    <p:sldId id="346" r:id="rId6"/>
    <p:sldId id="364" r:id="rId7"/>
    <p:sldId id="285" r:id="rId8"/>
    <p:sldId id="353" r:id="rId9"/>
    <p:sldId id="367" r:id="rId10"/>
    <p:sldId id="358" r:id="rId11"/>
    <p:sldId id="366" r:id="rId12"/>
    <p:sldId id="352" r:id="rId13"/>
    <p:sldId id="357" r:id="rId14"/>
    <p:sldId id="304" r:id="rId15"/>
    <p:sldId id="361" r:id="rId16"/>
    <p:sldId id="362" r:id="rId17"/>
    <p:sldId id="278"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BEA70EB5-37B4-4FD2-923D-5284A583AEE6}">
          <p14:sldIdLst>
            <p14:sldId id="256"/>
          </p14:sldIdLst>
        </p14:section>
        <p14:section name="Başlıksız Bölüm" id="{29ED5E7A-0C58-4AF1-A401-2AB9E7D510F4}">
          <p14:sldIdLst>
            <p14:sldId id="288"/>
            <p14:sldId id="347"/>
            <p14:sldId id="365"/>
            <p14:sldId id="346"/>
            <p14:sldId id="364"/>
            <p14:sldId id="285"/>
            <p14:sldId id="353"/>
            <p14:sldId id="367"/>
            <p14:sldId id="358"/>
            <p14:sldId id="366"/>
            <p14:sldId id="352"/>
            <p14:sldId id="357"/>
            <p14:sldId id="304"/>
            <p14:sldId id="361"/>
            <p14:sldId id="362"/>
            <p14:sldId id="27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i Engin DORUM" initials="AED" lastIdx="1" clrIdx="0">
    <p:extLst>
      <p:ext uri="{19B8F6BF-5375-455C-9EA6-DF929625EA0E}">
        <p15:presenceInfo xmlns:p15="http://schemas.microsoft.com/office/powerpoint/2012/main" userId="d7838842375f6d7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0D0D"/>
    <a:srgbClr val="122204"/>
    <a:srgbClr val="0F2303"/>
    <a:srgbClr val="001626"/>
    <a:srgbClr val="7AEE32"/>
    <a:srgbClr val="E626AF"/>
    <a:srgbClr val="1F0620"/>
    <a:srgbClr val="020424"/>
    <a:srgbClr val="D9D9D9"/>
    <a:srgbClr val="1224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C4A0E0-5728-3060-DBC6-73089B61B9EC}" v="19" dt="2021-12-30T11:12:01.669"/>
    <p1510:client id="{5DACE587-96EF-BCC8-9D45-661E4D919997}" v="25" dt="2021-12-30T11:23:17.420"/>
    <p1510:client id="{FBBD671A-7482-21DB-78BB-48D5101602C6}" v="422" dt="2021-12-30T11:09:03.643"/>
  </p1510:revLst>
</p1510:revInfo>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46F890A9-2807-4EBB-B81D-B2AA78EC7F39}" styleName="Koyu Stil 2 - Vurgu 5/Vurgu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7AC3CCA-C797-4891-BE02-D94E43425B78}" styleName="Orta Stil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FD0F851-EC5A-4D38-B0AD-8093EC10F338}" styleName="Açık Stil 1 - Vurgu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D7B26C5-4107-4FEC-AEDC-1716B250A1EF}" styleName="Açık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8FB837D-C827-4EFA-A057-4D05807E0F7C}" styleName="Tema Uygulanmış Stil 1 - Vurgu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1416" y="-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 Id="rId27" Type="http://schemas.microsoft.com/office/2015/10/relationships/revisionInfo" Target="revisionInfo.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_al__ma_Sayfas_.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_al__ma_Sayfas_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000" b="1" i="0" u="none" strike="noStrike" kern="1200" cap="none" spc="20" baseline="0">
                <a:solidFill>
                  <a:schemeClr val="accent5">
                    <a:lumMod val="75000"/>
                  </a:schemeClr>
                </a:solidFill>
                <a:latin typeface="+mn-lt"/>
                <a:ea typeface="+mn-ea"/>
                <a:cs typeface="+mn-cs"/>
              </a:defRPr>
            </a:pPr>
            <a:r>
              <a:rPr lang="en-US" sz="2000" b="1">
                <a:solidFill>
                  <a:schemeClr val="accent5">
                    <a:lumMod val="75000"/>
                  </a:schemeClr>
                </a:solidFill>
              </a:rPr>
              <a:t>Öğrenci Memnuniyet Anket Sonuçları</a:t>
            </a:r>
          </a:p>
        </c:rich>
      </c:tx>
      <c:layout/>
      <c:overlay val="0"/>
      <c:spPr>
        <a:noFill/>
        <a:ln>
          <a:noFill/>
        </a:ln>
        <a:effectLst/>
      </c:spPr>
      <c:txPr>
        <a:bodyPr rot="0" spcFirstLastPara="1" vertOverflow="ellipsis" vert="horz" wrap="square" anchor="ctr" anchorCtr="1"/>
        <a:lstStyle/>
        <a:p>
          <a:pPr>
            <a:defRPr sz="2000" b="1" i="0" u="none" strike="noStrike" kern="1200" cap="none" spc="20" baseline="0">
              <a:solidFill>
                <a:schemeClr val="accent5">
                  <a:lumMod val="75000"/>
                </a:schemeClr>
              </a:solidFill>
              <a:latin typeface="+mn-lt"/>
              <a:ea typeface="+mn-ea"/>
              <a:cs typeface="+mn-cs"/>
            </a:defRPr>
          </a:pPr>
          <a:endParaRPr lang="en-US"/>
        </a:p>
      </c:txPr>
    </c:title>
    <c:autoTitleDeleted val="0"/>
    <c:plotArea>
      <c:layout/>
      <c:barChart>
        <c:barDir val="col"/>
        <c:grouping val="percentStacked"/>
        <c:varyColors val="0"/>
        <c:ser>
          <c:idx val="0"/>
          <c:order val="0"/>
          <c:spPr>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9525" cap="flat" cmpd="sng" algn="ctr">
              <a:solidFill>
                <a:schemeClr val="bg1"/>
              </a:solidFill>
              <a:round/>
            </a:ln>
            <a:effectLst/>
          </c:spPr>
          <c:invertIfNegative val="0"/>
          <c:dPt>
            <c:idx val="0"/>
            <c:invertIfNegative val="0"/>
            <c:bubble3D val="0"/>
            <c:spPr>
              <a:solidFill>
                <a:schemeClr val="accent2">
                  <a:lumMod val="40000"/>
                  <a:lumOff val="60000"/>
                </a:schemeClr>
              </a:solidFill>
              <a:ln w="9525" cap="flat" cmpd="sng" algn="ctr">
                <a:solidFill>
                  <a:schemeClr val="bg1"/>
                </a:solidFill>
                <a:round/>
              </a:ln>
              <a:effectLst/>
            </c:spPr>
            <c:extLst>
              <c:ext xmlns:c16="http://schemas.microsoft.com/office/drawing/2014/chart" uri="{C3380CC4-5D6E-409C-BE32-E72D297353CC}">
                <c16:uniqueId val="{00000001-14E7-474A-89CC-3F2480857E6B}"/>
              </c:ext>
            </c:extLst>
          </c:dPt>
          <c:dPt>
            <c:idx val="2"/>
            <c:invertIfNegative val="0"/>
            <c:bubble3D val="0"/>
            <c:spPr>
              <a:solidFill>
                <a:schemeClr val="accent6">
                  <a:lumMod val="60000"/>
                  <a:lumOff val="40000"/>
                </a:schemeClr>
              </a:solidFill>
              <a:ln w="9525" cap="flat" cmpd="sng" algn="ctr">
                <a:solidFill>
                  <a:schemeClr val="bg1"/>
                </a:solidFill>
                <a:round/>
              </a:ln>
              <a:effectLst/>
            </c:spPr>
            <c:extLst>
              <c:ext xmlns:c16="http://schemas.microsoft.com/office/drawing/2014/chart" uri="{C3380CC4-5D6E-409C-BE32-E72D297353CC}">
                <c16:uniqueId val="{00000003-14E7-474A-89CC-3F2480857E6B}"/>
              </c:ext>
            </c:extLst>
          </c:dPt>
          <c:dPt>
            <c:idx val="3"/>
            <c:invertIfNegative val="0"/>
            <c:bubble3D val="0"/>
            <c:spPr>
              <a:solidFill>
                <a:schemeClr val="accent4">
                  <a:lumMod val="40000"/>
                  <a:lumOff val="60000"/>
                </a:schemeClr>
              </a:solidFill>
              <a:ln w="9525" cap="flat" cmpd="sng" algn="ctr">
                <a:solidFill>
                  <a:schemeClr val="bg1"/>
                </a:solidFill>
                <a:round/>
              </a:ln>
              <a:effectLst/>
            </c:spPr>
            <c:extLst>
              <c:ext xmlns:c16="http://schemas.microsoft.com/office/drawing/2014/chart" uri="{C3380CC4-5D6E-409C-BE32-E72D297353CC}">
                <c16:uniqueId val="{00000005-14E7-474A-89CC-3F2480857E6B}"/>
              </c:ext>
            </c:extLst>
          </c:dPt>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50000"/>
                        <a:lumOff val="50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Öğrenci2!$E$3:$H$3</c:f>
              <c:strCache>
                <c:ptCount val="4"/>
                <c:pt idx="0">
                  <c:v>Hazırlık Sınıfı Öğr. Gör. Memnuniyeti</c:v>
                </c:pt>
                <c:pt idx="1">
                  <c:v>Ölçme-Değerlendirme ve Ders İçeriği Memnuniyeti</c:v>
                </c:pt>
                <c:pt idx="2">
                  <c:v>Eğitim ve Etkinlik Memnuniyeti</c:v>
                </c:pt>
                <c:pt idx="3">
                  <c:v>YDYO İdaresi Memnuniyeti</c:v>
                </c:pt>
              </c:strCache>
            </c:strRef>
          </c:cat>
          <c:val>
            <c:numRef>
              <c:f>Öğrenci2!$E$4:$H$4</c:f>
              <c:numCache>
                <c:formatCode>0%</c:formatCode>
                <c:ptCount val="4"/>
                <c:pt idx="0">
                  <c:v>0.93</c:v>
                </c:pt>
                <c:pt idx="1">
                  <c:v>0.93</c:v>
                </c:pt>
                <c:pt idx="2">
                  <c:v>0.93</c:v>
                </c:pt>
                <c:pt idx="3">
                  <c:v>0.8</c:v>
                </c:pt>
              </c:numCache>
            </c:numRef>
          </c:val>
          <c:extLst>
            <c:ext xmlns:c16="http://schemas.microsoft.com/office/drawing/2014/chart" uri="{C3380CC4-5D6E-409C-BE32-E72D297353CC}">
              <c16:uniqueId val="{00000006-14E7-474A-89CC-3F2480857E6B}"/>
            </c:ext>
          </c:extLst>
        </c:ser>
        <c:dLbls>
          <c:dLblPos val="inEnd"/>
          <c:showLegendKey val="0"/>
          <c:showVal val="1"/>
          <c:showCatName val="0"/>
          <c:showSerName val="0"/>
          <c:showPercent val="0"/>
          <c:showBubbleSize val="0"/>
        </c:dLbls>
        <c:gapWidth val="100"/>
        <c:overlap val="100"/>
        <c:axId val="1307993887"/>
        <c:axId val="1307988895"/>
      </c:barChart>
      <c:catAx>
        <c:axId val="130799388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accent5">
                    <a:lumMod val="75000"/>
                  </a:schemeClr>
                </a:solidFill>
                <a:effectLst>
                  <a:glow rad="12700">
                    <a:schemeClr val="accent1">
                      <a:alpha val="40000"/>
                    </a:schemeClr>
                  </a:glow>
                </a:effectLst>
                <a:latin typeface="+mn-lt"/>
                <a:ea typeface="+mn-ea"/>
                <a:cs typeface="+mn-cs"/>
              </a:defRPr>
            </a:pPr>
            <a:endParaRPr lang="en-US"/>
          </a:p>
        </c:txPr>
        <c:crossAx val="1307988895"/>
        <c:crosses val="autoZero"/>
        <c:auto val="1"/>
        <c:lblAlgn val="ctr"/>
        <c:lblOffset val="100"/>
        <c:noMultiLvlLbl val="0"/>
      </c:catAx>
      <c:valAx>
        <c:axId val="1307988895"/>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50000"/>
                    <a:lumOff val="50000"/>
                  </a:schemeClr>
                </a:solidFill>
                <a:latin typeface="+mn-lt"/>
                <a:ea typeface="+mn-ea"/>
                <a:cs typeface="+mn-cs"/>
              </a:defRPr>
            </a:pPr>
            <a:endParaRPr lang="en-US"/>
          </a:p>
        </c:txPr>
        <c:crossAx val="1307993887"/>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000" b="1" i="0" u="none" strike="noStrike" kern="1200" cap="none" spc="20" baseline="0">
                <a:solidFill>
                  <a:schemeClr val="accent5">
                    <a:lumMod val="75000"/>
                  </a:schemeClr>
                </a:solidFill>
                <a:latin typeface="+mn-lt"/>
                <a:ea typeface="+mn-ea"/>
                <a:cs typeface="+mn-cs"/>
              </a:defRPr>
            </a:pPr>
            <a:r>
              <a:rPr lang="en-US" sz="2000" b="1" dirty="0" err="1">
                <a:solidFill>
                  <a:schemeClr val="accent5">
                    <a:lumMod val="75000"/>
                  </a:schemeClr>
                </a:solidFill>
              </a:rPr>
              <a:t>Öğ</a:t>
            </a:r>
            <a:r>
              <a:rPr lang="tr-TR" sz="2000" b="1" dirty="0" err="1">
                <a:solidFill>
                  <a:schemeClr val="accent5">
                    <a:lumMod val="75000"/>
                  </a:schemeClr>
                </a:solidFill>
              </a:rPr>
              <a:t>retim</a:t>
            </a:r>
            <a:r>
              <a:rPr lang="tr-TR" sz="2000" b="1" dirty="0">
                <a:solidFill>
                  <a:schemeClr val="accent5">
                    <a:lumMod val="75000"/>
                  </a:schemeClr>
                </a:solidFill>
              </a:rPr>
              <a:t> Görevlisi</a:t>
            </a:r>
            <a:r>
              <a:rPr lang="en-US" sz="2000" b="1" dirty="0">
                <a:solidFill>
                  <a:schemeClr val="accent5">
                    <a:lumMod val="75000"/>
                  </a:schemeClr>
                </a:solidFill>
              </a:rPr>
              <a:t> </a:t>
            </a:r>
            <a:r>
              <a:rPr lang="en-US" sz="2000" b="1" dirty="0" err="1">
                <a:solidFill>
                  <a:schemeClr val="accent5">
                    <a:lumMod val="75000"/>
                  </a:schemeClr>
                </a:solidFill>
              </a:rPr>
              <a:t>Memnuniyet</a:t>
            </a:r>
            <a:r>
              <a:rPr lang="en-US" sz="2000" b="1" dirty="0">
                <a:solidFill>
                  <a:schemeClr val="accent5">
                    <a:lumMod val="75000"/>
                  </a:schemeClr>
                </a:solidFill>
              </a:rPr>
              <a:t> </a:t>
            </a:r>
            <a:r>
              <a:rPr lang="en-US" sz="2000" b="1" dirty="0" err="1">
                <a:solidFill>
                  <a:schemeClr val="accent5">
                    <a:lumMod val="75000"/>
                  </a:schemeClr>
                </a:solidFill>
              </a:rPr>
              <a:t>Anket</a:t>
            </a:r>
            <a:r>
              <a:rPr lang="en-US" sz="2000" b="1" dirty="0">
                <a:solidFill>
                  <a:schemeClr val="accent5">
                    <a:lumMod val="75000"/>
                  </a:schemeClr>
                </a:solidFill>
              </a:rPr>
              <a:t> </a:t>
            </a:r>
            <a:r>
              <a:rPr lang="en-US" sz="2000" b="1" dirty="0" err="1">
                <a:solidFill>
                  <a:schemeClr val="accent5">
                    <a:lumMod val="75000"/>
                  </a:schemeClr>
                </a:solidFill>
              </a:rPr>
              <a:t>Sonuçları</a:t>
            </a:r>
            <a:endParaRPr lang="en-US" sz="2000" b="1" dirty="0">
              <a:solidFill>
                <a:schemeClr val="accent5">
                  <a:lumMod val="75000"/>
                </a:schemeClr>
              </a:solidFill>
            </a:endParaRPr>
          </a:p>
        </c:rich>
      </c:tx>
      <c:layout/>
      <c:overlay val="0"/>
      <c:spPr>
        <a:noFill/>
        <a:ln>
          <a:noFill/>
        </a:ln>
        <a:effectLst/>
      </c:spPr>
      <c:txPr>
        <a:bodyPr rot="0" spcFirstLastPara="1" vertOverflow="ellipsis" vert="horz" wrap="square" anchor="ctr" anchorCtr="1"/>
        <a:lstStyle/>
        <a:p>
          <a:pPr>
            <a:defRPr sz="2000" b="1" i="0" u="none" strike="noStrike" kern="1200" cap="none" spc="20" baseline="0">
              <a:solidFill>
                <a:schemeClr val="accent5">
                  <a:lumMod val="75000"/>
                </a:schemeClr>
              </a:solidFill>
              <a:latin typeface="+mn-lt"/>
              <a:ea typeface="+mn-ea"/>
              <a:cs typeface="+mn-cs"/>
            </a:defRPr>
          </a:pPr>
          <a:endParaRPr lang="en-US"/>
        </a:p>
      </c:txPr>
    </c:title>
    <c:autoTitleDeleted val="0"/>
    <c:plotArea>
      <c:layout/>
      <c:barChart>
        <c:barDir val="col"/>
        <c:grouping val="percentStacked"/>
        <c:varyColors val="0"/>
        <c:ser>
          <c:idx val="0"/>
          <c:order val="0"/>
          <c:spPr>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9525" cap="flat" cmpd="sng" algn="ctr">
              <a:solidFill>
                <a:schemeClr val="bg1"/>
              </a:solidFill>
              <a:round/>
            </a:ln>
            <a:effectLst/>
          </c:spPr>
          <c:invertIfNegative val="0"/>
          <c:dPt>
            <c:idx val="0"/>
            <c:invertIfNegative val="0"/>
            <c:bubble3D val="0"/>
            <c:spPr>
              <a:solidFill>
                <a:schemeClr val="accent2">
                  <a:lumMod val="40000"/>
                  <a:lumOff val="60000"/>
                </a:schemeClr>
              </a:solidFill>
              <a:ln w="9525" cap="flat" cmpd="sng" algn="ctr">
                <a:solidFill>
                  <a:schemeClr val="bg1"/>
                </a:solidFill>
                <a:round/>
              </a:ln>
              <a:effectLst/>
            </c:spPr>
            <c:extLst>
              <c:ext xmlns:c16="http://schemas.microsoft.com/office/drawing/2014/chart" uri="{C3380CC4-5D6E-409C-BE32-E72D297353CC}">
                <c16:uniqueId val="{00000001-5C44-4973-93B7-AC75AF991B7F}"/>
              </c:ext>
            </c:extLst>
          </c:dPt>
          <c:dPt>
            <c:idx val="2"/>
            <c:invertIfNegative val="0"/>
            <c:bubble3D val="0"/>
            <c:spPr>
              <a:solidFill>
                <a:schemeClr val="accent6">
                  <a:lumMod val="60000"/>
                  <a:lumOff val="40000"/>
                </a:schemeClr>
              </a:solidFill>
              <a:ln w="9525" cap="flat" cmpd="sng" algn="ctr">
                <a:solidFill>
                  <a:schemeClr val="bg1"/>
                </a:solidFill>
                <a:round/>
              </a:ln>
              <a:effectLst/>
            </c:spPr>
            <c:extLst>
              <c:ext xmlns:c16="http://schemas.microsoft.com/office/drawing/2014/chart" uri="{C3380CC4-5D6E-409C-BE32-E72D297353CC}">
                <c16:uniqueId val="{00000003-5C44-4973-93B7-AC75AF991B7F}"/>
              </c:ext>
            </c:extLst>
          </c:dPt>
          <c:dPt>
            <c:idx val="3"/>
            <c:invertIfNegative val="0"/>
            <c:bubble3D val="0"/>
            <c:spPr>
              <a:solidFill>
                <a:schemeClr val="accent4">
                  <a:lumMod val="40000"/>
                  <a:lumOff val="60000"/>
                </a:schemeClr>
              </a:solidFill>
              <a:ln w="9525" cap="flat" cmpd="sng" algn="ctr">
                <a:solidFill>
                  <a:schemeClr val="bg1"/>
                </a:solidFill>
                <a:round/>
              </a:ln>
              <a:effectLst/>
            </c:spPr>
            <c:extLst>
              <c:ext xmlns:c16="http://schemas.microsoft.com/office/drawing/2014/chart" uri="{C3380CC4-5D6E-409C-BE32-E72D297353CC}">
                <c16:uniqueId val="{00000005-5C44-4973-93B7-AC75AF991B7F}"/>
              </c:ext>
            </c:extLst>
          </c:dPt>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50000"/>
                        <a:lumOff val="50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'Öğrenci2 (2)'!$E$3:$H$3</c:f>
              <c:strCache>
                <c:ptCount val="3"/>
                <c:pt idx="0">
                  <c:v>YDYO İdaresi Memnuniyeti</c:v>
                </c:pt>
                <c:pt idx="1">
                  <c:v>Eğitim ve Etkinlik Memnuniyeti</c:v>
                </c:pt>
                <c:pt idx="2">
                  <c:v>ELT Konferansı Memnuniyeti</c:v>
                </c:pt>
              </c:strCache>
            </c:strRef>
          </c:cat>
          <c:val>
            <c:numRef>
              <c:f>'Öğrenci2 (2)'!$E$4:$H$4</c:f>
              <c:numCache>
                <c:formatCode>0%</c:formatCode>
                <c:ptCount val="4"/>
                <c:pt idx="0">
                  <c:v>0.87</c:v>
                </c:pt>
                <c:pt idx="1">
                  <c:v>0.96</c:v>
                </c:pt>
                <c:pt idx="2">
                  <c:v>0.9</c:v>
                </c:pt>
              </c:numCache>
            </c:numRef>
          </c:val>
          <c:extLst>
            <c:ext xmlns:c16="http://schemas.microsoft.com/office/drawing/2014/chart" uri="{C3380CC4-5D6E-409C-BE32-E72D297353CC}">
              <c16:uniqueId val="{00000006-5C44-4973-93B7-AC75AF991B7F}"/>
            </c:ext>
          </c:extLst>
        </c:ser>
        <c:dLbls>
          <c:dLblPos val="inEnd"/>
          <c:showLegendKey val="0"/>
          <c:showVal val="1"/>
          <c:showCatName val="0"/>
          <c:showSerName val="0"/>
          <c:showPercent val="0"/>
          <c:showBubbleSize val="0"/>
        </c:dLbls>
        <c:gapWidth val="100"/>
        <c:overlap val="100"/>
        <c:axId val="1307993887"/>
        <c:axId val="1307988895"/>
      </c:barChart>
      <c:catAx>
        <c:axId val="130799388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1400" b="1" i="0" u="none" strike="noStrike" kern="1200" baseline="0">
                <a:solidFill>
                  <a:schemeClr val="accent5">
                    <a:lumMod val="75000"/>
                  </a:schemeClr>
                </a:solidFill>
                <a:effectLst>
                  <a:glow rad="12700">
                    <a:schemeClr val="accent1">
                      <a:alpha val="40000"/>
                    </a:schemeClr>
                  </a:glow>
                </a:effectLst>
                <a:latin typeface="+mn-lt"/>
                <a:ea typeface="+mn-ea"/>
                <a:cs typeface="+mn-cs"/>
              </a:defRPr>
            </a:pPr>
            <a:endParaRPr lang="en-US"/>
          </a:p>
        </c:txPr>
        <c:crossAx val="1307988895"/>
        <c:crosses val="autoZero"/>
        <c:auto val="1"/>
        <c:lblAlgn val="ctr"/>
        <c:lblOffset val="100"/>
        <c:noMultiLvlLbl val="0"/>
      </c:catAx>
      <c:valAx>
        <c:axId val="1307988895"/>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50000"/>
                    <a:lumOff val="50000"/>
                  </a:schemeClr>
                </a:solidFill>
                <a:latin typeface="+mn-lt"/>
                <a:ea typeface="+mn-ea"/>
                <a:cs typeface="+mn-cs"/>
              </a:defRPr>
            </a:pPr>
            <a:endParaRPr lang="en-US"/>
          </a:p>
        </c:txPr>
        <c:crossAx val="1307993887"/>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900"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400"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900"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400"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9FC953-42AA-4EE9-BF6A-0E981C5F3E5C}" type="datetimeFigureOut">
              <a:rPr lang="tr-TR" smtClean="0"/>
              <a:t>21.02.2022</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8F1CBD-092F-46C9-A4DE-6EE6E628FC19}" type="slidenum">
              <a:rPr lang="tr-TR" smtClean="0"/>
              <a:t>‹#›</a:t>
            </a:fld>
            <a:endParaRPr lang="tr-TR"/>
          </a:p>
        </p:txBody>
      </p:sp>
    </p:spTree>
    <p:extLst>
      <p:ext uri="{BB962C8B-B14F-4D97-AF65-F5344CB8AC3E}">
        <p14:creationId xmlns:p14="http://schemas.microsoft.com/office/powerpoint/2010/main" val="1877612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tr-TR"/>
              <a:t>Asıl başlık stili için tıklatın</a:t>
            </a:r>
            <a:endParaRPr lang="en-US"/>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a:p>
        </p:txBody>
      </p:sp>
      <p:sp>
        <p:nvSpPr>
          <p:cNvPr id="4" name="Date Placeholder 3"/>
          <p:cNvSpPr>
            <a:spLocks noGrp="1"/>
          </p:cNvSpPr>
          <p:nvPr>
            <p:ph type="dt" sz="half" idx="10"/>
          </p:nvPr>
        </p:nvSpPr>
        <p:spPr/>
        <p:txBody>
          <a:bodyPr/>
          <a:lstStyle/>
          <a:p>
            <a:fld id="{A7A42CFF-777B-4533-A440-4C456B6A9FEA}" type="datetime1">
              <a:rPr lang="tr-TR" smtClean="0"/>
              <a:t>21.02.2022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209844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tr-TR"/>
              <a:t>Asıl başlık stili için tıklatın</a:t>
            </a:r>
            <a:endParaRPr lang="en-US"/>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C07C83F0-FC27-43D2-9813-F060C2D9E7A0}" type="datetime1">
              <a:rPr lang="tr-TR" smtClean="0"/>
              <a:t>21.02.2022</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44346277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tr-TR"/>
              <a:t>Asıl başlık stili için tıklatın</a:t>
            </a:r>
            <a:endParaRPr lang="en-US"/>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21.02.2022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52109280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tr-TR"/>
              <a:t>Asıl başlık stili için tıklatın</a:t>
            </a:r>
            <a:endParaRPr lang="en-US"/>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a:t>Asıl metin stillerini düzenle</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21.02.2022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a:t>”</a:t>
            </a:r>
          </a:p>
        </p:txBody>
      </p:sp>
    </p:spTree>
    <p:extLst>
      <p:ext uri="{BB962C8B-B14F-4D97-AF65-F5344CB8AC3E}">
        <p14:creationId xmlns:p14="http://schemas.microsoft.com/office/powerpoint/2010/main" val="42219107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tr-TR"/>
              <a:t>Asıl başlık stili için tıklatın</a:t>
            </a:r>
            <a:endParaRPr lang="en-US"/>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21.02.2022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255784116"/>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07C83F0-FC27-43D2-9813-F060C2D9E7A0}" type="datetime1">
              <a:rPr lang="tr-TR" smtClean="0"/>
              <a:t>21.02.2022</a:t>
            </a:fld>
            <a:endParaRPr lang="tr-TR"/>
          </a:p>
        </p:txBody>
      </p:sp>
      <p:sp>
        <p:nvSpPr>
          <p:cNvPr id="4"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05303407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07C83F0-FC27-43D2-9813-F060C2D9E7A0}" type="datetime1">
              <a:rPr lang="tr-TR" smtClean="0"/>
              <a:t>21.02.2022</a:t>
            </a:fld>
            <a:endParaRPr lang="tr-TR"/>
          </a:p>
        </p:txBody>
      </p:sp>
      <p:sp>
        <p:nvSpPr>
          <p:cNvPr id="4"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559420382"/>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C07C83F0-FC27-43D2-9813-F060C2D9E7A0}" type="datetime1">
              <a:rPr lang="tr-TR" smtClean="0"/>
              <a:t>21.02.2022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369533345"/>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tr-TR"/>
              <a:t>Asıl başlık stili için tıklatın</a:t>
            </a:r>
            <a:endParaRPr lang="en-US"/>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E2D2059A-8985-41A3-9F35-8DC13894A4E0}" type="datetime1">
              <a:rPr lang="tr-TR" smtClean="0"/>
              <a:t>21.02.2022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825482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3"/>
          <p:cNvSpPr>
            <a:spLocks noGrp="1"/>
          </p:cNvSpPr>
          <p:nvPr>
            <p:ph type="dt" sz="half" idx="10"/>
          </p:nvPr>
        </p:nvSpPr>
        <p:spPr/>
        <p:txBody>
          <a:bodyPr/>
          <a:lstStyle/>
          <a:p>
            <a:fld id="{DCF74D3F-D744-42F9-A266-110B14BD4158}" type="datetime1">
              <a:rPr lang="tr-TR" smtClean="0"/>
              <a:t>21.02.2022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238146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tr-TR"/>
              <a:t>Asıl başlık stili için tıklatın</a:t>
            </a:r>
            <a:endParaRPr lang="en-US"/>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DEC1C8BA-DCDD-4E80-B44D-BB4BDA6BC718}" type="datetime1">
              <a:rPr lang="tr-TR" smtClean="0"/>
              <a:t>21.02.2022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388505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D6427ED0-D0FE-4A09-AE62-4103EA8D2926}" type="datetime1">
              <a:rPr lang="tr-TR" smtClean="0"/>
              <a:t>21.02.2022</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598338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0E782A1D-A539-4378-A6BA-1AA9F3084D39}" type="datetime1">
              <a:rPr lang="tr-TR" smtClean="0"/>
              <a:t>21.02.2022</a:t>
            </a:fld>
            <a:endParaRPr lang="tr-TR"/>
          </a:p>
        </p:txBody>
      </p:sp>
      <p:sp>
        <p:nvSpPr>
          <p:cNvPr id="8" name="Footer Placeholder 7"/>
          <p:cNvSpPr>
            <a:spLocks noGrp="1"/>
          </p:cNvSpPr>
          <p:nvPr>
            <p:ph type="ftr" sz="quarter" idx="11"/>
          </p:nvPr>
        </p:nvSpPr>
        <p:spPr/>
        <p:txBody>
          <a:bodyPr/>
          <a:lstStyle/>
          <a:p>
            <a:r>
              <a:rPr lang="tr-TR"/>
              <a:t>Kalite bir yaşam tarzıdır.</a:t>
            </a:r>
          </a:p>
        </p:txBody>
      </p:sp>
      <p:sp>
        <p:nvSpPr>
          <p:cNvPr id="9" name="Slide Number Placeholder 8"/>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98439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7" name="Date Placeholder 2"/>
          <p:cNvSpPr>
            <a:spLocks noGrp="1"/>
          </p:cNvSpPr>
          <p:nvPr>
            <p:ph type="dt" sz="half" idx="10"/>
          </p:nvPr>
        </p:nvSpPr>
        <p:spPr/>
        <p:txBody>
          <a:bodyPr/>
          <a:lstStyle/>
          <a:p>
            <a:fld id="{62192C6F-6FA5-45C8-ACE4-E5B3D13F24FA}" type="datetime1">
              <a:rPr lang="tr-TR" smtClean="0"/>
              <a:t>21.02.2022</a:t>
            </a:fld>
            <a:endParaRPr lang="tr-TR"/>
          </a:p>
        </p:txBody>
      </p:sp>
      <p:sp>
        <p:nvSpPr>
          <p:cNvPr id="5" name="Footer Placeholder 3"/>
          <p:cNvSpPr>
            <a:spLocks noGrp="1"/>
          </p:cNvSpPr>
          <p:nvPr>
            <p:ph type="ftr" sz="quarter" idx="11"/>
          </p:nvPr>
        </p:nvSpPr>
        <p:spPr/>
        <p:txBody>
          <a:bodyPr/>
          <a:lstStyle/>
          <a:p>
            <a:r>
              <a:rPr lang="tr-TR"/>
              <a:t>Kalite bir yaşam tarzıdır.</a:t>
            </a:r>
          </a:p>
        </p:txBody>
      </p:sp>
      <p:sp>
        <p:nvSpPr>
          <p:cNvPr id="6" name="Slide Number Placeholder 4"/>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276826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E20823A-34F6-4D9A-B72C-4420CCCD8E18}" type="datetime1">
              <a:rPr lang="tr-TR" smtClean="0"/>
              <a:t>21.02.2022</a:t>
            </a:fld>
            <a:endParaRPr lang="tr-TR"/>
          </a:p>
        </p:txBody>
      </p:sp>
      <p:sp>
        <p:nvSpPr>
          <p:cNvPr id="5" name="Footer Placeholder 2"/>
          <p:cNvSpPr>
            <a:spLocks noGrp="1"/>
          </p:cNvSpPr>
          <p:nvPr>
            <p:ph type="ftr" sz="quarter" idx="11"/>
          </p:nvPr>
        </p:nvSpPr>
        <p:spPr/>
        <p:txBody>
          <a:bodyPr/>
          <a:lstStyle/>
          <a:p>
            <a:r>
              <a:rPr lang="tr-TR"/>
              <a:t>Kalite bir yaşam tarzıdır.</a:t>
            </a:r>
          </a:p>
        </p:txBody>
      </p:sp>
      <p:sp>
        <p:nvSpPr>
          <p:cNvPr id="6" name="Slide Number Placeholder 3"/>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187242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tr-TR"/>
              <a:t>Asıl başlık stili için tıklatın</a:t>
            </a:r>
            <a:endParaRPr lang="en-US"/>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7" name="Date Placeholder 4"/>
          <p:cNvSpPr>
            <a:spLocks noGrp="1"/>
          </p:cNvSpPr>
          <p:nvPr>
            <p:ph type="dt" sz="half" idx="10"/>
          </p:nvPr>
        </p:nvSpPr>
        <p:spPr/>
        <p:txBody>
          <a:bodyPr/>
          <a:lstStyle/>
          <a:p>
            <a:fld id="{B46673C7-9167-4403-8666-44BE39765140}" type="datetime1">
              <a:rPr lang="tr-TR" smtClean="0"/>
              <a:t>21.02.2022</a:t>
            </a:fld>
            <a:endParaRPr lang="tr-TR"/>
          </a:p>
        </p:txBody>
      </p:sp>
      <p:sp>
        <p:nvSpPr>
          <p:cNvPr id="5" name="Footer Placeholder 5"/>
          <p:cNvSpPr>
            <a:spLocks noGrp="1"/>
          </p:cNvSpPr>
          <p:nvPr>
            <p:ph type="ftr" sz="quarter" idx="11"/>
          </p:nvPr>
        </p:nvSpPr>
        <p:spPr/>
        <p:txBody>
          <a:bodyPr/>
          <a:lstStyle/>
          <a:p>
            <a:r>
              <a:rPr lang="tr-TR"/>
              <a:t>Kalite bir yaşam tarzıdır.</a:t>
            </a:r>
          </a:p>
        </p:txBody>
      </p:sp>
      <p:sp>
        <p:nvSpPr>
          <p:cNvPr id="6"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601157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tr-TR"/>
              <a:t>Asıl başlık stili için tıklatın</a:t>
            </a:r>
            <a:endParaRPr lang="en-US"/>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A12AA8A1-43D8-4974-AA28-F99EFBEC3B2D}" type="datetime1">
              <a:rPr lang="tr-TR" smtClean="0"/>
              <a:t>21.02.2022</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102238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tr-TR"/>
              <a:t>Asıl başlık stili için tıklatın</a:t>
            </a:r>
            <a:endParaRPr lang="en-US"/>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07C83F0-FC27-43D2-9813-F060C2D9E7A0}" type="datetime1">
              <a:rPr lang="tr-TR" smtClean="0"/>
              <a:t>21.02.2022</a:t>
            </a:fld>
            <a:endParaRPr lang="tr-TR"/>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tr-TR"/>
              <a:t>Kalite bir yaşam tarzıdır.</a:t>
            </a:r>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439F893C-C32F-4835-A1E5-850973405C58}" type="slidenum">
              <a:rPr lang="tr-TR" smtClean="0"/>
              <a:t>‹#›</a:t>
            </a:fld>
            <a:endParaRPr lang="tr-TR"/>
          </a:p>
        </p:txBody>
      </p:sp>
    </p:spTree>
    <p:extLst>
      <p:ext uri="{BB962C8B-B14F-4D97-AF65-F5344CB8AC3E}">
        <p14:creationId xmlns:p14="http://schemas.microsoft.com/office/powerpoint/2010/main" val="15227008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hf hdr="0" ftr="0" dt="0"/>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330546" y="5512332"/>
            <a:ext cx="8554916" cy="430887"/>
          </a:xfrm>
          <a:prstGeom prst="rect">
            <a:avLst/>
          </a:prstGeom>
          <a:noFill/>
        </p:spPr>
        <p:txBody>
          <a:bodyPr wrap="square" rtlCol="0">
            <a:spAutoFit/>
          </a:bodyPr>
          <a:lstStyle/>
          <a:p>
            <a:pPr algn="ctr"/>
            <a:r>
              <a:rPr lang="tr-TR" sz="2200" b="1" dirty="0" smtClean="0">
                <a:solidFill>
                  <a:schemeClr val="accent5">
                    <a:lumMod val="50000"/>
                  </a:schemeClr>
                </a:solidFill>
              </a:rPr>
              <a:t>YABANCI DİLLER YÜKSEKOKULU</a:t>
            </a:r>
            <a:endParaRPr lang="tr-TR" sz="2800" b="1" dirty="0">
              <a:solidFill>
                <a:schemeClr val="accent5">
                  <a:lumMod val="50000"/>
                </a:schemeClr>
              </a:solidFill>
            </a:endParaRPr>
          </a:p>
        </p:txBody>
      </p:sp>
      <p:pic>
        <p:nvPicPr>
          <p:cNvPr id="102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19872" y="836712"/>
            <a:ext cx="2376264" cy="504746"/>
          </a:xfrm>
          <a:prstGeom prst="rect">
            <a:avLst/>
          </a:prstGeom>
          <a:noFill/>
          <a:extLst>
            <a:ext uri="{909E8E84-426E-40DD-AFC4-6F175D3DCCD1}">
              <a14:hiddenFill xmlns:a14="http://schemas.microsoft.com/office/drawing/2010/main">
                <a:solidFill>
                  <a:srgbClr val="FFFFFF"/>
                </a:solidFill>
              </a14:hiddenFill>
            </a:ext>
          </a:extLst>
        </p:spPr>
      </p:pic>
      <p:sp>
        <p:nvSpPr>
          <p:cNvPr id="45" name="Metin kutusu 44"/>
          <p:cNvSpPr txBox="1"/>
          <p:nvPr/>
        </p:nvSpPr>
        <p:spPr>
          <a:xfrm>
            <a:off x="330546" y="2410020"/>
            <a:ext cx="8554916" cy="1569660"/>
          </a:xfrm>
          <a:prstGeom prst="rect">
            <a:avLst/>
          </a:prstGeom>
          <a:solidFill>
            <a:schemeClr val="accent6">
              <a:lumMod val="20000"/>
              <a:lumOff val="80000"/>
            </a:schemeClr>
          </a:solidFill>
        </p:spPr>
        <p:txBody>
          <a:bodyPr wrap="square" lIns="91440" tIns="45720" rIns="91440" bIns="45720" rtlCol="0" anchor="t">
            <a:spAutoFit/>
          </a:bodyPr>
          <a:lstStyle/>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 2021 YILI </a:t>
            </a:r>
            <a:endParaRPr lang="en-US"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endParaRPr>
          </a:p>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YÖNETİMİN GÖZDEN GEÇİRME TOPLANTISI </a:t>
            </a:r>
          </a:p>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(YGG) </a:t>
            </a:r>
            <a:endParaRPr lang="en-US" sz="3200" b="1" spc="50" dirty="0">
              <a:ln w="0"/>
              <a:solidFill>
                <a:schemeClr val="tx2">
                  <a:lumMod val="50000"/>
                </a:schemeClr>
              </a:solidFill>
              <a:effectLst>
                <a:innerShdw blurRad="63500" dist="50800" dir="13500000">
                  <a:srgbClr val="000000">
                    <a:alpha val="50000"/>
                  </a:srgbClr>
                </a:innerShdw>
              </a:effectLst>
              <a:ea typeface="+mj-ea"/>
              <a:cs typeface="Calibri" panose="020F0502020204030204"/>
            </a:endParaRPr>
          </a:p>
        </p:txBody>
      </p:sp>
    </p:spTree>
    <p:extLst>
      <p:ext uri="{BB962C8B-B14F-4D97-AF65-F5344CB8AC3E}">
        <p14:creationId xmlns:p14="http://schemas.microsoft.com/office/powerpoint/2010/main" val="10576697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823765" y="476672"/>
            <a:ext cx="7321964" cy="1384995"/>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(HAYATA GEÇİRİLEN ÖNERİLER ve AKSİYON ALINAN ŞİKAYETLER)</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9" name="Tablo 8">
            <a:extLst>
              <a:ext uri="{FF2B5EF4-FFF2-40B4-BE49-F238E27FC236}">
                <a16:creationId xmlns:a16="http://schemas.microsoft.com/office/drawing/2014/main" id="{400F1050-5732-4B60-86BA-E121C706FD69}"/>
              </a:ext>
            </a:extLst>
          </p:cNvPr>
          <p:cNvGraphicFramePr>
            <a:graphicFrameLocks noGrp="1"/>
          </p:cNvGraphicFramePr>
          <p:nvPr>
            <p:extLst>
              <p:ext uri="{D42A27DB-BD31-4B8C-83A1-F6EECF244321}">
                <p14:modId xmlns:p14="http://schemas.microsoft.com/office/powerpoint/2010/main" val="2125759103"/>
              </p:ext>
            </p:extLst>
          </p:nvPr>
        </p:nvGraphicFramePr>
        <p:xfrm>
          <a:off x="251520" y="2061244"/>
          <a:ext cx="8703327" cy="4547373"/>
        </p:xfrm>
        <a:graphic>
          <a:graphicData uri="http://schemas.openxmlformats.org/drawingml/2006/table">
            <a:tbl>
              <a:tblPr/>
              <a:tblGrid>
                <a:gridCol w="2786125">
                  <a:extLst>
                    <a:ext uri="{9D8B030D-6E8A-4147-A177-3AD203B41FA5}">
                      <a16:colId xmlns:a16="http://schemas.microsoft.com/office/drawing/2014/main" val="3918363564"/>
                    </a:ext>
                  </a:extLst>
                </a:gridCol>
                <a:gridCol w="2947010">
                  <a:extLst>
                    <a:ext uri="{9D8B030D-6E8A-4147-A177-3AD203B41FA5}">
                      <a16:colId xmlns:a16="http://schemas.microsoft.com/office/drawing/2014/main" val="1683979601"/>
                    </a:ext>
                  </a:extLst>
                </a:gridCol>
                <a:gridCol w="2970192">
                  <a:extLst>
                    <a:ext uri="{9D8B030D-6E8A-4147-A177-3AD203B41FA5}">
                      <a16:colId xmlns:a16="http://schemas.microsoft.com/office/drawing/2014/main" val="2592459544"/>
                    </a:ext>
                  </a:extLst>
                </a:gridCol>
              </a:tblGrid>
              <a:tr h="390977">
                <a:tc>
                  <a:txBody>
                    <a:bodyPr/>
                    <a:lstStyle/>
                    <a:p>
                      <a:pPr algn="ctr" fontAlgn="ctr"/>
                      <a:r>
                        <a:rPr lang="tr-TR" sz="1200" b="1" i="0" u="none" strike="noStrike" dirty="0">
                          <a:solidFill>
                            <a:srgbClr val="000000"/>
                          </a:solidFill>
                          <a:effectLst/>
                          <a:latin typeface="Calibri" panose="020F0502020204030204" pitchFamily="34" charset="0"/>
                        </a:rPr>
                        <a:t>KONUSU</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ÇÖZÜM</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SONUÇ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568596">
                <a:tc>
                  <a:txBody>
                    <a:bodyPr/>
                    <a:lstStyle/>
                    <a:p>
                      <a:pPr algn="ctr" fontAlgn="ctr"/>
                      <a:r>
                        <a:rPr lang="tr-TR" sz="1200" b="0" i="0" u="none" strike="noStrike" dirty="0" smtClean="0">
                          <a:solidFill>
                            <a:srgbClr val="000000"/>
                          </a:solidFill>
                          <a:effectLst/>
                          <a:latin typeface="Calibri" panose="020F0502020204030204" pitchFamily="34" charset="0"/>
                        </a:rPr>
                        <a:t>Kantinde yemek çeşitliliğinin</a:t>
                      </a:r>
                      <a:r>
                        <a:rPr lang="tr-TR" sz="1200" b="0" i="0" u="none" strike="noStrike" baseline="0" dirty="0" smtClean="0">
                          <a:solidFill>
                            <a:srgbClr val="000000"/>
                          </a:solidFill>
                          <a:effectLst/>
                          <a:latin typeface="Calibri" panose="020F0502020204030204" pitchFamily="34" charset="0"/>
                        </a:rPr>
                        <a:t> artırılması</a:t>
                      </a: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200" b="0" i="0" u="none" strike="noStrike" dirty="0" smtClean="0">
                          <a:solidFill>
                            <a:srgbClr val="000000"/>
                          </a:solidFill>
                          <a:effectLst/>
                          <a:latin typeface="Calibri" panose="020F0502020204030204" pitchFamily="34" charset="0"/>
                        </a:rPr>
                        <a:t>Kantin sahibiyle görüşülmüştür</a:t>
                      </a:r>
                      <a:r>
                        <a:rPr lang="tr-TR" sz="1200" b="0" i="0" u="none" strike="noStrike" dirty="0">
                          <a:solidFill>
                            <a:srgbClr val="000000"/>
                          </a:solidFill>
                          <a:effectLst/>
                          <a:latin typeface="Calibri" panose="020F0502020204030204" pitchFamily="34" charset="0"/>
                        </a:rPr>
                        <a: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568596">
                <a:tc>
                  <a:txBody>
                    <a:bodyPr/>
                    <a:lstStyle/>
                    <a:p>
                      <a:pPr algn="ctr" fontAlgn="ctr"/>
                      <a:r>
                        <a:rPr lang="tr-TR" sz="1200" b="0" i="0" u="none" strike="noStrike" dirty="0">
                          <a:solidFill>
                            <a:srgbClr val="000000"/>
                          </a:solidFill>
                          <a:effectLst/>
                          <a:latin typeface="Calibri" panose="020F0502020204030204" pitchFamily="34" charset="0"/>
                        </a:rPr>
                        <a:t> </a:t>
                      </a:r>
                      <a:r>
                        <a:rPr lang="tr-TR" sz="1200" b="0" i="0" u="none" strike="noStrike" dirty="0" smtClean="0">
                          <a:solidFill>
                            <a:srgbClr val="000000"/>
                          </a:solidFill>
                          <a:effectLst/>
                          <a:latin typeface="Calibri" panose="020F0502020204030204" pitchFamily="34" charset="0"/>
                        </a:rPr>
                        <a:t>Kantinde elektronik sigara içilmesi</a:t>
                      </a: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200" b="0" i="0" u="none" strike="noStrike" dirty="0" smtClean="0">
                          <a:solidFill>
                            <a:srgbClr val="000000"/>
                          </a:solidFill>
                          <a:effectLst/>
                          <a:latin typeface="Calibri" panose="020F0502020204030204" pitchFamily="34" charset="0"/>
                        </a:rPr>
                        <a:t>Kantin sahibi</a:t>
                      </a:r>
                      <a:r>
                        <a:rPr lang="tr-TR" sz="1200" b="0" i="0" u="none" strike="noStrike" baseline="0" dirty="0" smtClean="0">
                          <a:solidFill>
                            <a:srgbClr val="000000"/>
                          </a:solidFill>
                          <a:effectLst/>
                          <a:latin typeface="Calibri" panose="020F0502020204030204" pitchFamily="34" charset="0"/>
                        </a:rPr>
                        <a:t> ile  bu konu görüşüldü.</a:t>
                      </a: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200" b="0" i="0" u="none" strike="noStrike" dirty="0" smtClean="0">
                          <a:solidFill>
                            <a:srgbClr val="000000"/>
                          </a:solidFill>
                          <a:effectLst/>
                          <a:latin typeface="Calibri" panose="020F0502020204030204" pitchFamily="34" charset="0"/>
                        </a:rPr>
                        <a:t>Kantinde</a:t>
                      </a:r>
                      <a:r>
                        <a:rPr lang="tr-TR" sz="1200" b="0" i="0" u="none" strike="noStrike" baseline="0" dirty="0" smtClean="0">
                          <a:solidFill>
                            <a:srgbClr val="000000"/>
                          </a:solidFill>
                          <a:effectLst/>
                          <a:latin typeface="Calibri" panose="020F0502020204030204" pitchFamily="34" charset="0"/>
                        </a:rPr>
                        <a:t> elektrikli sigara yasaklanıştır.</a:t>
                      </a: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568596">
                <a:tc>
                  <a:txBody>
                    <a:bodyPr/>
                    <a:lstStyle/>
                    <a:p>
                      <a:pPr algn="ctr" fontAlgn="ctr"/>
                      <a:r>
                        <a:rPr lang="tr-TR" sz="1200" b="0" i="0" u="none" strike="noStrike" dirty="0" smtClean="0">
                          <a:solidFill>
                            <a:srgbClr val="000000"/>
                          </a:solidFill>
                          <a:effectLst/>
                          <a:latin typeface="Calibri" panose="020F0502020204030204" pitchFamily="34" charset="0"/>
                        </a:rPr>
                        <a:t>Konuşma</a:t>
                      </a:r>
                      <a:r>
                        <a:rPr lang="tr-TR" sz="1200" b="0" i="0" u="none" strike="noStrike" baseline="0" dirty="0" smtClean="0">
                          <a:solidFill>
                            <a:srgbClr val="000000"/>
                          </a:solidFill>
                          <a:effectLst/>
                          <a:latin typeface="Calibri" panose="020F0502020204030204" pitchFamily="34" charset="0"/>
                        </a:rPr>
                        <a:t> Sınavının soru değiştirme uygulamasında değişiklik talebi</a:t>
                      </a:r>
                      <a:r>
                        <a:rPr lang="tr-TR" sz="12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200" b="0" i="0" u="none" strike="noStrike" dirty="0" smtClean="0">
                          <a:solidFill>
                            <a:srgbClr val="000000"/>
                          </a:solidFill>
                          <a:effectLst/>
                          <a:latin typeface="Calibri" panose="020F0502020204030204" pitchFamily="34" charset="0"/>
                        </a:rPr>
                        <a:t>Öğrenci ilk seçtikleri sınav sorusuna</a:t>
                      </a:r>
                      <a:r>
                        <a:rPr lang="tr-TR" sz="1200" b="0" i="0" u="none" strike="noStrike" baseline="0" dirty="0" smtClean="0">
                          <a:solidFill>
                            <a:srgbClr val="000000"/>
                          </a:solidFill>
                          <a:effectLst/>
                          <a:latin typeface="Calibri" panose="020F0502020204030204" pitchFamily="34" charset="0"/>
                        </a:rPr>
                        <a:t> cevap verebilecekler</a:t>
                      </a: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568596">
                <a:tc>
                  <a:txBody>
                    <a:bodyPr/>
                    <a:lstStyle/>
                    <a:p>
                      <a:pPr algn="ctr" fontAlgn="ctr"/>
                      <a:r>
                        <a:rPr lang="tr-TR" sz="1200" b="0" i="0" u="none" strike="noStrike" dirty="0" smtClean="0">
                          <a:solidFill>
                            <a:srgbClr val="000000"/>
                          </a:solidFill>
                          <a:effectLst/>
                          <a:latin typeface="Calibri" panose="020F0502020204030204" pitchFamily="34" charset="0"/>
                        </a:rPr>
                        <a:t>A1</a:t>
                      </a:r>
                      <a:r>
                        <a:rPr lang="tr-TR" sz="1200" b="0" i="0" u="none" strike="noStrike" baseline="0" dirty="0" smtClean="0">
                          <a:solidFill>
                            <a:srgbClr val="000000"/>
                          </a:solidFill>
                          <a:effectLst/>
                          <a:latin typeface="Calibri" panose="020F0502020204030204" pitchFamily="34" charset="0"/>
                        </a:rPr>
                        <a:t> seviyesinde k</a:t>
                      </a:r>
                      <a:r>
                        <a:rPr lang="tr-TR" sz="1200" b="0" i="0" u="none" strike="noStrike" dirty="0" smtClean="0">
                          <a:solidFill>
                            <a:srgbClr val="000000"/>
                          </a:solidFill>
                          <a:effectLst/>
                          <a:latin typeface="Calibri" panose="020F0502020204030204" pitchFamily="34" charset="0"/>
                        </a:rPr>
                        <a:t>itapların</a:t>
                      </a:r>
                      <a:r>
                        <a:rPr lang="tr-TR" sz="1200" b="0" i="0" u="none" strike="noStrike" baseline="0" dirty="0" smtClean="0">
                          <a:solidFill>
                            <a:srgbClr val="000000"/>
                          </a:solidFill>
                          <a:effectLst/>
                          <a:latin typeface="Calibri" panose="020F0502020204030204" pitchFamily="34" charset="0"/>
                        </a:rPr>
                        <a:t> zorluğu hakkında geribildirim yapıldı</a:t>
                      </a: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200" b="0" i="0" u="none" strike="noStrike" dirty="0" smtClean="0">
                          <a:solidFill>
                            <a:srgbClr val="000000"/>
                          </a:solidFill>
                          <a:effectLst/>
                          <a:latin typeface="Calibri" panose="020F0502020204030204" pitchFamily="34" charset="0"/>
                        </a:rPr>
                        <a:t>Konu Yabancı Dil Eğitim</a:t>
                      </a:r>
                      <a:r>
                        <a:rPr lang="tr-TR" sz="1200" b="0" i="0" u="none" strike="noStrike" baseline="0" dirty="0" smtClean="0">
                          <a:solidFill>
                            <a:srgbClr val="000000"/>
                          </a:solidFill>
                          <a:effectLst/>
                          <a:latin typeface="Calibri" panose="020F0502020204030204" pitchFamily="34" charset="0"/>
                        </a:rPr>
                        <a:t> Koordinatörlüğüne iletildi</a:t>
                      </a: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200" b="0" i="0" u="none" strike="noStrike" dirty="0" smtClean="0">
                          <a:solidFill>
                            <a:srgbClr val="000000"/>
                          </a:solidFill>
                          <a:effectLst/>
                          <a:latin typeface="Calibri" panose="020F0502020204030204" pitchFamily="34" charset="0"/>
                        </a:rPr>
                        <a:t>A1 seviyesinden önce </a:t>
                      </a:r>
                      <a:r>
                        <a:rPr lang="tr-TR" sz="1200" b="0" i="0" u="none" strike="noStrike" dirty="0" err="1" smtClean="0">
                          <a:solidFill>
                            <a:srgbClr val="000000"/>
                          </a:solidFill>
                          <a:effectLst/>
                          <a:latin typeface="Calibri" panose="020F0502020204030204" pitchFamily="34" charset="0"/>
                        </a:rPr>
                        <a:t>Beginner</a:t>
                      </a:r>
                      <a:r>
                        <a:rPr lang="tr-TR" sz="1200" b="0" i="0" u="none" strike="noStrike" dirty="0" smtClean="0">
                          <a:solidFill>
                            <a:srgbClr val="000000"/>
                          </a:solidFill>
                          <a:effectLst/>
                          <a:latin typeface="Calibri" panose="020F0502020204030204" pitchFamily="34" charset="0"/>
                        </a:rPr>
                        <a:t> seviyesi açılması</a:t>
                      </a:r>
                      <a:r>
                        <a:rPr lang="tr-TR" sz="1200" b="0" i="0" u="none" strike="noStrike" baseline="0" dirty="0" smtClean="0">
                          <a:solidFill>
                            <a:srgbClr val="000000"/>
                          </a:solidFill>
                          <a:effectLst/>
                          <a:latin typeface="Calibri" panose="020F0502020204030204" pitchFamily="34" charset="0"/>
                        </a:rPr>
                        <a:t> teklif edildi. Konu Rektörlük ile görüşülecektir.</a:t>
                      </a: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88209708"/>
                  </a:ext>
                </a:extLst>
              </a:tr>
              <a:tr h="656708">
                <a:tc>
                  <a:txBody>
                    <a:bodyPr/>
                    <a:lstStyle/>
                    <a:p>
                      <a:pPr algn="ctr" fontAlgn="ctr"/>
                      <a:r>
                        <a:rPr lang="tr-TR" sz="1200" b="0" i="0" u="none" strike="noStrike" dirty="0" smtClean="0">
                          <a:solidFill>
                            <a:srgbClr val="000000"/>
                          </a:solidFill>
                          <a:effectLst/>
                          <a:latin typeface="Calibri" panose="020F0502020204030204" pitchFamily="34" charset="0"/>
                        </a:rPr>
                        <a:t>A1 sevilerinde</a:t>
                      </a:r>
                      <a:r>
                        <a:rPr lang="tr-TR" sz="1200" b="0" i="0" u="none" strike="noStrike" baseline="0" dirty="0" smtClean="0">
                          <a:solidFill>
                            <a:srgbClr val="000000"/>
                          </a:solidFill>
                          <a:effectLst/>
                          <a:latin typeface="Calibri" panose="020F0502020204030204" pitchFamily="34" charset="0"/>
                        </a:rPr>
                        <a:t> Öğretim Görevlilerinin bazen Türkçe açıklama yapması şikayet edildi.</a:t>
                      </a: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200" b="0" i="0" u="none" strike="noStrike" dirty="0" smtClean="0">
                          <a:solidFill>
                            <a:srgbClr val="000000"/>
                          </a:solidFill>
                          <a:effectLst/>
                          <a:latin typeface="Calibri" panose="020F0502020204030204" pitchFamily="34" charset="0"/>
                        </a:rPr>
                        <a:t>Öğencilerin şikayeti</a:t>
                      </a:r>
                      <a:r>
                        <a:rPr lang="tr-TR" sz="1200" b="0" i="0" u="none" strike="noStrike" baseline="0" dirty="0" smtClean="0">
                          <a:solidFill>
                            <a:srgbClr val="000000"/>
                          </a:solidFill>
                          <a:effectLst/>
                          <a:latin typeface="Calibri" panose="020F0502020204030204" pitchFamily="34" charset="0"/>
                        </a:rPr>
                        <a:t> öğretim görevlilerine iletilecektir.</a:t>
                      </a: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200" b="0" i="0" u="none" strike="noStrike" dirty="0" smtClean="0">
                          <a:solidFill>
                            <a:srgbClr val="000000"/>
                          </a:solidFill>
                          <a:effectLst/>
                          <a:latin typeface="Calibri" panose="020F0502020204030204" pitchFamily="34" charset="0"/>
                        </a:rPr>
                        <a:t>A1 seviye</a:t>
                      </a:r>
                      <a:r>
                        <a:rPr lang="tr-TR" sz="1200" b="0" i="0" u="none" strike="noStrike" baseline="0" dirty="0" smtClean="0">
                          <a:solidFill>
                            <a:srgbClr val="000000"/>
                          </a:solidFill>
                          <a:effectLst/>
                          <a:latin typeface="Calibri" panose="020F0502020204030204" pitchFamily="34" charset="0"/>
                        </a:rPr>
                        <a:t> koordinatörü probemin tekrarlanmaması için konuyu öğretim görevlilerine bildirdi.  </a:t>
                      </a: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95939070"/>
                  </a:ext>
                </a:extLst>
              </a:tr>
              <a:tr h="656708">
                <a:tc>
                  <a:txBody>
                    <a:bodyPr/>
                    <a:lstStyle/>
                    <a:p>
                      <a:pPr algn="ctr" fontAlgn="ctr"/>
                      <a:r>
                        <a:rPr lang="tr-TR" sz="1200" b="0" i="0" u="none" strike="noStrike" dirty="0" smtClean="0">
                          <a:solidFill>
                            <a:srgbClr val="000000"/>
                          </a:solidFill>
                          <a:effectLst/>
                          <a:latin typeface="Calibri" panose="020F0502020204030204" pitchFamily="34" charset="0"/>
                        </a:rPr>
                        <a:t>401</a:t>
                      </a:r>
                      <a:r>
                        <a:rPr lang="tr-TR" sz="1200" b="0" i="0" u="none" strike="noStrike" baseline="0" dirty="0" smtClean="0">
                          <a:solidFill>
                            <a:srgbClr val="000000"/>
                          </a:solidFill>
                          <a:effectLst/>
                          <a:latin typeface="Calibri" panose="020F0502020204030204" pitchFamily="34" charset="0"/>
                        </a:rPr>
                        <a:t> ve 409 No’lu dersliklerin bir penceresi oldugundan yeterince havalandırılamaması</a:t>
                      </a: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200" b="0" i="0" u="none" strike="noStrike" dirty="0" smtClean="0">
                          <a:solidFill>
                            <a:srgbClr val="000000"/>
                          </a:solidFill>
                          <a:effectLst/>
                          <a:latin typeface="Calibri" panose="020F0502020204030204" pitchFamily="34" charset="0"/>
                        </a:rPr>
                        <a:t>14 Mart 2022 de başlayacak 3.</a:t>
                      </a:r>
                      <a:r>
                        <a:rPr lang="tr-TR" sz="1200" b="0" i="0" u="none" strike="noStrike" baseline="0" dirty="0" smtClean="0">
                          <a:solidFill>
                            <a:srgbClr val="000000"/>
                          </a:solidFill>
                          <a:effectLst/>
                          <a:latin typeface="Calibri" panose="020F0502020204030204" pitchFamily="34" charset="0"/>
                        </a:rPr>
                        <a:t> Modülde müsait başka derslik olması durumunda, 401-409 derslikleri kullanılmayacaktır</a:t>
                      </a: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64603778"/>
                  </a:ext>
                </a:extLst>
              </a:tr>
              <a:tr h="568596">
                <a:tc>
                  <a:txBody>
                    <a:bodyPr/>
                    <a:lstStyle/>
                    <a:p>
                      <a:pPr algn="ctr" fontAlgn="ctr"/>
                      <a:r>
                        <a:rPr lang="tr-TR" sz="1200" b="0" i="0" u="none" strike="noStrike" dirty="0" smtClean="0">
                          <a:solidFill>
                            <a:srgbClr val="000000"/>
                          </a:solidFill>
                          <a:effectLst/>
                          <a:latin typeface="Calibri" panose="020F0502020204030204" pitchFamily="34" charset="0"/>
                        </a:rPr>
                        <a:t>Ders</a:t>
                      </a:r>
                      <a:r>
                        <a:rPr lang="tr-TR" sz="1200" b="0" i="0" u="none" strike="noStrike" baseline="0" dirty="0" smtClean="0">
                          <a:solidFill>
                            <a:srgbClr val="000000"/>
                          </a:solidFill>
                          <a:effectLst/>
                          <a:latin typeface="Calibri" panose="020F0502020204030204" pitchFamily="34" charset="0"/>
                        </a:rPr>
                        <a:t> kitaplarının fiyatlarının yüksek olması</a:t>
                      </a: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200" b="0" i="0" u="none" strike="noStrike" dirty="0" smtClean="0">
                          <a:solidFill>
                            <a:srgbClr val="000000"/>
                          </a:solidFill>
                          <a:effectLst/>
                          <a:latin typeface="Calibri" panose="020F0502020204030204" pitchFamily="34" charset="0"/>
                        </a:rPr>
                        <a:t>Durum yayınevine iletilmiştir</a:t>
                      </a: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16586584"/>
                  </a:ext>
                </a:extLst>
              </a:tr>
            </a:tbl>
          </a:graphicData>
        </a:graphic>
      </p:graphicFrame>
    </p:spTree>
    <p:extLst>
      <p:ext uri="{BB962C8B-B14F-4D97-AF65-F5344CB8AC3E}">
        <p14:creationId xmlns:p14="http://schemas.microsoft.com/office/powerpoint/2010/main" val="38059390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823765" y="476672"/>
            <a:ext cx="7321964" cy="1384995"/>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(HAYATA GEÇİRİLEN ÖNERİLER ve AKSİYON ALINAN ŞİKAYETLER)</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9" name="Tablo 8">
            <a:extLst>
              <a:ext uri="{FF2B5EF4-FFF2-40B4-BE49-F238E27FC236}">
                <a16:creationId xmlns:a16="http://schemas.microsoft.com/office/drawing/2014/main" id="{400F1050-5732-4B60-86BA-E121C706FD69}"/>
              </a:ext>
            </a:extLst>
          </p:cNvPr>
          <p:cNvGraphicFramePr>
            <a:graphicFrameLocks noGrp="1"/>
          </p:cNvGraphicFramePr>
          <p:nvPr>
            <p:extLst>
              <p:ext uri="{D42A27DB-BD31-4B8C-83A1-F6EECF244321}">
                <p14:modId xmlns:p14="http://schemas.microsoft.com/office/powerpoint/2010/main" val="679376016"/>
              </p:ext>
            </p:extLst>
          </p:nvPr>
        </p:nvGraphicFramePr>
        <p:xfrm>
          <a:off x="251520" y="1861667"/>
          <a:ext cx="8703327" cy="4861564"/>
        </p:xfrm>
        <a:graphic>
          <a:graphicData uri="http://schemas.openxmlformats.org/drawingml/2006/table">
            <a:tbl>
              <a:tblPr/>
              <a:tblGrid>
                <a:gridCol w="2786125">
                  <a:extLst>
                    <a:ext uri="{9D8B030D-6E8A-4147-A177-3AD203B41FA5}">
                      <a16:colId xmlns:a16="http://schemas.microsoft.com/office/drawing/2014/main" val="3918363564"/>
                    </a:ext>
                  </a:extLst>
                </a:gridCol>
                <a:gridCol w="2947010">
                  <a:extLst>
                    <a:ext uri="{9D8B030D-6E8A-4147-A177-3AD203B41FA5}">
                      <a16:colId xmlns:a16="http://schemas.microsoft.com/office/drawing/2014/main" val="1683979601"/>
                    </a:ext>
                  </a:extLst>
                </a:gridCol>
                <a:gridCol w="2970192">
                  <a:extLst>
                    <a:ext uri="{9D8B030D-6E8A-4147-A177-3AD203B41FA5}">
                      <a16:colId xmlns:a16="http://schemas.microsoft.com/office/drawing/2014/main" val="2592459544"/>
                    </a:ext>
                  </a:extLst>
                </a:gridCol>
              </a:tblGrid>
              <a:tr h="368915">
                <a:tc>
                  <a:txBody>
                    <a:bodyPr/>
                    <a:lstStyle/>
                    <a:p>
                      <a:pPr algn="ctr" fontAlgn="ctr"/>
                      <a:r>
                        <a:rPr lang="tr-TR" sz="1200" b="1" i="0" u="none" strike="noStrike" dirty="0">
                          <a:solidFill>
                            <a:srgbClr val="000000"/>
                          </a:solidFill>
                          <a:effectLst/>
                          <a:latin typeface="Calibri" panose="020F0502020204030204" pitchFamily="34" charset="0"/>
                        </a:rPr>
                        <a:t>KONUSU</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ÇÖZÜM</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SONUÇ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828403">
                <a:tc>
                  <a:txBody>
                    <a:bodyPr/>
                    <a:lstStyle/>
                    <a:p>
                      <a:pPr algn="ctr" fontAlgn="ctr"/>
                      <a:r>
                        <a:rPr lang="tr-TR" sz="1200" b="0" i="0" u="none" strike="noStrike" dirty="0" smtClean="0">
                          <a:solidFill>
                            <a:srgbClr val="000000"/>
                          </a:solidFill>
                          <a:effectLst/>
                          <a:latin typeface="Calibri" panose="020F0502020204030204" pitchFamily="34" charset="0"/>
                        </a:rPr>
                        <a:t>LMS sisteminin artık kullanılmamasından dolayı öğrencilerin</a:t>
                      </a:r>
                      <a:r>
                        <a:rPr lang="tr-TR" sz="1200" b="0" i="0" u="none" strike="noStrike" baseline="0" dirty="0" smtClean="0">
                          <a:solidFill>
                            <a:srgbClr val="000000"/>
                          </a:solidFill>
                          <a:effectLst/>
                          <a:latin typeface="Calibri" panose="020F0502020204030204" pitchFamily="34" charset="0"/>
                        </a:rPr>
                        <a:t> 2. el kitap kullanmaları</a:t>
                      </a: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200" b="0" i="0" u="none" strike="noStrike" dirty="0" smtClean="0">
                          <a:solidFill>
                            <a:srgbClr val="000000"/>
                          </a:solidFill>
                          <a:effectLst/>
                          <a:latin typeface="Calibri" panose="020F0502020204030204" pitchFamily="34" charset="0"/>
                        </a:rPr>
                        <a:t>Durum Yabancı Dil Eğitim Koordinatörlüğü’ne iletilmiştir</a:t>
                      </a: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00906340"/>
                  </a:ext>
                </a:extLst>
              </a:tr>
              <a:tr h="823292">
                <a:tc>
                  <a:txBody>
                    <a:bodyPr/>
                    <a:lstStyle/>
                    <a:p>
                      <a:pPr algn="ctr" fontAlgn="ctr"/>
                      <a:r>
                        <a:rPr lang="tr-TR" sz="1200" b="0" i="0" u="none" strike="noStrike" dirty="0" smtClean="0">
                          <a:solidFill>
                            <a:srgbClr val="000000"/>
                          </a:solidFill>
                          <a:effectLst/>
                          <a:latin typeface="Calibri" panose="020F0502020204030204" pitchFamily="34" charset="0"/>
                        </a:rPr>
                        <a:t>A2 öğrencilerinin yaz okulu açılma talepleri</a:t>
                      </a: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200" b="0" i="0" u="none" strike="noStrike" dirty="0" smtClean="0">
                          <a:solidFill>
                            <a:srgbClr val="000000"/>
                          </a:solidFill>
                          <a:effectLst/>
                          <a:latin typeface="Calibri" panose="020F0502020204030204" pitchFamily="34" charset="0"/>
                        </a:rPr>
                        <a:t>Yaz</a:t>
                      </a:r>
                      <a:r>
                        <a:rPr lang="tr-TR" sz="1200" b="0" i="0" u="none" strike="noStrike" baseline="0" dirty="0" smtClean="0">
                          <a:solidFill>
                            <a:srgbClr val="000000"/>
                          </a:solidFill>
                          <a:effectLst/>
                          <a:latin typeface="Calibri" panose="020F0502020204030204" pitchFamily="34" charset="0"/>
                        </a:rPr>
                        <a:t> okuluna katılmak isteyen yeterli sayıda A2 öğrencisi olması durumunda, A2 için yaz okulu açılacaktır</a:t>
                      </a: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22783549"/>
                  </a:ext>
                </a:extLst>
              </a:tr>
              <a:tr h="963162">
                <a:tc>
                  <a:txBody>
                    <a:bodyPr/>
                    <a:lstStyle/>
                    <a:p>
                      <a:pPr algn="ctr" fontAlgn="ctr"/>
                      <a:r>
                        <a:rPr lang="tr-TR" sz="1200" b="0" i="0" u="none" strike="noStrike" dirty="0" smtClean="0">
                          <a:solidFill>
                            <a:srgbClr val="000000"/>
                          </a:solidFill>
                          <a:effectLst/>
                          <a:latin typeface="Calibri" panose="020F0502020204030204" pitchFamily="34" charset="0"/>
                        </a:rPr>
                        <a:t>A0 (Beginner) öğrencileri için bir modül açılması</a:t>
                      </a: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endParaRPr lang="tr-TR" sz="1200" b="0" i="0" u="none" strike="noStrike" dirty="0" smtClean="0">
                        <a:solidFill>
                          <a:srgbClr val="000000"/>
                        </a:solidFill>
                        <a:effectLst/>
                        <a:latin typeface="Calibri" panose="020F0502020204030204" pitchFamily="34" charset="0"/>
                      </a:endParaRPr>
                    </a:p>
                    <a:p>
                      <a:pPr marL="0" marR="0" lvl="0" indent="0" algn="ctr" defTabSz="457207" rtl="0" eaLnBrk="1" fontAlgn="ctr" latinLnBrk="0" hangingPunct="1">
                        <a:lnSpc>
                          <a:spcPct val="100000"/>
                        </a:lnSpc>
                        <a:spcBef>
                          <a:spcPts val="0"/>
                        </a:spcBef>
                        <a:spcAft>
                          <a:spcPts val="0"/>
                        </a:spcAft>
                        <a:buClrTx/>
                        <a:buSzTx/>
                        <a:buFontTx/>
                        <a:buNone/>
                        <a:tabLst/>
                        <a:defRPr/>
                      </a:pPr>
                      <a:r>
                        <a:rPr lang="tr-TR" sz="1200" b="0" i="0" u="none" strike="noStrike" dirty="0" smtClean="0">
                          <a:solidFill>
                            <a:srgbClr val="000000"/>
                          </a:solidFill>
                          <a:effectLst/>
                          <a:latin typeface="Calibri" panose="020F0502020204030204" pitchFamily="34" charset="0"/>
                        </a:rPr>
                        <a:t>1. Modül başındaki</a:t>
                      </a:r>
                      <a:r>
                        <a:rPr lang="tr-TR" sz="1200" b="0" i="0" u="none" strike="noStrike" baseline="0" dirty="0" smtClean="0">
                          <a:solidFill>
                            <a:srgbClr val="000000"/>
                          </a:solidFill>
                          <a:effectLst/>
                          <a:latin typeface="Calibri" panose="020F0502020204030204" pitchFamily="34" charset="0"/>
                        </a:rPr>
                        <a:t> ilk iki hafta ders kiatbına başlanmayıp, öğrencileri seviyenin gereklerine hazırlanacaktır.</a:t>
                      </a:r>
                      <a:endParaRPr lang="tr-TR" sz="1200" b="0" i="0" u="none" strike="noStrike" dirty="0" smtClean="0">
                        <a:solidFill>
                          <a:srgbClr val="000000"/>
                        </a:solidFill>
                        <a:effectLst/>
                        <a:latin typeface="Calibri" panose="020F0502020204030204" pitchFamily="34" charset="0"/>
                      </a:endParaRPr>
                    </a:p>
                    <a:p>
                      <a:pPr algn="ctr" fontAlgn="ct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200" b="0" i="0" u="none" strike="noStrike" dirty="0" smtClean="0">
                          <a:solidFill>
                            <a:srgbClr val="000000"/>
                          </a:solidFill>
                          <a:effectLst/>
                          <a:latin typeface="Calibri" panose="020F0502020204030204" pitchFamily="34" charset="0"/>
                        </a:rPr>
                        <a:t>A0</a:t>
                      </a:r>
                      <a:r>
                        <a:rPr lang="tr-TR" sz="1200" b="0" i="0" u="none" strike="noStrike" baseline="0" dirty="0" smtClean="0">
                          <a:solidFill>
                            <a:srgbClr val="000000"/>
                          </a:solidFill>
                          <a:effectLst/>
                          <a:latin typeface="Calibri" panose="020F0502020204030204" pitchFamily="34" charset="0"/>
                        </a:rPr>
                        <a:t> modülünün açılmasının avantaj ve dezavantajları konusunda Rektörlük Ofisi ile  görüşülecektir.</a:t>
                      </a: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0"/>
                  </a:ext>
                </a:extLst>
              </a:tr>
              <a:tr h="579044">
                <a:tc>
                  <a:txBody>
                    <a:bodyPr/>
                    <a:lstStyle/>
                    <a:p>
                      <a:pPr algn="ctr" fontAlgn="ctr"/>
                      <a:r>
                        <a:rPr lang="tr-TR" sz="1200" b="0" i="0" u="none" strike="noStrike" dirty="0" smtClean="0">
                          <a:solidFill>
                            <a:srgbClr val="000000"/>
                          </a:solidFill>
                          <a:effectLst/>
                          <a:latin typeface="Calibri" panose="020F0502020204030204" pitchFamily="34" charset="0"/>
                        </a:rPr>
                        <a:t>Ölçme Değerlendirme Biriminin sınav</a:t>
                      </a:r>
                      <a:r>
                        <a:rPr lang="tr-TR" sz="1200" b="0" i="0" u="none" strike="noStrike" baseline="0" dirty="0" smtClean="0">
                          <a:solidFill>
                            <a:srgbClr val="000000"/>
                          </a:solidFill>
                          <a:effectLst/>
                          <a:latin typeface="Calibri" panose="020F0502020204030204" pitchFamily="34" charset="0"/>
                        </a:rPr>
                        <a:t> dinleme kısımları için ses kayıt odası olmaması</a:t>
                      </a: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200" b="0" i="0" u="none" strike="noStrike" dirty="0" smtClean="0">
                          <a:solidFill>
                            <a:srgbClr val="000000"/>
                          </a:solidFill>
                          <a:effectLst/>
                          <a:latin typeface="Calibri" panose="020F0502020204030204" pitchFamily="34" charset="0"/>
                        </a:rPr>
                        <a:t>Ana kampüsteki yeni YDYO binasına</a:t>
                      </a:r>
                      <a:r>
                        <a:rPr lang="tr-TR" sz="1200" b="0" i="0" u="none" strike="noStrike" baseline="0" dirty="0" smtClean="0">
                          <a:solidFill>
                            <a:srgbClr val="000000"/>
                          </a:solidFill>
                          <a:effectLst/>
                          <a:latin typeface="Calibri" panose="020F0502020204030204" pitchFamily="34" charset="0"/>
                        </a:rPr>
                        <a:t> ses kayıt odası yapılma talebi Yabancı Dil Eğitim Koordinatörlüğü’ne bildirilmiştir</a:t>
                      </a: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1"/>
                  </a:ext>
                </a:extLst>
              </a:tr>
              <a:tr h="752044">
                <a:tc>
                  <a:txBody>
                    <a:bodyPr/>
                    <a:lstStyle/>
                    <a:p>
                      <a:pPr algn="ctr" fontAlgn="ctr"/>
                      <a:r>
                        <a:rPr lang="tr-TR" sz="1200" b="0" i="0" u="none" strike="noStrike" dirty="0" smtClean="0">
                          <a:solidFill>
                            <a:srgbClr val="000000"/>
                          </a:solidFill>
                          <a:effectLst/>
                          <a:latin typeface="Calibri" panose="020F0502020204030204" pitchFamily="34" charset="0"/>
                        </a:rPr>
                        <a:t>Modül</a:t>
                      </a:r>
                      <a:r>
                        <a:rPr lang="tr-TR" sz="1200" b="0" i="0" u="none" strike="noStrike" baseline="0" dirty="0" smtClean="0">
                          <a:solidFill>
                            <a:srgbClr val="000000"/>
                          </a:solidFill>
                          <a:effectLst/>
                          <a:latin typeface="Calibri" panose="020F0502020204030204" pitchFamily="34" charset="0"/>
                        </a:rPr>
                        <a:t> sürelerinin çok uzun olması </a:t>
                      </a: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endParaRPr lang="tr-TR" sz="1200" b="0" i="0" u="none" strike="noStrike" dirty="0" smtClean="0">
                        <a:solidFill>
                          <a:srgbClr val="000000"/>
                        </a:solidFill>
                        <a:effectLst/>
                        <a:latin typeface="Calibri" panose="020F0502020204030204" pitchFamily="34" charset="0"/>
                      </a:endParaRPr>
                    </a:p>
                    <a:p>
                      <a:pPr marL="0" marR="0" lvl="0" indent="0" algn="ctr" defTabSz="457207" rtl="0" eaLnBrk="1" fontAlgn="ctr" latinLnBrk="0" hangingPunct="1">
                        <a:lnSpc>
                          <a:spcPct val="100000"/>
                        </a:lnSpc>
                        <a:spcBef>
                          <a:spcPts val="0"/>
                        </a:spcBef>
                        <a:spcAft>
                          <a:spcPts val="0"/>
                        </a:spcAft>
                        <a:buClrTx/>
                        <a:buSzTx/>
                        <a:buFontTx/>
                        <a:buNone/>
                        <a:tabLst/>
                        <a:defRPr/>
                      </a:pPr>
                      <a:r>
                        <a:rPr lang="tr-TR" sz="1200" b="0" i="0" u="none" strike="noStrike" dirty="0" smtClean="0">
                          <a:solidFill>
                            <a:srgbClr val="000000"/>
                          </a:solidFill>
                          <a:effectLst/>
                          <a:latin typeface="Calibri" panose="020F0502020204030204" pitchFamily="34" charset="0"/>
                        </a:rPr>
                        <a:t>Durum Yabancı Dil Eğitim Koordinatörlüğü’ne iletilmiştir</a:t>
                      </a:r>
                    </a:p>
                    <a:p>
                      <a:pPr algn="ctr" fontAlgn="ct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200" b="0" i="0" u="none" strike="noStrike" dirty="0" smtClean="0">
                          <a:solidFill>
                            <a:srgbClr val="000000"/>
                          </a:solidFill>
                          <a:effectLst/>
                          <a:latin typeface="Calibri" panose="020F0502020204030204" pitchFamily="34" charset="0"/>
                        </a:rPr>
                        <a:t>Fakültelerde de dönem süresinin uzun olmasından dolayı hazırlık sınıflarında modül</a:t>
                      </a:r>
                      <a:r>
                        <a:rPr lang="tr-TR" sz="1200" b="0" i="0" u="none" strike="noStrike" baseline="0" dirty="0" smtClean="0">
                          <a:solidFill>
                            <a:srgbClr val="000000"/>
                          </a:solidFill>
                          <a:effectLst/>
                          <a:latin typeface="Calibri" panose="020F0502020204030204" pitchFamily="34" charset="0"/>
                        </a:rPr>
                        <a:t> sürelerinde bir değişiklik yapılmayacaktır.</a:t>
                      </a: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2"/>
                  </a:ext>
                </a:extLst>
              </a:tr>
              <a:tr h="546704">
                <a:tc>
                  <a:txBody>
                    <a:bodyPr/>
                    <a:lstStyle/>
                    <a:p>
                      <a:pPr algn="ctr" fontAlgn="ctr"/>
                      <a:r>
                        <a:rPr lang="tr-TR" sz="1200" b="0" i="0" u="none" strike="noStrike" dirty="0" smtClean="0">
                          <a:solidFill>
                            <a:srgbClr val="000000"/>
                          </a:solidFill>
                          <a:effectLst/>
                          <a:latin typeface="Calibri" panose="020F0502020204030204" pitchFamily="34" charset="0"/>
                        </a:rPr>
                        <a:t>Sosyal etkinliklerin olması </a:t>
                      </a: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200" b="0" i="0" u="none" strike="noStrike" dirty="0" smtClean="0">
                          <a:solidFill>
                            <a:srgbClr val="000000"/>
                          </a:solidFill>
                          <a:effectLst/>
                          <a:latin typeface="Calibri" panose="020F0502020204030204" pitchFamily="34" charset="0"/>
                        </a:rPr>
                        <a:t>Bahar</a:t>
                      </a:r>
                      <a:r>
                        <a:rPr lang="tr-TR" sz="1200" b="0" i="0" u="none" strike="noStrike" baseline="0" dirty="0" smtClean="0">
                          <a:solidFill>
                            <a:srgbClr val="000000"/>
                          </a:solidFill>
                          <a:effectLst/>
                          <a:latin typeface="Calibri" panose="020F0502020204030204" pitchFamily="34" charset="0"/>
                        </a:rPr>
                        <a:t> döneminden itibaren ders dışı klüp aktivitelerine başlanacak olması </a:t>
                      </a: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25558191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694291" y="481299"/>
            <a:ext cx="5976664" cy="648072"/>
          </a:xfrm>
          <a:prstGeom prst="rect">
            <a:avLst/>
          </a:prstGeom>
          <a:noFill/>
        </p:spPr>
        <p:txBody>
          <a:bodyPr vert="horz" lIns="91440" tIns="45720" rIns="91440" bIns="45720" rtlCol="0" anchor="ctr">
            <a:noAutofit/>
          </a:bodyPr>
          <a:lstStyle/>
          <a:p>
            <a:pPr algn="ctr">
              <a:lnSpc>
                <a:spcPct val="90000"/>
              </a:lnSpc>
              <a:spcBef>
                <a:spcPct val="0"/>
              </a:spcBef>
              <a:spcAft>
                <a:spcPts val="600"/>
              </a:spcAft>
            </a:pPr>
            <a:r>
              <a:rPr lang="en-US" sz="2800" b="1" kern="1200" dirty="0">
                <a:solidFill>
                  <a:schemeClr val="accent6"/>
                </a:solidFill>
                <a:effectLst>
                  <a:outerShdw blurRad="38100" dist="38100" dir="2700000" algn="tl">
                    <a:srgbClr val="000000">
                      <a:alpha val="43137"/>
                    </a:srgbClr>
                  </a:outerShdw>
                </a:effectLst>
                <a:ea typeface="+mj-ea"/>
                <a:cs typeface="+mj-cs"/>
              </a:rPr>
              <a:t>DÜZELTİCİ</a:t>
            </a:r>
            <a:r>
              <a:rPr lang="tr-TR" sz="2800" b="1" kern="1200" dirty="0">
                <a:solidFill>
                  <a:schemeClr val="accent6"/>
                </a:solidFill>
                <a:effectLst>
                  <a:outerShdw blurRad="38100" dist="38100" dir="2700000" algn="tl">
                    <a:srgbClr val="000000">
                      <a:alpha val="43137"/>
                    </a:srgbClr>
                  </a:outerShdw>
                </a:effectLst>
                <a:ea typeface="+mj-ea"/>
                <a:cs typeface="+mj-cs"/>
              </a:rPr>
              <a:t>-ÖNLEYİCİ</a:t>
            </a:r>
            <a:r>
              <a:rPr lang="en-US" sz="2800" b="1" kern="1200" dirty="0">
                <a:solidFill>
                  <a:schemeClr val="accent6"/>
                </a:solidFill>
                <a:effectLst>
                  <a:outerShdw blurRad="38100" dist="38100" dir="2700000" algn="tl">
                    <a:srgbClr val="000000">
                      <a:alpha val="43137"/>
                    </a:srgbClr>
                  </a:outerShdw>
                </a:effectLst>
                <a:ea typeface="+mj-ea"/>
                <a:cs typeface="+mj-cs"/>
              </a:rPr>
              <a:t> FAALİYETLER</a:t>
            </a: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44063"/>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Tablo 6"/>
          <p:cNvGraphicFramePr>
            <a:graphicFrameLocks noGrp="1"/>
          </p:cNvGraphicFramePr>
          <p:nvPr>
            <p:extLst>
              <p:ext uri="{D42A27DB-BD31-4B8C-83A1-F6EECF244321}">
                <p14:modId xmlns:p14="http://schemas.microsoft.com/office/powerpoint/2010/main" val="1478872547"/>
              </p:ext>
            </p:extLst>
          </p:nvPr>
        </p:nvGraphicFramePr>
        <p:xfrm>
          <a:off x="470388" y="1885208"/>
          <a:ext cx="8203223" cy="1483360"/>
        </p:xfrm>
        <a:graphic>
          <a:graphicData uri="http://schemas.openxmlformats.org/drawingml/2006/table">
            <a:tbl>
              <a:tblPr firstRow="1" bandRow="1">
                <a:tableStyleId>{08FB837D-C827-4EFA-A057-4D05807E0F7C}</a:tableStyleId>
              </a:tblPr>
              <a:tblGrid>
                <a:gridCol w="2971801">
                  <a:extLst>
                    <a:ext uri="{9D8B030D-6E8A-4147-A177-3AD203B41FA5}">
                      <a16:colId xmlns:a16="http://schemas.microsoft.com/office/drawing/2014/main" val="3521804200"/>
                    </a:ext>
                  </a:extLst>
                </a:gridCol>
                <a:gridCol w="5231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Bulgu (DF</a:t>
                      </a:r>
                      <a:r>
                        <a:rPr lang="tr-TR" baseline="0" dirty="0">
                          <a:solidFill>
                            <a:srgbClr val="0C0D0D"/>
                          </a:solidFill>
                        </a:rPr>
                        <a:t>) </a:t>
                      </a:r>
                      <a:r>
                        <a:rPr lang="tr-TR" dirty="0">
                          <a:solidFill>
                            <a:srgbClr val="0C0D0D"/>
                          </a:solidFill>
                        </a:rPr>
                        <a:t>Tanımı </a:t>
                      </a:r>
                      <a:r>
                        <a:rPr lang="tr-TR" baseline="0" dirty="0">
                          <a:solidFill>
                            <a:srgbClr val="0C0D0D"/>
                          </a:solidFill>
                        </a:rPr>
                        <a:t>:….</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a:t>
                      </a:r>
                      <a:r>
                        <a:rPr lang="tr-TR" baseline="0" dirty="0">
                          <a:solidFill>
                            <a:srgbClr val="0C0D0D"/>
                          </a:solidFill>
                        </a:rPr>
                        <a:t> : ….</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Geçici</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Kalıcı</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graphicFrame>
        <p:nvGraphicFramePr>
          <p:cNvPr id="6" name="Tablo 5">
            <a:extLst>
              <a:ext uri="{FF2B5EF4-FFF2-40B4-BE49-F238E27FC236}">
                <a16:creationId xmlns:a16="http://schemas.microsoft.com/office/drawing/2014/main" id="{358F49DB-67A9-4A30-AB61-0A5CA1A55F41}"/>
              </a:ext>
            </a:extLst>
          </p:cNvPr>
          <p:cNvGraphicFramePr>
            <a:graphicFrameLocks noGrp="1"/>
          </p:cNvGraphicFramePr>
          <p:nvPr>
            <p:extLst>
              <p:ext uri="{D42A27DB-BD31-4B8C-83A1-F6EECF244321}">
                <p14:modId xmlns:p14="http://schemas.microsoft.com/office/powerpoint/2010/main" val="610841331"/>
              </p:ext>
            </p:extLst>
          </p:nvPr>
        </p:nvGraphicFramePr>
        <p:xfrm>
          <a:off x="470388" y="3467849"/>
          <a:ext cx="8203223" cy="1483360"/>
        </p:xfrm>
        <a:graphic>
          <a:graphicData uri="http://schemas.openxmlformats.org/drawingml/2006/table">
            <a:tbl>
              <a:tblPr firstRow="1" bandRow="1">
                <a:tableStyleId>{08FB837D-C827-4EFA-A057-4D05807E0F7C}</a:tableStyleId>
              </a:tblPr>
              <a:tblGrid>
                <a:gridCol w="2971801">
                  <a:extLst>
                    <a:ext uri="{9D8B030D-6E8A-4147-A177-3AD203B41FA5}">
                      <a16:colId xmlns:a16="http://schemas.microsoft.com/office/drawing/2014/main" val="3521804200"/>
                    </a:ext>
                  </a:extLst>
                </a:gridCol>
                <a:gridCol w="5231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Bulgu (DF</a:t>
                      </a:r>
                      <a:r>
                        <a:rPr lang="tr-TR" baseline="0" dirty="0">
                          <a:solidFill>
                            <a:srgbClr val="0C0D0D"/>
                          </a:solidFill>
                        </a:rPr>
                        <a:t>) </a:t>
                      </a:r>
                      <a:r>
                        <a:rPr lang="tr-TR" dirty="0">
                          <a:solidFill>
                            <a:srgbClr val="0C0D0D"/>
                          </a:solidFill>
                        </a:rPr>
                        <a:t>Tanımı </a:t>
                      </a:r>
                      <a:r>
                        <a:rPr lang="tr-TR" baseline="0" dirty="0">
                          <a:solidFill>
                            <a:srgbClr val="0C0D0D"/>
                          </a:solidFill>
                        </a:rPr>
                        <a:t>:….</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a:t>
                      </a:r>
                      <a:r>
                        <a:rPr lang="tr-TR" baseline="0" dirty="0">
                          <a:solidFill>
                            <a:srgbClr val="0C0D0D"/>
                          </a:solidFill>
                        </a:rPr>
                        <a:t> : ….</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Geçici</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Kalıcı</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spTree>
    <p:extLst>
      <p:ext uri="{BB962C8B-B14F-4D97-AF65-F5344CB8AC3E}">
        <p14:creationId xmlns:p14="http://schemas.microsoft.com/office/powerpoint/2010/main" val="10821655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1168388" y="628902"/>
            <a:ext cx="6927589" cy="954107"/>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İÇ DENETİM SONUCUNA DAYALI ÖZ DEĞERLENDİRME ve GÖRÜŞLERİNİZ</a:t>
            </a:r>
          </a:p>
        </p:txBody>
      </p:sp>
      <p:pic>
        <p:nvPicPr>
          <p:cNvPr id="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561860" y="1883883"/>
            <a:ext cx="8240617" cy="923330"/>
          </a:xfrm>
          <a:prstGeom prst="rect">
            <a:avLst/>
          </a:prstGeom>
          <a:noFill/>
        </p:spPr>
        <p:txBody>
          <a:bodyPr wrap="square" rtlCol="0">
            <a:spAutoFit/>
          </a:bodyPr>
          <a:lstStyle/>
          <a:p>
            <a:endParaRPr lang="tr-TR" dirty="0" smtClean="0"/>
          </a:p>
          <a:p>
            <a:pPr marL="285750" indent="-285750">
              <a:buFont typeface="Wingdings" panose="05000000000000000000" pitchFamily="2" charset="2"/>
              <a:buChar char="ü"/>
            </a:pPr>
            <a:r>
              <a:rPr lang="tr-TR" dirty="0" smtClean="0">
                <a:solidFill>
                  <a:srgbClr val="0F2303"/>
                </a:solidFill>
              </a:rPr>
              <a:t>Öğretim Görevlilerinin Kalite Yönetim Sistemi’ne daha fazla dahil edillip, içselleştirmelerini sağlamak ve farkındalıklarını arttırmak </a:t>
            </a:r>
            <a:endParaRPr lang="tr-TR" dirty="0">
              <a:solidFill>
                <a:srgbClr val="0F2303"/>
              </a:solidFill>
            </a:endParaRPr>
          </a:p>
        </p:txBody>
      </p:sp>
    </p:spTree>
    <p:extLst>
      <p:ext uri="{BB962C8B-B14F-4D97-AF65-F5344CB8AC3E}">
        <p14:creationId xmlns:p14="http://schemas.microsoft.com/office/powerpoint/2010/main" val="13463543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534775"/>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EĞİTİM-ÖĞRETİM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332656"/>
            <a:ext cx="1847488" cy="392428"/>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85992" y="1542456"/>
            <a:ext cx="8428350" cy="4801314"/>
          </a:xfrm>
          <a:prstGeom prst="rect">
            <a:avLst/>
          </a:prstGeom>
          <a:noFill/>
        </p:spPr>
        <p:txBody>
          <a:bodyPr wrap="square" rtlCol="0">
            <a:spAutoFit/>
          </a:bodyPr>
          <a:lstStyle/>
          <a:p>
            <a:pPr marL="285750" indent="-285750" algn="just">
              <a:buFont typeface="Wingdings" panose="05000000000000000000" pitchFamily="2" charset="2"/>
              <a:buChar char="ü"/>
            </a:pPr>
            <a:r>
              <a:rPr lang="tr-TR" dirty="0" smtClean="0">
                <a:solidFill>
                  <a:srgbClr val="0F2303"/>
                </a:solidFill>
              </a:rPr>
              <a:t>Sınıflarımızda İş Birliği ve İletişime dayalı bir öğretim yönteminin uygulanmaktadır. Bu uygulama kapsamında öğrencilerin 4 temel İngilizce Becerilerini geliştirecek şekilde derslerin planlanıp işlenilmektedir. SOLE</a:t>
            </a:r>
            <a:r>
              <a:rPr lang="tr-TR" dirty="0">
                <a:solidFill>
                  <a:srgbClr val="0F2303"/>
                </a:solidFill>
              </a:rPr>
              <a:t> </a:t>
            </a:r>
            <a:r>
              <a:rPr lang="tr-TR" dirty="0" smtClean="0">
                <a:solidFill>
                  <a:srgbClr val="0F2303"/>
                </a:solidFill>
              </a:rPr>
              <a:t>ve Proje gibi İngilizce konuşma pratiği yapılabilecek dersler müfredata eklenmiştir,</a:t>
            </a:r>
          </a:p>
          <a:p>
            <a:pPr marL="285750" indent="-285750" algn="just">
              <a:buFont typeface="Wingdings" panose="05000000000000000000" pitchFamily="2" charset="2"/>
              <a:buChar char="ü"/>
            </a:pPr>
            <a:r>
              <a:rPr lang="tr-TR" dirty="0" smtClean="0">
                <a:solidFill>
                  <a:srgbClr val="0F2303"/>
                </a:solidFill>
              </a:rPr>
              <a:t>Grup çalışmalarında her bir öğrenciye sorumluluk (roller) verilerek ve aktivitelere hangi öğrencinin başlamasının net bir şekilde belirtilmesiyle öğrencilerin derslere katılımları arttırılmaktadır,</a:t>
            </a:r>
          </a:p>
          <a:p>
            <a:pPr marL="285750" indent="-285750" algn="just">
              <a:buFont typeface="Wingdings" panose="05000000000000000000" pitchFamily="2" charset="2"/>
              <a:buChar char="ü"/>
            </a:pPr>
            <a:r>
              <a:rPr lang="tr-TR" dirty="0" smtClean="0">
                <a:solidFill>
                  <a:srgbClr val="0F2303"/>
                </a:solidFill>
              </a:rPr>
              <a:t>Mesleki Gelişim için sınıf içi ve online ders gözlemleri, meslektaş gözlemleri ve ders değerlendirme formlarının doldurulması,</a:t>
            </a:r>
          </a:p>
          <a:p>
            <a:pPr marL="285750" indent="-285750" algn="just">
              <a:buFont typeface="Wingdings" panose="05000000000000000000" pitchFamily="2" charset="2"/>
              <a:buChar char="ü"/>
            </a:pPr>
            <a:r>
              <a:rPr lang="tr-TR" dirty="0" smtClean="0">
                <a:solidFill>
                  <a:srgbClr val="0F2303"/>
                </a:solidFill>
              </a:rPr>
              <a:t>Öğretim Görevlileri müfredat geliştirme konusunda sürece dahil edilmiş ve öğrenci ihtiyaçlarına göre değiklikler yapılmaktadır,</a:t>
            </a:r>
          </a:p>
          <a:p>
            <a:pPr marL="285750" indent="-285750" algn="just">
              <a:buFont typeface="Wingdings" panose="05000000000000000000" pitchFamily="2" charset="2"/>
              <a:buChar char="ü"/>
            </a:pPr>
            <a:r>
              <a:rPr lang="tr-TR" dirty="0" smtClean="0">
                <a:solidFill>
                  <a:srgbClr val="0F2303"/>
                </a:solidFill>
              </a:rPr>
              <a:t>Öğretim Görevlileri tarafından ders dışı klüp aktiviteleri planlanmış, bahar döneminde başlanacaktır,</a:t>
            </a:r>
          </a:p>
          <a:p>
            <a:pPr marL="285750" indent="-285750" algn="just">
              <a:buFont typeface="Wingdings" panose="05000000000000000000" pitchFamily="2" charset="2"/>
              <a:buChar char="ü"/>
            </a:pPr>
            <a:r>
              <a:rPr lang="tr-TR" dirty="0" smtClean="0">
                <a:solidFill>
                  <a:srgbClr val="0F2303"/>
                </a:solidFill>
              </a:rPr>
              <a:t>Her bir sınıftan rastgele seçilmiş öğrencilerle öğrenci temsilcileri toplantısı yapılmakta ve dönütleri alınıp kendilerine alınan aksiyonlar ile ilgili geri dönülmektedir,</a:t>
            </a:r>
          </a:p>
          <a:p>
            <a:pPr marL="285750" indent="-285750" algn="just">
              <a:buFont typeface="Wingdings" panose="05000000000000000000" pitchFamily="2" charset="2"/>
              <a:buChar char="ü"/>
            </a:pPr>
            <a:r>
              <a:rPr lang="tr-TR" dirty="0" smtClean="0">
                <a:solidFill>
                  <a:srgbClr val="0F2303"/>
                </a:solidFill>
              </a:rPr>
              <a:t>Her yıl YDYO tarafından düzenlenen İngilizce Eğitim Konferansı bu sene için Nisan ayında yapılacaktır.</a:t>
            </a:r>
            <a:endParaRPr lang="tr-TR" dirty="0">
              <a:solidFill>
                <a:srgbClr val="0F2303"/>
              </a:solidFill>
            </a:endParaRPr>
          </a:p>
        </p:txBody>
      </p:sp>
    </p:spTree>
    <p:extLst>
      <p:ext uri="{BB962C8B-B14F-4D97-AF65-F5344CB8AC3E}">
        <p14:creationId xmlns:p14="http://schemas.microsoft.com/office/powerpoint/2010/main" val="23092759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471888"/>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TOPLUMSAL KATKI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332656"/>
            <a:ext cx="1847488" cy="392428"/>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947451" y="1861851"/>
            <a:ext cx="6824949" cy="1200329"/>
          </a:xfrm>
          <a:prstGeom prst="rect">
            <a:avLst/>
          </a:prstGeom>
          <a:noFill/>
        </p:spPr>
        <p:txBody>
          <a:bodyPr wrap="square" rtlCol="0">
            <a:spAutoFit/>
          </a:bodyPr>
          <a:lstStyle/>
          <a:p>
            <a:pPr marL="285750" indent="-285750">
              <a:buFont typeface="Wingdings" panose="05000000000000000000" pitchFamily="2" charset="2"/>
              <a:buChar char="ü"/>
            </a:pPr>
            <a:r>
              <a:rPr lang="tr-TR" dirty="0" smtClean="0">
                <a:solidFill>
                  <a:srgbClr val="0F2303"/>
                </a:solidFill>
              </a:rPr>
              <a:t>Müdürümüz Dr. </a:t>
            </a:r>
            <a:r>
              <a:rPr lang="tr-TR" dirty="0" err="1" smtClean="0">
                <a:solidFill>
                  <a:srgbClr val="0F2303"/>
                </a:solidFill>
              </a:rPr>
              <a:t>Öğr</a:t>
            </a:r>
            <a:r>
              <a:rPr lang="tr-TR" dirty="0" smtClean="0">
                <a:solidFill>
                  <a:srgbClr val="0F2303"/>
                </a:solidFill>
              </a:rPr>
              <a:t>. Üyesi Murat KAPLAN Üniversitemiz adına birçok farklı devlet okulunda öğrencilerin öğrenme becerilerini geliştirme, kariyer planlaması ve başarılarını artırma konularında farkındalık seminerleri yapmaktadır. </a:t>
            </a:r>
            <a:endParaRPr lang="tr-TR" dirty="0">
              <a:solidFill>
                <a:srgbClr val="0F2303"/>
              </a:solidFill>
            </a:endParaRPr>
          </a:p>
        </p:txBody>
      </p:sp>
    </p:spTree>
    <p:extLst>
      <p:ext uri="{BB962C8B-B14F-4D97-AF65-F5344CB8AC3E}">
        <p14:creationId xmlns:p14="http://schemas.microsoft.com/office/powerpoint/2010/main" val="25442529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517785"/>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KURUMSALLAŞMA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412" y="212985"/>
            <a:ext cx="1951851" cy="414596"/>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897373" y="2271613"/>
            <a:ext cx="7392318" cy="2862322"/>
          </a:xfrm>
          <a:prstGeom prst="rect">
            <a:avLst/>
          </a:prstGeom>
          <a:noFill/>
        </p:spPr>
        <p:txBody>
          <a:bodyPr wrap="square" rtlCol="0">
            <a:spAutoFit/>
          </a:bodyPr>
          <a:lstStyle/>
          <a:p>
            <a:pPr marL="285750" indent="-285750" algn="just">
              <a:buFont typeface="Wingdings" panose="05000000000000000000" pitchFamily="2" charset="2"/>
              <a:buChar char="ü"/>
            </a:pPr>
            <a:r>
              <a:rPr lang="tr-TR" dirty="0">
                <a:solidFill>
                  <a:srgbClr val="0F2303"/>
                </a:solidFill>
              </a:rPr>
              <a:t>Mesleki Gelişim için sınıf içi ve </a:t>
            </a:r>
            <a:r>
              <a:rPr lang="tr-TR" dirty="0" smtClean="0">
                <a:solidFill>
                  <a:srgbClr val="0F2303"/>
                </a:solidFill>
              </a:rPr>
              <a:t>çevrim içi </a:t>
            </a:r>
            <a:r>
              <a:rPr lang="tr-TR" dirty="0">
                <a:solidFill>
                  <a:srgbClr val="0F2303"/>
                </a:solidFill>
              </a:rPr>
              <a:t>ders gözlemleri, meslektaş </a:t>
            </a:r>
            <a:r>
              <a:rPr lang="tr-TR" dirty="0" smtClean="0">
                <a:solidFill>
                  <a:srgbClr val="0F2303"/>
                </a:solidFill>
              </a:rPr>
              <a:t>gözlemleri, gözlem sonrası toplantılar ve ders </a:t>
            </a:r>
            <a:r>
              <a:rPr lang="tr-TR" dirty="0">
                <a:solidFill>
                  <a:srgbClr val="0F2303"/>
                </a:solidFill>
              </a:rPr>
              <a:t>değerlendirme formlarının </a:t>
            </a:r>
            <a:r>
              <a:rPr lang="tr-TR" dirty="0" smtClean="0">
                <a:solidFill>
                  <a:srgbClr val="0F2303"/>
                </a:solidFill>
              </a:rPr>
              <a:t>doldurulması faaliyetleri yapılmaktadır,</a:t>
            </a:r>
          </a:p>
          <a:p>
            <a:pPr algn="just"/>
            <a:endParaRPr lang="tr-TR" dirty="0" smtClean="0">
              <a:solidFill>
                <a:srgbClr val="0F2303"/>
              </a:solidFill>
            </a:endParaRPr>
          </a:p>
          <a:p>
            <a:pPr marL="285750" indent="-285750" algn="just">
              <a:buFont typeface="Wingdings" panose="05000000000000000000" pitchFamily="2" charset="2"/>
              <a:buChar char="ü"/>
            </a:pPr>
            <a:r>
              <a:rPr lang="tr-TR" dirty="0">
                <a:solidFill>
                  <a:srgbClr val="0F2303"/>
                </a:solidFill>
              </a:rPr>
              <a:t>Öğretim Görevlileri müfredat geliştirme konusunda sürece dahil </a:t>
            </a:r>
            <a:r>
              <a:rPr lang="tr-TR" dirty="0" smtClean="0">
                <a:solidFill>
                  <a:srgbClr val="0F2303"/>
                </a:solidFill>
              </a:rPr>
              <a:t>edilmekte </a:t>
            </a:r>
            <a:r>
              <a:rPr lang="tr-TR" dirty="0">
                <a:solidFill>
                  <a:srgbClr val="0F2303"/>
                </a:solidFill>
              </a:rPr>
              <a:t>ve öğrenci ihtiyaçlarına göre </a:t>
            </a:r>
            <a:r>
              <a:rPr lang="tr-TR" dirty="0" smtClean="0">
                <a:solidFill>
                  <a:srgbClr val="0F2303"/>
                </a:solidFill>
              </a:rPr>
              <a:t>değişiklikler </a:t>
            </a:r>
            <a:r>
              <a:rPr lang="tr-TR" dirty="0">
                <a:solidFill>
                  <a:srgbClr val="0F2303"/>
                </a:solidFill>
              </a:rPr>
              <a:t>yapılmaktadır</a:t>
            </a:r>
            <a:r>
              <a:rPr lang="tr-TR" dirty="0" smtClean="0">
                <a:solidFill>
                  <a:srgbClr val="0F2303"/>
                </a:solidFill>
              </a:rPr>
              <a:t>,</a:t>
            </a:r>
          </a:p>
          <a:p>
            <a:pPr marL="285750" indent="-285750" algn="just">
              <a:buFont typeface="Wingdings" panose="05000000000000000000" pitchFamily="2" charset="2"/>
              <a:buChar char="ü"/>
            </a:pPr>
            <a:endParaRPr lang="tr-TR" dirty="0">
              <a:solidFill>
                <a:srgbClr val="0F2303"/>
              </a:solidFill>
            </a:endParaRPr>
          </a:p>
          <a:p>
            <a:pPr marL="285750" indent="-285750" algn="just">
              <a:buFont typeface="Wingdings" panose="05000000000000000000" pitchFamily="2" charset="2"/>
              <a:buChar char="ü"/>
            </a:pPr>
            <a:r>
              <a:rPr lang="tr-TR" dirty="0" smtClean="0">
                <a:solidFill>
                  <a:srgbClr val="0F2303"/>
                </a:solidFill>
              </a:rPr>
              <a:t>Her hafta tüm öğretim görevlilerinin katılımıyla gerçekleştirilen seviye toplantıları yapılıp, müfredat gözden geçirilmektedir. </a:t>
            </a:r>
          </a:p>
          <a:p>
            <a:pPr marL="285750" indent="-285750" algn="just">
              <a:buFont typeface="Wingdings" panose="05000000000000000000" pitchFamily="2" charset="2"/>
              <a:buChar char="ü"/>
            </a:pPr>
            <a:endParaRPr lang="tr-TR" dirty="0">
              <a:solidFill>
                <a:srgbClr val="0F2303"/>
              </a:solidFill>
            </a:endParaRPr>
          </a:p>
        </p:txBody>
      </p:sp>
    </p:spTree>
    <p:extLst>
      <p:ext uri="{BB962C8B-B14F-4D97-AF65-F5344CB8AC3E}">
        <p14:creationId xmlns:p14="http://schemas.microsoft.com/office/powerpoint/2010/main" val="17841544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742309" y="464778"/>
            <a:ext cx="5659381" cy="805280"/>
          </a:xfrm>
          <a:prstGeom prst="rect">
            <a:avLst/>
          </a:prstGeom>
          <a:noFill/>
        </p:spPr>
        <p:txBody>
          <a:bodyPr vert="horz" lIns="91440" tIns="45720" rIns="91440" bIns="45720" rtlCol="0" anchor="ctr">
            <a:normAutofit/>
          </a:bodyPr>
          <a:lstStyle/>
          <a:p>
            <a:pPr algn="ctr">
              <a:lnSpc>
                <a:spcPct val="90000"/>
              </a:lnSpc>
              <a:spcBef>
                <a:spcPct val="0"/>
              </a:spcBef>
              <a:spcAft>
                <a:spcPts val="600"/>
              </a:spcAft>
            </a:pPr>
            <a:r>
              <a:rPr lang="tr-TR" sz="2400" b="1" kern="1200" dirty="0">
                <a:solidFill>
                  <a:schemeClr val="accent6"/>
                </a:solidFill>
                <a:effectLst>
                  <a:outerShdw blurRad="38100" dist="38100" dir="2700000" algn="tl">
                    <a:srgbClr val="000000">
                      <a:alpha val="43137"/>
                    </a:srgbClr>
                  </a:outerShdw>
                </a:effectLst>
                <a:ea typeface="+mj-ea"/>
                <a:cs typeface="+mj-cs"/>
              </a:rPr>
              <a:t>SÜREKLİ İYİLEŞTİRME ÖNERİLERİ</a:t>
            </a:r>
            <a:endParaRPr lang="en-US" sz="2400" b="1" kern="1200"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87"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411204"/>
            <a:ext cx="1477697" cy="31388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457199" y="1349433"/>
            <a:ext cx="8257309" cy="4524315"/>
          </a:xfrm>
          <a:prstGeom prst="rect">
            <a:avLst/>
          </a:prstGeom>
          <a:noFill/>
        </p:spPr>
        <p:txBody>
          <a:bodyPr wrap="square" rtlCol="0">
            <a:spAutoFit/>
          </a:bodyPr>
          <a:lstStyle/>
          <a:p>
            <a:pPr marL="285750" indent="-285750" algn="just">
              <a:buFont typeface="Wingdings" panose="05000000000000000000" pitchFamily="2" charset="2"/>
              <a:buChar char="ü"/>
            </a:pPr>
            <a:r>
              <a:rPr lang="tr-TR" dirty="0">
                <a:solidFill>
                  <a:srgbClr val="0F2303"/>
                </a:solidFill>
              </a:rPr>
              <a:t>Mesleki </a:t>
            </a:r>
            <a:r>
              <a:rPr lang="tr-TR" dirty="0" smtClean="0">
                <a:solidFill>
                  <a:srgbClr val="0F2303"/>
                </a:solidFill>
              </a:rPr>
              <a:t>Gelişim faaliyetleri yapılmaktadır,</a:t>
            </a:r>
          </a:p>
          <a:p>
            <a:pPr algn="just"/>
            <a:endParaRPr lang="tr-TR" dirty="0">
              <a:solidFill>
                <a:srgbClr val="0F2303"/>
              </a:solidFill>
            </a:endParaRPr>
          </a:p>
          <a:p>
            <a:pPr marL="285750" indent="-285750" algn="just">
              <a:buFont typeface="Wingdings" panose="05000000000000000000" pitchFamily="2" charset="2"/>
              <a:buChar char="ü"/>
            </a:pPr>
            <a:r>
              <a:rPr lang="tr-TR" dirty="0">
                <a:solidFill>
                  <a:srgbClr val="0F2303"/>
                </a:solidFill>
              </a:rPr>
              <a:t>Öğretim Görevlileri müfredat geliştirme konusunda sürece dahil </a:t>
            </a:r>
            <a:r>
              <a:rPr lang="tr-TR" dirty="0" smtClean="0">
                <a:solidFill>
                  <a:srgbClr val="0F2303"/>
                </a:solidFill>
              </a:rPr>
              <a:t>edilmişlerdir,</a:t>
            </a:r>
          </a:p>
          <a:p>
            <a:pPr marL="285750" indent="-285750" algn="just">
              <a:buFont typeface="Wingdings" panose="05000000000000000000" pitchFamily="2" charset="2"/>
              <a:buChar char="ü"/>
            </a:pPr>
            <a:endParaRPr lang="tr-TR" dirty="0">
              <a:solidFill>
                <a:srgbClr val="0F2303"/>
              </a:solidFill>
            </a:endParaRPr>
          </a:p>
          <a:p>
            <a:pPr marL="285750" indent="-285750" algn="just">
              <a:buFont typeface="Wingdings" panose="05000000000000000000" pitchFamily="2" charset="2"/>
              <a:buChar char="ü"/>
            </a:pPr>
            <a:r>
              <a:rPr lang="tr-TR" dirty="0" smtClean="0">
                <a:solidFill>
                  <a:srgbClr val="0F2303"/>
                </a:solidFill>
              </a:rPr>
              <a:t>Tüm </a:t>
            </a:r>
            <a:r>
              <a:rPr lang="tr-TR" dirty="0">
                <a:solidFill>
                  <a:srgbClr val="0F2303"/>
                </a:solidFill>
              </a:rPr>
              <a:t>öğretim görevlilerinin </a:t>
            </a:r>
            <a:r>
              <a:rPr lang="tr-TR" dirty="0" smtClean="0">
                <a:solidFill>
                  <a:srgbClr val="0F2303"/>
                </a:solidFill>
              </a:rPr>
              <a:t>katılımıyla düzenli seviye toplantıları yapılmaktadır,</a:t>
            </a:r>
          </a:p>
          <a:p>
            <a:pPr marL="285750" indent="-285750" algn="just">
              <a:buFont typeface="Wingdings" panose="05000000000000000000" pitchFamily="2" charset="2"/>
              <a:buChar char="ü"/>
            </a:pPr>
            <a:endParaRPr lang="tr-TR" dirty="0" smtClean="0">
              <a:solidFill>
                <a:srgbClr val="0F2303"/>
              </a:solidFill>
            </a:endParaRPr>
          </a:p>
          <a:p>
            <a:pPr marL="285750" indent="-285750" algn="just">
              <a:buFont typeface="Wingdings" panose="05000000000000000000" pitchFamily="2" charset="2"/>
              <a:buChar char="ü"/>
            </a:pPr>
            <a:r>
              <a:rPr lang="tr-TR" dirty="0" smtClean="0">
                <a:solidFill>
                  <a:srgbClr val="0F2303"/>
                </a:solidFill>
              </a:rPr>
              <a:t>Öğrenci temsilcileri ile yılda iki kez toplantı yapılmakta ve geri bildirimleri alınmaktadır. Toplantı sonrası dönütler değerlendirilip gerekli aksiyonlar alınmaktadır. </a:t>
            </a:r>
          </a:p>
          <a:p>
            <a:pPr marL="285750" indent="-285750" algn="just">
              <a:buFont typeface="Wingdings" panose="05000000000000000000" pitchFamily="2" charset="2"/>
              <a:buChar char="ü"/>
            </a:pPr>
            <a:endParaRPr lang="tr-TR" dirty="0" smtClean="0">
              <a:solidFill>
                <a:srgbClr val="0F2303"/>
              </a:solidFill>
            </a:endParaRPr>
          </a:p>
          <a:p>
            <a:pPr marL="285750" indent="-285750" algn="just">
              <a:buFont typeface="Wingdings" panose="05000000000000000000" pitchFamily="2" charset="2"/>
              <a:buChar char="ü"/>
            </a:pPr>
            <a:r>
              <a:rPr lang="tr-TR" dirty="0" smtClean="0">
                <a:solidFill>
                  <a:srgbClr val="0F2303"/>
                </a:solidFill>
              </a:rPr>
              <a:t>Yıl içerisinde mesleki gelişim alanında dışarıdan eğitmenlerin verdiği seminerler düzenlenip, tüm öğretim görevlilerinin katılımı sağlanmaktadır (Örnek: Beyin Tabanlı Eğitim Semineri) </a:t>
            </a:r>
          </a:p>
          <a:p>
            <a:pPr marL="285750" indent="-285750" algn="just">
              <a:buFont typeface="Wingdings" panose="05000000000000000000" pitchFamily="2" charset="2"/>
              <a:buChar char="ü"/>
            </a:pPr>
            <a:endParaRPr lang="tr-TR" dirty="0" smtClean="0">
              <a:solidFill>
                <a:srgbClr val="0F2303"/>
              </a:solidFill>
            </a:endParaRPr>
          </a:p>
          <a:p>
            <a:pPr marL="285750" indent="-285750" algn="just">
              <a:buFont typeface="Wingdings" panose="05000000000000000000" pitchFamily="2" charset="2"/>
              <a:buChar char="ü"/>
            </a:pPr>
            <a:r>
              <a:rPr lang="tr-TR" dirty="0" smtClean="0">
                <a:solidFill>
                  <a:srgbClr val="0F2303"/>
                </a:solidFill>
              </a:rPr>
              <a:t>Her yıl ABU YDYO tarafından düzenlenen İngilizce öğretimi konferansında YDYO öğretim görevlilerinin alanlarında sunum yapmaları teşvik edilmektedir.</a:t>
            </a:r>
            <a:endParaRPr lang="tr-TR" dirty="0">
              <a:solidFill>
                <a:srgbClr val="0F2303"/>
              </a:solidFill>
            </a:endParaRPr>
          </a:p>
        </p:txBody>
      </p:sp>
    </p:spTree>
    <p:extLst>
      <p:ext uri="{BB962C8B-B14F-4D97-AF65-F5344CB8AC3E}">
        <p14:creationId xmlns:p14="http://schemas.microsoft.com/office/powerpoint/2010/main" val="2340244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241579" y="318946"/>
            <a:ext cx="5040560"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MİSYON-VİZYON-POLİTİKA</a:t>
            </a: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2372" y="450628"/>
            <a:ext cx="1872208" cy="397679"/>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p:cNvSpPr/>
          <p:nvPr/>
        </p:nvSpPr>
        <p:spPr>
          <a:xfrm>
            <a:off x="490637" y="1291399"/>
            <a:ext cx="4189482" cy="369332"/>
          </a:xfrm>
          <a:prstGeom prst="rect">
            <a:avLst/>
          </a:prstGeom>
        </p:spPr>
        <p:txBody>
          <a:bodyPr wrap="square" lIns="91440" tIns="45720" rIns="91440" bIns="45720" anchor="t">
            <a:spAutoFit/>
          </a:bodyPr>
          <a:lstStyle/>
          <a:p>
            <a:r>
              <a:rPr lang="tr-TR" b="1" dirty="0">
                <a:solidFill>
                  <a:srgbClr val="000000"/>
                </a:solidFill>
                <a:latin typeface="Calibri"/>
                <a:ea typeface="Times New Roman" panose="02020603050405020304" pitchFamily="18" charset="0"/>
                <a:cs typeface="Calibri"/>
              </a:rPr>
              <a:t>  </a:t>
            </a:r>
            <a:endParaRPr lang="tr-TR" b="1" dirty="0"/>
          </a:p>
        </p:txBody>
      </p:sp>
      <p:sp>
        <p:nvSpPr>
          <p:cNvPr id="4" name="Dikdörtgen 3"/>
          <p:cNvSpPr/>
          <p:nvPr/>
        </p:nvSpPr>
        <p:spPr>
          <a:xfrm>
            <a:off x="503655" y="4619911"/>
            <a:ext cx="8352928" cy="1754326"/>
          </a:xfrm>
          <a:prstGeom prst="rect">
            <a:avLst/>
          </a:prstGeom>
        </p:spPr>
        <p:txBody>
          <a:bodyPr wrap="square">
            <a:spAutoFit/>
          </a:bodyPr>
          <a:lstStyle/>
          <a:p>
            <a:pPr fontAlgn="base">
              <a:lnSpc>
                <a:spcPct val="150000"/>
              </a:lnSpc>
              <a:spcAft>
                <a:spcPts val="0"/>
              </a:spcAft>
            </a:pPr>
            <a:r>
              <a:rPr lang="tr-TR" b="1" dirty="0">
                <a:solidFill>
                  <a:srgbClr val="FF0000"/>
                </a:solidFill>
                <a:latin typeface="Calibri" panose="020F0502020204030204" pitchFamily="34" charset="0"/>
                <a:ea typeface="Times New Roman" panose="02020603050405020304" pitchFamily="18" charset="0"/>
              </a:rPr>
              <a:t>ÇALIŞMA </a:t>
            </a:r>
            <a:r>
              <a:rPr lang="tr-TR" b="1" dirty="0" smtClean="0">
                <a:solidFill>
                  <a:srgbClr val="FF0000"/>
                </a:solidFill>
                <a:latin typeface="Calibri" panose="020F0502020204030204" pitchFamily="34" charset="0"/>
                <a:ea typeface="Times New Roman" panose="02020603050405020304" pitchFamily="18" charset="0"/>
              </a:rPr>
              <a:t>POLİTİKASI</a:t>
            </a:r>
          </a:p>
          <a:p>
            <a:pPr fontAlgn="base">
              <a:lnSpc>
                <a:spcPct val="150000"/>
              </a:lnSpc>
              <a:spcAft>
                <a:spcPts val="0"/>
              </a:spcAft>
            </a:pPr>
            <a:r>
              <a:rPr lang="tr-TR" b="1" dirty="0" smtClean="0">
                <a:solidFill>
                  <a:srgbClr val="0F2303"/>
                </a:solidFill>
                <a:latin typeface="Calibri" panose="020F0502020204030204" pitchFamily="34" charset="0"/>
                <a:ea typeface="Times New Roman" panose="02020603050405020304" pitchFamily="18" charset="0"/>
              </a:rPr>
              <a:t>Mesleki gelişimi hedefleyerek, tüm paydaşlardan gelen geri bildirimleri değerlendirerek ve de düzenli aralıklarla memnuniyeti ölçümleyerek eğitim kalitesini yükseltmektir. </a:t>
            </a:r>
            <a:endParaRPr lang="tr-TR" b="1" dirty="0">
              <a:solidFill>
                <a:srgbClr val="0F2303"/>
              </a:solidFill>
              <a:latin typeface="Calibri" panose="020F0502020204030204" pitchFamily="34" charset="0"/>
              <a:ea typeface="Times New Roman" panose="02020603050405020304" pitchFamily="18" charset="0"/>
            </a:endParaRPr>
          </a:p>
        </p:txBody>
      </p:sp>
      <p:sp>
        <p:nvSpPr>
          <p:cNvPr id="7" name="Dikdörtgen 6"/>
          <p:cNvSpPr/>
          <p:nvPr/>
        </p:nvSpPr>
        <p:spPr>
          <a:xfrm>
            <a:off x="490637" y="2914957"/>
            <a:ext cx="8352928" cy="1754326"/>
          </a:xfrm>
          <a:prstGeom prst="rect">
            <a:avLst/>
          </a:prstGeom>
        </p:spPr>
        <p:txBody>
          <a:bodyPr wrap="square">
            <a:spAutoFit/>
          </a:bodyPr>
          <a:lstStyle/>
          <a:p>
            <a:pPr fontAlgn="base">
              <a:lnSpc>
                <a:spcPct val="150000"/>
              </a:lnSpc>
              <a:spcAft>
                <a:spcPts val="0"/>
              </a:spcAft>
            </a:pPr>
            <a:r>
              <a:rPr lang="tr-TR" b="1" dirty="0" smtClean="0">
                <a:solidFill>
                  <a:srgbClr val="FF0000"/>
                </a:solidFill>
                <a:latin typeface="Calibri" panose="020F0502020204030204" pitchFamily="34" charset="0"/>
                <a:ea typeface="Times New Roman" panose="02020603050405020304" pitchFamily="18" charset="0"/>
              </a:rPr>
              <a:t>BİRİMİN VİZYONU</a:t>
            </a:r>
          </a:p>
          <a:p>
            <a:pPr fontAlgn="base">
              <a:lnSpc>
                <a:spcPct val="150000"/>
              </a:lnSpc>
              <a:spcAft>
                <a:spcPts val="0"/>
              </a:spcAft>
            </a:pPr>
            <a:r>
              <a:rPr lang="tr-TR" b="1" dirty="0" smtClean="0">
                <a:solidFill>
                  <a:srgbClr val="0C0D0D"/>
                </a:solidFill>
                <a:ea typeface="Times New Roman" panose="02020603050405020304" pitchFamily="18" charset="0"/>
              </a:rPr>
              <a:t>Sınıf içinde yenilikçi ve uygulama odaklı metodlar kullanarak öğrencilerimizin İngilizce kullanma becerileri geliştirip kendilerini farklı platformlarda rahatça ifade edebilnelerini sağlayabilmektir.  </a:t>
            </a:r>
            <a:endParaRPr lang="tr-TR" b="1" dirty="0">
              <a:solidFill>
                <a:srgbClr val="0C0D0D"/>
              </a:solidFill>
              <a:ea typeface="Times New Roman" panose="02020603050405020304" pitchFamily="18" charset="0"/>
            </a:endParaRPr>
          </a:p>
        </p:txBody>
      </p:sp>
      <p:sp>
        <p:nvSpPr>
          <p:cNvPr id="8" name="Dikdörtgen 7"/>
          <p:cNvSpPr/>
          <p:nvPr/>
        </p:nvSpPr>
        <p:spPr>
          <a:xfrm>
            <a:off x="490637" y="911832"/>
            <a:ext cx="8352928" cy="2169825"/>
          </a:xfrm>
          <a:prstGeom prst="rect">
            <a:avLst/>
          </a:prstGeom>
        </p:spPr>
        <p:txBody>
          <a:bodyPr wrap="square">
            <a:spAutoFit/>
          </a:bodyPr>
          <a:lstStyle/>
          <a:p>
            <a:pPr fontAlgn="base">
              <a:lnSpc>
                <a:spcPct val="150000"/>
              </a:lnSpc>
              <a:spcAft>
                <a:spcPts val="0"/>
              </a:spcAft>
            </a:pPr>
            <a:r>
              <a:rPr lang="tr-TR" b="1" dirty="0">
                <a:solidFill>
                  <a:srgbClr val="FF0000"/>
                </a:solidFill>
                <a:latin typeface="Calibri" panose="020F0502020204030204" pitchFamily="34" charset="0"/>
                <a:ea typeface="Times New Roman" panose="02020603050405020304" pitchFamily="18" charset="0"/>
              </a:rPr>
              <a:t>BİRİMİN MİSYONU</a:t>
            </a:r>
          </a:p>
          <a:p>
            <a:pPr fontAlgn="base">
              <a:lnSpc>
                <a:spcPct val="150000"/>
              </a:lnSpc>
              <a:spcAft>
                <a:spcPts val="0"/>
              </a:spcAft>
            </a:pPr>
            <a:r>
              <a:rPr lang="tr-TR" b="1" dirty="0" smtClean="0">
                <a:solidFill>
                  <a:srgbClr val="0C0D0D"/>
                </a:solidFill>
                <a:latin typeface="Calibri" panose="020F0502020204030204" pitchFamily="34" charset="0"/>
                <a:ea typeface="Times New Roman" panose="02020603050405020304" pitchFamily="18" charset="0"/>
              </a:rPr>
              <a:t>Okulumuz bünyesinde öğrenim gören yerli ve yabancı öğrencilerimizin farklılıklarını zenginlik olarak algılayan yapımız ve nitelikli akademik kadromuzla hem toplum değerlerine sahip çıkmayı hem de yenilikçi programlar ile öğrencilerimizin bilimsel ve sosyal gelişmelerine katkı sağlamayı hedeflemekteyiz.</a:t>
            </a:r>
            <a:endParaRPr lang="tr-TR" b="1" dirty="0">
              <a:solidFill>
                <a:srgbClr val="0C0D0D"/>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388223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533747" y="537546"/>
            <a:ext cx="4403764"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SWOT (GZFT) ANALİZİ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3" y="417147"/>
            <a:ext cx="2088232" cy="4435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a:extLst>
              <a:ext uri="{FF2B5EF4-FFF2-40B4-BE49-F238E27FC236}">
                <a16:creationId xmlns:a16="http://schemas.microsoft.com/office/drawing/2014/main" id="{71D4A1E5-060A-49D3-A943-BEC00AFE7E9A}"/>
              </a:ext>
            </a:extLst>
          </p:cNvPr>
          <p:cNvGraphicFramePr>
            <a:graphicFrameLocks noGrp="1"/>
          </p:cNvGraphicFramePr>
          <p:nvPr>
            <p:extLst>
              <p:ext uri="{D42A27DB-BD31-4B8C-83A1-F6EECF244321}">
                <p14:modId xmlns:p14="http://schemas.microsoft.com/office/powerpoint/2010/main" val="1248170864"/>
              </p:ext>
            </p:extLst>
          </p:nvPr>
        </p:nvGraphicFramePr>
        <p:xfrm>
          <a:off x="179513" y="1060766"/>
          <a:ext cx="8798231" cy="5723213"/>
        </p:xfrm>
        <a:graphic>
          <a:graphicData uri="http://schemas.openxmlformats.org/drawingml/2006/table">
            <a:tbl>
              <a:tblPr/>
              <a:tblGrid>
                <a:gridCol w="2452839">
                  <a:extLst>
                    <a:ext uri="{9D8B030D-6E8A-4147-A177-3AD203B41FA5}">
                      <a16:colId xmlns:a16="http://schemas.microsoft.com/office/drawing/2014/main" val="3918363564"/>
                    </a:ext>
                  </a:extLst>
                </a:gridCol>
                <a:gridCol w="1868174">
                  <a:extLst>
                    <a:ext uri="{9D8B030D-6E8A-4147-A177-3AD203B41FA5}">
                      <a16:colId xmlns:a16="http://schemas.microsoft.com/office/drawing/2014/main" val="1683979601"/>
                    </a:ext>
                  </a:extLst>
                </a:gridCol>
                <a:gridCol w="2238609">
                  <a:extLst>
                    <a:ext uri="{9D8B030D-6E8A-4147-A177-3AD203B41FA5}">
                      <a16:colId xmlns:a16="http://schemas.microsoft.com/office/drawing/2014/main" val="2592459544"/>
                    </a:ext>
                  </a:extLst>
                </a:gridCol>
                <a:gridCol w="2238609">
                  <a:extLst>
                    <a:ext uri="{9D8B030D-6E8A-4147-A177-3AD203B41FA5}">
                      <a16:colId xmlns:a16="http://schemas.microsoft.com/office/drawing/2014/main" val="588152821"/>
                    </a:ext>
                  </a:extLst>
                </a:gridCol>
              </a:tblGrid>
              <a:tr h="440918">
                <a:tc>
                  <a:txBody>
                    <a:bodyPr/>
                    <a:lstStyle/>
                    <a:p>
                      <a:pPr algn="ctr" fontAlgn="ctr"/>
                      <a:r>
                        <a:rPr lang="tr-TR" sz="1200" b="1" i="0" u="none" strike="noStrike" dirty="0">
                          <a:solidFill>
                            <a:srgbClr val="0C0D0D"/>
                          </a:solidFill>
                          <a:effectLst/>
                          <a:latin typeface="Calibri" panose="020F0502020204030204" pitchFamily="34" charset="0"/>
                        </a:rPr>
                        <a:t>GÜÇLÜ YÖNLER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C0D0D"/>
                          </a:solidFill>
                          <a:effectLst/>
                          <a:latin typeface="Calibri" panose="020F0502020204030204" pitchFamily="34" charset="0"/>
                        </a:rPr>
                        <a:t>ZAYIF YÖNLER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C0D0D"/>
                          </a:solidFill>
                          <a:effectLst/>
                          <a:latin typeface="Calibri" panose="020F0502020204030204" pitchFamily="34" charset="0"/>
                        </a:rPr>
                        <a:t>FIRSATLAR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C0D0D"/>
                          </a:solidFill>
                          <a:effectLst/>
                          <a:latin typeface="Calibri" panose="020F0502020204030204" pitchFamily="34" charset="0"/>
                        </a:rPr>
                        <a:t>TEHDİTLER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759978">
                <a:tc>
                  <a:txBody>
                    <a:bodyPr/>
                    <a:lstStyle/>
                    <a:p>
                      <a:pPr algn="l" fontAlgn="t"/>
                      <a:r>
                        <a:rPr lang="en-GB" sz="1200" b="0" i="0" u="none" strike="noStrike" dirty="0">
                          <a:solidFill>
                            <a:srgbClr val="0C0D0D"/>
                          </a:solidFill>
                          <a:effectLst/>
                          <a:latin typeface="Calibri" panose="020F0502020204030204" pitchFamily="34" charset="0"/>
                        </a:rPr>
                        <a:t>(G-1) </a:t>
                      </a:r>
                      <a:r>
                        <a:rPr lang="en-GB" sz="1200" b="0" i="0" u="none" strike="noStrike" dirty="0" err="1">
                          <a:solidFill>
                            <a:srgbClr val="0C0D0D"/>
                          </a:solidFill>
                          <a:effectLst/>
                          <a:latin typeface="Calibri" panose="020F0502020204030204" pitchFamily="34" charset="0"/>
                        </a:rPr>
                        <a:t>Öğretim</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Görevlileri</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ve</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Öğrenciler</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için</a:t>
                      </a:r>
                      <a:r>
                        <a:rPr lang="en-GB" sz="1200" b="0" i="0" u="none" strike="noStrike" dirty="0">
                          <a:solidFill>
                            <a:srgbClr val="0C0D0D"/>
                          </a:solidFill>
                          <a:effectLst/>
                          <a:latin typeface="Calibri" panose="020F0502020204030204" pitchFamily="34" charset="0"/>
                        </a:rPr>
                        <a:t> YDYO </a:t>
                      </a:r>
                      <a:r>
                        <a:rPr lang="en-GB" sz="1200" b="0" i="0" u="none" strike="noStrike" dirty="0" err="1">
                          <a:solidFill>
                            <a:srgbClr val="0C0D0D"/>
                          </a:solidFill>
                          <a:effectLst/>
                          <a:latin typeface="Calibri" panose="020F0502020204030204" pitchFamily="34" charset="0"/>
                        </a:rPr>
                        <a:t>Yönetim</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kadrosuna</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kolay</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ulaşılabilirlik</a:t>
                      </a:r>
                      <a:r>
                        <a:rPr lang="en-GB" sz="1200" b="0" i="0" u="none" strike="noStrike" dirty="0">
                          <a:solidFill>
                            <a:srgbClr val="0C0D0D"/>
                          </a:solidFill>
                          <a:effectLst/>
                          <a:latin typeface="Calibri" panose="020F0502020204030204" pitchFamily="34" charset="0"/>
                        </a:rPr>
                        <a:t> </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t"/>
                      <a:r>
                        <a:rPr lang="en-GB" sz="1200" b="0" i="0" u="none" strike="noStrike" dirty="0">
                          <a:solidFill>
                            <a:srgbClr val="0C0D0D"/>
                          </a:solidFill>
                          <a:effectLst/>
                          <a:latin typeface="Calibri" panose="020F0502020204030204" pitchFamily="34" charset="0"/>
                        </a:rPr>
                        <a:t>(Z-1) </a:t>
                      </a:r>
                      <a:r>
                        <a:rPr lang="en-GB" sz="1200" b="0" i="0" u="none" strike="noStrike" dirty="0" err="1">
                          <a:solidFill>
                            <a:srgbClr val="0C0D0D"/>
                          </a:solidFill>
                          <a:effectLst/>
                          <a:latin typeface="Calibri" panose="020F0502020204030204" pitchFamily="34" charset="0"/>
                        </a:rPr>
                        <a:t>UBS'ye</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yeni</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geçilmiş</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olmasından</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doğan</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bazı</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sistemsel</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sorunlar</a:t>
                      </a:r>
                      <a:endParaRPr lang="en-GB" sz="1200" b="0" i="0" u="none" strike="noStrike" dirty="0">
                        <a:solidFill>
                          <a:srgbClr val="0C0D0D"/>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GB" sz="1200" b="0" i="0" u="none" strike="noStrike" dirty="0">
                          <a:solidFill>
                            <a:srgbClr val="0C0D0D"/>
                          </a:solidFill>
                          <a:effectLst/>
                          <a:latin typeface="Calibri" panose="020F0502020204030204" pitchFamily="34" charset="0"/>
                        </a:rPr>
                        <a:t>(F-1) </a:t>
                      </a:r>
                      <a:r>
                        <a:rPr lang="en-GB" sz="1200" b="0" i="0" u="none" strike="noStrike" dirty="0" err="1">
                          <a:solidFill>
                            <a:srgbClr val="0C0D0D"/>
                          </a:solidFill>
                          <a:effectLst/>
                          <a:latin typeface="Calibri" panose="020F0502020204030204" pitchFamily="34" charset="0"/>
                        </a:rPr>
                        <a:t>Turizm</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kenti</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olmasından</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dolayı</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öğrencilerin</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sınıf</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dışında</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yabancı</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dillerini</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geliştirme</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olanağının</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olması</a:t>
                      </a:r>
                      <a:r>
                        <a:rPr lang="en-GB" sz="1200" b="0" i="0" u="none" strike="noStrike" dirty="0">
                          <a:solidFill>
                            <a:srgbClr val="0C0D0D"/>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GB" sz="1200" b="0" i="0" u="none" strike="noStrike">
                          <a:solidFill>
                            <a:srgbClr val="0C0D0D"/>
                          </a:solidFill>
                          <a:effectLst/>
                          <a:latin typeface="Calibri" panose="020F0502020204030204" pitchFamily="34" charset="0"/>
                        </a:rPr>
                        <a:t>(T-1) Öğrencilerimizin çoğunluğunun başlangıç (A1) seviyesinden başlaması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759978">
                <a:tc>
                  <a:txBody>
                    <a:bodyPr/>
                    <a:lstStyle/>
                    <a:p>
                      <a:pPr algn="l" fontAlgn="t"/>
                      <a:r>
                        <a:rPr lang="en-GB" sz="1200" b="0" i="0" u="none" strike="noStrike">
                          <a:solidFill>
                            <a:srgbClr val="0C0D0D"/>
                          </a:solidFill>
                          <a:effectLst/>
                          <a:latin typeface="Calibri" panose="020F0502020204030204" pitchFamily="34" charset="0"/>
                        </a:rPr>
                        <a:t>(G-2) Ölçme ve Değerlendirme Komisyonunun olması</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t"/>
                      <a:r>
                        <a:rPr lang="en-GB" sz="1200" b="0" i="0" u="none" strike="noStrike">
                          <a:solidFill>
                            <a:srgbClr val="0C0D0D"/>
                          </a:solidFill>
                          <a:effectLst/>
                          <a:latin typeface="Calibri" panose="020F0502020204030204" pitchFamily="34" charset="0"/>
                        </a:rPr>
                        <a:t>(Z-2) Derslikler dışında öğrencilerin oturabileceği alanların sınırlı olması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GB" sz="1200" b="0" i="0" u="none" strike="noStrike">
                          <a:solidFill>
                            <a:srgbClr val="0C0D0D"/>
                          </a:solidFill>
                          <a:effectLst/>
                          <a:latin typeface="Calibri" panose="020F0502020204030204" pitchFamily="34" charset="0"/>
                        </a:rPr>
                        <a:t>(F-2) Üniversitenin Antalya’da olması (Çevre illerden ve ülkelerden gelecek öğrenciler için cazip bir bölgede olması)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GB" sz="1200" b="0" i="0" u="none" strike="noStrike">
                          <a:solidFill>
                            <a:srgbClr val="0C0D0D"/>
                          </a:solidFill>
                          <a:effectLst/>
                          <a:latin typeface="Calibri" panose="020F0502020204030204" pitchFamily="34" charset="0"/>
                        </a:rPr>
                        <a:t>(T-2) Gelecek olan öğretim görevlilerinin yeterli tecrübede olmama riski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759978">
                <a:tc>
                  <a:txBody>
                    <a:bodyPr/>
                    <a:lstStyle/>
                    <a:p>
                      <a:pPr algn="l" fontAlgn="t"/>
                      <a:r>
                        <a:rPr lang="en-GB" sz="1200" b="0" i="0" u="none" strike="noStrike" dirty="0">
                          <a:solidFill>
                            <a:srgbClr val="0C0D0D"/>
                          </a:solidFill>
                          <a:effectLst/>
                          <a:latin typeface="Calibri" panose="020F0502020204030204" pitchFamily="34" charset="0"/>
                        </a:rPr>
                        <a:t>(G-3) Net </a:t>
                      </a:r>
                      <a:r>
                        <a:rPr lang="en-GB" sz="1200" b="0" i="0" u="none" strike="noStrike" dirty="0" err="1">
                          <a:solidFill>
                            <a:srgbClr val="0C0D0D"/>
                          </a:solidFill>
                          <a:effectLst/>
                          <a:latin typeface="Calibri" panose="020F0502020204030204" pitchFamily="34" charset="0"/>
                        </a:rPr>
                        <a:t>ölçme</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değerlendirme</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sisteminin</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olması</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ve</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bunun</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Öğretim</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Görevlileri</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ve</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öğrenciler</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ile</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paylaşılması</a:t>
                      </a:r>
                      <a:r>
                        <a:rPr lang="en-GB" sz="1200" b="0" i="0" u="none" strike="noStrike" dirty="0">
                          <a:solidFill>
                            <a:srgbClr val="0C0D0D"/>
                          </a:solidFill>
                          <a:effectLst/>
                          <a:latin typeface="Calibri" panose="020F0502020204030204" pitchFamily="34" charset="0"/>
                        </a:rPr>
                        <a:t> </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t"/>
                      <a:r>
                        <a:rPr lang="en-GB" sz="1200" b="0" i="0" u="none" strike="noStrike">
                          <a:solidFill>
                            <a:srgbClr val="0C0D0D"/>
                          </a:solidFill>
                          <a:effectLst/>
                          <a:latin typeface="Calibri" panose="020F0502020204030204" pitchFamily="34" charset="0"/>
                        </a:rPr>
                        <a:t>(Z-3) Öğretim Görevlilerinin ofis dışında sosyalleşeceği ortak alanın yeterli donanımda olmaması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GB" sz="1200" b="0" i="0" u="none" strike="noStrike">
                          <a:solidFill>
                            <a:srgbClr val="0C0D0D"/>
                          </a:solidFill>
                          <a:effectLst/>
                          <a:latin typeface="Calibri" panose="020F0502020204030204" pitchFamily="34" charset="0"/>
                        </a:rPr>
                        <a:t>(F-3) Antalya merkezinde orta düzey üzerinde İngilizce dil eğitimi veren başka bir üniversitenin bulunmaması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GB" sz="1200" b="0" i="0" u="none" strike="noStrike">
                          <a:solidFill>
                            <a:srgbClr val="0C0D0D"/>
                          </a:solidFill>
                          <a:effectLst/>
                          <a:latin typeface="Calibri" panose="020F0502020204030204" pitchFamily="34" charset="0"/>
                        </a:rPr>
                        <a:t>(T-3) Antalya'nın tecrübeli Öğretim Görevlileri için kariyer olanakları açısından daha az cazip bir şehir olması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984346">
                <a:tc>
                  <a:txBody>
                    <a:bodyPr/>
                    <a:lstStyle/>
                    <a:p>
                      <a:pPr algn="l" fontAlgn="t"/>
                      <a:r>
                        <a:rPr lang="en-GB" sz="1200" b="0" i="0" u="none" strike="noStrike">
                          <a:solidFill>
                            <a:srgbClr val="0C0D0D"/>
                          </a:solidFill>
                          <a:effectLst/>
                          <a:latin typeface="Calibri" panose="020F0502020204030204" pitchFamily="34" charset="0"/>
                        </a:rPr>
                        <a:t>(G-4)  Mesleki Gelişim Uzmanımızın olması </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t"/>
                      <a:r>
                        <a:rPr lang="en-GB" sz="1200" b="0" i="0" u="none" strike="noStrike" dirty="0">
                          <a:solidFill>
                            <a:srgbClr val="0C0D0D"/>
                          </a:solidFill>
                          <a:effectLst/>
                          <a:latin typeface="Calibri" panose="020F0502020204030204" pitchFamily="34" charset="0"/>
                        </a:rPr>
                        <a:t>(Z-4) </a:t>
                      </a:r>
                      <a:r>
                        <a:rPr lang="en-GB" sz="1200" b="0" i="0" u="none" strike="noStrike" dirty="0" err="1">
                          <a:solidFill>
                            <a:srgbClr val="0C0D0D"/>
                          </a:solidFill>
                          <a:effectLst/>
                          <a:latin typeface="Calibri" panose="020F0502020204030204" pitchFamily="34" charset="0"/>
                        </a:rPr>
                        <a:t>Yağmurdan</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korunmak</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için</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bina</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giriş</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kapısının</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önünde</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tentenin</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olmaması</a:t>
                      </a:r>
                      <a:r>
                        <a:rPr lang="en-GB" sz="1200" b="0" i="0" u="none" strike="noStrike" dirty="0">
                          <a:solidFill>
                            <a:srgbClr val="0C0D0D"/>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GB" sz="1200" b="0" i="0" u="none" strike="noStrike">
                          <a:solidFill>
                            <a:srgbClr val="0C0D0D"/>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GB" sz="1200" b="0" i="0" u="none" strike="noStrike">
                          <a:solidFill>
                            <a:srgbClr val="0C0D0D"/>
                          </a:solidFill>
                          <a:effectLst/>
                          <a:latin typeface="Calibri" panose="020F0502020204030204" pitchFamily="34" charset="0"/>
                        </a:rPr>
                        <a:t>(T-4) Covid 19 nedeniyle karantinaya alınan Öğretim Görevlilerine ait derslere, diğer öğretim görevlilerinin girmek zorunda kalması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1187251">
                <a:tc>
                  <a:txBody>
                    <a:bodyPr/>
                    <a:lstStyle/>
                    <a:p>
                      <a:pPr algn="l" fontAlgn="t"/>
                      <a:r>
                        <a:rPr lang="en-GB" sz="1200" b="0" i="0" u="none" strike="noStrike">
                          <a:solidFill>
                            <a:srgbClr val="0C0D0D"/>
                          </a:solidFill>
                          <a:effectLst/>
                          <a:latin typeface="Calibri" panose="020F0502020204030204" pitchFamily="34" charset="0"/>
                        </a:rPr>
                        <a:t>(G-5) Akademik yıl boyunca öğretim görevlilerine Yabancı Diller Eğitim Koordinatörlüğünün koordinasyonunda tecrübeli Öğretim Görevlileri tarafından ders gözlemi ve geri bildirim yapılarak destek sağlanması</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t"/>
                      <a:r>
                        <a:rPr lang="en-GB" sz="1200" b="0" i="0" u="none" strike="noStrike" dirty="0">
                          <a:solidFill>
                            <a:srgbClr val="0C0D0D"/>
                          </a:solidFill>
                          <a:effectLst/>
                          <a:latin typeface="Calibri" panose="020F0502020204030204" pitchFamily="34" charset="0"/>
                        </a:rPr>
                        <a:t>(Z-5) </a:t>
                      </a:r>
                      <a:r>
                        <a:rPr lang="en-GB" sz="1200" b="0" i="0" u="none" strike="noStrike" dirty="0" err="1">
                          <a:solidFill>
                            <a:srgbClr val="0C0D0D"/>
                          </a:solidFill>
                          <a:effectLst/>
                          <a:latin typeface="Calibri" panose="020F0502020204030204" pitchFamily="34" charset="0"/>
                        </a:rPr>
                        <a:t>Diğer</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birimlerden</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gelen</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çeviri</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taleplerinin</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çeviri</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yapan</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Öğretim</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Görevlilerimiz</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için</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fazla</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iş</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yüküne</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sebep</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olması</a:t>
                      </a:r>
                      <a:endParaRPr lang="en-GB" sz="1200" b="0" i="0" u="none" strike="noStrike" dirty="0">
                        <a:solidFill>
                          <a:srgbClr val="0C0D0D"/>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GB" sz="1200" b="0" i="0" u="none" strike="noStrike" dirty="0">
                          <a:solidFill>
                            <a:srgbClr val="0C0D0D"/>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GB" sz="1200" b="0" i="0" u="none" strike="noStrike">
                          <a:solidFill>
                            <a:srgbClr val="0C0D0D"/>
                          </a:solidFill>
                          <a:effectLst/>
                          <a:latin typeface="Calibri" panose="020F0502020204030204" pitchFamily="34" charset="0"/>
                        </a:rPr>
                        <a:t>(T-5) Pandemi süreci sonrasında Öğrerim Görevlileri ve öğrencilerin örgün eğitime uyum sağlama sürecinin yönetilmesi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830764">
                <a:tc>
                  <a:txBody>
                    <a:bodyPr/>
                    <a:lstStyle/>
                    <a:p>
                      <a:pPr algn="l" fontAlgn="t"/>
                      <a:r>
                        <a:rPr lang="en-GB" sz="1200" b="0" i="0" u="none" strike="noStrike">
                          <a:solidFill>
                            <a:srgbClr val="0C0D0D"/>
                          </a:solidFill>
                          <a:effectLst/>
                          <a:latin typeface="Calibri" panose="020F0502020204030204" pitchFamily="34" charset="0"/>
                        </a:rPr>
                        <a:t>(G-6) Akademik yıl içinde belli aralıklarla öğretim görevlilerine mesleki ve kişisel gelişim amaçlarıyla seminerler düzenlenmesi </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C0D0D"/>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GB" sz="1200" b="0" i="0" u="none" strike="noStrike" dirty="0">
                          <a:solidFill>
                            <a:srgbClr val="0C0D0D"/>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GB" sz="1200" b="0" i="0" u="none" strike="noStrike" dirty="0">
                          <a:solidFill>
                            <a:srgbClr val="0C0D0D"/>
                          </a:solidFill>
                          <a:effectLst/>
                          <a:latin typeface="Calibri" panose="020F0502020204030204" pitchFamily="34" charset="0"/>
                        </a:rPr>
                        <a:t>(T-6) </a:t>
                      </a:r>
                      <a:r>
                        <a:rPr lang="en-GB" sz="1200" b="0" i="0" u="none" strike="noStrike" dirty="0" err="1">
                          <a:solidFill>
                            <a:srgbClr val="0C0D0D"/>
                          </a:solidFill>
                          <a:effectLst/>
                          <a:latin typeface="Calibri" panose="020F0502020204030204" pitchFamily="34" charset="0"/>
                        </a:rPr>
                        <a:t>Çevrim</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içi</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yapılan</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eğitimde</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derslere</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katılım</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oranının</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yüz</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yüze</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olan</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derslere</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göre</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daha</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düşük</a:t>
                      </a:r>
                      <a:r>
                        <a:rPr lang="en-GB" sz="1200" b="0" i="0" u="none" strike="noStrike" dirty="0">
                          <a:solidFill>
                            <a:srgbClr val="0C0D0D"/>
                          </a:solidFill>
                          <a:effectLst/>
                          <a:latin typeface="Calibri" panose="020F0502020204030204" pitchFamily="34" charset="0"/>
                        </a:rPr>
                        <a:t> </a:t>
                      </a:r>
                      <a:r>
                        <a:rPr lang="en-GB" sz="1200" b="0" i="0" u="none" strike="noStrike" dirty="0" err="1">
                          <a:solidFill>
                            <a:srgbClr val="0C0D0D"/>
                          </a:solidFill>
                          <a:effectLst/>
                          <a:latin typeface="Calibri" panose="020F0502020204030204" pitchFamily="34" charset="0"/>
                        </a:rPr>
                        <a:t>olması</a:t>
                      </a:r>
                      <a:endParaRPr lang="en-GB" sz="1200" b="0" i="0" u="none" strike="noStrike" dirty="0">
                        <a:solidFill>
                          <a:srgbClr val="0C0D0D"/>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bl>
          </a:graphicData>
        </a:graphic>
      </p:graphicFrame>
    </p:spTree>
    <p:extLst>
      <p:ext uri="{BB962C8B-B14F-4D97-AF65-F5344CB8AC3E}">
        <p14:creationId xmlns:p14="http://schemas.microsoft.com/office/powerpoint/2010/main" val="23889845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533747" y="537546"/>
            <a:ext cx="4403764"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SWOT (GZFT) ANALİZİ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3" y="417147"/>
            <a:ext cx="2088232" cy="4435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a:extLst>
              <a:ext uri="{FF2B5EF4-FFF2-40B4-BE49-F238E27FC236}">
                <a16:creationId xmlns:a16="http://schemas.microsoft.com/office/drawing/2014/main" id="{71D4A1E5-060A-49D3-A943-BEC00AFE7E9A}"/>
              </a:ext>
            </a:extLst>
          </p:cNvPr>
          <p:cNvGraphicFramePr>
            <a:graphicFrameLocks noGrp="1"/>
          </p:cNvGraphicFramePr>
          <p:nvPr>
            <p:extLst>
              <p:ext uri="{D42A27DB-BD31-4B8C-83A1-F6EECF244321}">
                <p14:modId xmlns:p14="http://schemas.microsoft.com/office/powerpoint/2010/main" val="3256719324"/>
              </p:ext>
            </p:extLst>
          </p:nvPr>
        </p:nvGraphicFramePr>
        <p:xfrm>
          <a:off x="193963" y="1288032"/>
          <a:ext cx="8742218" cy="5389861"/>
        </p:xfrm>
        <a:graphic>
          <a:graphicData uri="http://schemas.openxmlformats.org/drawingml/2006/table">
            <a:tbl>
              <a:tblPr/>
              <a:tblGrid>
                <a:gridCol w="2838104">
                  <a:extLst>
                    <a:ext uri="{9D8B030D-6E8A-4147-A177-3AD203B41FA5}">
                      <a16:colId xmlns:a16="http://schemas.microsoft.com/office/drawing/2014/main" val="3918363564"/>
                    </a:ext>
                  </a:extLst>
                </a:gridCol>
                <a:gridCol w="1448048">
                  <a:extLst>
                    <a:ext uri="{9D8B030D-6E8A-4147-A177-3AD203B41FA5}">
                      <a16:colId xmlns:a16="http://schemas.microsoft.com/office/drawing/2014/main" val="1683979601"/>
                    </a:ext>
                  </a:extLst>
                </a:gridCol>
                <a:gridCol w="2228033">
                  <a:extLst>
                    <a:ext uri="{9D8B030D-6E8A-4147-A177-3AD203B41FA5}">
                      <a16:colId xmlns:a16="http://schemas.microsoft.com/office/drawing/2014/main" val="2592459544"/>
                    </a:ext>
                  </a:extLst>
                </a:gridCol>
                <a:gridCol w="2228033">
                  <a:extLst>
                    <a:ext uri="{9D8B030D-6E8A-4147-A177-3AD203B41FA5}">
                      <a16:colId xmlns:a16="http://schemas.microsoft.com/office/drawing/2014/main" val="588152821"/>
                    </a:ext>
                  </a:extLst>
                </a:gridCol>
              </a:tblGrid>
              <a:tr h="776641">
                <a:tc>
                  <a:txBody>
                    <a:bodyPr/>
                    <a:lstStyle/>
                    <a:p>
                      <a:pPr algn="ctr" fontAlgn="ctr"/>
                      <a:r>
                        <a:rPr lang="tr-TR" sz="1200" b="1" i="0" u="none" strike="noStrike" dirty="0">
                          <a:solidFill>
                            <a:srgbClr val="000000"/>
                          </a:solidFill>
                          <a:effectLst/>
                          <a:latin typeface="Calibri" panose="020F0502020204030204" pitchFamily="34" charset="0"/>
                        </a:rPr>
                        <a:t>GÜÇLÜ YÖNLER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ZAYIF YÖNLER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FIRSATLAR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TEHDİTLER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498428">
                <a:tc>
                  <a:txBody>
                    <a:bodyPr/>
                    <a:lstStyle/>
                    <a:p>
                      <a:pPr marL="0" marR="0" indent="0" algn="l" defTabSz="457207" rtl="0" eaLnBrk="1" fontAlgn="t" latinLnBrk="0" hangingPunct="1">
                        <a:lnSpc>
                          <a:spcPct val="100000"/>
                        </a:lnSpc>
                        <a:spcBef>
                          <a:spcPts val="0"/>
                        </a:spcBef>
                        <a:spcAft>
                          <a:spcPts val="0"/>
                        </a:spcAft>
                        <a:buClrTx/>
                        <a:buSzTx/>
                        <a:buFontTx/>
                        <a:buNone/>
                        <a:tabLst/>
                        <a:defRPr/>
                      </a:pPr>
                      <a:r>
                        <a:rPr lang="en-GB" sz="1200" b="0" i="0" u="none" strike="noStrike" dirty="0" smtClean="0">
                          <a:solidFill>
                            <a:srgbClr val="0C0D0D"/>
                          </a:solidFill>
                          <a:effectLst/>
                          <a:latin typeface="Calibri" panose="020F0502020204030204" pitchFamily="34" charset="0"/>
                        </a:rPr>
                        <a:t>(G-7) </a:t>
                      </a:r>
                      <a:r>
                        <a:rPr lang="en-GB" sz="1200" b="0" i="0" u="none" strike="noStrike" dirty="0" err="1" smtClean="0">
                          <a:solidFill>
                            <a:srgbClr val="0C0D0D"/>
                          </a:solidFill>
                          <a:effectLst/>
                          <a:latin typeface="Calibri" panose="020F0502020204030204" pitchFamily="34" charset="0"/>
                        </a:rPr>
                        <a:t>Öğrencilerin</a:t>
                      </a:r>
                      <a:r>
                        <a:rPr lang="en-GB" sz="1200" b="0" i="0" u="none" strike="noStrike" dirty="0" smtClean="0">
                          <a:solidFill>
                            <a:srgbClr val="0C0D0D"/>
                          </a:solidFill>
                          <a:effectLst/>
                          <a:latin typeface="Calibri" panose="020F0502020204030204" pitchFamily="34" charset="0"/>
                        </a:rPr>
                        <a:t> </a:t>
                      </a:r>
                      <a:r>
                        <a:rPr lang="en-GB" sz="1200" b="0" i="0" u="none" strike="noStrike" dirty="0" err="1" smtClean="0">
                          <a:solidFill>
                            <a:srgbClr val="0C0D0D"/>
                          </a:solidFill>
                          <a:effectLst/>
                          <a:latin typeface="Calibri" panose="020F0502020204030204" pitchFamily="34" charset="0"/>
                        </a:rPr>
                        <a:t>öğretim</a:t>
                      </a:r>
                      <a:r>
                        <a:rPr lang="en-GB" sz="1200" b="0" i="0" u="none" strike="noStrike" dirty="0" smtClean="0">
                          <a:solidFill>
                            <a:srgbClr val="0C0D0D"/>
                          </a:solidFill>
                          <a:effectLst/>
                          <a:latin typeface="Calibri" panose="020F0502020204030204" pitchFamily="34" charset="0"/>
                        </a:rPr>
                        <a:t> </a:t>
                      </a:r>
                      <a:r>
                        <a:rPr lang="en-GB" sz="1200" b="0" i="0" u="none" strike="noStrike" dirty="0" err="1" smtClean="0">
                          <a:solidFill>
                            <a:srgbClr val="0C0D0D"/>
                          </a:solidFill>
                          <a:effectLst/>
                          <a:latin typeface="Calibri" panose="020F0502020204030204" pitchFamily="34" charset="0"/>
                        </a:rPr>
                        <a:t>görevlilerine</a:t>
                      </a:r>
                      <a:r>
                        <a:rPr lang="en-GB" sz="1200" b="0" i="0" u="none" strike="noStrike" dirty="0" smtClean="0">
                          <a:solidFill>
                            <a:srgbClr val="0C0D0D"/>
                          </a:solidFill>
                          <a:effectLst/>
                          <a:latin typeface="Calibri" panose="020F0502020204030204" pitchFamily="34" charset="0"/>
                        </a:rPr>
                        <a:t> </a:t>
                      </a:r>
                      <a:r>
                        <a:rPr lang="en-GB" sz="1200" b="0" i="0" u="none" strike="noStrike" dirty="0" err="1" smtClean="0">
                          <a:solidFill>
                            <a:srgbClr val="0C0D0D"/>
                          </a:solidFill>
                          <a:effectLst/>
                          <a:latin typeface="Calibri" panose="020F0502020204030204" pitchFamily="34" charset="0"/>
                        </a:rPr>
                        <a:t>kolay</a:t>
                      </a:r>
                      <a:r>
                        <a:rPr lang="en-GB" sz="1200" b="0" i="0" u="none" strike="noStrike" dirty="0" smtClean="0">
                          <a:solidFill>
                            <a:srgbClr val="0C0D0D"/>
                          </a:solidFill>
                          <a:effectLst/>
                          <a:latin typeface="Calibri" panose="020F0502020204030204" pitchFamily="34" charset="0"/>
                        </a:rPr>
                        <a:t> </a:t>
                      </a:r>
                      <a:r>
                        <a:rPr lang="en-GB" sz="1200" b="0" i="0" u="none" strike="noStrike" dirty="0" err="1" smtClean="0">
                          <a:solidFill>
                            <a:srgbClr val="0C0D0D"/>
                          </a:solidFill>
                          <a:effectLst/>
                          <a:latin typeface="Calibri" panose="020F0502020204030204" pitchFamily="34" charset="0"/>
                        </a:rPr>
                        <a:t>ulaşabilmesi</a:t>
                      </a:r>
                      <a:r>
                        <a:rPr lang="en-GB" sz="1200" b="0" i="0" u="none" strike="noStrike" dirty="0" smtClean="0">
                          <a:solidFill>
                            <a:srgbClr val="0C0D0D"/>
                          </a:solidFill>
                          <a:effectLst/>
                          <a:latin typeface="Calibri" panose="020F0502020204030204" pitchFamily="34" charset="0"/>
                        </a:rPr>
                        <a:t> </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13262594"/>
                  </a:ext>
                </a:extLst>
              </a:tr>
              <a:tr h="599808">
                <a:tc>
                  <a:txBody>
                    <a:bodyPr/>
                    <a:lstStyle/>
                    <a:p>
                      <a:pPr algn="l" fontAlgn="t"/>
                      <a:r>
                        <a:rPr lang="en-GB" sz="1200" b="0" i="0" u="none" strike="noStrike" dirty="0">
                          <a:solidFill>
                            <a:srgbClr val="122204"/>
                          </a:solidFill>
                          <a:effectLst/>
                          <a:latin typeface="Calibri" panose="020F0502020204030204" pitchFamily="34" charset="0"/>
                        </a:rPr>
                        <a:t>(G-8) </a:t>
                      </a:r>
                      <a:r>
                        <a:rPr lang="en-GB" sz="1200" b="0" i="0" u="none" strike="noStrike" dirty="0" err="1">
                          <a:solidFill>
                            <a:srgbClr val="122204"/>
                          </a:solidFill>
                          <a:effectLst/>
                          <a:latin typeface="Calibri" panose="020F0502020204030204" pitchFamily="34" charset="0"/>
                        </a:rPr>
                        <a:t>Fakültedeki</a:t>
                      </a:r>
                      <a:r>
                        <a:rPr lang="en-GB" sz="1200" b="0" i="0" u="none" strike="noStrike" dirty="0">
                          <a:solidFill>
                            <a:srgbClr val="122204"/>
                          </a:solidFill>
                          <a:effectLst/>
                          <a:latin typeface="Calibri" panose="020F0502020204030204" pitchFamily="34" charset="0"/>
                        </a:rPr>
                        <a:t> </a:t>
                      </a:r>
                      <a:r>
                        <a:rPr lang="en-GB" sz="1200" b="0" i="0" u="none" strike="noStrike" dirty="0" err="1">
                          <a:solidFill>
                            <a:srgbClr val="122204"/>
                          </a:solidFill>
                          <a:effectLst/>
                          <a:latin typeface="Calibri" panose="020F0502020204030204" pitchFamily="34" charset="0"/>
                        </a:rPr>
                        <a:t>öğrencilere</a:t>
                      </a:r>
                      <a:r>
                        <a:rPr lang="en-GB" sz="1200" b="0" i="0" u="none" strike="noStrike" dirty="0">
                          <a:solidFill>
                            <a:srgbClr val="122204"/>
                          </a:solidFill>
                          <a:effectLst/>
                          <a:latin typeface="Calibri" panose="020F0502020204030204" pitchFamily="34" charset="0"/>
                        </a:rPr>
                        <a:t> </a:t>
                      </a:r>
                      <a:r>
                        <a:rPr lang="en-GB" sz="1200" b="0" i="0" u="none" strike="noStrike" dirty="0" err="1">
                          <a:solidFill>
                            <a:srgbClr val="122204"/>
                          </a:solidFill>
                          <a:effectLst/>
                          <a:latin typeface="Calibri" panose="020F0502020204030204" pitchFamily="34" charset="0"/>
                        </a:rPr>
                        <a:t>seçmeli</a:t>
                      </a:r>
                      <a:r>
                        <a:rPr lang="en-GB" sz="1200" b="0" i="0" u="none" strike="noStrike" dirty="0">
                          <a:solidFill>
                            <a:srgbClr val="122204"/>
                          </a:solidFill>
                          <a:effectLst/>
                          <a:latin typeface="Calibri" panose="020F0502020204030204" pitchFamily="34" charset="0"/>
                        </a:rPr>
                        <a:t> </a:t>
                      </a:r>
                      <a:r>
                        <a:rPr lang="en-GB" sz="1200" b="0" i="0" u="none" strike="noStrike" dirty="0" err="1">
                          <a:solidFill>
                            <a:srgbClr val="122204"/>
                          </a:solidFill>
                          <a:effectLst/>
                          <a:latin typeface="Calibri" panose="020F0502020204030204" pitchFamily="34" charset="0"/>
                        </a:rPr>
                        <a:t>yabancı</a:t>
                      </a:r>
                      <a:r>
                        <a:rPr lang="en-GB" sz="1200" b="0" i="0" u="none" strike="noStrike" dirty="0">
                          <a:solidFill>
                            <a:srgbClr val="122204"/>
                          </a:solidFill>
                          <a:effectLst/>
                          <a:latin typeface="Calibri" panose="020F0502020204030204" pitchFamily="34" charset="0"/>
                        </a:rPr>
                        <a:t> </a:t>
                      </a:r>
                      <a:r>
                        <a:rPr lang="en-GB" sz="1200" b="0" i="0" u="none" strike="noStrike" dirty="0" err="1">
                          <a:solidFill>
                            <a:srgbClr val="122204"/>
                          </a:solidFill>
                          <a:effectLst/>
                          <a:latin typeface="Calibri" panose="020F0502020204030204" pitchFamily="34" charset="0"/>
                        </a:rPr>
                        <a:t>dil</a:t>
                      </a:r>
                      <a:r>
                        <a:rPr lang="en-GB" sz="1200" b="0" i="0" u="none" strike="noStrike" dirty="0">
                          <a:solidFill>
                            <a:srgbClr val="122204"/>
                          </a:solidFill>
                          <a:effectLst/>
                          <a:latin typeface="Calibri" panose="020F0502020204030204" pitchFamily="34" charset="0"/>
                        </a:rPr>
                        <a:t> </a:t>
                      </a:r>
                      <a:r>
                        <a:rPr lang="en-GB" sz="1200" b="0" i="0" u="none" strike="noStrike" dirty="0" err="1">
                          <a:solidFill>
                            <a:srgbClr val="122204"/>
                          </a:solidFill>
                          <a:effectLst/>
                          <a:latin typeface="Calibri" panose="020F0502020204030204" pitchFamily="34" charset="0"/>
                        </a:rPr>
                        <a:t>derslerinin</a:t>
                      </a:r>
                      <a:r>
                        <a:rPr lang="en-GB" sz="1200" b="0" i="0" u="none" strike="noStrike" dirty="0">
                          <a:solidFill>
                            <a:srgbClr val="122204"/>
                          </a:solidFill>
                          <a:effectLst/>
                          <a:latin typeface="Calibri" panose="020F0502020204030204" pitchFamily="34" charset="0"/>
                        </a:rPr>
                        <a:t> </a:t>
                      </a:r>
                      <a:r>
                        <a:rPr lang="en-GB" sz="1200" b="0" i="0" u="none" strike="noStrike" dirty="0" err="1">
                          <a:solidFill>
                            <a:srgbClr val="122204"/>
                          </a:solidFill>
                          <a:effectLst/>
                          <a:latin typeface="Calibri" panose="020F0502020204030204" pitchFamily="34" charset="0"/>
                        </a:rPr>
                        <a:t>sunulması</a:t>
                      </a:r>
                      <a:r>
                        <a:rPr lang="en-GB" sz="1200" b="0" i="0" u="none" strike="noStrike" dirty="0">
                          <a:solidFill>
                            <a:srgbClr val="122204"/>
                          </a:solidFill>
                          <a:effectLst/>
                          <a:latin typeface="Calibri" panose="020F0502020204030204" pitchFamily="34" charset="0"/>
                        </a:rPr>
                        <a:t> </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614803">
                <a:tc>
                  <a:txBody>
                    <a:bodyPr/>
                    <a:lstStyle/>
                    <a:p>
                      <a:pPr algn="l" fontAlgn="t"/>
                      <a:r>
                        <a:rPr lang="en-GB" sz="1200" b="0" i="0" u="none" strike="noStrike" dirty="0">
                          <a:solidFill>
                            <a:srgbClr val="122204"/>
                          </a:solidFill>
                          <a:effectLst/>
                          <a:latin typeface="Calibri" panose="020F0502020204030204" pitchFamily="34" charset="0"/>
                        </a:rPr>
                        <a:t>(G-9) </a:t>
                      </a:r>
                      <a:r>
                        <a:rPr lang="en-GB" sz="1200" b="0" i="0" u="none" strike="noStrike" dirty="0" err="1">
                          <a:solidFill>
                            <a:srgbClr val="122204"/>
                          </a:solidFill>
                          <a:effectLst/>
                          <a:latin typeface="Calibri" panose="020F0502020204030204" pitchFamily="34" charset="0"/>
                        </a:rPr>
                        <a:t>Fakülte</a:t>
                      </a:r>
                      <a:r>
                        <a:rPr lang="en-GB" sz="1200" b="0" i="0" u="none" strike="noStrike" dirty="0">
                          <a:solidFill>
                            <a:srgbClr val="122204"/>
                          </a:solidFill>
                          <a:effectLst/>
                          <a:latin typeface="Calibri" panose="020F0502020204030204" pitchFamily="34" charset="0"/>
                        </a:rPr>
                        <a:t> </a:t>
                      </a:r>
                      <a:r>
                        <a:rPr lang="en-GB" sz="1200" b="0" i="0" u="none" strike="noStrike" dirty="0" err="1">
                          <a:solidFill>
                            <a:srgbClr val="122204"/>
                          </a:solidFill>
                          <a:effectLst/>
                          <a:latin typeface="Calibri" panose="020F0502020204030204" pitchFamily="34" charset="0"/>
                        </a:rPr>
                        <a:t>öğrencilerine</a:t>
                      </a:r>
                      <a:r>
                        <a:rPr lang="en-GB" sz="1200" b="0" i="0" u="none" strike="noStrike" dirty="0">
                          <a:solidFill>
                            <a:srgbClr val="122204"/>
                          </a:solidFill>
                          <a:effectLst/>
                          <a:latin typeface="Calibri" panose="020F0502020204030204" pitchFamily="34" charset="0"/>
                        </a:rPr>
                        <a:t> </a:t>
                      </a:r>
                      <a:r>
                        <a:rPr lang="en-GB" sz="1200" b="0" i="0" u="none" strike="noStrike" dirty="0" err="1">
                          <a:solidFill>
                            <a:srgbClr val="122204"/>
                          </a:solidFill>
                          <a:effectLst/>
                          <a:latin typeface="Calibri" panose="020F0502020204030204" pitchFamily="34" charset="0"/>
                        </a:rPr>
                        <a:t>zorunlu</a:t>
                      </a:r>
                      <a:r>
                        <a:rPr lang="en-GB" sz="1200" b="0" i="0" u="none" strike="noStrike" dirty="0">
                          <a:solidFill>
                            <a:srgbClr val="122204"/>
                          </a:solidFill>
                          <a:effectLst/>
                          <a:latin typeface="Calibri" panose="020F0502020204030204" pitchFamily="34" charset="0"/>
                        </a:rPr>
                        <a:t> </a:t>
                      </a:r>
                      <a:r>
                        <a:rPr lang="en-GB" sz="1200" b="0" i="0" u="none" strike="noStrike" dirty="0" err="1">
                          <a:solidFill>
                            <a:srgbClr val="122204"/>
                          </a:solidFill>
                          <a:effectLst/>
                          <a:latin typeface="Calibri" panose="020F0502020204030204" pitchFamily="34" charset="0"/>
                        </a:rPr>
                        <a:t>Akademik</a:t>
                      </a:r>
                      <a:r>
                        <a:rPr lang="en-GB" sz="1200" b="0" i="0" u="none" strike="noStrike" dirty="0">
                          <a:solidFill>
                            <a:srgbClr val="122204"/>
                          </a:solidFill>
                          <a:effectLst/>
                          <a:latin typeface="Calibri" panose="020F0502020204030204" pitchFamily="34" charset="0"/>
                        </a:rPr>
                        <a:t> </a:t>
                      </a:r>
                      <a:r>
                        <a:rPr lang="en-GB" sz="1200" b="0" i="0" u="none" strike="noStrike" dirty="0" err="1">
                          <a:solidFill>
                            <a:srgbClr val="122204"/>
                          </a:solidFill>
                          <a:effectLst/>
                          <a:latin typeface="Calibri" panose="020F0502020204030204" pitchFamily="34" charset="0"/>
                        </a:rPr>
                        <a:t>İngilizce</a:t>
                      </a:r>
                      <a:r>
                        <a:rPr lang="en-GB" sz="1200" b="0" i="0" u="none" strike="noStrike" dirty="0">
                          <a:solidFill>
                            <a:srgbClr val="122204"/>
                          </a:solidFill>
                          <a:effectLst/>
                          <a:latin typeface="Calibri" panose="020F0502020204030204" pitchFamily="34" charset="0"/>
                        </a:rPr>
                        <a:t> </a:t>
                      </a:r>
                      <a:r>
                        <a:rPr lang="en-GB" sz="1200" b="0" i="0" u="none" strike="noStrike" dirty="0" err="1">
                          <a:solidFill>
                            <a:srgbClr val="122204"/>
                          </a:solidFill>
                          <a:effectLst/>
                          <a:latin typeface="Calibri" panose="020F0502020204030204" pitchFamily="34" charset="0"/>
                        </a:rPr>
                        <a:t>derslerinin</a:t>
                      </a:r>
                      <a:r>
                        <a:rPr lang="en-GB" sz="1200" b="0" i="0" u="none" strike="noStrike" dirty="0">
                          <a:solidFill>
                            <a:srgbClr val="122204"/>
                          </a:solidFill>
                          <a:effectLst/>
                          <a:latin typeface="Calibri" panose="020F0502020204030204" pitchFamily="34" charset="0"/>
                        </a:rPr>
                        <a:t> </a:t>
                      </a:r>
                      <a:r>
                        <a:rPr lang="en-GB" sz="1200" b="0" i="0" u="none" strike="noStrike" dirty="0" err="1">
                          <a:solidFill>
                            <a:srgbClr val="122204"/>
                          </a:solidFill>
                          <a:effectLst/>
                          <a:latin typeface="Calibri" panose="020F0502020204030204" pitchFamily="34" charset="0"/>
                        </a:rPr>
                        <a:t>verilmesi</a:t>
                      </a:r>
                      <a:r>
                        <a:rPr lang="en-GB" sz="1200" b="0" i="0" u="none" strike="noStrike" dirty="0">
                          <a:solidFill>
                            <a:srgbClr val="122204"/>
                          </a:solidFill>
                          <a:effectLst/>
                          <a:latin typeface="Calibri" panose="020F0502020204030204" pitchFamily="34" charset="0"/>
                        </a:rPr>
                        <a:t> </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200" b="0" i="0" u="none" strike="noStrike" dirty="0" smtClean="0">
                          <a:solidFill>
                            <a:srgbClr val="000000"/>
                          </a:solidFill>
                          <a:effectLst/>
                          <a:latin typeface="Calibri" panose="020F0502020204030204" pitchFamily="34" charset="0"/>
                        </a:rPr>
                        <a:t> </a:t>
                      </a: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554822">
                <a:tc>
                  <a:txBody>
                    <a:bodyPr/>
                    <a:lstStyle/>
                    <a:p>
                      <a:pPr algn="l" fontAlgn="t"/>
                      <a:r>
                        <a:rPr lang="en-GB" sz="1200" b="0" i="0" u="none" strike="noStrike">
                          <a:solidFill>
                            <a:srgbClr val="122204"/>
                          </a:solidFill>
                          <a:effectLst/>
                          <a:latin typeface="Calibri" panose="020F0502020204030204" pitchFamily="34" charset="0"/>
                        </a:rPr>
                        <a:t>(G-10) Hazırlık Sınıfı mevcutlarının 20'nin altında olması </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ctr" defTabSz="457207" rtl="0" eaLnBrk="1" fontAlgn="ctr" latinLnBrk="0" hangingPunct="1">
                        <a:lnSpc>
                          <a:spcPct val="100000"/>
                        </a:lnSpc>
                        <a:spcBef>
                          <a:spcPts val="0"/>
                        </a:spcBef>
                        <a:spcAft>
                          <a:spcPts val="0"/>
                        </a:spcAft>
                        <a:buClrTx/>
                        <a:buSzTx/>
                        <a:buFontTx/>
                        <a:buNone/>
                        <a:tabLst/>
                        <a:defRPr/>
                      </a:pPr>
                      <a:r>
                        <a:rPr lang="tr-TR" sz="12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689779">
                <a:tc>
                  <a:txBody>
                    <a:bodyPr/>
                    <a:lstStyle/>
                    <a:p>
                      <a:pPr algn="l" fontAlgn="t"/>
                      <a:r>
                        <a:rPr lang="en-GB" sz="1200" b="0" i="0" u="none" strike="noStrike">
                          <a:solidFill>
                            <a:srgbClr val="122204"/>
                          </a:solidFill>
                          <a:effectLst/>
                          <a:latin typeface="Calibri" panose="020F0502020204030204" pitchFamily="34" charset="0"/>
                        </a:rPr>
                        <a:t>(G-11) Teknolojik olarak donanımlı sınıflar (her sınıfta bilgisayar, projeksiyon ve ses sisteminin olması) </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569818">
                <a:tc>
                  <a:txBody>
                    <a:bodyPr/>
                    <a:lstStyle/>
                    <a:p>
                      <a:pPr algn="l" fontAlgn="t"/>
                      <a:r>
                        <a:rPr lang="en-GB" sz="1200" b="0" i="0" u="none" strike="noStrike" dirty="0">
                          <a:solidFill>
                            <a:srgbClr val="122204"/>
                          </a:solidFill>
                          <a:effectLst/>
                          <a:latin typeface="Calibri" panose="020F0502020204030204" pitchFamily="34" charset="0"/>
                        </a:rPr>
                        <a:t>(G-12) </a:t>
                      </a:r>
                      <a:r>
                        <a:rPr lang="en-GB" sz="1200" b="0" i="0" u="none" strike="noStrike" dirty="0" err="1">
                          <a:solidFill>
                            <a:srgbClr val="122204"/>
                          </a:solidFill>
                          <a:effectLst/>
                          <a:latin typeface="Calibri" panose="020F0502020204030204" pitchFamily="34" charset="0"/>
                        </a:rPr>
                        <a:t>Öğrenci</a:t>
                      </a:r>
                      <a:r>
                        <a:rPr lang="en-GB" sz="1200" b="0" i="0" u="none" strike="noStrike" dirty="0">
                          <a:solidFill>
                            <a:srgbClr val="122204"/>
                          </a:solidFill>
                          <a:effectLst/>
                          <a:latin typeface="Calibri" panose="020F0502020204030204" pitchFamily="34" charset="0"/>
                        </a:rPr>
                        <a:t> </a:t>
                      </a:r>
                      <a:r>
                        <a:rPr lang="en-GB" sz="1200" b="0" i="0" u="none" strike="noStrike" dirty="0" err="1">
                          <a:solidFill>
                            <a:srgbClr val="122204"/>
                          </a:solidFill>
                          <a:effectLst/>
                          <a:latin typeface="Calibri" panose="020F0502020204030204" pitchFamily="34" charset="0"/>
                        </a:rPr>
                        <a:t>merkezli</a:t>
                      </a:r>
                      <a:r>
                        <a:rPr lang="en-GB" sz="1200" b="0" i="0" u="none" strike="noStrike" dirty="0">
                          <a:solidFill>
                            <a:srgbClr val="122204"/>
                          </a:solidFill>
                          <a:effectLst/>
                          <a:latin typeface="Calibri" panose="020F0502020204030204" pitchFamily="34" charset="0"/>
                        </a:rPr>
                        <a:t> </a:t>
                      </a:r>
                      <a:r>
                        <a:rPr lang="en-GB" sz="1200" b="0" i="0" u="none" strike="noStrike" dirty="0" err="1">
                          <a:solidFill>
                            <a:srgbClr val="122204"/>
                          </a:solidFill>
                          <a:effectLst/>
                          <a:latin typeface="Calibri" panose="020F0502020204030204" pitchFamily="34" charset="0"/>
                        </a:rPr>
                        <a:t>eğitim</a:t>
                      </a:r>
                      <a:r>
                        <a:rPr lang="en-GB" sz="1200" b="0" i="0" u="none" strike="noStrike" dirty="0">
                          <a:solidFill>
                            <a:srgbClr val="122204"/>
                          </a:solidFill>
                          <a:effectLst/>
                          <a:latin typeface="Calibri" panose="020F0502020204030204" pitchFamily="34" charset="0"/>
                        </a:rPr>
                        <a:t> </a:t>
                      </a:r>
                      <a:r>
                        <a:rPr lang="en-GB" sz="1200" b="0" i="0" u="none" strike="noStrike" dirty="0" err="1">
                          <a:solidFill>
                            <a:srgbClr val="122204"/>
                          </a:solidFill>
                          <a:effectLst/>
                          <a:latin typeface="Calibri" panose="020F0502020204030204" pitchFamily="34" charset="0"/>
                        </a:rPr>
                        <a:t>sisteminin</a:t>
                      </a:r>
                      <a:r>
                        <a:rPr lang="en-GB" sz="1200" b="0" i="0" u="none" strike="noStrike" dirty="0">
                          <a:solidFill>
                            <a:srgbClr val="122204"/>
                          </a:solidFill>
                          <a:effectLst/>
                          <a:latin typeface="Calibri" panose="020F0502020204030204" pitchFamily="34" charset="0"/>
                        </a:rPr>
                        <a:t> </a:t>
                      </a:r>
                      <a:r>
                        <a:rPr lang="en-GB" sz="1200" b="0" i="0" u="none" strike="noStrike" dirty="0" err="1">
                          <a:solidFill>
                            <a:srgbClr val="122204"/>
                          </a:solidFill>
                          <a:effectLst/>
                          <a:latin typeface="Calibri" panose="020F0502020204030204" pitchFamily="34" charset="0"/>
                        </a:rPr>
                        <a:t>olması</a:t>
                      </a:r>
                      <a:r>
                        <a:rPr lang="en-GB" sz="1200" b="0" i="0" u="none" strike="noStrike" dirty="0">
                          <a:solidFill>
                            <a:srgbClr val="122204"/>
                          </a:solidFill>
                          <a:effectLst/>
                          <a:latin typeface="Calibri" panose="020F0502020204030204" pitchFamily="34" charset="0"/>
                        </a:rPr>
                        <a:t> </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2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200" b="0" i="0" u="none" strike="noStrike">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599808">
                <a:tc>
                  <a:txBody>
                    <a:bodyPr/>
                    <a:lstStyle/>
                    <a:p>
                      <a:pPr algn="l" fontAlgn="t"/>
                      <a:r>
                        <a:rPr lang="en-GB" sz="1200" b="0" i="0" u="none" strike="noStrike" dirty="0">
                          <a:solidFill>
                            <a:srgbClr val="122204"/>
                          </a:solidFill>
                          <a:effectLst/>
                          <a:latin typeface="Calibri" panose="020F0502020204030204" pitchFamily="34" charset="0"/>
                        </a:rPr>
                        <a:t>(G-13) </a:t>
                      </a:r>
                      <a:r>
                        <a:rPr lang="en-GB" sz="1200" b="0" i="0" u="none" strike="noStrike" dirty="0" err="1">
                          <a:solidFill>
                            <a:srgbClr val="122204"/>
                          </a:solidFill>
                          <a:effectLst/>
                          <a:latin typeface="Calibri" panose="020F0502020204030204" pitchFamily="34" charset="0"/>
                        </a:rPr>
                        <a:t>Öğrenciler</a:t>
                      </a:r>
                      <a:r>
                        <a:rPr lang="en-GB" sz="1200" b="0" i="0" u="none" strike="noStrike" dirty="0">
                          <a:solidFill>
                            <a:srgbClr val="122204"/>
                          </a:solidFill>
                          <a:effectLst/>
                          <a:latin typeface="Calibri" panose="020F0502020204030204" pitchFamily="34" charset="0"/>
                        </a:rPr>
                        <a:t> </a:t>
                      </a:r>
                      <a:r>
                        <a:rPr lang="en-GB" sz="1200" b="0" i="0" u="none" strike="noStrike" dirty="0" err="1">
                          <a:solidFill>
                            <a:srgbClr val="122204"/>
                          </a:solidFill>
                          <a:effectLst/>
                          <a:latin typeface="Calibri" panose="020F0502020204030204" pitchFamily="34" charset="0"/>
                        </a:rPr>
                        <a:t>ve</a:t>
                      </a:r>
                      <a:r>
                        <a:rPr lang="en-GB" sz="1200" b="0" i="0" u="none" strike="noStrike" dirty="0">
                          <a:solidFill>
                            <a:srgbClr val="122204"/>
                          </a:solidFill>
                          <a:effectLst/>
                          <a:latin typeface="Calibri" panose="020F0502020204030204" pitchFamily="34" charset="0"/>
                        </a:rPr>
                        <a:t> </a:t>
                      </a:r>
                      <a:r>
                        <a:rPr lang="en-GB" sz="1200" b="0" i="0" u="none" strike="noStrike" dirty="0" err="1">
                          <a:solidFill>
                            <a:srgbClr val="122204"/>
                          </a:solidFill>
                          <a:effectLst/>
                          <a:latin typeface="Calibri" panose="020F0502020204030204" pitchFamily="34" charset="0"/>
                        </a:rPr>
                        <a:t>Öğretim</a:t>
                      </a:r>
                      <a:r>
                        <a:rPr lang="en-GB" sz="1200" b="0" i="0" u="none" strike="noStrike" dirty="0">
                          <a:solidFill>
                            <a:srgbClr val="122204"/>
                          </a:solidFill>
                          <a:effectLst/>
                          <a:latin typeface="Calibri" panose="020F0502020204030204" pitchFamily="34" charset="0"/>
                        </a:rPr>
                        <a:t> </a:t>
                      </a:r>
                      <a:r>
                        <a:rPr lang="en-GB" sz="1200" b="0" i="0" u="none" strike="noStrike" dirty="0" err="1">
                          <a:solidFill>
                            <a:srgbClr val="122204"/>
                          </a:solidFill>
                          <a:effectLst/>
                          <a:latin typeface="Calibri" panose="020F0502020204030204" pitchFamily="34" charset="0"/>
                        </a:rPr>
                        <a:t>Görevlileri</a:t>
                      </a:r>
                      <a:r>
                        <a:rPr lang="en-GB" sz="1200" b="0" i="0" u="none" strike="noStrike" dirty="0">
                          <a:solidFill>
                            <a:srgbClr val="122204"/>
                          </a:solidFill>
                          <a:effectLst/>
                          <a:latin typeface="Calibri" panose="020F0502020204030204" pitchFamily="34" charset="0"/>
                        </a:rPr>
                        <a:t> </a:t>
                      </a:r>
                      <a:r>
                        <a:rPr lang="en-GB" sz="1200" b="0" i="0" u="none" strike="noStrike" dirty="0" err="1">
                          <a:solidFill>
                            <a:srgbClr val="122204"/>
                          </a:solidFill>
                          <a:effectLst/>
                          <a:latin typeface="Calibri" panose="020F0502020204030204" pitchFamily="34" charset="0"/>
                        </a:rPr>
                        <a:t>için</a:t>
                      </a:r>
                      <a:r>
                        <a:rPr lang="en-GB" sz="1200" b="0" i="0" u="none" strike="noStrike" dirty="0">
                          <a:solidFill>
                            <a:srgbClr val="122204"/>
                          </a:solidFill>
                          <a:effectLst/>
                          <a:latin typeface="Calibri" panose="020F0502020204030204" pitchFamily="34" charset="0"/>
                        </a:rPr>
                        <a:t> net </a:t>
                      </a:r>
                      <a:r>
                        <a:rPr lang="en-GB" sz="1200" b="0" i="0" u="none" strike="noStrike" dirty="0" err="1">
                          <a:solidFill>
                            <a:srgbClr val="122204"/>
                          </a:solidFill>
                          <a:effectLst/>
                          <a:latin typeface="Calibri" panose="020F0502020204030204" pitchFamily="34" charset="0"/>
                        </a:rPr>
                        <a:t>tanımlanmış</a:t>
                      </a:r>
                      <a:r>
                        <a:rPr lang="en-GB" sz="1200" b="0" i="0" u="none" strike="noStrike" dirty="0">
                          <a:solidFill>
                            <a:srgbClr val="122204"/>
                          </a:solidFill>
                          <a:effectLst/>
                          <a:latin typeface="Calibri" panose="020F0502020204030204" pitchFamily="34" charset="0"/>
                        </a:rPr>
                        <a:t> </a:t>
                      </a:r>
                      <a:r>
                        <a:rPr lang="en-GB" sz="1200" b="0" i="0" u="none" strike="noStrike" dirty="0" err="1">
                          <a:solidFill>
                            <a:srgbClr val="122204"/>
                          </a:solidFill>
                          <a:effectLst/>
                          <a:latin typeface="Calibri" panose="020F0502020204030204" pitchFamily="34" charset="0"/>
                        </a:rPr>
                        <a:t>eğitim</a:t>
                      </a:r>
                      <a:r>
                        <a:rPr lang="en-GB" sz="1200" b="0" i="0" u="none" strike="noStrike" dirty="0">
                          <a:solidFill>
                            <a:srgbClr val="122204"/>
                          </a:solidFill>
                          <a:effectLst/>
                          <a:latin typeface="Calibri" panose="020F0502020204030204" pitchFamily="34" charset="0"/>
                        </a:rPr>
                        <a:t> </a:t>
                      </a:r>
                      <a:r>
                        <a:rPr lang="en-GB" sz="1200" b="0" i="0" u="none" strike="noStrike" dirty="0" err="1">
                          <a:solidFill>
                            <a:srgbClr val="122204"/>
                          </a:solidFill>
                          <a:effectLst/>
                          <a:latin typeface="Calibri" panose="020F0502020204030204" pitchFamily="34" charset="0"/>
                        </a:rPr>
                        <a:t>çıktılarının</a:t>
                      </a:r>
                      <a:r>
                        <a:rPr lang="en-GB" sz="1200" b="0" i="0" u="none" strike="noStrike" dirty="0">
                          <a:solidFill>
                            <a:srgbClr val="122204"/>
                          </a:solidFill>
                          <a:effectLst/>
                          <a:latin typeface="Calibri" panose="020F0502020204030204" pitchFamily="34" charset="0"/>
                        </a:rPr>
                        <a:t> </a:t>
                      </a:r>
                      <a:r>
                        <a:rPr lang="en-GB" sz="1200" b="0" i="0" u="none" strike="noStrike" dirty="0" err="1">
                          <a:solidFill>
                            <a:srgbClr val="122204"/>
                          </a:solidFill>
                          <a:effectLst/>
                          <a:latin typeface="Calibri" panose="020F0502020204030204" pitchFamily="34" charset="0"/>
                        </a:rPr>
                        <a:t>olması</a:t>
                      </a:r>
                      <a:endParaRPr lang="en-GB" sz="1200" b="0" i="0" u="none" strike="noStrike" dirty="0">
                        <a:solidFill>
                          <a:srgbClr val="122204"/>
                        </a:solidFill>
                        <a:effectLst/>
                        <a:latin typeface="Calibri" panose="020F0502020204030204" pitchFamily="34" charset="0"/>
                      </a:endParaRP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r h="485954">
                <a:tc>
                  <a:txBody>
                    <a:bodyPr/>
                    <a:lstStyle/>
                    <a:p>
                      <a:pPr algn="l" fontAlgn="t"/>
                      <a:r>
                        <a:rPr lang="en-GB" sz="1200" b="0" i="0" u="none" strike="noStrike" dirty="0">
                          <a:solidFill>
                            <a:srgbClr val="122204"/>
                          </a:solidFill>
                          <a:effectLst/>
                          <a:latin typeface="Calibri" panose="020F0502020204030204" pitchFamily="34" charset="0"/>
                        </a:rPr>
                        <a:t>(G-14) </a:t>
                      </a:r>
                      <a:r>
                        <a:rPr lang="en-GB" sz="1200" b="0" i="0" u="none" strike="noStrike" dirty="0" err="1">
                          <a:solidFill>
                            <a:srgbClr val="122204"/>
                          </a:solidFill>
                          <a:effectLst/>
                          <a:latin typeface="Calibri" panose="020F0502020204030204" pitchFamily="34" charset="0"/>
                        </a:rPr>
                        <a:t>Uzaktan</a:t>
                      </a:r>
                      <a:r>
                        <a:rPr lang="en-GB" sz="1200" b="0" i="0" u="none" strike="noStrike" dirty="0">
                          <a:solidFill>
                            <a:srgbClr val="122204"/>
                          </a:solidFill>
                          <a:effectLst/>
                          <a:latin typeface="Calibri" panose="020F0502020204030204" pitchFamily="34" charset="0"/>
                        </a:rPr>
                        <a:t> </a:t>
                      </a:r>
                      <a:r>
                        <a:rPr lang="en-GB" sz="1200" b="0" i="0" u="none" strike="noStrike" dirty="0" err="1">
                          <a:solidFill>
                            <a:srgbClr val="122204"/>
                          </a:solidFill>
                          <a:effectLst/>
                          <a:latin typeface="Calibri" panose="020F0502020204030204" pitchFamily="34" charset="0"/>
                        </a:rPr>
                        <a:t>eğitim</a:t>
                      </a:r>
                      <a:r>
                        <a:rPr lang="en-GB" sz="1200" b="0" i="0" u="none" strike="noStrike" dirty="0">
                          <a:solidFill>
                            <a:srgbClr val="122204"/>
                          </a:solidFill>
                          <a:effectLst/>
                          <a:latin typeface="Calibri" panose="020F0502020204030204" pitchFamily="34" charset="0"/>
                        </a:rPr>
                        <a:t> </a:t>
                      </a:r>
                      <a:r>
                        <a:rPr lang="en-GB" sz="1200" b="0" i="0" u="none" strike="noStrike" dirty="0" err="1">
                          <a:solidFill>
                            <a:srgbClr val="122204"/>
                          </a:solidFill>
                          <a:effectLst/>
                          <a:latin typeface="Calibri" panose="020F0502020204030204" pitchFamily="34" charset="0"/>
                        </a:rPr>
                        <a:t>sürecine</a:t>
                      </a:r>
                      <a:r>
                        <a:rPr lang="en-GB" sz="1200" b="0" i="0" u="none" strike="noStrike" dirty="0">
                          <a:solidFill>
                            <a:srgbClr val="122204"/>
                          </a:solidFill>
                          <a:effectLst/>
                          <a:latin typeface="Calibri" panose="020F0502020204030204" pitchFamily="34" charset="0"/>
                        </a:rPr>
                        <a:t> </a:t>
                      </a:r>
                      <a:r>
                        <a:rPr lang="en-GB" sz="1200" b="0" i="0" u="none" strike="noStrike" dirty="0" err="1">
                          <a:solidFill>
                            <a:srgbClr val="122204"/>
                          </a:solidFill>
                          <a:effectLst/>
                          <a:latin typeface="Calibri" panose="020F0502020204030204" pitchFamily="34" charset="0"/>
                        </a:rPr>
                        <a:t>hazır</a:t>
                      </a:r>
                      <a:r>
                        <a:rPr lang="en-GB" sz="1200" b="0" i="0" u="none" strike="noStrike" dirty="0">
                          <a:solidFill>
                            <a:srgbClr val="122204"/>
                          </a:solidFill>
                          <a:effectLst/>
                          <a:latin typeface="Calibri" panose="020F0502020204030204" pitchFamily="34" charset="0"/>
                        </a:rPr>
                        <a:t> </a:t>
                      </a:r>
                      <a:r>
                        <a:rPr lang="en-GB" sz="1200" b="0" i="0" u="none" strike="noStrike" dirty="0" err="1">
                          <a:solidFill>
                            <a:srgbClr val="122204"/>
                          </a:solidFill>
                          <a:effectLst/>
                          <a:latin typeface="Calibri" panose="020F0502020204030204" pitchFamily="34" charset="0"/>
                        </a:rPr>
                        <a:t>olunması</a:t>
                      </a:r>
                      <a:endParaRPr lang="en-GB" sz="1200" b="0" i="0" u="none" strike="noStrike" dirty="0">
                        <a:solidFill>
                          <a:srgbClr val="122204"/>
                        </a:solidFill>
                        <a:effectLst/>
                        <a:latin typeface="Calibri" panose="020F0502020204030204" pitchFamily="34" charset="0"/>
                      </a:endParaRP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9061239"/>
                  </a:ext>
                </a:extLst>
              </a:tr>
            </a:tbl>
          </a:graphicData>
        </a:graphic>
      </p:graphicFrame>
    </p:spTree>
    <p:extLst>
      <p:ext uri="{BB962C8B-B14F-4D97-AF65-F5344CB8AC3E}">
        <p14:creationId xmlns:p14="http://schemas.microsoft.com/office/powerpoint/2010/main" val="17402552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76429" y="423861"/>
            <a:ext cx="5076628"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BEKLENTİLERİ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8"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p:cNvGraphicFramePr>
            <a:graphicFrameLocks noGrp="1"/>
          </p:cNvGraphicFramePr>
          <p:nvPr>
            <p:extLst>
              <p:ext uri="{D42A27DB-BD31-4B8C-83A1-F6EECF244321}">
                <p14:modId xmlns:p14="http://schemas.microsoft.com/office/powerpoint/2010/main" val="609834517"/>
              </p:ext>
            </p:extLst>
          </p:nvPr>
        </p:nvGraphicFramePr>
        <p:xfrm>
          <a:off x="180108" y="1177640"/>
          <a:ext cx="8645237" cy="5625642"/>
        </p:xfrm>
        <a:graphic>
          <a:graphicData uri="http://schemas.openxmlformats.org/drawingml/2006/table">
            <a:tbl>
              <a:tblPr/>
              <a:tblGrid>
                <a:gridCol w="2767530">
                  <a:extLst>
                    <a:ext uri="{9D8B030D-6E8A-4147-A177-3AD203B41FA5}">
                      <a16:colId xmlns:a16="http://schemas.microsoft.com/office/drawing/2014/main" val="3918363564"/>
                    </a:ext>
                  </a:extLst>
                </a:gridCol>
                <a:gridCol w="2927340">
                  <a:extLst>
                    <a:ext uri="{9D8B030D-6E8A-4147-A177-3AD203B41FA5}">
                      <a16:colId xmlns:a16="http://schemas.microsoft.com/office/drawing/2014/main" val="1683979601"/>
                    </a:ext>
                  </a:extLst>
                </a:gridCol>
                <a:gridCol w="2950367">
                  <a:extLst>
                    <a:ext uri="{9D8B030D-6E8A-4147-A177-3AD203B41FA5}">
                      <a16:colId xmlns:a16="http://schemas.microsoft.com/office/drawing/2014/main" val="2592459544"/>
                    </a:ext>
                  </a:extLst>
                </a:gridCol>
              </a:tblGrid>
              <a:tr h="540324">
                <a:tc>
                  <a:txBody>
                    <a:bodyPr/>
                    <a:lstStyle/>
                    <a:p>
                      <a:pPr algn="ctr" fontAlgn="ctr"/>
                      <a:r>
                        <a:rPr lang="tr-TR" sz="1200" b="1" i="0" u="none" strike="noStrike" dirty="0">
                          <a:solidFill>
                            <a:srgbClr val="000000"/>
                          </a:solidFill>
                          <a:effectLst/>
                          <a:latin typeface="Calibri" panose="020F0502020204030204" pitchFamily="34" charset="0"/>
                        </a:rPr>
                        <a:t>PAYDAŞ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OLMA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BEKLENTİSİ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344322">
                <a:tc>
                  <a:txBody>
                    <a:bodyPr/>
                    <a:lstStyle/>
                    <a:p>
                      <a:pPr algn="l" fontAlgn="ctr"/>
                      <a:r>
                        <a:rPr lang="en-GB" sz="1200" b="0" i="0" u="none" strike="noStrike" dirty="0" err="1">
                          <a:solidFill>
                            <a:srgbClr val="000000"/>
                          </a:solidFill>
                          <a:effectLst/>
                          <a:latin typeface="+mn-lt"/>
                        </a:rPr>
                        <a:t>Öğrenciler</a:t>
                      </a:r>
                      <a:endParaRPr lang="en-GB" sz="1200" b="0" i="0" u="none" strike="noStrike" dirty="0">
                        <a:solidFill>
                          <a:srgbClr val="000000"/>
                        </a:solidFill>
                        <a:effectLst/>
                        <a:latin typeface="+mn-lt"/>
                      </a:endParaRP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en-GB" sz="1200" b="0" i="0" u="none" strike="noStrike">
                          <a:solidFill>
                            <a:srgbClr val="000000"/>
                          </a:solidFill>
                          <a:effectLst/>
                          <a:latin typeface="+mn-lt"/>
                        </a:rPr>
                        <a:t>Hizmeti alan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fi-FI" sz="1200" b="0" i="0" u="none" strike="noStrike">
                          <a:solidFill>
                            <a:srgbClr val="000000"/>
                          </a:solidFill>
                          <a:effectLst/>
                          <a:latin typeface="+mn-lt"/>
                        </a:rPr>
                        <a:t>Eğitimin verimli ve kesintisiz sürmesi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344322">
                <a:tc>
                  <a:txBody>
                    <a:bodyPr/>
                    <a:lstStyle/>
                    <a:p>
                      <a:pPr algn="l" fontAlgn="ctr"/>
                      <a:r>
                        <a:rPr lang="en-GB" sz="1200" b="0" i="0" u="none" strike="noStrike" dirty="0" err="1">
                          <a:solidFill>
                            <a:srgbClr val="000000"/>
                          </a:solidFill>
                          <a:effectLst/>
                          <a:latin typeface="+mn-lt"/>
                        </a:rPr>
                        <a:t>Öğretim</a:t>
                      </a:r>
                      <a:r>
                        <a:rPr lang="en-GB" sz="1200" b="0" i="0" u="none" strike="noStrike" dirty="0">
                          <a:solidFill>
                            <a:srgbClr val="000000"/>
                          </a:solidFill>
                          <a:effectLst/>
                          <a:latin typeface="+mn-lt"/>
                        </a:rPr>
                        <a:t> </a:t>
                      </a:r>
                      <a:r>
                        <a:rPr lang="en-GB" sz="1200" b="0" i="0" u="none" strike="noStrike" dirty="0" err="1">
                          <a:solidFill>
                            <a:srgbClr val="000000"/>
                          </a:solidFill>
                          <a:effectLst/>
                          <a:latin typeface="+mn-lt"/>
                        </a:rPr>
                        <a:t>Görevlileri</a:t>
                      </a:r>
                      <a:endParaRPr lang="en-GB" sz="1200" b="0" i="0" u="none" strike="noStrike" dirty="0">
                        <a:solidFill>
                          <a:srgbClr val="000000"/>
                        </a:solidFill>
                        <a:effectLst/>
                        <a:latin typeface="+mn-lt"/>
                      </a:endParaRP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en-GB" sz="1200" b="0" i="0" u="none" strike="noStrike">
                          <a:solidFill>
                            <a:srgbClr val="000000"/>
                          </a:solidFill>
                          <a:effectLst/>
                          <a:latin typeface="+mn-lt"/>
                        </a:rPr>
                        <a:t>Verilen ortak hizmet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GB" sz="1200" b="0" i="0" u="none" strike="noStrike">
                          <a:solidFill>
                            <a:srgbClr val="000000"/>
                          </a:solidFill>
                          <a:effectLst/>
                          <a:latin typeface="+mn-lt"/>
                        </a:rPr>
                        <a:t>Akademik ve İdari süreçlerin yürütülmesi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344322">
                <a:tc>
                  <a:txBody>
                    <a:bodyPr/>
                    <a:lstStyle/>
                    <a:p>
                      <a:pPr algn="l" fontAlgn="ctr"/>
                      <a:r>
                        <a:rPr lang="en-GB" sz="1200" b="0" i="0" u="none" strike="noStrike">
                          <a:solidFill>
                            <a:srgbClr val="000000"/>
                          </a:solidFill>
                          <a:effectLst/>
                          <a:latin typeface="+mn-lt"/>
                        </a:rPr>
                        <a:t>Rektörlük</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en-GB" sz="1200" b="0" i="0" u="none" strike="noStrike" dirty="0" err="1">
                          <a:solidFill>
                            <a:srgbClr val="000000"/>
                          </a:solidFill>
                          <a:effectLst/>
                          <a:latin typeface="+mn-lt"/>
                        </a:rPr>
                        <a:t>Kanunlar</a:t>
                      </a:r>
                      <a:r>
                        <a:rPr lang="en-GB" sz="1200" b="0" i="0" u="none" strike="noStrike" dirty="0">
                          <a:solidFill>
                            <a:srgbClr val="000000"/>
                          </a:solidFill>
                          <a:effectLst/>
                          <a:latin typeface="+mn-lt"/>
                        </a:rPr>
                        <a:t> / </a:t>
                      </a:r>
                      <a:r>
                        <a:rPr lang="en-GB" sz="1200" b="0" i="0" u="none" strike="noStrike" dirty="0" err="1">
                          <a:solidFill>
                            <a:srgbClr val="000000"/>
                          </a:solidFill>
                          <a:effectLst/>
                          <a:latin typeface="+mn-lt"/>
                        </a:rPr>
                        <a:t>Yönetmelikler</a:t>
                      </a:r>
                      <a:r>
                        <a:rPr lang="en-GB" sz="1200" b="0" i="0" u="none" strike="noStrike" dirty="0">
                          <a:solidFill>
                            <a:srgbClr val="000000"/>
                          </a:solidFill>
                          <a:effectLst/>
                          <a:latin typeface="+mn-lt"/>
                        </a:rPr>
                        <a:t> / </a:t>
                      </a:r>
                      <a:r>
                        <a:rPr lang="en-GB" sz="1200" b="0" i="0" u="none" strike="noStrike" dirty="0" err="1">
                          <a:solidFill>
                            <a:srgbClr val="000000"/>
                          </a:solidFill>
                          <a:effectLst/>
                          <a:latin typeface="+mn-lt"/>
                        </a:rPr>
                        <a:t>Yönergeler</a:t>
                      </a:r>
                      <a:endParaRPr lang="en-GB" sz="1200" b="0" i="0" u="none" strike="noStrike" dirty="0">
                        <a:solidFill>
                          <a:srgbClr val="000000"/>
                        </a:solidFill>
                        <a:effectLst/>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GB" sz="1200" b="0" i="0" u="none" strike="noStrike">
                          <a:solidFill>
                            <a:srgbClr val="000000"/>
                          </a:solidFill>
                          <a:effectLst/>
                          <a:latin typeface="+mn-lt"/>
                        </a:rPr>
                        <a:t>İdari ve Akademik süreçlerin yürütülmesi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344322">
                <a:tc>
                  <a:txBody>
                    <a:bodyPr/>
                    <a:lstStyle/>
                    <a:p>
                      <a:pPr algn="l" fontAlgn="ctr"/>
                      <a:r>
                        <a:rPr lang="en-GB" sz="1200" b="0" i="0" u="none" strike="noStrike">
                          <a:solidFill>
                            <a:srgbClr val="000000"/>
                          </a:solidFill>
                          <a:effectLst/>
                          <a:latin typeface="+mn-lt"/>
                        </a:rPr>
                        <a:t>Genel Sekreterlik</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en-GB" sz="1200" b="0" i="0" u="none" strike="noStrike" dirty="0" err="1">
                          <a:solidFill>
                            <a:srgbClr val="000000"/>
                          </a:solidFill>
                          <a:effectLst/>
                          <a:latin typeface="+mn-lt"/>
                        </a:rPr>
                        <a:t>Mevzuat</a:t>
                      </a:r>
                      <a:r>
                        <a:rPr lang="en-GB" sz="1200" b="0" i="0" u="none" strike="noStrike" dirty="0">
                          <a:solidFill>
                            <a:srgbClr val="000000"/>
                          </a:solidFill>
                          <a:effectLst/>
                          <a:latin typeface="+mn-lt"/>
                        </a:rPr>
                        <a:t>/</a:t>
                      </a:r>
                      <a:r>
                        <a:rPr lang="en-GB" sz="1200" b="0" i="0" u="none" strike="noStrike" dirty="0" err="1">
                          <a:solidFill>
                            <a:srgbClr val="000000"/>
                          </a:solidFill>
                          <a:effectLst/>
                          <a:latin typeface="+mn-lt"/>
                        </a:rPr>
                        <a:t>Hizmet</a:t>
                      </a:r>
                      <a:endParaRPr lang="en-GB" sz="1200" b="0" i="0" u="none" strike="noStrike" dirty="0">
                        <a:solidFill>
                          <a:srgbClr val="000000"/>
                        </a:solidFill>
                        <a:effectLst/>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GB" sz="1200" b="0" i="0" u="none" strike="noStrike">
                          <a:solidFill>
                            <a:srgbClr val="000000"/>
                          </a:solidFill>
                          <a:effectLst/>
                          <a:latin typeface="+mn-lt"/>
                        </a:rPr>
                        <a:t>İdari süreçlerin yürütülmesi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387542">
                <a:tc>
                  <a:txBody>
                    <a:bodyPr/>
                    <a:lstStyle/>
                    <a:p>
                      <a:pPr algn="l" fontAlgn="ctr"/>
                      <a:r>
                        <a:rPr lang="en-GB" sz="1200" b="0" i="0" u="none" strike="noStrike" dirty="0">
                          <a:solidFill>
                            <a:srgbClr val="000000"/>
                          </a:solidFill>
                          <a:effectLst/>
                          <a:latin typeface="+mn-lt"/>
                        </a:rPr>
                        <a:t>YÖK</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en-GB" sz="1200" b="0" i="0" u="none" strike="noStrike" dirty="0" err="1">
                          <a:solidFill>
                            <a:srgbClr val="000000"/>
                          </a:solidFill>
                          <a:effectLst/>
                          <a:latin typeface="+mn-lt"/>
                        </a:rPr>
                        <a:t>Mevzuat</a:t>
                      </a:r>
                      <a:endParaRPr lang="en-GB" sz="1200" b="0" i="0" u="none" strike="noStrike" dirty="0">
                        <a:solidFill>
                          <a:srgbClr val="000000"/>
                        </a:solidFill>
                        <a:effectLst/>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GB" sz="1200" b="0" i="0" u="none" strike="noStrike">
                          <a:solidFill>
                            <a:srgbClr val="000000"/>
                          </a:solidFill>
                          <a:effectLst/>
                          <a:latin typeface="+mn-lt"/>
                        </a:rPr>
                        <a:t>Paydaşlar arası memnuniyeti arttırma, İşlemlerin mevzuata uygun yapılması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344322">
                <a:tc>
                  <a:txBody>
                    <a:bodyPr/>
                    <a:lstStyle/>
                    <a:p>
                      <a:pPr algn="l" fontAlgn="ctr"/>
                      <a:r>
                        <a:rPr lang="en-GB" sz="1200" b="0" i="0" u="none" strike="noStrike">
                          <a:solidFill>
                            <a:srgbClr val="000000"/>
                          </a:solidFill>
                          <a:effectLst/>
                          <a:latin typeface="+mn-lt"/>
                        </a:rPr>
                        <a:t>İdari Birimler / Koordinatörlükler</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en-GB" sz="1200" b="0" i="0" u="none" strike="noStrike" dirty="0">
                          <a:solidFill>
                            <a:srgbClr val="000000"/>
                          </a:solidFill>
                          <a:effectLst/>
                          <a:latin typeface="+mn-lt"/>
                        </a:rPr>
                        <a:t>Eğitim-</a:t>
                      </a:r>
                      <a:r>
                        <a:rPr lang="en-GB" sz="1200" b="0" i="0" u="none" strike="noStrike" dirty="0" err="1">
                          <a:solidFill>
                            <a:srgbClr val="000000"/>
                          </a:solidFill>
                          <a:effectLst/>
                          <a:latin typeface="+mn-lt"/>
                        </a:rPr>
                        <a:t>öğretim</a:t>
                      </a:r>
                      <a:r>
                        <a:rPr lang="en-GB" sz="1200" b="0" i="0" u="none" strike="noStrike" dirty="0">
                          <a:solidFill>
                            <a:srgbClr val="000000"/>
                          </a:solidFill>
                          <a:effectLst/>
                          <a:latin typeface="+mn-lt"/>
                        </a:rPr>
                        <a:t> </a:t>
                      </a:r>
                      <a:r>
                        <a:rPr lang="en-GB" sz="1200" b="0" i="0" u="none" strike="noStrike" dirty="0" err="1">
                          <a:solidFill>
                            <a:srgbClr val="000000"/>
                          </a:solidFill>
                          <a:effectLst/>
                          <a:latin typeface="+mn-lt"/>
                        </a:rPr>
                        <a:t>süreçlerinin</a:t>
                      </a:r>
                      <a:r>
                        <a:rPr lang="en-GB" sz="1200" b="0" i="0" u="none" strike="noStrike" dirty="0">
                          <a:solidFill>
                            <a:srgbClr val="000000"/>
                          </a:solidFill>
                          <a:effectLst/>
                          <a:latin typeface="+mn-lt"/>
                        </a:rPr>
                        <a:t> </a:t>
                      </a:r>
                      <a:r>
                        <a:rPr lang="en-GB" sz="1200" b="0" i="0" u="none" strike="noStrike" dirty="0" err="1">
                          <a:solidFill>
                            <a:srgbClr val="000000"/>
                          </a:solidFill>
                          <a:effectLst/>
                          <a:latin typeface="+mn-lt"/>
                        </a:rPr>
                        <a:t>sağlıklı</a:t>
                      </a:r>
                      <a:r>
                        <a:rPr lang="en-GB" sz="1200" b="0" i="0" u="none" strike="noStrike" dirty="0">
                          <a:solidFill>
                            <a:srgbClr val="000000"/>
                          </a:solidFill>
                          <a:effectLst/>
                          <a:latin typeface="+mn-lt"/>
                        </a:rPr>
                        <a:t>  </a:t>
                      </a:r>
                      <a:r>
                        <a:rPr lang="en-GB" sz="1200" b="0" i="0" u="none" strike="noStrike" dirty="0" err="1">
                          <a:solidFill>
                            <a:srgbClr val="000000"/>
                          </a:solidFill>
                          <a:effectLst/>
                          <a:latin typeface="+mn-lt"/>
                        </a:rPr>
                        <a:t>işlemesi</a:t>
                      </a:r>
                      <a:r>
                        <a:rPr lang="en-GB" sz="1200" b="0" i="0" u="none" strike="noStrike" dirty="0">
                          <a:solidFill>
                            <a:srgbClr val="000000"/>
                          </a:solidFill>
                          <a:effectLst/>
                          <a:latin typeface="+mn-lt"/>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GB" sz="1200" b="0" i="0" u="none" strike="noStrike">
                          <a:solidFill>
                            <a:srgbClr val="000000"/>
                          </a:solidFill>
                          <a:effectLst/>
                          <a:latin typeface="+mn-lt"/>
                        </a:rPr>
                        <a:t>İşbirliği yapılması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r h="344322">
                <a:tc>
                  <a:txBody>
                    <a:bodyPr/>
                    <a:lstStyle/>
                    <a:p>
                      <a:pPr algn="l" fontAlgn="ctr"/>
                      <a:r>
                        <a:rPr lang="en-GB" sz="1200" b="0" i="0" u="none" strike="noStrike">
                          <a:solidFill>
                            <a:srgbClr val="000000"/>
                          </a:solidFill>
                          <a:effectLst/>
                          <a:latin typeface="+mn-lt"/>
                        </a:rPr>
                        <a:t>Diğer Akademik Birimler</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en-GB" sz="1200" b="0" i="0" u="none" strike="noStrike">
                          <a:solidFill>
                            <a:srgbClr val="000000"/>
                          </a:solidFill>
                          <a:effectLst/>
                          <a:latin typeface="+mn-lt"/>
                        </a:rPr>
                        <a:t>Verilen ortak hizmet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GB" sz="1200" b="0" i="0" u="none" strike="noStrike" dirty="0" err="1">
                          <a:solidFill>
                            <a:srgbClr val="000000"/>
                          </a:solidFill>
                          <a:effectLst/>
                          <a:latin typeface="+mn-lt"/>
                        </a:rPr>
                        <a:t>İşbirliği</a:t>
                      </a:r>
                      <a:r>
                        <a:rPr lang="en-GB" sz="1200" b="0" i="0" u="none" strike="noStrike" dirty="0">
                          <a:solidFill>
                            <a:srgbClr val="000000"/>
                          </a:solidFill>
                          <a:effectLst/>
                          <a:latin typeface="+mn-lt"/>
                        </a:rPr>
                        <a:t> </a:t>
                      </a:r>
                      <a:r>
                        <a:rPr lang="en-GB" sz="1200" b="0" i="0" u="none" strike="noStrike" dirty="0" err="1">
                          <a:solidFill>
                            <a:srgbClr val="000000"/>
                          </a:solidFill>
                          <a:effectLst/>
                          <a:latin typeface="+mn-lt"/>
                        </a:rPr>
                        <a:t>yapılması</a:t>
                      </a:r>
                      <a:endParaRPr lang="en-GB" sz="1200" b="0" i="0" u="none" strike="noStrike" dirty="0">
                        <a:solidFill>
                          <a:srgbClr val="000000"/>
                        </a:solidFill>
                        <a:effectLst/>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9061239"/>
                  </a:ext>
                </a:extLst>
              </a:tr>
              <a:tr h="344322">
                <a:tc>
                  <a:txBody>
                    <a:bodyPr/>
                    <a:lstStyle/>
                    <a:p>
                      <a:pPr algn="l" fontAlgn="ctr"/>
                      <a:r>
                        <a:rPr lang="en-GB" sz="1200" b="0" i="0" u="none" strike="noStrike">
                          <a:solidFill>
                            <a:srgbClr val="000000"/>
                          </a:solidFill>
                          <a:effectLst/>
                          <a:latin typeface="+mn-lt"/>
                        </a:rPr>
                        <a:t>Yurt Dışı Yükseköğrenim Kurumları</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en-GB" sz="1200" b="0" i="0" u="none" strike="noStrike" dirty="0" err="1">
                          <a:solidFill>
                            <a:srgbClr val="000000"/>
                          </a:solidFill>
                          <a:effectLst/>
                          <a:latin typeface="+mn-lt"/>
                        </a:rPr>
                        <a:t>Protokoller</a:t>
                      </a:r>
                      <a:endParaRPr lang="en-GB" sz="1200" b="0" i="0" u="none" strike="noStrike" dirty="0">
                        <a:solidFill>
                          <a:srgbClr val="000000"/>
                        </a:solidFill>
                        <a:effectLst/>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GB" sz="1200" b="0" i="0" u="none" strike="noStrike" dirty="0">
                          <a:solidFill>
                            <a:srgbClr val="000000"/>
                          </a:solidFill>
                          <a:effectLst/>
                          <a:latin typeface="+mn-lt"/>
                        </a:rPr>
                        <a:t>Eğitim </a:t>
                      </a:r>
                      <a:r>
                        <a:rPr lang="en-GB" sz="1200" b="0" i="0" u="none" strike="noStrike" dirty="0" err="1">
                          <a:solidFill>
                            <a:srgbClr val="000000"/>
                          </a:solidFill>
                          <a:effectLst/>
                          <a:latin typeface="+mn-lt"/>
                        </a:rPr>
                        <a:t>İşbirliği</a:t>
                      </a:r>
                      <a:endParaRPr lang="en-GB" sz="1200" b="0" i="0" u="none" strike="noStrike" dirty="0">
                        <a:solidFill>
                          <a:srgbClr val="000000"/>
                        </a:solidFill>
                        <a:effectLst/>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7738203"/>
                  </a:ext>
                </a:extLst>
              </a:tr>
              <a:tr h="344322">
                <a:tc>
                  <a:txBody>
                    <a:bodyPr/>
                    <a:lstStyle/>
                    <a:p>
                      <a:pPr algn="l" fontAlgn="ctr"/>
                      <a:r>
                        <a:rPr lang="en-GB" sz="1200" b="0" i="0" u="none" strike="noStrike">
                          <a:solidFill>
                            <a:srgbClr val="000000"/>
                          </a:solidFill>
                          <a:effectLst/>
                          <a:latin typeface="+mn-lt"/>
                        </a:rPr>
                        <a:t>Yayınevleri</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en-GB" sz="1200" b="0" i="0" u="none" strike="noStrike">
                          <a:solidFill>
                            <a:srgbClr val="000000"/>
                          </a:solidFill>
                          <a:effectLst/>
                          <a:latin typeface="+mn-lt"/>
                        </a:rPr>
                        <a:t>Eğitim-öğretim süreçlerinin sağlıklı  işlemesi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GB" sz="1200" b="0" i="0" u="none" strike="noStrike" dirty="0" err="1">
                          <a:solidFill>
                            <a:srgbClr val="000000"/>
                          </a:solidFill>
                          <a:effectLst/>
                          <a:latin typeface="+mn-lt"/>
                        </a:rPr>
                        <a:t>İşbirliği</a:t>
                      </a:r>
                      <a:r>
                        <a:rPr lang="en-GB" sz="1200" b="0" i="0" u="none" strike="noStrike" dirty="0">
                          <a:solidFill>
                            <a:srgbClr val="000000"/>
                          </a:solidFill>
                          <a:effectLst/>
                          <a:latin typeface="+mn-lt"/>
                        </a:rPr>
                        <a:t> </a:t>
                      </a:r>
                      <a:r>
                        <a:rPr lang="en-GB" sz="1200" b="0" i="0" u="none" strike="noStrike" dirty="0" err="1">
                          <a:solidFill>
                            <a:srgbClr val="000000"/>
                          </a:solidFill>
                          <a:effectLst/>
                          <a:latin typeface="+mn-lt"/>
                        </a:rPr>
                        <a:t>yapılması</a:t>
                      </a:r>
                      <a:endParaRPr lang="en-GB" sz="1200" b="0" i="0" u="none" strike="noStrike" dirty="0">
                        <a:solidFill>
                          <a:srgbClr val="000000"/>
                        </a:solidFill>
                        <a:effectLst/>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59513874"/>
                  </a:ext>
                </a:extLst>
              </a:tr>
              <a:tr h="634941">
                <a:tc>
                  <a:txBody>
                    <a:bodyPr/>
                    <a:lstStyle/>
                    <a:p>
                      <a:pPr algn="l" fontAlgn="ctr"/>
                      <a:r>
                        <a:rPr lang="en-GB" sz="1200" b="0" i="0" u="none" strike="noStrike">
                          <a:solidFill>
                            <a:srgbClr val="000000"/>
                          </a:solidFill>
                          <a:effectLst/>
                          <a:latin typeface="+mn-lt"/>
                        </a:rPr>
                        <a:t>Öğrenci Velileri</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en-GB" sz="1200" b="0" i="0" u="none" strike="noStrike" dirty="0" err="1">
                          <a:solidFill>
                            <a:srgbClr val="000000"/>
                          </a:solidFill>
                          <a:effectLst/>
                          <a:latin typeface="+mn-lt"/>
                        </a:rPr>
                        <a:t>Öğrencilerin</a:t>
                      </a:r>
                      <a:r>
                        <a:rPr lang="en-GB" sz="1200" b="0" i="0" u="none" strike="noStrike" dirty="0">
                          <a:solidFill>
                            <a:srgbClr val="000000"/>
                          </a:solidFill>
                          <a:effectLst/>
                          <a:latin typeface="+mn-lt"/>
                        </a:rPr>
                        <a:t> </a:t>
                      </a:r>
                      <a:r>
                        <a:rPr lang="en-GB" sz="1200" b="0" i="0" u="none" strike="noStrike" dirty="0" err="1">
                          <a:solidFill>
                            <a:srgbClr val="000000"/>
                          </a:solidFill>
                          <a:effectLst/>
                          <a:latin typeface="+mn-lt"/>
                        </a:rPr>
                        <a:t>finansman</a:t>
                      </a:r>
                      <a:r>
                        <a:rPr lang="en-GB" sz="1200" b="0" i="0" u="none" strike="noStrike" dirty="0">
                          <a:solidFill>
                            <a:srgbClr val="000000"/>
                          </a:solidFill>
                          <a:effectLst/>
                          <a:latin typeface="+mn-lt"/>
                        </a:rPr>
                        <a:t> </a:t>
                      </a:r>
                      <a:r>
                        <a:rPr lang="en-GB" sz="1200" b="0" i="0" u="none" strike="noStrike" dirty="0" err="1">
                          <a:solidFill>
                            <a:srgbClr val="000000"/>
                          </a:solidFill>
                          <a:effectLst/>
                          <a:latin typeface="+mn-lt"/>
                        </a:rPr>
                        <a:t>sağlayıcısı</a:t>
                      </a:r>
                      <a:endParaRPr lang="en-GB" sz="1200" b="0" i="0" u="none" strike="noStrike" dirty="0">
                        <a:solidFill>
                          <a:srgbClr val="000000"/>
                        </a:solidFill>
                        <a:effectLst/>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GB" sz="1200" b="0" i="0" u="none" strike="noStrike" dirty="0" err="1">
                          <a:solidFill>
                            <a:srgbClr val="000000"/>
                          </a:solidFill>
                          <a:effectLst/>
                          <a:latin typeface="+mn-lt"/>
                        </a:rPr>
                        <a:t>Öğrencilere</a:t>
                      </a:r>
                      <a:r>
                        <a:rPr lang="en-GB" sz="1200" b="0" i="0" u="none" strike="noStrike" dirty="0">
                          <a:solidFill>
                            <a:srgbClr val="000000"/>
                          </a:solidFill>
                          <a:effectLst/>
                          <a:latin typeface="+mn-lt"/>
                        </a:rPr>
                        <a:t> </a:t>
                      </a:r>
                      <a:r>
                        <a:rPr lang="en-GB" sz="1200" b="0" i="0" u="none" strike="noStrike" dirty="0" err="1">
                          <a:solidFill>
                            <a:srgbClr val="000000"/>
                          </a:solidFill>
                          <a:effectLst/>
                          <a:latin typeface="+mn-lt"/>
                        </a:rPr>
                        <a:t>doğru</a:t>
                      </a:r>
                      <a:r>
                        <a:rPr lang="en-GB" sz="1200" b="0" i="0" u="none" strike="noStrike" dirty="0">
                          <a:solidFill>
                            <a:srgbClr val="000000"/>
                          </a:solidFill>
                          <a:effectLst/>
                          <a:latin typeface="+mn-lt"/>
                        </a:rPr>
                        <a:t> </a:t>
                      </a:r>
                      <a:r>
                        <a:rPr lang="en-GB" sz="1200" b="0" i="0" u="none" strike="noStrike" dirty="0" err="1">
                          <a:solidFill>
                            <a:srgbClr val="000000"/>
                          </a:solidFill>
                          <a:effectLst/>
                          <a:latin typeface="+mn-lt"/>
                        </a:rPr>
                        <a:t>bilgi</a:t>
                      </a:r>
                      <a:r>
                        <a:rPr lang="en-GB" sz="1200" b="0" i="0" u="none" strike="noStrike" dirty="0">
                          <a:solidFill>
                            <a:srgbClr val="000000"/>
                          </a:solidFill>
                          <a:effectLst/>
                          <a:latin typeface="+mn-lt"/>
                        </a:rPr>
                        <a:t> </a:t>
                      </a:r>
                      <a:r>
                        <a:rPr lang="en-GB" sz="1200" b="0" i="0" u="none" strike="noStrike" dirty="0" err="1">
                          <a:solidFill>
                            <a:srgbClr val="000000"/>
                          </a:solidFill>
                          <a:effectLst/>
                          <a:latin typeface="+mn-lt"/>
                        </a:rPr>
                        <a:t>ve</a:t>
                      </a:r>
                      <a:r>
                        <a:rPr lang="en-GB" sz="1200" b="0" i="0" u="none" strike="noStrike" dirty="0">
                          <a:solidFill>
                            <a:srgbClr val="000000"/>
                          </a:solidFill>
                          <a:effectLst/>
                          <a:latin typeface="+mn-lt"/>
                        </a:rPr>
                        <a:t> </a:t>
                      </a:r>
                      <a:r>
                        <a:rPr lang="en-GB" sz="1200" b="0" i="0" u="none" strike="noStrike" dirty="0" err="1">
                          <a:solidFill>
                            <a:srgbClr val="000000"/>
                          </a:solidFill>
                          <a:effectLst/>
                          <a:latin typeface="+mn-lt"/>
                        </a:rPr>
                        <a:t>gerekli</a:t>
                      </a:r>
                      <a:r>
                        <a:rPr lang="en-GB" sz="1200" b="0" i="0" u="none" strike="noStrike" dirty="0">
                          <a:solidFill>
                            <a:srgbClr val="000000"/>
                          </a:solidFill>
                          <a:effectLst/>
                          <a:latin typeface="+mn-lt"/>
                        </a:rPr>
                        <a:t> </a:t>
                      </a:r>
                      <a:r>
                        <a:rPr lang="en-GB" sz="1200" b="0" i="0" u="none" strike="noStrike" dirty="0" err="1">
                          <a:solidFill>
                            <a:srgbClr val="000000"/>
                          </a:solidFill>
                          <a:effectLst/>
                          <a:latin typeface="+mn-lt"/>
                        </a:rPr>
                        <a:t>desteği</a:t>
                      </a:r>
                      <a:r>
                        <a:rPr lang="en-GB" sz="1200" b="0" i="0" u="none" strike="noStrike" dirty="0">
                          <a:solidFill>
                            <a:srgbClr val="000000"/>
                          </a:solidFill>
                          <a:effectLst/>
                          <a:latin typeface="+mn-lt"/>
                        </a:rPr>
                        <a:t> </a:t>
                      </a:r>
                      <a:r>
                        <a:rPr lang="en-GB" sz="1200" b="0" i="0" u="none" strike="noStrike" dirty="0" err="1">
                          <a:solidFill>
                            <a:srgbClr val="000000"/>
                          </a:solidFill>
                          <a:effectLst/>
                          <a:latin typeface="+mn-lt"/>
                        </a:rPr>
                        <a:t>vermek</a:t>
                      </a:r>
                      <a:r>
                        <a:rPr lang="en-GB" sz="1200" b="0" i="0" u="none" strike="noStrike" dirty="0">
                          <a:solidFill>
                            <a:srgbClr val="000000"/>
                          </a:solidFill>
                          <a:effectLst/>
                          <a:latin typeface="+mn-lt"/>
                        </a:rPr>
                        <a:t/>
                      </a:r>
                      <a:br>
                        <a:rPr lang="en-GB" sz="1200" b="0" i="0" u="none" strike="noStrike" dirty="0">
                          <a:solidFill>
                            <a:srgbClr val="000000"/>
                          </a:solidFill>
                          <a:effectLst/>
                          <a:latin typeface="+mn-lt"/>
                        </a:rPr>
                      </a:br>
                      <a:endParaRPr lang="en-GB" sz="1200" b="0" i="0" u="none" strike="noStrike" dirty="0">
                        <a:solidFill>
                          <a:srgbClr val="000000"/>
                        </a:solidFill>
                        <a:effectLst/>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7529262"/>
                  </a:ext>
                </a:extLst>
              </a:tr>
              <a:tr h="344322">
                <a:tc>
                  <a:txBody>
                    <a:bodyPr/>
                    <a:lstStyle/>
                    <a:p>
                      <a:pPr algn="l" fontAlgn="ctr"/>
                      <a:r>
                        <a:rPr lang="en-GB" sz="1200" b="0" i="0" u="none" strike="noStrike">
                          <a:solidFill>
                            <a:srgbClr val="000000"/>
                          </a:solidFill>
                          <a:effectLst/>
                          <a:latin typeface="+mn-lt"/>
                        </a:rPr>
                        <a:t>Yabancı Diller Yüksekokulu Çalışanları</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en-GB" sz="1200" b="0" i="0" u="none" strike="noStrike">
                          <a:solidFill>
                            <a:srgbClr val="000000"/>
                          </a:solidFill>
                          <a:effectLst/>
                          <a:latin typeface="+mn-lt"/>
                        </a:rPr>
                        <a:t>Hizmet Üreten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GB" sz="1200" b="0" i="0" u="none" strike="noStrike" dirty="0" err="1">
                          <a:solidFill>
                            <a:srgbClr val="000000"/>
                          </a:solidFill>
                          <a:effectLst/>
                          <a:latin typeface="+mn-lt"/>
                        </a:rPr>
                        <a:t>Motivasyon</a:t>
                      </a:r>
                      <a:r>
                        <a:rPr lang="en-GB" sz="1200" b="0" i="0" u="none" strike="noStrike" dirty="0">
                          <a:solidFill>
                            <a:srgbClr val="000000"/>
                          </a:solidFill>
                          <a:effectLst/>
                          <a:latin typeface="+mn-lt"/>
                        </a:rPr>
                        <a:t>, </a:t>
                      </a:r>
                      <a:r>
                        <a:rPr lang="en-GB" sz="1200" b="0" i="0" u="none" strike="noStrike" dirty="0" err="1">
                          <a:solidFill>
                            <a:srgbClr val="000000"/>
                          </a:solidFill>
                          <a:effectLst/>
                          <a:latin typeface="+mn-lt"/>
                        </a:rPr>
                        <a:t>kariyer</a:t>
                      </a:r>
                      <a:r>
                        <a:rPr lang="en-GB" sz="1200" b="0" i="0" u="none" strike="noStrike" dirty="0">
                          <a:solidFill>
                            <a:srgbClr val="000000"/>
                          </a:solidFill>
                          <a:effectLst/>
                          <a:latin typeface="+mn-lt"/>
                        </a:rPr>
                        <a:t>, </a:t>
                      </a:r>
                      <a:r>
                        <a:rPr lang="en-GB" sz="1200" b="0" i="0" u="none" strike="noStrike" dirty="0" err="1">
                          <a:solidFill>
                            <a:srgbClr val="000000"/>
                          </a:solidFill>
                          <a:effectLst/>
                          <a:latin typeface="+mn-lt"/>
                        </a:rPr>
                        <a:t>ücret</a:t>
                      </a:r>
                      <a:r>
                        <a:rPr lang="en-GB" sz="1200" b="0" i="0" u="none" strike="noStrike" dirty="0">
                          <a:solidFill>
                            <a:srgbClr val="000000"/>
                          </a:solidFill>
                          <a:effectLst/>
                          <a:latin typeface="+mn-lt"/>
                        </a:rPr>
                        <a:t>, </a:t>
                      </a:r>
                      <a:r>
                        <a:rPr lang="en-GB" sz="1200" b="0" i="0" u="none" strike="noStrike" dirty="0" err="1">
                          <a:solidFill>
                            <a:srgbClr val="000000"/>
                          </a:solidFill>
                          <a:effectLst/>
                          <a:latin typeface="+mn-lt"/>
                        </a:rPr>
                        <a:t>devamlılık</a:t>
                      </a:r>
                      <a:endParaRPr lang="en-GB" sz="1200" b="0" i="0" u="none" strike="noStrike" dirty="0">
                        <a:solidFill>
                          <a:srgbClr val="000000"/>
                        </a:solidFill>
                        <a:effectLst/>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58300749"/>
                  </a:ext>
                </a:extLst>
              </a:tr>
              <a:tr h="387542">
                <a:tc>
                  <a:txBody>
                    <a:bodyPr/>
                    <a:lstStyle/>
                    <a:p>
                      <a:pPr algn="l" fontAlgn="ctr"/>
                      <a:r>
                        <a:rPr lang="tr-TR" sz="1200" b="0" i="0" u="none" strike="noStrike" dirty="0" smtClean="0">
                          <a:solidFill>
                            <a:srgbClr val="000000"/>
                          </a:solidFill>
                          <a:effectLst/>
                          <a:latin typeface="+mn-lt"/>
                        </a:rPr>
                        <a:t>İSO 9001 </a:t>
                      </a:r>
                      <a:r>
                        <a:rPr lang="en-GB" sz="1200" b="0" i="0" u="none" strike="noStrike" dirty="0" err="1" smtClean="0">
                          <a:solidFill>
                            <a:srgbClr val="000000"/>
                          </a:solidFill>
                          <a:effectLst/>
                          <a:latin typeface="+mn-lt"/>
                        </a:rPr>
                        <a:t>Bağımsız</a:t>
                      </a:r>
                      <a:r>
                        <a:rPr lang="en-GB" sz="1200" b="0" i="0" u="none" strike="noStrike" dirty="0" smtClean="0">
                          <a:solidFill>
                            <a:srgbClr val="000000"/>
                          </a:solidFill>
                          <a:effectLst/>
                          <a:latin typeface="+mn-lt"/>
                        </a:rPr>
                        <a:t> </a:t>
                      </a:r>
                      <a:r>
                        <a:rPr lang="en-GB" sz="1200" b="0" i="0" u="none" strike="noStrike" dirty="0" err="1">
                          <a:solidFill>
                            <a:srgbClr val="000000"/>
                          </a:solidFill>
                          <a:effectLst/>
                          <a:latin typeface="+mn-lt"/>
                        </a:rPr>
                        <a:t>Akredite</a:t>
                      </a:r>
                      <a:r>
                        <a:rPr lang="en-GB" sz="1200" b="0" i="0" u="none" strike="noStrike" dirty="0">
                          <a:solidFill>
                            <a:srgbClr val="000000"/>
                          </a:solidFill>
                          <a:effectLst/>
                          <a:latin typeface="+mn-lt"/>
                        </a:rPr>
                        <a:t> </a:t>
                      </a:r>
                      <a:r>
                        <a:rPr lang="en-GB" sz="1200" b="0" i="0" u="none" strike="noStrike" dirty="0" err="1">
                          <a:solidFill>
                            <a:srgbClr val="000000"/>
                          </a:solidFill>
                          <a:effectLst/>
                          <a:latin typeface="+mn-lt"/>
                        </a:rPr>
                        <a:t>Kuruluşu</a:t>
                      </a:r>
                      <a:endParaRPr lang="en-GB" sz="1200" b="0" i="0" u="none" strike="noStrike" dirty="0">
                        <a:solidFill>
                          <a:srgbClr val="000000"/>
                        </a:solidFill>
                        <a:effectLst/>
                        <a:latin typeface="+mn-lt"/>
                      </a:endParaRP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en-GB" sz="1200" b="0" i="0" u="none" strike="noStrike">
                          <a:solidFill>
                            <a:srgbClr val="000000"/>
                          </a:solidFill>
                          <a:effectLst/>
                          <a:latin typeface="+mn-lt"/>
                        </a:rPr>
                        <a:t>Bilgi/Mevzuat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GB" sz="1200" b="0" i="0" u="none" strike="noStrike" dirty="0" err="1">
                          <a:solidFill>
                            <a:srgbClr val="000000"/>
                          </a:solidFill>
                          <a:effectLst/>
                          <a:latin typeface="+mn-lt"/>
                        </a:rPr>
                        <a:t>Raporlama</a:t>
                      </a:r>
                      <a:r>
                        <a:rPr lang="en-GB" sz="1200" b="0" i="0" u="none" strike="noStrike" dirty="0">
                          <a:solidFill>
                            <a:srgbClr val="000000"/>
                          </a:solidFill>
                          <a:effectLst/>
                          <a:latin typeface="+mn-lt"/>
                        </a:rPr>
                        <a:t>, Kalite </a:t>
                      </a:r>
                      <a:r>
                        <a:rPr lang="en-GB" sz="1200" b="0" i="0" u="none" strike="noStrike" dirty="0" err="1">
                          <a:solidFill>
                            <a:srgbClr val="000000"/>
                          </a:solidFill>
                          <a:effectLst/>
                          <a:latin typeface="+mn-lt"/>
                        </a:rPr>
                        <a:t>Bünyesinde</a:t>
                      </a:r>
                      <a:r>
                        <a:rPr lang="en-GB" sz="1200" b="0" i="0" u="none" strike="noStrike" dirty="0">
                          <a:solidFill>
                            <a:srgbClr val="000000"/>
                          </a:solidFill>
                          <a:effectLst/>
                          <a:latin typeface="+mn-lt"/>
                        </a:rPr>
                        <a:t> </a:t>
                      </a:r>
                      <a:r>
                        <a:rPr lang="en-GB" sz="1200" b="0" i="0" u="none" strike="noStrike" dirty="0" err="1">
                          <a:solidFill>
                            <a:srgbClr val="000000"/>
                          </a:solidFill>
                          <a:effectLst/>
                          <a:latin typeface="+mn-lt"/>
                        </a:rPr>
                        <a:t>Faaliyet</a:t>
                      </a:r>
                      <a:r>
                        <a:rPr lang="en-GB" sz="1200" b="0" i="0" u="none" strike="noStrike" dirty="0">
                          <a:solidFill>
                            <a:srgbClr val="000000"/>
                          </a:solidFill>
                          <a:effectLst/>
                          <a:latin typeface="+mn-lt"/>
                        </a:rPr>
                        <a:t> </a:t>
                      </a:r>
                      <a:r>
                        <a:rPr lang="en-GB" sz="1200" b="0" i="0" u="none" strike="noStrike" dirty="0" err="1">
                          <a:solidFill>
                            <a:srgbClr val="000000"/>
                          </a:solidFill>
                          <a:effectLst/>
                          <a:latin typeface="+mn-lt"/>
                        </a:rPr>
                        <a:t>Gösterme</a:t>
                      </a:r>
                      <a:endParaRPr lang="en-GB" sz="1200" b="0" i="0" u="none" strike="noStrike" dirty="0">
                        <a:solidFill>
                          <a:srgbClr val="000000"/>
                        </a:solidFill>
                        <a:effectLst/>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06431289"/>
                  </a:ext>
                </a:extLst>
              </a:tr>
              <a:tr h="576395">
                <a:tc>
                  <a:txBody>
                    <a:bodyPr/>
                    <a:lstStyle/>
                    <a:p>
                      <a:pPr algn="l" fontAlgn="ctr"/>
                      <a:r>
                        <a:rPr lang="en-GB" sz="1200" b="0" i="0" u="none" strike="noStrike">
                          <a:solidFill>
                            <a:srgbClr val="000000"/>
                          </a:solidFill>
                          <a:effectLst/>
                          <a:latin typeface="+mn-lt"/>
                        </a:rPr>
                        <a:t>Yükseköğretim Kalite Kurulu</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en-GB" sz="1200" b="0" i="0" u="none" strike="noStrike" dirty="0">
                          <a:solidFill>
                            <a:srgbClr val="000000"/>
                          </a:solidFill>
                          <a:effectLst/>
                          <a:latin typeface="+mn-lt"/>
                        </a:rPr>
                        <a:t>ABÜ </a:t>
                      </a:r>
                      <a:r>
                        <a:rPr lang="en-GB" sz="1200" b="0" i="0" u="none" strike="noStrike" dirty="0" err="1">
                          <a:solidFill>
                            <a:srgbClr val="000000"/>
                          </a:solidFill>
                          <a:effectLst/>
                          <a:latin typeface="+mn-lt"/>
                        </a:rPr>
                        <a:t>İç</a:t>
                      </a:r>
                      <a:r>
                        <a:rPr lang="en-GB" sz="1200" b="0" i="0" u="none" strike="noStrike" dirty="0">
                          <a:solidFill>
                            <a:srgbClr val="000000"/>
                          </a:solidFill>
                          <a:effectLst/>
                          <a:latin typeface="+mn-lt"/>
                        </a:rPr>
                        <a:t> Kalite </a:t>
                      </a:r>
                      <a:r>
                        <a:rPr lang="en-GB" sz="1200" b="0" i="0" u="none" strike="noStrike" dirty="0" err="1">
                          <a:solidFill>
                            <a:srgbClr val="000000"/>
                          </a:solidFill>
                          <a:effectLst/>
                          <a:latin typeface="+mn-lt"/>
                        </a:rPr>
                        <a:t>Güvence</a:t>
                      </a:r>
                      <a:r>
                        <a:rPr lang="en-GB" sz="1200" b="0" i="0" u="none" strike="noStrike" dirty="0">
                          <a:solidFill>
                            <a:srgbClr val="000000"/>
                          </a:solidFill>
                          <a:effectLst/>
                          <a:latin typeface="+mn-lt"/>
                        </a:rPr>
                        <a:t> </a:t>
                      </a:r>
                      <a:r>
                        <a:rPr lang="en-GB" sz="1200" b="0" i="0" u="none" strike="noStrike" dirty="0" err="1">
                          <a:solidFill>
                            <a:srgbClr val="000000"/>
                          </a:solidFill>
                          <a:effectLst/>
                          <a:latin typeface="+mn-lt"/>
                        </a:rPr>
                        <a:t>Sisteminin</a:t>
                      </a:r>
                      <a:r>
                        <a:rPr lang="en-GB" sz="1200" b="0" i="0" u="none" strike="noStrike" dirty="0">
                          <a:solidFill>
                            <a:srgbClr val="000000"/>
                          </a:solidFill>
                          <a:effectLst/>
                          <a:latin typeface="+mn-lt"/>
                        </a:rPr>
                        <a:t> </a:t>
                      </a:r>
                      <a:r>
                        <a:rPr lang="en-GB" sz="1200" b="0" i="0" u="none" strike="noStrike" dirty="0" err="1">
                          <a:solidFill>
                            <a:srgbClr val="000000"/>
                          </a:solidFill>
                          <a:effectLst/>
                          <a:latin typeface="+mn-lt"/>
                        </a:rPr>
                        <a:t>oluşturulması</a:t>
                      </a:r>
                      <a:r>
                        <a:rPr lang="en-GB" sz="1200" b="0" i="0" u="none" strike="noStrike" dirty="0">
                          <a:solidFill>
                            <a:srgbClr val="000000"/>
                          </a:solidFill>
                          <a:effectLst/>
                          <a:latin typeface="+mn-lt"/>
                        </a:rPr>
                        <a:t> </a:t>
                      </a:r>
                      <a:r>
                        <a:rPr lang="en-GB" sz="1200" b="0" i="0" u="none" strike="noStrike" dirty="0" err="1">
                          <a:solidFill>
                            <a:srgbClr val="000000"/>
                          </a:solidFill>
                          <a:effectLst/>
                          <a:latin typeface="+mn-lt"/>
                        </a:rPr>
                        <a:t>ve</a:t>
                      </a:r>
                      <a:r>
                        <a:rPr lang="en-GB" sz="1200" b="0" i="0" u="none" strike="noStrike" dirty="0">
                          <a:solidFill>
                            <a:srgbClr val="000000"/>
                          </a:solidFill>
                          <a:effectLst/>
                          <a:latin typeface="+mn-lt"/>
                        </a:rPr>
                        <a:t> ABÜ </a:t>
                      </a:r>
                      <a:r>
                        <a:rPr lang="en-GB" sz="1200" b="0" i="0" u="none" strike="noStrike" dirty="0" err="1">
                          <a:solidFill>
                            <a:srgbClr val="000000"/>
                          </a:solidFill>
                          <a:effectLst/>
                          <a:latin typeface="+mn-lt"/>
                        </a:rPr>
                        <a:t>iç</a:t>
                      </a:r>
                      <a:r>
                        <a:rPr lang="en-GB" sz="1200" b="0" i="0" u="none" strike="noStrike" dirty="0">
                          <a:solidFill>
                            <a:srgbClr val="000000"/>
                          </a:solidFill>
                          <a:effectLst/>
                          <a:latin typeface="+mn-lt"/>
                        </a:rPr>
                        <a:t> </a:t>
                      </a:r>
                      <a:r>
                        <a:rPr lang="en-GB" sz="1200" b="0" i="0" u="none" strike="noStrike" dirty="0" err="1">
                          <a:solidFill>
                            <a:srgbClr val="000000"/>
                          </a:solidFill>
                          <a:effectLst/>
                          <a:latin typeface="+mn-lt"/>
                        </a:rPr>
                        <a:t>kalite</a:t>
                      </a:r>
                      <a:r>
                        <a:rPr lang="en-GB" sz="1200" b="0" i="0" u="none" strike="noStrike" dirty="0">
                          <a:solidFill>
                            <a:srgbClr val="000000"/>
                          </a:solidFill>
                          <a:effectLst/>
                          <a:latin typeface="+mn-lt"/>
                        </a:rPr>
                        <a:t> </a:t>
                      </a:r>
                      <a:r>
                        <a:rPr lang="en-GB" sz="1200" b="0" i="0" u="none" strike="noStrike" dirty="0" err="1">
                          <a:solidFill>
                            <a:srgbClr val="000000"/>
                          </a:solidFill>
                          <a:effectLst/>
                          <a:latin typeface="+mn-lt"/>
                        </a:rPr>
                        <a:t>güvencesinin</a:t>
                      </a:r>
                      <a:r>
                        <a:rPr lang="en-GB" sz="1200" b="0" i="0" u="none" strike="noStrike" dirty="0">
                          <a:solidFill>
                            <a:srgbClr val="000000"/>
                          </a:solidFill>
                          <a:effectLst/>
                          <a:latin typeface="+mn-lt"/>
                        </a:rPr>
                        <a:t> </a:t>
                      </a:r>
                      <a:r>
                        <a:rPr lang="en-GB" sz="1200" b="0" i="0" u="none" strike="noStrike" dirty="0" err="1">
                          <a:solidFill>
                            <a:srgbClr val="000000"/>
                          </a:solidFill>
                          <a:effectLst/>
                          <a:latin typeface="+mn-lt"/>
                        </a:rPr>
                        <a:t>artırılması</a:t>
                      </a:r>
                      <a:endParaRPr lang="en-GB" sz="1200" b="0" i="0" u="none" strike="noStrike" dirty="0">
                        <a:solidFill>
                          <a:srgbClr val="000000"/>
                        </a:solidFill>
                        <a:effectLst/>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GB" sz="1200" b="0" i="0" u="none" strike="noStrike" dirty="0" err="1">
                          <a:solidFill>
                            <a:srgbClr val="000000"/>
                          </a:solidFill>
                          <a:effectLst/>
                          <a:latin typeface="+mn-lt"/>
                        </a:rPr>
                        <a:t>Düzenli</a:t>
                      </a:r>
                      <a:r>
                        <a:rPr lang="en-GB" sz="1200" b="0" i="0" u="none" strike="noStrike" dirty="0">
                          <a:solidFill>
                            <a:srgbClr val="000000"/>
                          </a:solidFill>
                          <a:effectLst/>
                          <a:latin typeface="+mn-lt"/>
                        </a:rPr>
                        <a:t> </a:t>
                      </a:r>
                      <a:r>
                        <a:rPr lang="en-GB" sz="1200" b="0" i="0" u="none" strike="noStrike" dirty="0" err="1">
                          <a:solidFill>
                            <a:srgbClr val="000000"/>
                          </a:solidFill>
                          <a:effectLst/>
                          <a:latin typeface="+mn-lt"/>
                        </a:rPr>
                        <a:t>olarak</a:t>
                      </a:r>
                      <a:r>
                        <a:rPr lang="en-GB" sz="1200" b="0" i="0" u="none" strike="noStrike" dirty="0">
                          <a:solidFill>
                            <a:srgbClr val="000000"/>
                          </a:solidFill>
                          <a:effectLst/>
                          <a:latin typeface="+mn-lt"/>
                        </a:rPr>
                        <a:t> KİDR, </a:t>
                      </a:r>
                      <a:r>
                        <a:rPr lang="en-GB" sz="1200" b="0" i="0" u="none" strike="noStrike" dirty="0" err="1">
                          <a:solidFill>
                            <a:srgbClr val="000000"/>
                          </a:solidFill>
                          <a:effectLst/>
                          <a:latin typeface="+mn-lt"/>
                        </a:rPr>
                        <a:t>Kurumsal</a:t>
                      </a:r>
                      <a:r>
                        <a:rPr lang="en-GB" sz="1200" b="0" i="0" u="none" strike="noStrike" dirty="0">
                          <a:solidFill>
                            <a:srgbClr val="000000"/>
                          </a:solidFill>
                          <a:effectLst/>
                          <a:latin typeface="+mn-lt"/>
                        </a:rPr>
                        <a:t> </a:t>
                      </a:r>
                      <a:r>
                        <a:rPr lang="en-GB" sz="1200" b="0" i="0" u="none" strike="noStrike" dirty="0" err="1">
                          <a:solidFill>
                            <a:srgbClr val="000000"/>
                          </a:solidFill>
                          <a:effectLst/>
                          <a:latin typeface="+mn-lt"/>
                        </a:rPr>
                        <a:t>Dış</a:t>
                      </a:r>
                      <a:r>
                        <a:rPr lang="en-GB" sz="1200" b="0" i="0" u="none" strike="noStrike" dirty="0">
                          <a:solidFill>
                            <a:srgbClr val="000000"/>
                          </a:solidFill>
                          <a:effectLst/>
                          <a:latin typeface="+mn-lt"/>
                        </a:rPr>
                        <a:t> </a:t>
                      </a:r>
                      <a:r>
                        <a:rPr lang="en-GB" sz="1200" b="0" i="0" u="none" strike="noStrike" dirty="0" err="1">
                          <a:solidFill>
                            <a:srgbClr val="000000"/>
                          </a:solidFill>
                          <a:effectLst/>
                          <a:latin typeface="+mn-lt"/>
                        </a:rPr>
                        <a:t>Değerlendirme</a:t>
                      </a:r>
                      <a:r>
                        <a:rPr lang="en-GB" sz="1200" b="0" i="0" u="none" strike="noStrike" dirty="0">
                          <a:solidFill>
                            <a:srgbClr val="000000"/>
                          </a:solidFill>
                          <a:effectLst/>
                          <a:latin typeface="+mn-lt"/>
                        </a:rPr>
                        <a:t> </a:t>
                      </a:r>
                      <a:r>
                        <a:rPr lang="en-GB" sz="1200" b="0" i="0" u="none" strike="noStrike" dirty="0" err="1">
                          <a:solidFill>
                            <a:srgbClr val="000000"/>
                          </a:solidFill>
                          <a:effectLst/>
                          <a:latin typeface="+mn-lt"/>
                        </a:rPr>
                        <a:t>ve</a:t>
                      </a:r>
                      <a:r>
                        <a:rPr lang="en-GB" sz="1200" b="0" i="0" u="none" strike="noStrike" dirty="0">
                          <a:solidFill>
                            <a:srgbClr val="000000"/>
                          </a:solidFill>
                          <a:effectLst/>
                          <a:latin typeface="+mn-lt"/>
                        </a:rPr>
                        <a:t> </a:t>
                      </a:r>
                      <a:r>
                        <a:rPr lang="en-GB" sz="1200" b="0" i="0" u="none" strike="noStrike" dirty="0" err="1">
                          <a:solidFill>
                            <a:srgbClr val="000000"/>
                          </a:solidFill>
                          <a:effectLst/>
                          <a:latin typeface="+mn-lt"/>
                        </a:rPr>
                        <a:t>Kurumsal</a:t>
                      </a:r>
                      <a:r>
                        <a:rPr lang="en-GB" sz="1200" b="0" i="0" u="none" strike="noStrike" dirty="0">
                          <a:solidFill>
                            <a:srgbClr val="000000"/>
                          </a:solidFill>
                          <a:effectLst/>
                          <a:latin typeface="+mn-lt"/>
                        </a:rPr>
                        <a:t> </a:t>
                      </a:r>
                      <a:r>
                        <a:rPr lang="en-GB" sz="1200" b="0" i="0" u="none" strike="noStrike" dirty="0" err="1">
                          <a:solidFill>
                            <a:srgbClr val="000000"/>
                          </a:solidFill>
                          <a:effectLst/>
                          <a:latin typeface="+mn-lt"/>
                        </a:rPr>
                        <a:t>Akreditasyon</a:t>
                      </a:r>
                      <a:r>
                        <a:rPr lang="en-GB" sz="1200" b="0" i="0" u="none" strike="noStrike" dirty="0">
                          <a:solidFill>
                            <a:srgbClr val="000000"/>
                          </a:solidFill>
                          <a:effectLst/>
                          <a:latin typeface="+mn-lt"/>
                        </a:rPr>
                        <a:t> </a:t>
                      </a:r>
                      <a:r>
                        <a:rPr lang="en-GB" sz="1200" b="0" i="0" u="none" strike="noStrike" dirty="0" err="1">
                          <a:solidFill>
                            <a:srgbClr val="000000"/>
                          </a:solidFill>
                          <a:effectLst/>
                          <a:latin typeface="+mn-lt"/>
                        </a:rPr>
                        <a:t>süreçlerinde</a:t>
                      </a:r>
                      <a:r>
                        <a:rPr lang="en-GB" sz="1200" b="0" i="0" u="none" strike="noStrike" dirty="0">
                          <a:solidFill>
                            <a:srgbClr val="000000"/>
                          </a:solidFill>
                          <a:effectLst/>
                          <a:latin typeface="+mn-lt"/>
                        </a:rPr>
                        <a:t> </a:t>
                      </a:r>
                      <a:r>
                        <a:rPr lang="en-GB" sz="1200" b="0" i="0" u="none" strike="noStrike" dirty="0" err="1">
                          <a:solidFill>
                            <a:srgbClr val="000000"/>
                          </a:solidFill>
                          <a:effectLst/>
                          <a:latin typeface="+mn-lt"/>
                        </a:rPr>
                        <a:t>işbirliği</a:t>
                      </a:r>
                      <a:endParaRPr lang="en-GB" sz="1200" b="0" i="0" u="none" strike="noStrike" dirty="0">
                        <a:solidFill>
                          <a:srgbClr val="000000"/>
                        </a:solidFill>
                        <a:effectLst/>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99661676"/>
                  </a:ext>
                </a:extLst>
              </a:tr>
            </a:tbl>
          </a:graphicData>
        </a:graphic>
      </p:graphicFrame>
    </p:spTree>
    <p:extLst>
      <p:ext uri="{BB962C8B-B14F-4D97-AF65-F5344CB8AC3E}">
        <p14:creationId xmlns:p14="http://schemas.microsoft.com/office/powerpoint/2010/main" val="4598362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a16="http://schemas.microsoft.com/office/drawing/2014/main" id="{57C0E41D-3DD4-4068-B64C-DBA801AC6D69}"/>
              </a:ext>
            </a:extLst>
          </p:cNvPr>
          <p:cNvSpPr txBox="1"/>
          <p:nvPr/>
        </p:nvSpPr>
        <p:spPr>
          <a:xfrm>
            <a:off x="1789470" y="157316"/>
            <a:ext cx="5869859" cy="1079575"/>
          </a:xfrm>
          <a:prstGeom prst="rect">
            <a:avLst/>
          </a:prstGeom>
        </p:spPr>
        <p:txBody>
          <a:bodyPr vert="horz" lIns="91440" tIns="45720" rIns="91440" bIns="45720" rtlCol="0" anchor="b">
            <a:noAutofit/>
          </a:bodyPr>
          <a:lstStyle/>
          <a:p>
            <a:pPr algn="ctr">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MEVCUT </a:t>
            </a:r>
            <a:r>
              <a:rPr lang="en-US" sz="2800" b="1" dirty="0">
                <a:solidFill>
                  <a:schemeClr val="accent6"/>
                </a:solidFill>
                <a:effectLst>
                  <a:outerShdw blurRad="38100" dist="38100" dir="2700000" algn="tl">
                    <a:srgbClr val="000000">
                      <a:alpha val="43137"/>
                    </a:srgbClr>
                  </a:outerShdw>
                </a:effectLst>
                <a:ea typeface="+mj-ea"/>
                <a:cs typeface="+mj-cs"/>
              </a:rPr>
              <a:t>KAYNAK</a:t>
            </a:r>
            <a:r>
              <a:rPr lang="tr-TR" sz="2800" b="1" dirty="0">
                <a:solidFill>
                  <a:schemeClr val="accent6"/>
                </a:solidFill>
                <a:effectLst>
                  <a:outerShdw blurRad="38100" dist="38100" dir="2700000" algn="tl">
                    <a:srgbClr val="000000">
                      <a:alpha val="43137"/>
                    </a:srgbClr>
                  </a:outerShdw>
                </a:effectLst>
                <a:ea typeface="+mj-ea"/>
                <a:cs typeface="+mj-cs"/>
              </a:rPr>
              <a:t>LAR </a:t>
            </a:r>
            <a:r>
              <a:rPr lang="tr-TR" sz="2800" b="1" dirty="0" smtClean="0">
                <a:solidFill>
                  <a:schemeClr val="accent6"/>
                </a:solidFill>
                <a:effectLst>
                  <a:outerShdw blurRad="38100" dist="38100" dir="2700000" algn="tl">
                    <a:srgbClr val="000000">
                      <a:alpha val="43137"/>
                    </a:srgbClr>
                  </a:outerShdw>
                </a:effectLst>
                <a:ea typeface="+mj-ea"/>
                <a:cs typeface="+mj-cs"/>
              </a:rPr>
              <a:t>ve </a:t>
            </a:r>
            <a:r>
              <a:rPr lang="en-US" sz="2800" b="1" dirty="0" smtClean="0">
                <a:solidFill>
                  <a:schemeClr val="accent6"/>
                </a:solidFill>
                <a:effectLst>
                  <a:outerShdw blurRad="38100" dist="38100" dir="2700000" algn="tl">
                    <a:srgbClr val="000000">
                      <a:alpha val="43137"/>
                    </a:srgbClr>
                  </a:outerShdw>
                </a:effectLst>
                <a:ea typeface="+mj-ea"/>
                <a:cs typeface="+mj-cs"/>
              </a:rPr>
              <a:t> </a:t>
            </a:r>
            <a:r>
              <a:rPr lang="en-US" sz="2800" b="1" dirty="0">
                <a:solidFill>
                  <a:schemeClr val="accent6"/>
                </a:solidFill>
                <a:effectLst>
                  <a:outerShdw blurRad="38100" dist="38100" dir="2700000" algn="tl">
                    <a:srgbClr val="000000">
                      <a:alpha val="43137"/>
                    </a:srgbClr>
                  </a:outerShdw>
                </a:effectLst>
                <a:ea typeface="+mj-ea"/>
                <a:cs typeface="+mj-cs"/>
              </a:rPr>
              <a:t>İHTİYA</a:t>
            </a:r>
            <a:r>
              <a:rPr lang="tr-TR" sz="2800" b="1" dirty="0">
                <a:solidFill>
                  <a:schemeClr val="accent6"/>
                </a:solidFill>
                <a:effectLst>
                  <a:outerShdw blurRad="38100" dist="38100" dir="2700000" algn="tl">
                    <a:srgbClr val="000000">
                      <a:alpha val="43137"/>
                    </a:srgbClr>
                  </a:outerShdw>
                </a:effectLst>
                <a:ea typeface="+mj-ea"/>
                <a:cs typeface="+mj-cs"/>
              </a:rPr>
              <a:t>ÇLAR</a:t>
            </a:r>
          </a:p>
          <a:p>
            <a:pPr algn="ctr">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(İŞ GÜCÜ-İNSAN KAYNAĞI)</a:t>
            </a:r>
            <a:endParaRPr lang="en-US" sz="2800" b="1"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6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178" y="304675"/>
            <a:ext cx="1690292" cy="35903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6" name="Tablo 65">
            <a:extLst>
              <a:ext uri="{FF2B5EF4-FFF2-40B4-BE49-F238E27FC236}">
                <a16:creationId xmlns:a16="http://schemas.microsoft.com/office/drawing/2014/main" id="{0F23ED71-2D0A-4A91-BB06-5711D160085E}"/>
              </a:ext>
            </a:extLst>
          </p:cNvPr>
          <p:cNvGraphicFramePr>
            <a:graphicFrameLocks noGrp="1"/>
          </p:cNvGraphicFramePr>
          <p:nvPr>
            <p:extLst>
              <p:ext uri="{D42A27DB-BD31-4B8C-83A1-F6EECF244321}">
                <p14:modId xmlns:p14="http://schemas.microsoft.com/office/powerpoint/2010/main" val="2953695814"/>
              </p:ext>
            </p:extLst>
          </p:nvPr>
        </p:nvGraphicFramePr>
        <p:xfrm>
          <a:off x="304800" y="2631991"/>
          <a:ext cx="8368145" cy="2771282"/>
        </p:xfrm>
        <a:graphic>
          <a:graphicData uri="http://schemas.openxmlformats.org/drawingml/2006/table">
            <a:tbl>
              <a:tblPr/>
              <a:tblGrid>
                <a:gridCol w="1592132">
                  <a:extLst>
                    <a:ext uri="{9D8B030D-6E8A-4147-A177-3AD203B41FA5}">
                      <a16:colId xmlns:a16="http://schemas.microsoft.com/office/drawing/2014/main" val="3918363564"/>
                    </a:ext>
                  </a:extLst>
                </a:gridCol>
                <a:gridCol w="1684068">
                  <a:extLst>
                    <a:ext uri="{9D8B030D-6E8A-4147-A177-3AD203B41FA5}">
                      <a16:colId xmlns:a16="http://schemas.microsoft.com/office/drawing/2014/main" val="1683979601"/>
                    </a:ext>
                  </a:extLst>
                </a:gridCol>
                <a:gridCol w="1697315">
                  <a:extLst>
                    <a:ext uri="{9D8B030D-6E8A-4147-A177-3AD203B41FA5}">
                      <a16:colId xmlns:a16="http://schemas.microsoft.com/office/drawing/2014/main" val="2592459544"/>
                    </a:ext>
                  </a:extLst>
                </a:gridCol>
                <a:gridCol w="1697315">
                  <a:extLst>
                    <a:ext uri="{9D8B030D-6E8A-4147-A177-3AD203B41FA5}">
                      <a16:colId xmlns:a16="http://schemas.microsoft.com/office/drawing/2014/main" val="3383282758"/>
                    </a:ext>
                  </a:extLst>
                </a:gridCol>
                <a:gridCol w="1697315">
                  <a:extLst>
                    <a:ext uri="{9D8B030D-6E8A-4147-A177-3AD203B41FA5}">
                      <a16:colId xmlns:a16="http://schemas.microsoft.com/office/drawing/2014/main" val="494559924"/>
                    </a:ext>
                  </a:extLst>
                </a:gridCol>
              </a:tblGrid>
              <a:tr h="845675">
                <a:tc>
                  <a:txBody>
                    <a:bodyPr/>
                    <a:lstStyle/>
                    <a:p>
                      <a:pPr algn="ctr" fontAlgn="ctr"/>
                      <a:r>
                        <a:rPr lang="tr-TR" sz="1200" b="1" i="0" u="none" strike="noStrike" dirty="0">
                          <a:solidFill>
                            <a:srgbClr val="000000"/>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1925607">
                <a:tc>
                  <a:txBody>
                    <a:bodyPr/>
                    <a:lstStyle/>
                    <a:p>
                      <a:pPr algn="ctr" fontAlgn="ctr"/>
                      <a:r>
                        <a:rPr lang="tr-TR" sz="1400" b="0" i="0" u="none" strike="noStrike" dirty="0" smtClean="0">
                          <a:solidFill>
                            <a:srgbClr val="000000"/>
                          </a:solidFill>
                          <a:effectLst/>
                          <a:latin typeface="Calibri" panose="020F0502020204030204" pitchFamily="34" charset="0"/>
                        </a:rPr>
                        <a:t>Öğretim Görevlisi</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Yabancı</a:t>
                      </a:r>
                      <a:r>
                        <a:rPr lang="tr-TR" sz="1400" b="0" i="0" u="none" strike="noStrike" baseline="0" dirty="0" smtClean="0">
                          <a:solidFill>
                            <a:srgbClr val="000000"/>
                          </a:solidFill>
                          <a:effectLst/>
                          <a:latin typeface="Calibri" panose="020F0502020204030204" pitchFamily="34" charset="0"/>
                        </a:rPr>
                        <a:t> Diller Yüksekokulu</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45 </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Önümüzdeki</a:t>
                      </a:r>
                      <a:r>
                        <a:rPr lang="tr-TR" sz="1400" b="0" i="0" u="none" strike="noStrike" baseline="0" dirty="0" smtClean="0">
                          <a:solidFill>
                            <a:srgbClr val="000000"/>
                          </a:solidFill>
                          <a:effectLst/>
                          <a:latin typeface="Calibri" panose="020F0502020204030204" pitchFamily="34" charset="0"/>
                        </a:rPr>
                        <a:t> sene için belirlenecek öğrenci kontenjanına göre ihtiyaç olan öğretim görevlisi kadrosu hesaplanacaktır.</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Ayrılan</a:t>
                      </a:r>
                      <a:r>
                        <a:rPr lang="tr-TR" sz="1400" b="0" i="0" u="none" strike="noStrike" baseline="0" dirty="0" smtClean="0">
                          <a:solidFill>
                            <a:srgbClr val="000000"/>
                          </a:solidFill>
                          <a:effectLst/>
                          <a:latin typeface="Calibri" panose="020F0502020204030204" pitchFamily="34" charset="0"/>
                        </a:rPr>
                        <a:t> hocaların olması </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bl>
          </a:graphicData>
        </a:graphic>
      </p:graphicFrame>
    </p:spTree>
    <p:extLst>
      <p:ext uri="{BB962C8B-B14F-4D97-AF65-F5344CB8AC3E}">
        <p14:creationId xmlns:p14="http://schemas.microsoft.com/office/powerpoint/2010/main" val="449389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14023" y="525848"/>
            <a:ext cx="5265420" cy="845820"/>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SKORU YÜKSEK OLAN </a:t>
            </a:r>
            <a:r>
              <a:rPr lang="tr-TR" sz="2800" b="1" dirty="0" smtClean="0">
                <a:solidFill>
                  <a:schemeClr val="accent6"/>
                </a:solidFill>
                <a:effectLst>
                  <a:outerShdw blurRad="38100" dist="38100" dir="2700000" algn="tl">
                    <a:srgbClr val="000000">
                      <a:alpha val="43137"/>
                    </a:srgbClr>
                  </a:outerShdw>
                </a:effectLst>
                <a:ea typeface="+mj-ea"/>
                <a:cs typeface="+mj-cs"/>
              </a:rPr>
              <a:t>ve AKSİYON </a:t>
            </a:r>
            <a:r>
              <a:rPr lang="tr-TR" sz="2800" b="1" dirty="0">
                <a:solidFill>
                  <a:schemeClr val="accent6"/>
                </a:solidFill>
                <a:effectLst>
                  <a:outerShdw blurRad="38100" dist="38100" dir="2700000" algn="tl">
                    <a:srgbClr val="000000">
                      <a:alpha val="43137"/>
                    </a:srgbClr>
                  </a:outerShdw>
                </a:effectLst>
                <a:ea typeface="+mj-ea"/>
                <a:cs typeface="+mj-cs"/>
              </a:rPr>
              <a:t>GEREKTİREN </a:t>
            </a:r>
            <a:r>
              <a:rPr lang="en-US" sz="2800" b="1" kern="1200" dirty="0">
                <a:solidFill>
                  <a:schemeClr val="accent6"/>
                </a:solidFill>
                <a:effectLst>
                  <a:outerShdw blurRad="38100" dist="38100" dir="2700000" algn="tl">
                    <a:srgbClr val="000000">
                      <a:alpha val="43137"/>
                    </a:srgbClr>
                  </a:outerShdw>
                </a:effectLst>
                <a:ea typeface="+mj-ea"/>
                <a:cs typeface="+mj-cs"/>
              </a:rPr>
              <a:t>RİS</a:t>
            </a:r>
            <a:r>
              <a:rPr lang="tr-TR" sz="2800" b="1" dirty="0">
                <a:solidFill>
                  <a:schemeClr val="accent6"/>
                </a:solidFill>
                <a:effectLst>
                  <a:outerShdw blurRad="38100" dist="38100" dir="2700000" algn="tl">
                    <a:srgbClr val="000000">
                      <a:alpha val="43137"/>
                    </a:srgbClr>
                  </a:outerShdw>
                </a:effectLst>
                <a:ea typeface="+mj-ea"/>
                <a:cs typeface="+mj-cs"/>
              </a:rPr>
              <a:t>KLER</a:t>
            </a:r>
            <a:endParaRPr lang="en-US" sz="2800" b="1" kern="1200" dirty="0">
              <a:solidFill>
                <a:schemeClr val="accent6"/>
              </a:solidFill>
              <a:effectLst>
                <a:outerShdw blurRad="38100" dist="38100" dir="2700000" algn="tl">
                  <a:srgbClr val="000000">
                    <a:alpha val="43137"/>
                  </a:srgbClr>
                </a:outerShdw>
              </a:effectLst>
              <a:ea typeface="+mj-ea"/>
              <a:cs typeface="+mj-cs"/>
            </a:endParaRPr>
          </a:p>
        </p:txBody>
      </p:sp>
      <p:sp>
        <p:nvSpPr>
          <p:cNvPr id="7" name="Slayt Numarası Yer Tutucusu 6"/>
          <p:cNvSpPr>
            <a:spLocks noGrp="1"/>
          </p:cNvSpPr>
          <p:nvPr>
            <p:ph type="sldNum" sz="quarter" idx="12"/>
          </p:nvPr>
        </p:nvSpPr>
        <p:spPr>
          <a:xfrm>
            <a:off x="6457950" y="6356350"/>
            <a:ext cx="2057400" cy="365125"/>
          </a:xfrm>
        </p:spPr>
        <p:txBody>
          <a:bodyPr vert="horz" lIns="91440" tIns="45720" rIns="91440" bIns="45720" rtlCol="0" anchor="ctr">
            <a:normAutofit fontScale="77500" lnSpcReduction="20000"/>
          </a:bodyPr>
          <a:lstStyle/>
          <a:p>
            <a:pPr>
              <a:spcAft>
                <a:spcPts val="600"/>
              </a:spcAft>
            </a:pPr>
            <a:endParaRPr lang="en-US" dirty="0"/>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pic>
        <p:nvPicPr>
          <p:cNvPr id="9"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Tablo 9"/>
          <p:cNvGraphicFramePr>
            <a:graphicFrameLocks noGrp="1"/>
          </p:cNvGraphicFramePr>
          <p:nvPr>
            <p:extLst>
              <p:ext uri="{D42A27DB-BD31-4B8C-83A1-F6EECF244321}">
                <p14:modId xmlns:p14="http://schemas.microsoft.com/office/powerpoint/2010/main" val="3942138770"/>
              </p:ext>
            </p:extLst>
          </p:nvPr>
        </p:nvGraphicFramePr>
        <p:xfrm>
          <a:off x="545122" y="1318657"/>
          <a:ext cx="8230019" cy="1752600"/>
        </p:xfrm>
        <a:graphic>
          <a:graphicData uri="http://schemas.openxmlformats.org/drawingml/2006/table">
            <a:tbl>
              <a:tblPr firstRow="1" bandRow="1">
                <a:tableStyleId>{3B4B98B0-60AC-42C2-AFA5-B58CD77FA1E5}</a:tableStyleId>
              </a:tblPr>
              <a:tblGrid>
                <a:gridCol w="1855597">
                  <a:extLst>
                    <a:ext uri="{9D8B030D-6E8A-4147-A177-3AD203B41FA5}">
                      <a16:colId xmlns:a16="http://schemas.microsoft.com/office/drawing/2014/main" val="3521804200"/>
                    </a:ext>
                  </a:extLst>
                </a:gridCol>
                <a:gridCol w="6374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r>
                        <a:rPr lang="tr-TR" baseline="0" dirty="0" smtClean="0">
                          <a:solidFill>
                            <a:srgbClr val="0C0D0D"/>
                          </a:solidFill>
                        </a:rPr>
                        <a:t>: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tr-TR" dirty="0" smtClean="0">
                          <a:solidFill>
                            <a:srgbClr val="0C0D0D"/>
                          </a:solidFill>
                        </a:rPr>
                        <a:t>(Z-2) Derslikler dışında öğrencilerin oturabileceği alanların sınırlı olması </a:t>
                      </a:r>
                      <a:endParaRPr lang="tr-TR" dirty="0">
                        <a:solidFill>
                          <a:srgbClr val="0C0D0D"/>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dirty="0" smtClean="0">
                          <a:solidFill>
                            <a:srgbClr val="0C0D0D"/>
                          </a:solidFill>
                        </a:rPr>
                        <a:t>14.02.2022</a:t>
                      </a:r>
                      <a:endParaRPr lang="tr-TR" dirty="0">
                        <a:solidFill>
                          <a:srgbClr val="0C0D0D"/>
                        </a:solidFill>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dirty="0" smtClean="0">
                          <a:solidFill>
                            <a:srgbClr val="0C0D0D"/>
                          </a:solidFill>
                        </a:rPr>
                        <a:t>Destek Hizmetleri Müdürlüğü</a:t>
                      </a:r>
                      <a:endParaRPr lang="tr-TR" dirty="0">
                        <a:solidFill>
                          <a:srgbClr val="0C0D0D"/>
                        </a:solidFill>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tr-TR" dirty="0" smtClean="0">
                          <a:solidFill>
                            <a:srgbClr val="0C0D0D"/>
                          </a:solidFill>
                        </a:rPr>
                        <a:t>Öğrencilerin oturabileceği alanları artırmak</a:t>
                      </a:r>
                      <a:endParaRPr lang="tr-TR" dirty="0">
                        <a:solidFill>
                          <a:srgbClr val="0C0D0D"/>
                        </a:solidFill>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graphicFrame>
        <p:nvGraphicFramePr>
          <p:cNvPr id="11" name="Tablo 10"/>
          <p:cNvGraphicFramePr>
            <a:graphicFrameLocks noGrp="1"/>
          </p:cNvGraphicFramePr>
          <p:nvPr>
            <p:extLst>
              <p:ext uri="{D42A27DB-BD31-4B8C-83A1-F6EECF244321}">
                <p14:modId xmlns:p14="http://schemas.microsoft.com/office/powerpoint/2010/main" val="288984829"/>
              </p:ext>
            </p:extLst>
          </p:nvPr>
        </p:nvGraphicFramePr>
        <p:xfrm>
          <a:off x="531723" y="3071257"/>
          <a:ext cx="8230019" cy="1752600"/>
        </p:xfrm>
        <a:graphic>
          <a:graphicData uri="http://schemas.openxmlformats.org/drawingml/2006/table">
            <a:tbl>
              <a:tblPr firstRow="1" bandRow="1">
                <a:tableStyleId>{3B4B98B0-60AC-42C2-AFA5-B58CD77FA1E5}</a:tableStyleId>
              </a:tblPr>
              <a:tblGrid>
                <a:gridCol w="1855597">
                  <a:extLst>
                    <a:ext uri="{9D8B030D-6E8A-4147-A177-3AD203B41FA5}">
                      <a16:colId xmlns:a16="http://schemas.microsoft.com/office/drawing/2014/main" val="3521804200"/>
                    </a:ext>
                  </a:extLst>
                </a:gridCol>
                <a:gridCol w="6374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r>
                        <a:rPr lang="tr-TR" baseline="0" dirty="0" smtClean="0">
                          <a:solidFill>
                            <a:srgbClr val="0C0D0D"/>
                          </a:solidFill>
                        </a:rPr>
                        <a:t>: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tr-TR" dirty="0" smtClean="0">
                          <a:solidFill>
                            <a:srgbClr val="0C0D0D"/>
                          </a:solidFill>
                        </a:rPr>
                        <a:t>(Z-3) Öğretim Görevlilerinin ofis dışında sosyalleşeceği ortak alanın yeterli donanımda olmaması</a:t>
                      </a:r>
                      <a:endParaRPr lang="tr-TR" dirty="0">
                        <a:solidFill>
                          <a:srgbClr val="0C0D0D"/>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dirty="0" err="1" smtClean="0">
                          <a:solidFill>
                            <a:srgbClr val="0C0D0D"/>
                          </a:solidFill>
                        </a:rPr>
                        <a:t>Termin</a:t>
                      </a:r>
                      <a:r>
                        <a:rPr lang="tr-TR" dirty="0" smtClean="0">
                          <a:solidFill>
                            <a:srgbClr val="0C0D0D"/>
                          </a:solidFill>
                        </a:rPr>
                        <a:t> bekleniyor</a:t>
                      </a:r>
                      <a:endParaRPr lang="tr-TR" dirty="0">
                        <a:solidFill>
                          <a:srgbClr val="0C0D0D"/>
                        </a:solidFill>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dirty="0" smtClean="0">
                          <a:solidFill>
                            <a:srgbClr val="0C0D0D"/>
                          </a:solidFill>
                        </a:rPr>
                        <a:t>Destek Hizmetleri Müdürlüğü</a:t>
                      </a:r>
                      <a:endParaRPr lang="tr-TR" dirty="0">
                        <a:solidFill>
                          <a:srgbClr val="0C0D0D"/>
                        </a:solidFill>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tr-TR" dirty="0" smtClean="0">
                          <a:solidFill>
                            <a:srgbClr val="0C0D0D"/>
                          </a:solidFill>
                        </a:rPr>
                        <a:t>509 </a:t>
                      </a:r>
                      <a:r>
                        <a:rPr lang="tr-TR" dirty="0" err="1" smtClean="0">
                          <a:solidFill>
                            <a:srgbClr val="0C0D0D"/>
                          </a:solidFill>
                        </a:rPr>
                        <a:t>nolu</a:t>
                      </a:r>
                      <a:r>
                        <a:rPr lang="tr-TR" dirty="0" smtClean="0">
                          <a:solidFill>
                            <a:srgbClr val="0C0D0D"/>
                          </a:solidFill>
                        </a:rPr>
                        <a:t> salonun düzenlenmesi</a:t>
                      </a:r>
                      <a:endParaRPr lang="tr-TR" dirty="0">
                        <a:solidFill>
                          <a:srgbClr val="0C0D0D"/>
                        </a:solidFill>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graphicFrame>
        <p:nvGraphicFramePr>
          <p:cNvPr id="16" name="Tablo 15"/>
          <p:cNvGraphicFramePr>
            <a:graphicFrameLocks noGrp="1"/>
          </p:cNvGraphicFramePr>
          <p:nvPr>
            <p:extLst>
              <p:ext uri="{D42A27DB-BD31-4B8C-83A1-F6EECF244321}">
                <p14:modId xmlns:p14="http://schemas.microsoft.com/office/powerpoint/2010/main" val="3762413826"/>
              </p:ext>
            </p:extLst>
          </p:nvPr>
        </p:nvGraphicFramePr>
        <p:xfrm>
          <a:off x="545122" y="4823857"/>
          <a:ext cx="8230019" cy="2021840"/>
        </p:xfrm>
        <a:graphic>
          <a:graphicData uri="http://schemas.openxmlformats.org/drawingml/2006/table">
            <a:tbl>
              <a:tblPr firstRow="1" bandRow="1">
                <a:tableStyleId>{3B4B98B0-60AC-42C2-AFA5-B58CD77FA1E5}</a:tableStyleId>
              </a:tblPr>
              <a:tblGrid>
                <a:gridCol w="1855597">
                  <a:extLst>
                    <a:ext uri="{9D8B030D-6E8A-4147-A177-3AD203B41FA5}">
                      <a16:colId xmlns:a16="http://schemas.microsoft.com/office/drawing/2014/main" val="3521804200"/>
                    </a:ext>
                  </a:extLst>
                </a:gridCol>
                <a:gridCol w="6374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r>
                        <a:rPr lang="tr-TR" baseline="0" dirty="0" smtClean="0">
                          <a:solidFill>
                            <a:srgbClr val="0C0D0D"/>
                          </a:solidFill>
                        </a:rPr>
                        <a:t>: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tr-TR" dirty="0" smtClean="0">
                          <a:solidFill>
                            <a:srgbClr val="0C0D0D"/>
                          </a:solidFill>
                        </a:rPr>
                        <a:t>(Z-5) Diğer birimlerden gelen çeviri taleplerinin çeviri yapan Öğretim Görevlilerimiz için fazla iş yüküne sebep olması</a:t>
                      </a:r>
                      <a:endParaRPr lang="tr-TR" dirty="0">
                        <a:solidFill>
                          <a:srgbClr val="0C0D0D"/>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dirty="0" err="1" smtClean="0">
                          <a:solidFill>
                            <a:srgbClr val="0C0D0D"/>
                          </a:solidFill>
                        </a:rPr>
                        <a:t>Termin</a:t>
                      </a:r>
                      <a:r>
                        <a:rPr lang="tr-TR" dirty="0" smtClean="0">
                          <a:solidFill>
                            <a:srgbClr val="0C0D0D"/>
                          </a:solidFill>
                        </a:rPr>
                        <a:t> bekleniyor</a:t>
                      </a:r>
                      <a:endParaRPr lang="tr-TR" dirty="0">
                        <a:solidFill>
                          <a:srgbClr val="0C0D0D"/>
                        </a:solidFill>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dirty="0" smtClean="0">
                          <a:solidFill>
                            <a:srgbClr val="0C0D0D"/>
                          </a:solidFill>
                        </a:rPr>
                        <a:t>Rektörlük Makamı</a:t>
                      </a:r>
                      <a:endParaRPr lang="tr-TR" dirty="0">
                        <a:solidFill>
                          <a:srgbClr val="0C0D0D"/>
                        </a:solidFill>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tr-TR" dirty="0" smtClean="0">
                          <a:solidFill>
                            <a:srgbClr val="0C0D0D"/>
                          </a:solidFill>
                        </a:rPr>
                        <a:t>Gelen</a:t>
                      </a:r>
                      <a:r>
                        <a:rPr lang="tr-TR" baseline="0" dirty="0" smtClean="0">
                          <a:solidFill>
                            <a:srgbClr val="0C0D0D"/>
                          </a:solidFill>
                        </a:rPr>
                        <a:t> çevirileri Öğretim Görevlilerimizin ders aralarında veya ders sonrasında yapması</a:t>
                      </a:r>
                      <a:endParaRPr lang="tr-TR" dirty="0">
                        <a:solidFill>
                          <a:srgbClr val="0C0D0D"/>
                        </a:solidFill>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spTree>
    <p:extLst>
      <p:ext uri="{BB962C8B-B14F-4D97-AF65-F5344CB8AC3E}">
        <p14:creationId xmlns:p14="http://schemas.microsoft.com/office/powerpoint/2010/main" val="32387309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1986117" y="320820"/>
            <a:ext cx="5471363" cy="954107"/>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(ANKET ANALİZLERİ)</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Chart 8"/>
          <p:cNvGraphicFramePr>
            <a:graphicFrameLocks/>
          </p:cNvGraphicFramePr>
          <p:nvPr>
            <p:extLst>
              <p:ext uri="{D42A27DB-BD31-4B8C-83A1-F6EECF244321}">
                <p14:modId xmlns:p14="http://schemas.microsoft.com/office/powerpoint/2010/main" val="3724234328"/>
              </p:ext>
            </p:extLst>
          </p:nvPr>
        </p:nvGraphicFramePr>
        <p:xfrm>
          <a:off x="1211835" y="1459488"/>
          <a:ext cx="7019926" cy="501967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667005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1986117" y="320820"/>
            <a:ext cx="5471363" cy="954107"/>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(ANKET ANALİZLERİ)</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Chart 8"/>
          <p:cNvGraphicFramePr>
            <a:graphicFrameLocks/>
          </p:cNvGraphicFramePr>
          <p:nvPr>
            <p:extLst>
              <p:ext uri="{D42A27DB-BD31-4B8C-83A1-F6EECF244321}">
                <p14:modId xmlns:p14="http://schemas.microsoft.com/office/powerpoint/2010/main" val="3918504900"/>
              </p:ext>
            </p:extLst>
          </p:nvPr>
        </p:nvGraphicFramePr>
        <p:xfrm>
          <a:off x="1763688" y="1634836"/>
          <a:ext cx="6761018" cy="493221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9729905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Özel 2">
      <a:dk1>
        <a:srgbClr val="8AD0D5"/>
      </a:dk1>
      <a:lt1>
        <a:sysClr val="window" lastClr="FFFFFF"/>
      </a:lt1>
      <a:dk2>
        <a:srgbClr val="1E5155"/>
      </a:dk2>
      <a:lt2>
        <a:srgbClr val="BFBFBF"/>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Ion</Template>
  <TotalTime>750</TotalTime>
  <Words>1508</Words>
  <Application>Microsoft Office PowerPoint</Application>
  <PresentationFormat>Ekran Gösterisi (4:3)</PresentationFormat>
  <Paragraphs>242</Paragraphs>
  <Slides>17</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17</vt:i4>
      </vt:variant>
    </vt:vector>
  </HeadingPairs>
  <TitlesOfParts>
    <vt:vector size="24" baseType="lpstr">
      <vt:lpstr>Arial</vt:lpstr>
      <vt:lpstr>Calibri</vt:lpstr>
      <vt:lpstr>Calibri Light</vt:lpstr>
      <vt:lpstr>Times New Roman</vt:lpstr>
      <vt:lpstr>Wingdings</vt:lpstr>
      <vt:lpstr>Wingdings 3</vt:lpstr>
      <vt:lpstr>İyon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2019 YILI  YGG SUNUMU  MEZUNLAR OFİSİ ve KARİYER GELİŞTİRME KOORDİNATÖRLÜĞÜ SÜRECİ  30/12/2019</dc:title>
  <dc:creator>Ali Engin DORUM</dc:creator>
  <cp:lastModifiedBy>Hatice Karaçelik</cp:lastModifiedBy>
  <cp:revision>100</cp:revision>
  <dcterms:created xsi:type="dcterms:W3CDTF">2020-01-20T10:44:30Z</dcterms:created>
  <dcterms:modified xsi:type="dcterms:W3CDTF">2022-02-21T09:57:45Z</dcterms:modified>
</cp:coreProperties>
</file>