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88" r:id="rId3"/>
    <p:sldId id="347" r:id="rId4"/>
    <p:sldId id="346" r:id="rId5"/>
    <p:sldId id="353" r:id="rId6"/>
    <p:sldId id="365" r:id="rId7"/>
    <p:sldId id="352" r:id="rId8"/>
    <p:sldId id="357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EA70EB5-37B4-4FD2-923D-5284A583AEE6}">
          <p14:sldIdLst>
            <p14:sldId id="256"/>
          </p14:sldIdLst>
        </p14:section>
        <p14:section name="Başlıksız Bölüm" id="{29ED5E7A-0C58-4AF1-A401-2AB9E7D510F4}">
          <p14:sldIdLst>
            <p14:sldId id="288"/>
            <p14:sldId id="347"/>
            <p14:sldId id="346"/>
            <p14:sldId id="353"/>
            <p14:sldId id="365"/>
            <p14:sldId id="352"/>
            <p14:sldId id="3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Engin DORUM" initials="AED" lastIdx="1" clrIdx="0">
    <p:extLst>
      <p:ext uri="{19B8F6BF-5375-455C-9EA6-DF929625EA0E}">
        <p15:presenceInfo xmlns:p15="http://schemas.microsoft.com/office/powerpoint/2012/main" userId="d7838842375f6d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303"/>
    <a:srgbClr val="0C0D0D"/>
    <a:srgbClr val="001626"/>
    <a:srgbClr val="7AEE32"/>
    <a:srgbClr val="E626AF"/>
    <a:srgbClr val="1F0620"/>
    <a:srgbClr val="020424"/>
    <a:srgbClr val="D9D9D9"/>
    <a:srgbClr val="122204"/>
    <a:srgbClr val="122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C4A0E0-5728-3060-DBC6-73089B61B9EC}" v="19" dt="2021-12-30T11:12:01.669"/>
    <p1510:client id="{5DACE587-96EF-BCC8-9D45-661E4D919997}" v="25" dt="2021-12-30T11:23:17.420"/>
    <p1510:client id="{FBBD671A-7482-21DB-78BB-48D5101602C6}" v="422" dt="2021-12-30T11:09:03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84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4627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0928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910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7841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03407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4203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53334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48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4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50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21.02.2022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3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21.02.2022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3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82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24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15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21.02.2022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2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7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843808" y="5512332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accent5">
                    <a:lumMod val="50000"/>
                  </a:schemeClr>
                </a:solidFill>
              </a:rPr>
              <a:t>YAZI İŞLERİ MÜDÜRLÜĞÜ</a:t>
            </a:r>
            <a:endParaRPr lang="tr-TR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36712"/>
            <a:ext cx="2376264" cy="50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Metin kutusu 44"/>
          <p:cNvSpPr txBox="1"/>
          <p:nvPr/>
        </p:nvSpPr>
        <p:spPr>
          <a:xfrm>
            <a:off x="330546" y="2410020"/>
            <a:ext cx="855491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 2021 YILI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ea typeface="+mj-ea"/>
              <a:cs typeface="Calibri"/>
            </a:endParaRP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YÖNETİMİN GÖZDEN GEÇİRME TOPLANTISI </a:t>
            </a: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(YGG)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41579" y="649467"/>
            <a:ext cx="504056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MİSYON-VİZYON-POLİTİKA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" y="450628"/>
            <a:ext cx="1872208" cy="3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90637" y="1291399"/>
            <a:ext cx="4189482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  </a:t>
            </a:r>
            <a:endParaRPr lang="tr-TR" b="1" dirty="0"/>
          </a:p>
        </p:txBody>
      </p:sp>
      <p:sp>
        <p:nvSpPr>
          <p:cNvPr id="4" name="Dikdörtgen 3"/>
          <p:cNvSpPr/>
          <p:nvPr/>
        </p:nvSpPr>
        <p:spPr>
          <a:xfrm>
            <a:off x="490637" y="4868885"/>
            <a:ext cx="835292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ÇALIŞMA POLİTİKASI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Üniversitemizin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hedef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stratejileri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doğrultusunda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 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benimsenen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kalite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ilkelerine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uyarak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hizmet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faaliyetleri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sürekli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iyileştirmek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r>
              <a:rPr lang="tr-TR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tr-TR" b="1" dirty="0">
              <a:solidFill>
                <a:srgbClr val="0C0D0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93922" y="3482590"/>
            <a:ext cx="835292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</a:t>
            </a:r>
            <a:r>
              <a:rPr 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VİZYONU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</a:t>
            </a:r>
            <a:r>
              <a:rPr lang="en-US" sz="1600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üçlü</a:t>
            </a:r>
            <a:r>
              <a:rPr lang="en-US" sz="1600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kurumsal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kimlik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kültürünün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gelişmesine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katkıda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bulun</a:t>
            </a:r>
            <a:r>
              <a:rPr lang="tr-TR" sz="1600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an, </a:t>
            </a:r>
            <a:r>
              <a:rPr lang="tr-TR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</a:t>
            </a:r>
            <a:r>
              <a:rPr lang="en-US" sz="1600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izmette</a:t>
            </a:r>
            <a:r>
              <a:rPr lang="en-US" sz="1600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verimliliği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devamlılığı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uyumu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esas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alan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bilgi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teknolojiye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hakim,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güvenilir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hesap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verilebilir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olmak</a:t>
            </a:r>
            <a:endParaRPr lang="tr-TR" sz="1600" b="1" dirty="0">
              <a:solidFill>
                <a:srgbClr val="0C0D0D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90637" y="2027129"/>
            <a:ext cx="835292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MİSYONU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sz="1600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Yazışmaların ve </a:t>
            </a:r>
            <a:r>
              <a:rPr lang="tr-TR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birimin yürüttüğü </a:t>
            </a:r>
            <a:r>
              <a:rPr lang="tr-TR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diğer iş </a:t>
            </a:r>
            <a:r>
              <a:rPr lang="tr-TR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 işlemlerin mevzuata uygun, anlaşılır bir dille yapılması, sonuç odaklı olunarak </a:t>
            </a:r>
            <a:r>
              <a:rPr lang="tr-TR" sz="1600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 </a:t>
            </a:r>
            <a:r>
              <a:rPr lang="en-US" sz="1600" b="1" dirty="0" err="1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yasal</a:t>
            </a:r>
            <a:r>
              <a:rPr lang="en-US" sz="1600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mevzuatı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yakından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takip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ederek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kaliteli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hizmet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sunmak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r>
              <a:rPr lang="tr-TR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endParaRPr lang="tr-TR" sz="1600" b="1" dirty="0">
              <a:solidFill>
                <a:srgbClr val="0C0D0D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33747" y="537546"/>
            <a:ext cx="440376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(GZFT) ANALİZİ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17147"/>
            <a:ext cx="2088232" cy="44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71D4A1E5-060A-49D3-A943-BEC00AFE7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746845"/>
              </p:ext>
            </p:extLst>
          </p:nvPr>
        </p:nvGraphicFramePr>
        <p:xfrm>
          <a:off x="949568" y="1288031"/>
          <a:ext cx="7473464" cy="4163198"/>
        </p:xfrm>
        <a:graphic>
          <a:graphicData uri="http://schemas.openxmlformats.org/drawingml/2006/table">
            <a:tbl>
              <a:tblPr/>
              <a:tblGrid>
                <a:gridCol w="1783695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886695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901537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901537">
                  <a:extLst>
                    <a:ext uri="{9D8B030D-6E8A-4147-A177-3AD203B41FA5}">
                      <a16:colId xmlns:a16="http://schemas.microsoft.com/office/drawing/2014/main" val="588152821"/>
                    </a:ext>
                  </a:extLst>
                </a:gridCol>
              </a:tblGrid>
              <a:tr h="6913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ZAYIF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FIRSATLAR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TEHDİTLER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460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G1-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Alanında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deneyimli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 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Mevzuata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 hakim-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İş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takibi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kuvvetli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)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personele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sahip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olmak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Z1- Müdürün ayrı çalışma ofisinin olmaması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F1- YÖK Denetimi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T1- Kurum ve kuruluşlardan eksik ve geç ulaşan belge ve bilgilerin varlığı.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6101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G2-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Personel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arası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iletişimin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güçlü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olması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Z2-Arşiv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Yönergesi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kapsamında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yürütülecek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arşiv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çalışmalarında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deneyimli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personel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olmaması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F2- Belgelerin EBYS üzerinden gönderilmesi ve süreci tüm ilgililerin takip etmesi, tıkanıklığın hangi birimden kaynaklandığının görülmesi.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T2-Gizli/önemli belgelerin birim içinde dosyalayan personel tarafından bilgi verilmeden dosyalanması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460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G3- Belgelerin EBYS üzerinden gönderilmesinin zaman verimliliği sağlaması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effectLst/>
                        <a:latin typeface="T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4092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G4- Ofiste bulunan evrakların doğru ve düzgün dosyalanması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THOMA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460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G5- Birimde bulunan tüm personelin yürütülen her süreçte birbirini ikame edecek bilgi ve detaylara hakim olması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THOMA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6101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G6- Birimde yürütülen tüm sürecin üst yönetimin kontrolünden geçerek tamamlanması sebebiyle hata riskinin minimum düzeyde olması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460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G7- Departmanlarla olan uyumun iş akışını hızlandırması ve kolaylaştırması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84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182148"/>
              </p:ext>
            </p:extLst>
          </p:nvPr>
        </p:nvGraphicFramePr>
        <p:xfrm>
          <a:off x="800099" y="1288031"/>
          <a:ext cx="7860324" cy="3917014"/>
        </p:xfrm>
        <a:graphic>
          <a:graphicData uri="http://schemas.openxmlformats.org/drawingml/2006/table">
            <a:tbl>
              <a:tblPr/>
              <a:tblGrid>
                <a:gridCol w="221629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896995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3747037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7615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OLMA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4507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Rektörlük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Verilen Görevlerin zamanında ve doğru şekilde yerine getirilmesi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4507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Genel Sekreterlik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Yönetim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Verilen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Görevlerin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zamanında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doğru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şekilde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yerine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getirilmesi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4507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Akademik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Hizmet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Talebinin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yerine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getirilmesi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4507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İdari Personel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Hizmet alan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azılarının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zamanında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yazılması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doğru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şekilde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havale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edilmesi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4507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Yazı İşleri Personeli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Hizmeti Üreten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Motivasyon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kariyer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ücret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devamlılık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4507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Tüm Kamu Kurum ve Kuruluşları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Mevzuat / Hizmet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Bilgi /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Belge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İstemi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4507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YÖK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Mevzuat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İşleyişin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YÖK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Mevzuatına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Uygunluğu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83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969" y="1600200"/>
            <a:ext cx="7394331" cy="437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700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547446"/>
            <a:ext cx="7109732" cy="406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149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4291" y="481299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323528" y="2690336"/>
            <a:ext cx="7958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>
                <a:solidFill>
                  <a:srgbClr val="0C0D0D"/>
                </a:solidFill>
              </a:rPr>
              <a:t>Denetim sürecinde minör ve majör olarak tespit edilen uygunsuzluk bulunmamaktadır. DF açılmamıştır.</a:t>
            </a:r>
            <a:endParaRPr lang="tr-TR" dirty="0">
              <a:solidFill>
                <a:srgbClr val="0C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165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168388" y="628902"/>
            <a:ext cx="692758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 SONUCUNA DAYALI ÖZ DEĞERLENDİRME ve GÖRÜŞLERİNİZ</a:t>
            </a:r>
          </a:p>
        </p:txBody>
      </p:sp>
      <p:pic>
        <p:nvPicPr>
          <p:cNvPr id="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1168387" y="2828836"/>
            <a:ext cx="72018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>
                <a:solidFill>
                  <a:srgbClr val="0C0D0D"/>
                </a:solidFill>
              </a:rPr>
              <a:t>İç </a:t>
            </a:r>
            <a:r>
              <a:rPr lang="tr-TR" dirty="0" smtClean="0">
                <a:solidFill>
                  <a:srgbClr val="0C0D0D"/>
                </a:solidFill>
              </a:rPr>
              <a:t>denetimde %99 </a:t>
            </a:r>
            <a:r>
              <a:rPr lang="tr-TR" dirty="0">
                <a:solidFill>
                  <a:srgbClr val="0C0D0D"/>
                </a:solidFill>
              </a:rPr>
              <a:t>başarı oranıyla başarılı bir denetim süreci </a:t>
            </a:r>
            <a:r>
              <a:rPr lang="tr-TR" dirty="0" smtClean="0">
                <a:solidFill>
                  <a:srgbClr val="0C0D0D"/>
                </a:solidFill>
              </a:rPr>
              <a:t>geçirilmiştir</a:t>
            </a:r>
            <a:r>
              <a:rPr lang="tr-TR" dirty="0">
                <a:solidFill>
                  <a:srgbClr val="0C0D0D"/>
                </a:solidFill>
              </a:rPr>
              <a:t>. </a:t>
            </a:r>
            <a:endParaRPr lang="tr-TR" dirty="0">
              <a:solidFill>
                <a:srgbClr val="0C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54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Özel 2">
      <a:dk1>
        <a:srgbClr val="8AD0D5"/>
      </a:dk1>
      <a:lt1>
        <a:sysClr val="window" lastClr="FFFFFF"/>
      </a:lt1>
      <a:dk2>
        <a:srgbClr val="1E5155"/>
      </a:dk2>
      <a:lt2>
        <a:srgbClr val="BFBFBF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548</TotalTime>
  <Words>353</Words>
  <Application>Microsoft Office PowerPoint</Application>
  <PresentationFormat>Ekran Gösterisi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THOMA</vt:lpstr>
      <vt:lpstr>Times New Roman</vt:lpstr>
      <vt:lpstr>Wingdings 3</vt:lpstr>
      <vt:lpstr>İyon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YILI  YGG SUNUMU  MEZUNLAR OFİSİ ve KARİYER GELİŞTİRME KOORDİNATÖRLÜĞÜ SÜRECİ  30/12/2019</dc:title>
  <dc:creator>Ali Engin DORUM</dc:creator>
  <cp:lastModifiedBy>Ümran Özkan</cp:lastModifiedBy>
  <cp:revision>59</cp:revision>
  <dcterms:created xsi:type="dcterms:W3CDTF">2020-01-20T10:44:30Z</dcterms:created>
  <dcterms:modified xsi:type="dcterms:W3CDTF">2022-02-21T10:27:36Z</dcterms:modified>
</cp:coreProperties>
</file>