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88" r:id="rId3"/>
    <p:sldId id="347" r:id="rId4"/>
    <p:sldId id="346" r:id="rId5"/>
    <p:sldId id="320" r:id="rId6"/>
    <p:sldId id="363" r:id="rId7"/>
    <p:sldId id="364" r:id="rId8"/>
    <p:sldId id="285" r:id="rId9"/>
    <p:sldId id="353" r:id="rId10"/>
    <p:sldId id="358" r:id="rId11"/>
    <p:sldId id="352" r:id="rId12"/>
    <p:sldId id="357" r:id="rId13"/>
    <p:sldId id="304" r:id="rId14"/>
    <p:sldId id="359" r:id="rId15"/>
    <p:sldId id="360" r:id="rId16"/>
    <p:sldId id="361" r:id="rId17"/>
    <p:sldId id="362" r:id="rId18"/>
    <p:sldId id="278"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288"/>
            <p14:sldId id="347"/>
            <p14:sldId id="346"/>
            <p14:sldId id="320"/>
            <p14:sldId id="363"/>
            <p14:sldId id="364"/>
            <p14:sldId id="285"/>
            <p14:sldId id="353"/>
            <p14:sldId id="358"/>
            <p14:sldId id="352"/>
            <p14:sldId id="357"/>
            <p14:sldId id="304"/>
            <p14:sldId id="359"/>
            <p14:sldId id="360"/>
            <p14:sldId id="361"/>
            <p14:sldId id="362"/>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2303"/>
    <a:srgbClr val="0C0D0D"/>
    <a:srgbClr val="001626"/>
    <a:srgbClr val="7AEE32"/>
    <a:srgbClr val="E626AF"/>
    <a:srgbClr val="1F0620"/>
    <a:srgbClr val="020424"/>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76" autoAdjust="0"/>
    <p:restoredTop sz="94660"/>
  </p:normalViewPr>
  <p:slideViewPr>
    <p:cSldViewPr snapToGrid="0">
      <p:cViewPr varScale="1">
        <p:scale>
          <a:sx n="69" d="100"/>
          <a:sy n="69" d="100"/>
        </p:scale>
        <p:origin x="1512" y="24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17.02.2022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17.02.2022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17.02.2022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17.02.2022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17.02.2022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17.02.2022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17.02.2022</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17.02.2022</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17.02.2022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17.02.2022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17.02.2022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17.02.2022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17.02.2022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17.02.2022</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17.02.2022</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17.02.2022</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17.02.2022</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17.02.2022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17.02.2022</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443163" y="5512332"/>
            <a:ext cx="5086349" cy="430887"/>
          </a:xfrm>
          <a:prstGeom prst="rect">
            <a:avLst/>
          </a:prstGeom>
          <a:noFill/>
        </p:spPr>
        <p:txBody>
          <a:bodyPr wrap="square" rtlCol="0">
            <a:spAutoFit/>
          </a:bodyPr>
          <a:lstStyle/>
          <a:p>
            <a:r>
              <a:rPr lang="tr-TR" sz="2200" b="1" dirty="0">
                <a:solidFill>
                  <a:schemeClr val="accent5">
                    <a:lumMod val="50000"/>
                  </a:schemeClr>
                </a:solidFill>
              </a:rPr>
              <a:t>UÇUŞ HAREKAT YÖNETİCİLİĞİ PROGRAMI</a:t>
            </a: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2021 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1555090715"/>
              </p:ext>
            </p:extLst>
          </p:nvPr>
        </p:nvGraphicFramePr>
        <p:xfrm>
          <a:off x="1326229" y="2624537"/>
          <a:ext cx="6317036" cy="3057308"/>
        </p:xfrm>
        <a:graphic>
          <a:graphicData uri="http://schemas.openxmlformats.org/drawingml/2006/table">
            <a:tbl>
              <a:tblPr/>
              <a:tblGrid>
                <a:gridCol w="2022222">
                  <a:extLst>
                    <a:ext uri="{9D8B030D-6E8A-4147-A177-3AD203B41FA5}">
                      <a16:colId xmlns:a16="http://schemas.microsoft.com/office/drawing/2014/main" val="3918363564"/>
                    </a:ext>
                  </a:extLst>
                </a:gridCol>
                <a:gridCol w="2138994">
                  <a:extLst>
                    <a:ext uri="{9D8B030D-6E8A-4147-A177-3AD203B41FA5}">
                      <a16:colId xmlns:a16="http://schemas.microsoft.com/office/drawing/2014/main" val="1683979601"/>
                    </a:ext>
                  </a:extLst>
                </a:gridCol>
                <a:gridCol w="2155820">
                  <a:extLst>
                    <a:ext uri="{9D8B030D-6E8A-4147-A177-3AD203B41FA5}">
                      <a16:colId xmlns:a16="http://schemas.microsoft.com/office/drawing/2014/main" val="2592459544"/>
                    </a:ext>
                  </a:extLst>
                </a:gridCol>
              </a:tblGrid>
              <a:tr h="1101437">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651957">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651957">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651957">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bl>
          </a:graphicData>
        </a:graphic>
      </p:graphicFrame>
    </p:spTree>
    <p:extLst>
      <p:ext uri="{BB962C8B-B14F-4D97-AF65-F5344CB8AC3E}">
        <p14:creationId xmlns:p14="http://schemas.microsoft.com/office/powerpoint/2010/main" val="3805939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4291"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extLst>
              <p:ext uri="{D42A27DB-BD31-4B8C-83A1-F6EECF244321}">
                <p14:modId xmlns:p14="http://schemas.microsoft.com/office/powerpoint/2010/main" val="1478872547"/>
              </p:ext>
            </p:extLst>
          </p:nvPr>
        </p:nvGraphicFramePr>
        <p:xfrm>
          <a:off x="470388" y="1885208"/>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6" name="Tablo 5">
            <a:extLst>
              <a:ext uri="{FF2B5EF4-FFF2-40B4-BE49-F238E27FC236}">
                <a16:creationId xmlns:a16="http://schemas.microsoft.com/office/drawing/2014/main" id="{358F49DB-67A9-4A30-AB61-0A5CA1A55F41}"/>
              </a:ext>
            </a:extLst>
          </p:cNvPr>
          <p:cNvGraphicFramePr>
            <a:graphicFrameLocks noGrp="1"/>
          </p:cNvGraphicFramePr>
          <p:nvPr>
            <p:extLst>
              <p:ext uri="{D42A27DB-BD31-4B8C-83A1-F6EECF244321}">
                <p14:modId xmlns:p14="http://schemas.microsoft.com/office/powerpoint/2010/main" val="610841331"/>
              </p:ext>
            </p:extLst>
          </p:nvPr>
        </p:nvGraphicFramePr>
        <p:xfrm>
          <a:off x="470388" y="3467849"/>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
        <p:nvSpPr>
          <p:cNvPr id="2" name="Metin kutusu 1">
            <a:extLst>
              <a:ext uri="{FF2B5EF4-FFF2-40B4-BE49-F238E27FC236}">
                <a16:creationId xmlns:a16="http://schemas.microsoft.com/office/drawing/2014/main" id="{86836AFB-9A07-49E9-9AEA-095FC62A66B5}"/>
              </a:ext>
            </a:extLst>
          </p:cNvPr>
          <p:cNvSpPr txBox="1"/>
          <p:nvPr/>
        </p:nvSpPr>
        <p:spPr>
          <a:xfrm>
            <a:off x="470387" y="5922787"/>
            <a:ext cx="6230560" cy="369332"/>
          </a:xfrm>
          <a:prstGeom prst="rect">
            <a:avLst/>
          </a:prstGeom>
          <a:noFill/>
        </p:spPr>
        <p:txBody>
          <a:bodyPr wrap="square" rtlCol="0">
            <a:spAutoFit/>
          </a:bodyPr>
          <a:lstStyle/>
          <a:p>
            <a:r>
              <a:rPr lang="tr-TR" dirty="0">
                <a:solidFill>
                  <a:srgbClr val="FF0000"/>
                </a:solidFill>
              </a:rPr>
              <a:t>NOT:DURUMA GÖRE ÇOĞALTILABİLİR!</a:t>
            </a:r>
          </a:p>
        </p:txBody>
      </p:sp>
    </p:spTree>
    <p:extLst>
      <p:ext uri="{BB962C8B-B14F-4D97-AF65-F5344CB8AC3E}">
        <p14:creationId xmlns:p14="http://schemas.microsoft.com/office/powerpoint/2010/main" val="1082165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a:extLst>
              <a:ext uri="{FF2B5EF4-FFF2-40B4-BE49-F238E27FC236}">
                <a16:creationId xmlns:a16="http://schemas.microsoft.com/office/drawing/2014/main" id="{E15B8983-6065-42E5-B121-E0C0DD5DDA31}"/>
              </a:ext>
            </a:extLst>
          </p:cNvPr>
          <p:cNvSpPr txBox="1"/>
          <p:nvPr/>
        </p:nvSpPr>
        <p:spPr>
          <a:xfrm>
            <a:off x="1548363" y="1839829"/>
            <a:ext cx="6547614" cy="369332"/>
          </a:xfrm>
          <a:prstGeom prst="rect">
            <a:avLst/>
          </a:prstGeom>
          <a:noFill/>
        </p:spPr>
        <p:txBody>
          <a:bodyPr wrap="square">
            <a:spAutoFit/>
          </a:bodyPr>
          <a:lstStyle/>
          <a:p>
            <a:r>
              <a:rPr lang="tr-TR" dirty="0">
                <a:solidFill>
                  <a:srgbClr val="0F2303"/>
                </a:solidFill>
              </a:rPr>
              <a:t>İyileştirme çalışmaları devam etmektedir.</a:t>
            </a:r>
          </a:p>
        </p:txBody>
      </p:sp>
    </p:spTree>
    <p:extLst>
      <p:ext uri="{BB962C8B-B14F-4D97-AF65-F5344CB8AC3E}">
        <p14:creationId xmlns:p14="http://schemas.microsoft.com/office/powerpoint/2010/main" val="1346354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3477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EĞİTİM-ÖĞRETİM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65" name="Metin kutusu 64">
            <a:extLst>
              <a:ext uri="{FF2B5EF4-FFF2-40B4-BE49-F238E27FC236}">
                <a16:creationId xmlns:a16="http://schemas.microsoft.com/office/drawing/2014/main" id="{367F4691-7788-406C-AEEB-A9895E69D804}"/>
              </a:ext>
            </a:extLst>
          </p:cNvPr>
          <p:cNvSpPr txBox="1"/>
          <p:nvPr/>
        </p:nvSpPr>
        <p:spPr>
          <a:xfrm>
            <a:off x="1548363" y="1839829"/>
            <a:ext cx="6547614" cy="369332"/>
          </a:xfrm>
          <a:prstGeom prst="rect">
            <a:avLst/>
          </a:prstGeom>
          <a:noFill/>
        </p:spPr>
        <p:txBody>
          <a:bodyPr wrap="square">
            <a:spAutoFit/>
          </a:bodyPr>
          <a:lstStyle/>
          <a:p>
            <a:r>
              <a:rPr lang="tr-TR" dirty="0">
                <a:solidFill>
                  <a:srgbClr val="0F2303"/>
                </a:solidFill>
              </a:rPr>
              <a:t>İyileştirme çalışmaları devam etmektedir.</a:t>
            </a:r>
          </a:p>
        </p:txBody>
      </p:sp>
    </p:spTree>
    <p:extLst>
      <p:ext uri="{BB962C8B-B14F-4D97-AF65-F5344CB8AC3E}">
        <p14:creationId xmlns:p14="http://schemas.microsoft.com/office/powerpoint/2010/main" val="2309275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ARAŞTIRMA-GELİŞTİRME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65" name="Metin kutusu 64">
            <a:extLst>
              <a:ext uri="{FF2B5EF4-FFF2-40B4-BE49-F238E27FC236}">
                <a16:creationId xmlns:a16="http://schemas.microsoft.com/office/drawing/2014/main" id="{D4D32DAA-73FC-4B3A-BEDB-6E05BDEF58B9}"/>
              </a:ext>
            </a:extLst>
          </p:cNvPr>
          <p:cNvSpPr txBox="1"/>
          <p:nvPr/>
        </p:nvSpPr>
        <p:spPr>
          <a:xfrm>
            <a:off x="1548363" y="1839829"/>
            <a:ext cx="6547614" cy="369332"/>
          </a:xfrm>
          <a:prstGeom prst="rect">
            <a:avLst/>
          </a:prstGeom>
          <a:noFill/>
        </p:spPr>
        <p:txBody>
          <a:bodyPr wrap="square">
            <a:spAutoFit/>
          </a:bodyPr>
          <a:lstStyle/>
          <a:p>
            <a:r>
              <a:rPr lang="tr-TR" dirty="0">
                <a:solidFill>
                  <a:srgbClr val="0F2303"/>
                </a:solidFill>
              </a:rPr>
              <a:t>İyileştirme çalışmaları devam etmektedir.</a:t>
            </a:r>
          </a:p>
        </p:txBody>
      </p:sp>
    </p:spTree>
    <p:extLst>
      <p:ext uri="{BB962C8B-B14F-4D97-AF65-F5344CB8AC3E}">
        <p14:creationId xmlns:p14="http://schemas.microsoft.com/office/powerpoint/2010/main" val="2179233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GİRİŞİMCİLİK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65" name="Metin kutusu 64">
            <a:extLst>
              <a:ext uri="{FF2B5EF4-FFF2-40B4-BE49-F238E27FC236}">
                <a16:creationId xmlns:a16="http://schemas.microsoft.com/office/drawing/2014/main" id="{A69CF0E4-D883-4E85-B816-ACFC78E23B4D}"/>
              </a:ext>
            </a:extLst>
          </p:cNvPr>
          <p:cNvSpPr txBox="1"/>
          <p:nvPr/>
        </p:nvSpPr>
        <p:spPr>
          <a:xfrm>
            <a:off x="1548363" y="1839829"/>
            <a:ext cx="6547614" cy="369332"/>
          </a:xfrm>
          <a:prstGeom prst="rect">
            <a:avLst/>
          </a:prstGeom>
          <a:noFill/>
        </p:spPr>
        <p:txBody>
          <a:bodyPr wrap="square">
            <a:spAutoFit/>
          </a:bodyPr>
          <a:lstStyle/>
          <a:p>
            <a:r>
              <a:rPr lang="tr-TR" dirty="0">
                <a:solidFill>
                  <a:srgbClr val="0F2303"/>
                </a:solidFill>
              </a:rPr>
              <a:t>Böyle bir fonksiyonumuz bulunmamaktadır.</a:t>
            </a:r>
          </a:p>
        </p:txBody>
      </p:sp>
    </p:spTree>
    <p:extLst>
      <p:ext uri="{BB962C8B-B14F-4D97-AF65-F5344CB8AC3E}">
        <p14:creationId xmlns:p14="http://schemas.microsoft.com/office/powerpoint/2010/main" val="2926320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TOPLUMSAL KATKI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65" name="Metin kutusu 64">
            <a:extLst>
              <a:ext uri="{FF2B5EF4-FFF2-40B4-BE49-F238E27FC236}">
                <a16:creationId xmlns:a16="http://schemas.microsoft.com/office/drawing/2014/main" id="{5E3BE32A-F53A-43FD-9EFA-16F3E95D7E91}"/>
              </a:ext>
            </a:extLst>
          </p:cNvPr>
          <p:cNvSpPr txBox="1"/>
          <p:nvPr/>
        </p:nvSpPr>
        <p:spPr>
          <a:xfrm>
            <a:off x="1548363" y="1839829"/>
            <a:ext cx="6547614" cy="369332"/>
          </a:xfrm>
          <a:prstGeom prst="rect">
            <a:avLst/>
          </a:prstGeom>
          <a:noFill/>
        </p:spPr>
        <p:txBody>
          <a:bodyPr wrap="square">
            <a:spAutoFit/>
          </a:bodyPr>
          <a:lstStyle/>
          <a:p>
            <a:r>
              <a:rPr lang="tr-TR" dirty="0">
                <a:solidFill>
                  <a:srgbClr val="0F2303"/>
                </a:solidFill>
              </a:rPr>
              <a:t>Neler yapılabileceği değerlendirilmektedir.</a:t>
            </a:r>
          </a:p>
        </p:txBody>
      </p:sp>
    </p:spTree>
    <p:extLst>
      <p:ext uri="{BB962C8B-B14F-4D97-AF65-F5344CB8AC3E}">
        <p14:creationId xmlns:p14="http://schemas.microsoft.com/office/powerpoint/2010/main" val="2544252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1778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KURUMSALLAŞMA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3" y="310487"/>
            <a:ext cx="1951851" cy="414596"/>
          </a:xfrm>
          <a:prstGeom prst="rect">
            <a:avLst/>
          </a:prstGeom>
          <a:noFill/>
          <a:extLst>
            <a:ext uri="{909E8E84-426E-40DD-AFC4-6F175D3DCCD1}">
              <a14:hiddenFill xmlns:a14="http://schemas.microsoft.com/office/drawing/2010/main">
                <a:solidFill>
                  <a:srgbClr val="FFFFFF"/>
                </a:solidFill>
              </a14:hiddenFill>
            </a:ext>
          </a:extLst>
        </p:spPr>
      </p:pic>
      <p:sp>
        <p:nvSpPr>
          <p:cNvPr id="65" name="Metin kutusu 64">
            <a:extLst>
              <a:ext uri="{FF2B5EF4-FFF2-40B4-BE49-F238E27FC236}">
                <a16:creationId xmlns:a16="http://schemas.microsoft.com/office/drawing/2014/main" id="{56F821D5-3812-4635-8BA4-F6321CB101F3}"/>
              </a:ext>
            </a:extLst>
          </p:cNvPr>
          <p:cNvSpPr txBox="1"/>
          <p:nvPr/>
        </p:nvSpPr>
        <p:spPr>
          <a:xfrm>
            <a:off x="1548363" y="1839829"/>
            <a:ext cx="6547614" cy="369332"/>
          </a:xfrm>
          <a:prstGeom prst="rect">
            <a:avLst/>
          </a:prstGeom>
          <a:noFill/>
        </p:spPr>
        <p:txBody>
          <a:bodyPr wrap="square">
            <a:spAutoFit/>
          </a:bodyPr>
          <a:lstStyle/>
          <a:p>
            <a:r>
              <a:rPr lang="tr-TR" dirty="0">
                <a:solidFill>
                  <a:srgbClr val="0F2303"/>
                </a:solidFill>
              </a:rPr>
              <a:t>Böyle bir fonksiyonumuz bulunmamaktadır.</a:t>
            </a:r>
          </a:p>
        </p:txBody>
      </p:sp>
    </p:spTree>
    <p:extLst>
      <p:ext uri="{BB962C8B-B14F-4D97-AF65-F5344CB8AC3E}">
        <p14:creationId xmlns:p14="http://schemas.microsoft.com/office/powerpoint/2010/main" val="1784154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0244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490637" y="4868885"/>
            <a:ext cx="8352928" cy="1065035"/>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ÇALIŞMA POLİTİKASI</a:t>
            </a:r>
            <a:r>
              <a:rPr lang="tr-TR" sz="800" dirty="0">
                <a:solidFill>
                  <a:srgbClr val="0F2303"/>
                </a:solidFill>
              </a:rPr>
              <a:t> (Yöneticilere </a:t>
            </a:r>
            <a:r>
              <a:rPr lang="tr-TR" sz="800" dirty="0">
                <a:solidFill>
                  <a:srgbClr val="0F2303"/>
                </a:solidFill>
                <a:ea typeface="Times New Roman" panose="02020603050405020304" pitchFamily="18" charset="0"/>
              </a:rPr>
              <a:t>karar vermelerinde yardımcı, rehber olan bir ilke veya ilkeler dizisi olarak ifade edilebilir. Bu ilkeler, yöneticileri alacakları kararlarda ve yapacakları faaliyetlerde yol gösterir ve belirlenmiş amaçlara ulaşmak için genel bir plan oluşturur)</a:t>
            </a:r>
          </a:p>
          <a:p>
            <a:pPr fontAlgn="base">
              <a:lnSpc>
                <a:spcPct val="150000"/>
              </a:lnSpc>
              <a:spcAft>
                <a:spcPts val="0"/>
              </a:spcAft>
            </a:pPr>
            <a:r>
              <a:rPr lang="tr-TR" b="1" dirty="0">
                <a:solidFill>
                  <a:srgbClr val="0C0D0D"/>
                </a:solidFill>
                <a:latin typeface="Calibri" panose="020F0502020204030204" pitchFamily="34" charset="0"/>
              </a:rPr>
              <a:t>Antalya Bilim Üniversitesi Yönetmelikleri ve Rektörlük kararlarına uymak.</a:t>
            </a:r>
          </a:p>
        </p:txBody>
      </p:sp>
      <p:sp>
        <p:nvSpPr>
          <p:cNvPr id="7" name="Dikdörtgen 6"/>
          <p:cNvSpPr/>
          <p:nvPr/>
        </p:nvSpPr>
        <p:spPr>
          <a:xfrm>
            <a:off x="490637" y="3508967"/>
            <a:ext cx="8352928" cy="878895"/>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VİZYONU </a:t>
            </a:r>
            <a:r>
              <a:rPr lang="tr-TR" sz="800" dirty="0">
                <a:solidFill>
                  <a:srgbClr val="0F2303"/>
                </a:solidFill>
              </a:rPr>
              <a:t>(Vizyon, gelecekte bir örgütün hangi durumunda olmasına ilişkin perspektifidir) </a:t>
            </a:r>
          </a:p>
          <a:p>
            <a:pPr fontAlgn="base">
              <a:lnSpc>
                <a:spcPct val="150000"/>
              </a:lnSpc>
              <a:spcAft>
                <a:spcPts val="0"/>
              </a:spcAft>
            </a:pPr>
            <a:r>
              <a:rPr lang="tr-TR" b="1" dirty="0">
                <a:solidFill>
                  <a:srgbClr val="0C0D0D"/>
                </a:solidFill>
                <a:latin typeface="Calibri" panose="020F0502020204030204" pitchFamily="34" charset="0"/>
                <a:ea typeface="Times New Roman" panose="02020603050405020304" pitchFamily="18" charset="0"/>
              </a:rPr>
              <a:t>Eğitim standartlarını muhafaza etmek.</a:t>
            </a:r>
            <a:endParaRPr lang="tr-TR" b="1" dirty="0">
              <a:solidFill>
                <a:srgbClr val="0C0D0D"/>
              </a:solidFill>
              <a:latin typeface="Times New Roman" panose="02020603050405020304" pitchFamily="18" charset="0"/>
              <a:ea typeface="Times New Roman" panose="02020603050405020304" pitchFamily="18" charset="0"/>
            </a:endParaRPr>
          </a:p>
        </p:txBody>
      </p:sp>
      <p:sp>
        <p:nvSpPr>
          <p:cNvPr id="8" name="Dikdörtgen 7"/>
          <p:cNvSpPr/>
          <p:nvPr/>
        </p:nvSpPr>
        <p:spPr>
          <a:xfrm>
            <a:off x="490637" y="2027129"/>
            <a:ext cx="8352928" cy="878895"/>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MİSYONU </a:t>
            </a:r>
            <a:r>
              <a:rPr lang="tr-TR" sz="800" dirty="0">
                <a:solidFill>
                  <a:srgbClr val="0F2303"/>
                </a:solidFill>
              </a:rPr>
              <a:t>(Misyon, bir örgütüm varlık nedenini, örgütün neyi başarmak için var olduğunu belirtir)</a:t>
            </a:r>
          </a:p>
          <a:p>
            <a:pPr fontAlgn="base">
              <a:lnSpc>
                <a:spcPct val="150000"/>
              </a:lnSpc>
              <a:spcAft>
                <a:spcPts val="0"/>
              </a:spcAft>
            </a:pPr>
            <a:r>
              <a:rPr lang="tr-TR" b="1" dirty="0">
                <a:solidFill>
                  <a:srgbClr val="0C0D0D"/>
                </a:solidFill>
                <a:latin typeface="Calibri" panose="020F0502020204030204" pitchFamily="34" charset="0"/>
                <a:ea typeface="Times New Roman" panose="02020603050405020304" pitchFamily="18" charset="0"/>
              </a:rPr>
              <a:t>Uçuş Harekat Yöneticiliği eğitimi vermek.</a:t>
            </a:r>
            <a:endParaRPr lang="tr-TR" b="1" dirty="0">
              <a:solidFill>
                <a:srgbClr val="0C0D0D"/>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38822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extLst>
              <p:ext uri="{D42A27DB-BD31-4B8C-83A1-F6EECF244321}">
                <p14:modId xmlns:p14="http://schemas.microsoft.com/office/powerpoint/2010/main" val="254247289"/>
              </p:ext>
            </p:extLst>
          </p:nvPr>
        </p:nvGraphicFramePr>
        <p:xfrm>
          <a:off x="831273" y="1357745"/>
          <a:ext cx="7633854" cy="4610698"/>
        </p:xfrm>
        <a:graphic>
          <a:graphicData uri="http://schemas.openxmlformats.org/drawingml/2006/table">
            <a:tbl>
              <a:tblPr/>
              <a:tblGrid>
                <a:gridCol w="1884218">
                  <a:extLst>
                    <a:ext uri="{9D8B030D-6E8A-4147-A177-3AD203B41FA5}">
                      <a16:colId xmlns:a16="http://schemas.microsoft.com/office/drawing/2014/main" val="3918363564"/>
                    </a:ext>
                  </a:extLst>
                </a:gridCol>
                <a:gridCol w="1884218">
                  <a:extLst>
                    <a:ext uri="{9D8B030D-6E8A-4147-A177-3AD203B41FA5}">
                      <a16:colId xmlns:a16="http://schemas.microsoft.com/office/drawing/2014/main" val="1683979601"/>
                    </a:ext>
                  </a:extLst>
                </a:gridCol>
                <a:gridCol w="1884218">
                  <a:extLst>
                    <a:ext uri="{9D8B030D-6E8A-4147-A177-3AD203B41FA5}">
                      <a16:colId xmlns:a16="http://schemas.microsoft.com/office/drawing/2014/main" val="2592459544"/>
                    </a:ext>
                  </a:extLst>
                </a:gridCol>
                <a:gridCol w="1981200">
                  <a:extLst>
                    <a:ext uri="{9D8B030D-6E8A-4147-A177-3AD203B41FA5}">
                      <a16:colId xmlns:a16="http://schemas.microsoft.com/office/drawing/2014/main" val="588152821"/>
                    </a:ext>
                  </a:extLst>
                </a:gridCol>
              </a:tblGrid>
              <a:tr h="0">
                <a:tc>
                  <a:txBody>
                    <a:bodyPr/>
                    <a:lstStyle/>
                    <a:p>
                      <a:pPr algn="ctr" fontAlgn="ctr"/>
                      <a:r>
                        <a:rPr lang="tr-TR" sz="1200" b="1" i="0" u="none" strike="noStrike" dirty="0">
                          <a:solidFill>
                            <a:srgbClr val="0F2303"/>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F2303"/>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F2303"/>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F2303"/>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0">
                <a:tc>
                  <a:txBody>
                    <a:bodyPr/>
                    <a:lstStyle/>
                    <a:p>
                      <a:pPr algn="l" fontAlgn="ctr"/>
                      <a:r>
                        <a:rPr lang="tr-TR" sz="1100" b="1" i="0" u="none" strike="noStrike" dirty="0">
                          <a:solidFill>
                            <a:srgbClr val="0F2303"/>
                          </a:solidFill>
                          <a:effectLst/>
                          <a:latin typeface="Calibri" panose="020F0502020204030204" pitchFamily="34" charset="0"/>
                        </a:rPr>
                        <a:t>G-1 </a:t>
                      </a:r>
                      <a:r>
                        <a:rPr lang="tr-TR" sz="1100" b="0" i="0" u="none" strike="noStrike" dirty="0">
                          <a:solidFill>
                            <a:srgbClr val="0F2303"/>
                          </a:solidFill>
                          <a:effectLst/>
                          <a:latin typeface="Calibri" panose="020F0502020204030204" pitchFamily="34" charset="0"/>
                        </a:rPr>
                        <a:t>Öğrenci odaklı olması </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100" b="1" i="0" u="none" strike="noStrike" dirty="0">
                          <a:solidFill>
                            <a:srgbClr val="0F2303"/>
                          </a:solidFill>
                          <a:effectLst/>
                          <a:latin typeface="Calibri" panose="020F0502020204030204" pitchFamily="34" charset="0"/>
                        </a:rPr>
                        <a:t>Z-1</a:t>
                      </a:r>
                      <a:r>
                        <a:rPr lang="tr-TR" sz="1100" b="0" i="0" u="none" strike="noStrike" dirty="0">
                          <a:solidFill>
                            <a:srgbClr val="0F2303"/>
                          </a:solidFill>
                          <a:effectLst/>
                          <a:latin typeface="Calibri" panose="020F0502020204030204" pitchFamily="34" charset="0"/>
                        </a:rPr>
                        <a:t> Eğitimde inovasyon yaratılması sürecinin SHGM mevzuatlarına tabi olması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1" i="0" u="none" strike="noStrike" dirty="0">
                          <a:solidFill>
                            <a:srgbClr val="0F2303"/>
                          </a:solidFill>
                          <a:effectLst/>
                          <a:latin typeface="Calibri" panose="020F0502020204030204" pitchFamily="34" charset="0"/>
                        </a:rPr>
                        <a:t>F-1</a:t>
                      </a:r>
                      <a:r>
                        <a:rPr lang="tr-TR" sz="1100" b="0" i="0" u="none" strike="noStrike" dirty="0">
                          <a:solidFill>
                            <a:srgbClr val="0F2303"/>
                          </a:solidFill>
                          <a:effectLst/>
                          <a:latin typeface="Calibri" panose="020F0502020204030204" pitchFamily="34" charset="0"/>
                        </a:rPr>
                        <a:t> Uluslararası geçerliliği olan </a:t>
                      </a:r>
                      <a:r>
                        <a:rPr lang="tr-TR" sz="1100" b="0" i="0" u="none" strike="noStrike" dirty="0" err="1">
                          <a:solidFill>
                            <a:srgbClr val="0F2303"/>
                          </a:solidFill>
                          <a:effectLst/>
                          <a:latin typeface="Calibri" panose="020F0502020204030204" pitchFamily="34" charset="0"/>
                        </a:rPr>
                        <a:t>sertifka</a:t>
                      </a:r>
                      <a:r>
                        <a:rPr lang="tr-TR" sz="1100" b="0" i="0" u="none" strike="noStrike" dirty="0">
                          <a:solidFill>
                            <a:srgbClr val="0F2303"/>
                          </a:solidFill>
                          <a:effectLst/>
                          <a:latin typeface="Calibri" panose="020F0502020204030204" pitchFamily="34" charset="0"/>
                        </a:rPr>
                        <a:t> programına sahip üniversite sayısının kısıtlı olması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1" i="0" u="none" strike="noStrike" dirty="0">
                          <a:solidFill>
                            <a:srgbClr val="0F2303"/>
                          </a:solidFill>
                          <a:effectLst/>
                          <a:latin typeface="Calibri" panose="020F0502020204030204" pitchFamily="34" charset="0"/>
                        </a:rPr>
                        <a:t>T-1 </a:t>
                      </a:r>
                      <a:r>
                        <a:rPr lang="tr-TR" sz="1100" b="0" i="0" u="none" strike="noStrike" dirty="0">
                          <a:solidFill>
                            <a:srgbClr val="0F2303"/>
                          </a:solidFill>
                          <a:effectLst/>
                          <a:latin typeface="Calibri" panose="020F0502020204030204" pitchFamily="34" charset="0"/>
                        </a:rPr>
                        <a:t>Ortaöğretimdeki eğitimin ve ilgi duyduğu/ severek yapacağı meslek konusundaki yönlendirme yetersizliği sebebiyle öğrencinin program tercihini bilinçsiz yapmas</a:t>
                      </a:r>
                      <a:r>
                        <a:rPr lang="tr-TR" sz="1100" b="1" i="0" u="none" strike="noStrike" dirty="0">
                          <a:solidFill>
                            <a:srgbClr val="0F2303"/>
                          </a:solidFill>
                          <a:effectLst/>
                          <a:latin typeface="Calibri" panose="020F0502020204030204" pitchFamily="34" charset="0"/>
                        </a:rPr>
                        <a:t>ı</a:t>
                      </a:r>
                      <a:r>
                        <a:rPr lang="tr-TR" sz="1100" b="0" i="0" u="none" strike="noStrike" dirty="0">
                          <a:solidFill>
                            <a:srgbClr val="0F2303"/>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0">
                <a:tc>
                  <a:txBody>
                    <a:bodyPr/>
                    <a:lstStyle/>
                    <a:p>
                      <a:pPr algn="l" fontAlgn="ctr"/>
                      <a:r>
                        <a:rPr lang="tr-TR" sz="1100" b="1" i="0" u="none" strike="noStrike">
                          <a:solidFill>
                            <a:srgbClr val="0F2303"/>
                          </a:solidFill>
                          <a:effectLst/>
                          <a:latin typeface="Calibri" panose="020F0502020204030204" pitchFamily="34" charset="0"/>
                        </a:rPr>
                        <a:t>G-2</a:t>
                      </a:r>
                      <a:r>
                        <a:rPr lang="tr-TR" sz="1100" b="0" i="0" u="none" strike="noStrike">
                          <a:solidFill>
                            <a:srgbClr val="0F2303"/>
                          </a:solidFill>
                          <a:effectLst/>
                          <a:latin typeface="Calibri" panose="020F0502020204030204" pitchFamily="34" charset="0"/>
                        </a:rPr>
                        <a:t> YÖK Diplomasının yanında Uluslararası Sertifika imkanı verilmesi </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400" b="0" i="0" u="none" strike="noStrike" dirty="0">
                          <a:solidFill>
                            <a:srgbClr val="0F2303"/>
                          </a:solidFill>
                          <a:effectLst/>
                          <a:latin typeface="Calibri" panose="020F0502020204030204" pitchFamily="34" charset="0"/>
                        </a:rPr>
                        <a:t> </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1" i="0" u="none" strike="noStrike">
                          <a:solidFill>
                            <a:srgbClr val="0F2303"/>
                          </a:solidFill>
                          <a:effectLst/>
                          <a:latin typeface="Calibri" panose="020F0502020204030204" pitchFamily="34" charset="0"/>
                        </a:rPr>
                        <a:t>F-2</a:t>
                      </a:r>
                      <a:r>
                        <a:rPr lang="tr-TR" sz="1100" b="0" i="0" u="none" strike="noStrike">
                          <a:solidFill>
                            <a:srgbClr val="0F2303"/>
                          </a:solidFill>
                          <a:effectLst/>
                          <a:latin typeface="Calibri" panose="020F0502020204030204" pitchFamily="34" charset="0"/>
                        </a:rPr>
                        <a:t> Antalya ilinin öğrenci tercihi açısından sosyal ve kültürel avantajları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1" i="0" u="none" strike="noStrike" dirty="0">
                          <a:solidFill>
                            <a:srgbClr val="0F2303"/>
                          </a:solidFill>
                          <a:effectLst/>
                          <a:latin typeface="Calibri" panose="020F0502020204030204" pitchFamily="34" charset="0"/>
                        </a:rPr>
                        <a:t>T-2</a:t>
                      </a:r>
                      <a:r>
                        <a:rPr lang="tr-TR" sz="1100" b="0" i="0" u="none" strike="noStrike" dirty="0">
                          <a:solidFill>
                            <a:srgbClr val="0F2303"/>
                          </a:solidFill>
                          <a:effectLst/>
                          <a:latin typeface="Calibri" panose="020F0502020204030204" pitchFamily="34" charset="0"/>
                        </a:rPr>
                        <a:t> Öğrencilerin ilgili mevzuatlara (yönetmelik/yönerge) ve ihtiyacı olan ilgili birimlerce duyurulan bilgilere karşı duyarsızlığı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0">
                <a:tc>
                  <a:txBody>
                    <a:bodyPr/>
                    <a:lstStyle/>
                    <a:p>
                      <a:pPr algn="l" fontAlgn="ctr"/>
                      <a:r>
                        <a:rPr lang="tr-TR" sz="1100" b="1" i="0" u="none" strike="noStrike">
                          <a:solidFill>
                            <a:srgbClr val="0F2303"/>
                          </a:solidFill>
                          <a:effectLst/>
                          <a:latin typeface="Calibri" panose="020F0502020204030204" pitchFamily="34" charset="0"/>
                        </a:rPr>
                        <a:t>G-3 </a:t>
                      </a:r>
                      <a:r>
                        <a:rPr lang="tr-TR" sz="1100" b="0" i="0" u="none" strike="noStrike">
                          <a:solidFill>
                            <a:srgbClr val="0F2303"/>
                          </a:solidFill>
                          <a:effectLst/>
                          <a:latin typeface="Calibri" panose="020F0502020204030204" pitchFamily="34" charset="0"/>
                        </a:rPr>
                        <a:t>Kalite süreç entegrasyon çalışmalarının geliştirilmesi</a:t>
                      </a:r>
                      <a:endParaRPr lang="tr-TR" sz="1100" b="1" i="0" u="none" strike="noStrike">
                        <a:solidFill>
                          <a:srgbClr val="0F2303"/>
                        </a:solidFill>
                        <a:effectLst/>
                        <a:latin typeface="Calibri" panose="020F0502020204030204" pitchFamily="34" charset="0"/>
                      </a:endParaRP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400" b="0" i="0" u="none" strike="noStrike" dirty="0">
                          <a:solidFill>
                            <a:srgbClr val="0F2303"/>
                          </a:solidFill>
                          <a:effectLst/>
                          <a:latin typeface="Calibri" panose="020F0502020204030204" pitchFamily="34" charset="0"/>
                        </a:rPr>
                        <a:t> </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1" i="0" u="none" strike="noStrike">
                          <a:solidFill>
                            <a:srgbClr val="0F2303"/>
                          </a:solidFill>
                          <a:effectLst/>
                          <a:latin typeface="Calibri" panose="020F0502020204030204" pitchFamily="34" charset="0"/>
                        </a:rPr>
                        <a:t>F-3</a:t>
                      </a:r>
                      <a:r>
                        <a:rPr lang="tr-TR" sz="1100" b="0" i="0" u="none" strike="noStrike">
                          <a:solidFill>
                            <a:srgbClr val="0F2303"/>
                          </a:solidFill>
                          <a:effectLst/>
                          <a:latin typeface="Calibri" panose="020F0502020204030204" pitchFamily="34" charset="0"/>
                        </a:rPr>
                        <a:t> Ortaöğretimdeki eğitimin ve ilgi duyduğu/ severek yapacağı meslek konusundaki yönlendirme yetersizliği sebebiyle öğrencinin program tercihini bilinçsiz yapması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1" i="0" u="none" strike="noStrike" dirty="0">
                          <a:solidFill>
                            <a:srgbClr val="0F2303"/>
                          </a:solidFill>
                          <a:effectLst/>
                          <a:latin typeface="Calibri" panose="020F0502020204030204" pitchFamily="34" charset="0"/>
                        </a:rPr>
                        <a:t>T-3 </a:t>
                      </a:r>
                      <a:r>
                        <a:rPr lang="tr-TR" sz="1100" b="0" i="0" u="none" strike="noStrike" dirty="0">
                          <a:solidFill>
                            <a:srgbClr val="0F2303"/>
                          </a:solidFill>
                          <a:effectLst/>
                          <a:latin typeface="Calibri" panose="020F0502020204030204" pitchFamily="34" charset="0"/>
                        </a:rPr>
                        <a:t>Sektörel dalgalanmalar sebebiyle iş alanların daralması</a:t>
                      </a:r>
                      <a:endParaRPr lang="tr-TR" sz="1100" b="1" i="0" u="none" strike="noStrike" dirty="0">
                        <a:solidFill>
                          <a:srgbClr val="0F2303"/>
                        </a:solidFill>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0">
                <a:tc>
                  <a:txBody>
                    <a:bodyPr/>
                    <a:lstStyle/>
                    <a:p>
                      <a:pPr algn="l" fontAlgn="ctr"/>
                      <a:r>
                        <a:rPr lang="tr-TR" sz="1100" b="1" i="0" u="none" strike="noStrike">
                          <a:solidFill>
                            <a:srgbClr val="0F2303"/>
                          </a:solidFill>
                          <a:effectLst/>
                          <a:latin typeface="Calibri" panose="020F0502020204030204" pitchFamily="34" charset="0"/>
                        </a:rPr>
                        <a:t>G-4</a:t>
                      </a:r>
                      <a:r>
                        <a:rPr lang="tr-TR" sz="1100" b="0" i="0" u="none" strike="noStrike">
                          <a:solidFill>
                            <a:srgbClr val="0F2303"/>
                          </a:solidFill>
                          <a:effectLst/>
                          <a:latin typeface="Calibri" panose="020F0502020204030204" pitchFamily="34" charset="0"/>
                        </a:rPr>
                        <a:t> Uluslar arası standartlarda eğitim verilmesi</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400" b="0" i="0" u="none" strike="noStrike" dirty="0">
                          <a:solidFill>
                            <a:srgbClr val="0F2303"/>
                          </a:solidFill>
                          <a:effectLst/>
                          <a:latin typeface="Calibri" panose="020F0502020204030204" pitchFamily="34" charset="0"/>
                        </a:rPr>
                        <a:t> </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1" i="0" u="none" strike="noStrike" dirty="0">
                          <a:solidFill>
                            <a:srgbClr val="0F2303"/>
                          </a:solidFill>
                          <a:effectLst/>
                          <a:latin typeface="Calibri" panose="020F0502020204030204" pitchFamily="34" charset="0"/>
                        </a:rPr>
                        <a:t>F-4</a:t>
                      </a:r>
                      <a:r>
                        <a:rPr lang="tr-TR" sz="1100" b="0" i="0" u="none" strike="noStrike" dirty="0">
                          <a:solidFill>
                            <a:srgbClr val="0F2303"/>
                          </a:solidFill>
                          <a:effectLst/>
                          <a:latin typeface="Calibri" panose="020F0502020204030204" pitchFamily="34" charset="0"/>
                        </a:rPr>
                        <a:t> Yüksekokulun yeni kurumsallaşmaya başlaması altyapının sistematik oluşturulması için zemin hazırlaması</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1" i="0" u="none" strike="noStrike" dirty="0">
                          <a:solidFill>
                            <a:srgbClr val="0F2303"/>
                          </a:solidFill>
                          <a:effectLst/>
                          <a:latin typeface="Calibri" panose="020F0502020204030204" pitchFamily="34" charset="0"/>
                        </a:rPr>
                        <a:t>T-4 </a:t>
                      </a:r>
                      <a:r>
                        <a:rPr lang="tr-TR" sz="1100" b="0" i="0" u="none" strike="noStrike" dirty="0" err="1">
                          <a:solidFill>
                            <a:srgbClr val="0F2303"/>
                          </a:solidFill>
                          <a:effectLst/>
                          <a:latin typeface="Calibri" panose="020F0502020204030204" pitchFamily="34" charset="0"/>
                        </a:rPr>
                        <a:t>Teknoljik</a:t>
                      </a:r>
                      <a:r>
                        <a:rPr lang="tr-TR" sz="1100" b="0" i="0" u="none" strike="noStrike" dirty="0">
                          <a:solidFill>
                            <a:srgbClr val="0F2303"/>
                          </a:solidFill>
                          <a:effectLst/>
                          <a:latin typeface="Calibri" panose="020F0502020204030204" pitchFamily="34" charset="0"/>
                        </a:rPr>
                        <a:t> gelişim sebebiyle iş arzının azalması</a:t>
                      </a:r>
                      <a:endParaRPr lang="tr-TR" sz="1100" b="1" i="0" u="none" strike="noStrike" dirty="0">
                        <a:solidFill>
                          <a:srgbClr val="0F2303"/>
                        </a:solidFill>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0">
                <a:tc>
                  <a:txBody>
                    <a:bodyPr/>
                    <a:lstStyle/>
                    <a:p>
                      <a:pPr algn="l" fontAlgn="ctr"/>
                      <a:r>
                        <a:rPr lang="tr-TR" sz="1100" b="1" i="0" u="none" strike="noStrike">
                          <a:solidFill>
                            <a:srgbClr val="0F2303"/>
                          </a:solidFill>
                          <a:effectLst/>
                          <a:latin typeface="Calibri" panose="020F0502020204030204" pitchFamily="34" charset="0"/>
                        </a:rPr>
                        <a:t>G-5</a:t>
                      </a:r>
                      <a:r>
                        <a:rPr lang="tr-TR" sz="1100" b="0" i="0" u="none" strike="noStrike">
                          <a:solidFill>
                            <a:srgbClr val="0F2303"/>
                          </a:solidFill>
                          <a:effectLst/>
                          <a:latin typeface="Calibri" panose="020F0502020204030204" pitchFamily="34" charset="0"/>
                        </a:rPr>
                        <a:t> Sektör deneyimli eğitmenler</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400" b="0" i="0" u="none" strike="noStrike">
                          <a:solidFill>
                            <a:srgbClr val="0F2303"/>
                          </a:solidFill>
                          <a:effectLst/>
                          <a:latin typeface="Calibri" panose="020F0502020204030204" pitchFamily="34" charset="0"/>
                        </a:rPr>
                        <a:t> </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400" b="0" i="0" u="none" strike="noStrike">
                          <a:solidFill>
                            <a:srgbClr val="0F2303"/>
                          </a:solidFill>
                          <a:effectLst/>
                          <a:latin typeface="Calibri" panose="020F0502020204030204" pitchFamily="34" charset="0"/>
                        </a:rPr>
                        <a:t> </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400" b="0" i="0" u="none" strike="noStrike" dirty="0">
                        <a:solidFill>
                          <a:srgbClr val="0F2303"/>
                        </a:solidFill>
                        <a:effectLst/>
                        <a:latin typeface="Calibri" panose="020F0502020204030204" pitchFamily="34" charset="0"/>
                      </a:endParaRP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0">
                <a:tc>
                  <a:txBody>
                    <a:bodyPr/>
                    <a:lstStyle/>
                    <a:p>
                      <a:pPr algn="l" fontAlgn="ctr"/>
                      <a:r>
                        <a:rPr lang="tr-TR" sz="1100" b="1" i="0" u="none" strike="noStrike">
                          <a:solidFill>
                            <a:srgbClr val="0F2303"/>
                          </a:solidFill>
                          <a:effectLst/>
                          <a:latin typeface="Calibri" panose="020F0502020204030204" pitchFamily="34" charset="0"/>
                        </a:rPr>
                        <a:t>G-6</a:t>
                      </a:r>
                      <a:r>
                        <a:rPr lang="tr-TR" sz="1100" b="0" i="0" u="none" strike="noStrike">
                          <a:solidFill>
                            <a:srgbClr val="0F2303"/>
                          </a:solidFill>
                          <a:effectLst/>
                          <a:latin typeface="Calibri" panose="020F0502020204030204" pitchFamily="34" charset="0"/>
                        </a:rPr>
                        <a:t> Üst Yönetim ve mütevelli heyetinin eğitime bakış açısı ve etkili iletişim</a:t>
                      </a: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400" b="0" i="0" u="none" strike="noStrike">
                          <a:solidFill>
                            <a:srgbClr val="0F2303"/>
                          </a:solidFill>
                          <a:effectLst/>
                          <a:latin typeface="Calibri" panose="020F0502020204030204" pitchFamily="34" charset="0"/>
                        </a:rPr>
                        <a:t> </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400" b="0" i="0" u="none" strike="noStrike" dirty="0">
                          <a:solidFill>
                            <a:srgbClr val="0F2303"/>
                          </a:solidFill>
                          <a:effectLst/>
                          <a:latin typeface="Calibri" panose="020F0502020204030204" pitchFamily="34" charset="0"/>
                        </a:rPr>
                        <a:t> </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400" b="0" i="0" u="none" strike="noStrike" dirty="0">
                        <a:solidFill>
                          <a:srgbClr val="0F2303"/>
                        </a:solidFill>
                        <a:effectLst/>
                        <a:latin typeface="Calibri" panose="020F0502020204030204" pitchFamily="34" charset="0"/>
                      </a:endParaRP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0">
                <a:tc>
                  <a:txBody>
                    <a:bodyPr/>
                    <a:lstStyle/>
                    <a:p>
                      <a:pPr algn="l" fontAlgn="ctr"/>
                      <a:r>
                        <a:rPr lang="tr-TR" sz="1100" b="1" i="0" u="none" strike="noStrike" dirty="0">
                          <a:solidFill>
                            <a:srgbClr val="0F2303"/>
                          </a:solidFill>
                          <a:effectLst/>
                          <a:latin typeface="Calibri" panose="020F0502020204030204" pitchFamily="34" charset="0"/>
                        </a:rPr>
                        <a:t>G-7 </a:t>
                      </a:r>
                      <a:r>
                        <a:rPr lang="tr-TR" sz="1100" b="0" i="0" u="none" strike="noStrike" dirty="0">
                          <a:solidFill>
                            <a:srgbClr val="0F2303"/>
                          </a:solidFill>
                          <a:effectLst/>
                          <a:latin typeface="Calibri" panose="020F0502020204030204" pitchFamily="34" charset="0"/>
                        </a:rPr>
                        <a:t>Öğrenci akademisyen ilişkisinin güçlü olması</a:t>
                      </a:r>
                      <a:endParaRPr lang="tr-TR" sz="1100" b="1" i="0" u="none" strike="noStrike" dirty="0">
                        <a:solidFill>
                          <a:srgbClr val="0F2303"/>
                        </a:solidFill>
                        <a:effectLst/>
                        <a:latin typeface="Calibri" panose="020F0502020204030204" pitchFamily="34" charset="0"/>
                      </a:endParaRPr>
                    </a:p>
                  </a:txBody>
                  <a:tcPr marL="9525" marR="9525" marT="9525"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400" b="0" i="0" u="none" strike="noStrike">
                          <a:solidFill>
                            <a:srgbClr val="0F2303"/>
                          </a:solidFill>
                          <a:effectLst/>
                          <a:latin typeface="Calibri" panose="020F0502020204030204" pitchFamily="34" charset="0"/>
                        </a:rPr>
                        <a:t> </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400" b="0" i="0" u="none" strike="noStrike" dirty="0">
                          <a:solidFill>
                            <a:srgbClr val="0F2303"/>
                          </a:solidFill>
                          <a:effectLst/>
                          <a:latin typeface="Calibri" panose="020F0502020204030204" pitchFamily="34" charset="0"/>
                        </a:rPr>
                        <a:t> </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400" b="0" i="0" u="none" strike="noStrike" dirty="0">
                        <a:solidFill>
                          <a:srgbClr val="0F2303"/>
                        </a:solidFill>
                        <a:effectLst/>
                        <a:latin typeface="Calibri" panose="020F0502020204030204" pitchFamily="34" charset="0"/>
                      </a:endParaRP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bl>
          </a:graphicData>
        </a:graphic>
      </p:graphicFrame>
    </p:spTree>
    <p:extLst>
      <p:ext uri="{BB962C8B-B14F-4D97-AF65-F5344CB8AC3E}">
        <p14:creationId xmlns:p14="http://schemas.microsoft.com/office/powerpoint/2010/main" val="2388984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693259043"/>
              </p:ext>
            </p:extLst>
          </p:nvPr>
        </p:nvGraphicFramePr>
        <p:xfrm>
          <a:off x="842963" y="1288031"/>
          <a:ext cx="7572375" cy="4636429"/>
        </p:xfrm>
        <a:graphic>
          <a:graphicData uri="http://schemas.openxmlformats.org/drawingml/2006/table">
            <a:tbl>
              <a:tblPr/>
              <a:tblGrid>
                <a:gridCol w="2524125">
                  <a:extLst>
                    <a:ext uri="{9D8B030D-6E8A-4147-A177-3AD203B41FA5}">
                      <a16:colId xmlns:a16="http://schemas.microsoft.com/office/drawing/2014/main" val="3918363564"/>
                    </a:ext>
                  </a:extLst>
                </a:gridCol>
                <a:gridCol w="2524125">
                  <a:extLst>
                    <a:ext uri="{9D8B030D-6E8A-4147-A177-3AD203B41FA5}">
                      <a16:colId xmlns:a16="http://schemas.microsoft.com/office/drawing/2014/main" val="1683979601"/>
                    </a:ext>
                  </a:extLst>
                </a:gridCol>
                <a:gridCol w="2524125">
                  <a:extLst>
                    <a:ext uri="{9D8B030D-6E8A-4147-A177-3AD203B41FA5}">
                      <a16:colId xmlns:a16="http://schemas.microsoft.com/office/drawing/2014/main" val="259245954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l" fontAlgn="ctr"/>
                      <a:r>
                        <a:rPr lang="tr-TR" sz="1100" b="0" i="0" u="none" strike="noStrike" dirty="0">
                          <a:solidFill>
                            <a:srgbClr val="000000"/>
                          </a:solidFill>
                          <a:effectLst/>
                          <a:latin typeface="Calibri" panose="020F0502020204030204" pitchFamily="34" charset="0"/>
                        </a:rPr>
                        <a:t>Üst Yönetim</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Yönetim çevriminde olması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Eğitim sürecinin etkin verimli ve eksiksiz bir şekilde gerçekleştirilmesi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l" fontAlgn="ctr"/>
                      <a:r>
                        <a:rPr lang="tr-TR" sz="1100" b="0" i="0" u="none" strike="noStrike">
                          <a:solidFill>
                            <a:srgbClr val="000000"/>
                          </a:solidFill>
                          <a:effectLst/>
                          <a:latin typeface="Calibri" panose="020F0502020204030204" pitchFamily="34" charset="0"/>
                        </a:rPr>
                        <a:t>Sivil Havacılık Genel Müdürlüğü (SHGM)</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Programın belirlenmesi, işleyişinin takip edilmesi, sınavların yapılması  ve başarılı olan öğrencilerin  sertifkasyon yetkilendirilmesinin yapılması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Eğitim sürecinin SHGM mevzuatına ve standartlarına göre gerçekleştirilmesi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l" fontAlgn="ctr"/>
                      <a:r>
                        <a:rPr lang="tr-TR" sz="1100" b="0" i="0" u="none" strike="noStrike">
                          <a:solidFill>
                            <a:srgbClr val="000000"/>
                          </a:solidFill>
                          <a:effectLst/>
                          <a:latin typeface="Calibri" panose="020F0502020204030204" pitchFamily="34" charset="0"/>
                        </a:rPr>
                        <a:t>Onaylı Eğitim Organizasyonu (ATO)</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SHGM tarafından SHGM'nin mevzuatının ve standartlarının uygulanması ve takibinden sorumlu yetkili birim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Eğitim sürecinin SHGM mevzuatına ve standartlarına göre gerçekleştirilmesi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l" fontAlgn="ctr"/>
                      <a:r>
                        <a:rPr lang="tr-TR" sz="1100" b="0" i="0" u="none" strike="noStrike">
                          <a:solidFill>
                            <a:srgbClr val="000000"/>
                          </a:solidFill>
                          <a:effectLst/>
                          <a:latin typeface="Calibri" panose="020F0502020204030204" pitchFamily="34" charset="0"/>
                        </a:rPr>
                        <a:t>Akademisyenler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Bölüm eğitimini vermek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Eğitimin öğrenciler tarafından alınması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l" fontAlgn="ctr"/>
                      <a:r>
                        <a:rPr lang="tr-TR" sz="1100" b="0" i="0" u="none" strike="noStrike">
                          <a:solidFill>
                            <a:srgbClr val="000000"/>
                          </a:solidFill>
                          <a:effectLst/>
                          <a:latin typeface="Calibri" panose="020F0502020204030204" pitchFamily="34" charset="0"/>
                        </a:rPr>
                        <a:t>Kısmi Zamanlı Teorik Bilgi Öğretmenleri (TBÖ)</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ATO'nun sertifka eğitimlerini veren eğitmenler olması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Ücret, verimli çalışma ortamı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l" fontAlgn="ctr"/>
                      <a:r>
                        <a:rPr lang="tr-TR" sz="1100" b="0" i="0" u="none" strike="noStrike">
                          <a:solidFill>
                            <a:srgbClr val="000000"/>
                          </a:solidFill>
                          <a:effectLst/>
                          <a:latin typeface="Calibri" panose="020F0502020204030204" pitchFamily="34" charset="0"/>
                        </a:rPr>
                        <a:t>Öğrenciler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Eğitim hizmetini alması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İyi eğitim almak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l" fontAlgn="ctr"/>
                      <a:r>
                        <a:rPr lang="tr-TR" sz="1100" b="0" i="0" u="none" strike="noStrike">
                          <a:solidFill>
                            <a:srgbClr val="000000"/>
                          </a:solidFill>
                          <a:effectLst/>
                          <a:latin typeface="Calibri" panose="020F0502020204030204" pitchFamily="34" charset="0"/>
                        </a:rPr>
                        <a:t>Veliler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Öğrenciler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Hizmet memnuniyeti,nitelikli eğitim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l" fontAlgn="ctr"/>
                      <a:r>
                        <a:rPr lang="tr-TR" sz="1100" b="0" i="0" u="none" strike="noStrike">
                          <a:solidFill>
                            <a:srgbClr val="000000"/>
                          </a:solidFill>
                          <a:effectLst/>
                          <a:latin typeface="Calibri" panose="020F0502020204030204" pitchFamily="34" charset="0"/>
                        </a:rPr>
                        <a:t>Mezunlar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Üniversite tanıtımı/program çıktısı/potansiyel mesleki destek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İş olanak sunması ve mezuniyet sonrası destek/ilgi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432">
                <a:tc>
                  <a:txBody>
                    <a:bodyPr/>
                    <a:lstStyle/>
                    <a:p>
                      <a:pPr algn="l" fontAlgn="ctr"/>
                      <a:r>
                        <a:rPr lang="tr-TR" sz="1100" b="0" i="0" u="none" strike="noStrike">
                          <a:solidFill>
                            <a:srgbClr val="000000"/>
                          </a:solidFill>
                          <a:effectLst/>
                          <a:latin typeface="Calibri" panose="020F0502020204030204" pitchFamily="34" charset="0"/>
                        </a:rPr>
                        <a:t>Diğer Akademik Birimler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Verilen ortak hizmet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İşbirliği yapılması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432">
                <a:tc>
                  <a:txBody>
                    <a:bodyPr/>
                    <a:lstStyle/>
                    <a:p>
                      <a:pPr algn="l" fontAlgn="ctr"/>
                      <a:r>
                        <a:rPr lang="tr-TR" sz="1100" b="0" i="0" u="none" strike="noStrike">
                          <a:solidFill>
                            <a:srgbClr val="000000"/>
                          </a:solidFill>
                          <a:effectLst/>
                          <a:latin typeface="Calibri" panose="020F0502020204030204" pitchFamily="34" charset="0"/>
                        </a:rPr>
                        <a:t>Yükseköğretim Kalite Kurulu</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100" b="0" i="0" u="none" strike="noStrike">
                          <a:solidFill>
                            <a:srgbClr val="000000"/>
                          </a:solidFill>
                          <a:effectLst/>
                          <a:latin typeface="Calibri" panose="020F0502020204030204" pitchFamily="34" charset="0"/>
                        </a:rPr>
                        <a:t>ABÜ İç Kalite Güvence Sisteminin oluşturulması ve ABÜ iç kalite güvencesinin artırılması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0" i="0" u="none" strike="noStrike" dirty="0">
                          <a:solidFill>
                            <a:srgbClr val="000000"/>
                          </a:solidFill>
                          <a:effectLst/>
                          <a:latin typeface="Calibri" panose="020F0502020204030204" pitchFamily="34" charset="0"/>
                        </a:rPr>
                        <a:t>Düzenli olarak KİDR, Kurumsal Dış Değerlendirme ve Kurumsal Akreditasyon süreçlerinde 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bl>
          </a:graphicData>
        </a:graphic>
      </p:graphicFrame>
    </p:spTree>
    <p:extLst>
      <p:ext uri="{BB962C8B-B14F-4D97-AF65-F5344CB8AC3E}">
        <p14:creationId xmlns:p14="http://schemas.microsoft.com/office/powerpoint/2010/main" val="459836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8304B644-425E-4186-B593-E25613CE91FE}"/>
              </a:ext>
            </a:extLst>
          </p:cNvPr>
          <p:cNvGraphicFramePr>
            <a:graphicFrameLocks noGrp="1"/>
          </p:cNvGraphicFramePr>
          <p:nvPr>
            <p:extLst>
              <p:ext uri="{D42A27DB-BD31-4B8C-83A1-F6EECF244321}">
                <p14:modId xmlns:p14="http://schemas.microsoft.com/office/powerpoint/2010/main" val="100343100"/>
              </p:ext>
            </p:extLst>
          </p:nvPr>
        </p:nvGraphicFramePr>
        <p:xfrm>
          <a:off x="1696178" y="1385082"/>
          <a:ext cx="5472441" cy="4897927"/>
        </p:xfrm>
        <a:graphic>
          <a:graphicData uri="http://schemas.openxmlformats.org/drawingml/2006/table">
            <a:tbl>
              <a:tblPr/>
              <a:tblGrid>
                <a:gridCol w="1041192">
                  <a:extLst>
                    <a:ext uri="{9D8B030D-6E8A-4147-A177-3AD203B41FA5}">
                      <a16:colId xmlns:a16="http://schemas.microsoft.com/office/drawing/2014/main" val="3918363564"/>
                    </a:ext>
                  </a:extLst>
                </a:gridCol>
                <a:gridCol w="1101315">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Tree>
    <p:extLst>
      <p:ext uri="{BB962C8B-B14F-4D97-AF65-F5344CB8AC3E}">
        <p14:creationId xmlns:p14="http://schemas.microsoft.com/office/powerpoint/2010/main" val="323894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570007" y="344252"/>
            <a:ext cx="5901761" cy="922105"/>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(TEKNOLOJİK, YAZILIM, DONANIM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4E4BC37B-8B6C-4421-8472-B24C6619D2F1}"/>
              </a:ext>
            </a:extLst>
          </p:cNvPr>
          <p:cNvGraphicFramePr>
            <a:graphicFrameLocks noGrp="1"/>
          </p:cNvGraphicFramePr>
          <p:nvPr>
            <p:extLst>
              <p:ext uri="{D42A27DB-BD31-4B8C-83A1-F6EECF244321}">
                <p14:modId xmlns:p14="http://schemas.microsoft.com/office/powerpoint/2010/main" val="581837826"/>
              </p:ext>
            </p:extLst>
          </p:nvPr>
        </p:nvGraphicFramePr>
        <p:xfrm>
          <a:off x="1696178" y="1385082"/>
          <a:ext cx="5472441" cy="4993718"/>
        </p:xfrm>
        <a:graphic>
          <a:graphicData uri="http://schemas.openxmlformats.org/drawingml/2006/table">
            <a:tbl>
              <a:tblPr/>
              <a:tblGrid>
                <a:gridCol w="1041192">
                  <a:extLst>
                    <a:ext uri="{9D8B030D-6E8A-4147-A177-3AD203B41FA5}">
                      <a16:colId xmlns:a16="http://schemas.microsoft.com/office/drawing/2014/main" val="3918363564"/>
                    </a:ext>
                  </a:extLst>
                </a:gridCol>
                <a:gridCol w="1101315">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400" b="0" i="0" u="none" strike="noStrike" dirty="0">
                          <a:solidFill>
                            <a:srgbClr val="000000"/>
                          </a:solidFill>
                          <a:effectLst/>
                          <a:latin typeface="Calibri" panose="020F0502020204030204" pitchFamily="34" charset="0"/>
                        </a:rPr>
                        <a:t>Bilgisayar</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UHY</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Bilgisayar olmaması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bl>
          </a:graphicData>
        </a:graphic>
      </p:graphicFrame>
    </p:spTree>
    <p:extLst>
      <p:ext uri="{BB962C8B-B14F-4D97-AF65-F5344CB8AC3E}">
        <p14:creationId xmlns:p14="http://schemas.microsoft.com/office/powerpoint/2010/main" val="1590165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0F23ED71-2D0A-4A91-BB06-5711D160085E}"/>
              </a:ext>
            </a:extLst>
          </p:cNvPr>
          <p:cNvGraphicFramePr>
            <a:graphicFrameLocks noGrp="1"/>
          </p:cNvGraphicFramePr>
          <p:nvPr>
            <p:extLst>
              <p:ext uri="{D42A27DB-BD31-4B8C-83A1-F6EECF244321}">
                <p14:modId xmlns:p14="http://schemas.microsoft.com/office/powerpoint/2010/main" val="1120458518"/>
              </p:ext>
            </p:extLst>
          </p:nvPr>
        </p:nvGraphicFramePr>
        <p:xfrm>
          <a:off x="1696178" y="1385082"/>
          <a:ext cx="5472441" cy="5231359"/>
        </p:xfrm>
        <a:graphic>
          <a:graphicData uri="http://schemas.openxmlformats.org/drawingml/2006/table">
            <a:tbl>
              <a:tblPr/>
              <a:tblGrid>
                <a:gridCol w="1041192">
                  <a:extLst>
                    <a:ext uri="{9D8B030D-6E8A-4147-A177-3AD203B41FA5}">
                      <a16:colId xmlns:a16="http://schemas.microsoft.com/office/drawing/2014/main" val="3918363564"/>
                    </a:ext>
                  </a:extLst>
                </a:gridCol>
                <a:gridCol w="1101315">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Tree>
    <p:extLst>
      <p:ext uri="{BB962C8B-B14F-4D97-AF65-F5344CB8AC3E}">
        <p14:creationId xmlns:p14="http://schemas.microsoft.com/office/powerpoint/2010/main" val="449389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ve AKSİYON 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00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1024586240"/>
              </p:ext>
            </p:extLst>
          </p:nvPr>
        </p:nvGraphicFramePr>
        <p:xfrm>
          <a:off x="545122" y="1801446"/>
          <a:ext cx="8203223" cy="229616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455344">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tr-TR" b="0" dirty="0">
                          <a:solidFill>
                            <a:srgbClr val="0F2303"/>
                          </a:solidFill>
                        </a:rPr>
                        <a:t>T-2 Öğrencilerin ilgili mevzuatlara (yönetmelik/yönerge) ve ihtiyacı olan ilgili birimlerce duyurulan bilgilere karşı duyarsızlığı (Orta Düzeydeki Risk)</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0F2303"/>
                          </a:solidFill>
                        </a:rPr>
                        <a:t>14 Şubat (Bahar dönemi başlangıcı)</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0F2303"/>
                          </a:solidFill>
                        </a:rPr>
                        <a:t>Tüm akademik personel</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tr-TR" b="0" dirty="0">
                          <a:solidFill>
                            <a:srgbClr val="0F2303"/>
                          </a:solidFill>
                        </a:rPr>
                        <a:t>Eğitim öğretim dönem başlangıcında ders bazlı bilgilendirmeler yapılması (Orta Düzeydeki Risk)</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238730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a:extLst>
              <a:ext uri="{FF2B5EF4-FFF2-40B4-BE49-F238E27FC236}">
                <a16:creationId xmlns:a16="http://schemas.microsoft.com/office/drawing/2014/main" id="{7433B903-3842-48DA-A81A-0D82E7E71A24}"/>
              </a:ext>
            </a:extLst>
          </p:cNvPr>
          <p:cNvSpPr txBox="1"/>
          <p:nvPr/>
        </p:nvSpPr>
        <p:spPr>
          <a:xfrm>
            <a:off x="1021891" y="1701284"/>
            <a:ext cx="7422022" cy="369332"/>
          </a:xfrm>
          <a:prstGeom prst="rect">
            <a:avLst/>
          </a:prstGeom>
          <a:noFill/>
        </p:spPr>
        <p:txBody>
          <a:bodyPr wrap="square">
            <a:spAutoFit/>
          </a:bodyPr>
          <a:lstStyle/>
          <a:p>
            <a:r>
              <a:rPr lang="tr-TR" dirty="0">
                <a:solidFill>
                  <a:srgbClr val="0F2303"/>
                </a:solidFill>
              </a:rPr>
              <a:t>Şu an için tamamlanmış bir anket bulunmamaktadır.</a:t>
            </a:r>
          </a:p>
        </p:txBody>
      </p:sp>
    </p:spTree>
    <p:extLst>
      <p:ext uri="{BB962C8B-B14F-4D97-AF65-F5344CB8AC3E}">
        <p14:creationId xmlns:p14="http://schemas.microsoft.com/office/powerpoint/2010/main" val="16667005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653</TotalTime>
  <Words>866</Words>
  <Application>Microsoft Office PowerPoint</Application>
  <PresentationFormat>Ekran Gösterisi (4:3)</PresentationFormat>
  <Paragraphs>270</Paragraphs>
  <Slides>18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Calibri</vt:lpstr>
      <vt:lpstr>Calibri Light</vt:lpstr>
      <vt:lpstr>Times New Roman</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AOH</cp:lastModifiedBy>
  <cp:revision>66</cp:revision>
  <dcterms:created xsi:type="dcterms:W3CDTF">2020-01-20T10:44:30Z</dcterms:created>
  <dcterms:modified xsi:type="dcterms:W3CDTF">2022-02-17T07:57:42Z</dcterms:modified>
</cp:coreProperties>
</file>