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88" r:id="rId3"/>
    <p:sldId id="347" r:id="rId4"/>
    <p:sldId id="346" r:id="rId5"/>
    <p:sldId id="320" r:id="rId6"/>
    <p:sldId id="363" r:id="rId7"/>
    <p:sldId id="364" r:id="rId8"/>
    <p:sldId id="285" r:id="rId9"/>
    <p:sldId id="353" r:id="rId10"/>
    <p:sldId id="358" r:id="rId11"/>
    <p:sldId id="352" r:id="rId12"/>
    <p:sldId id="357" r:id="rId13"/>
    <p:sldId id="304" r:id="rId14"/>
    <p:sldId id="359" r:id="rId15"/>
    <p:sldId id="360" r:id="rId16"/>
    <p:sldId id="361" r:id="rId17"/>
    <p:sldId id="362"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20"/>
            <p14:sldId id="363"/>
            <p14:sldId id="364"/>
            <p14:sldId id="285"/>
            <p14:sldId id="353"/>
            <p14:sldId id="358"/>
            <p14:sldId id="352"/>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94660"/>
  </p:normalViewPr>
  <p:slideViewPr>
    <p:cSldViewPr snapToGrid="0">
      <p:cViewPr varScale="1">
        <p:scale>
          <a:sx n="69" d="100"/>
          <a:sy n="69" d="100"/>
        </p:scale>
        <p:origin x="1512"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17.02.2022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17.02.2022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17.02.2022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17.02.2022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17.02.2022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17.02.2022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17.02.2022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17.02.2022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17.02.2022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17.02.2022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17.02.2022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17.02.2022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43163" y="5512332"/>
            <a:ext cx="5086349" cy="430887"/>
          </a:xfrm>
          <a:prstGeom prst="rect">
            <a:avLst/>
          </a:prstGeom>
          <a:noFill/>
        </p:spPr>
        <p:txBody>
          <a:bodyPr wrap="square" rtlCol="0">
            <a:spAutoFit/>
          </a:bodyPr>
          <a:lstStyle/>
          <a:p>
            <a:r>
              <a:rPr lang="tr-TR" sz="2200" b="1" dirty="0">
                <a:solidFill>
                  <a:schemeClr val="accent5">
                    <a:lumMod val="50000"/>
                  </a:schemeClr>
                </a:solidFill>
              </a:rPr>
              <a:t>UÇUŞ HAREKAT YÖNETİCİLİĞİ PROGRAMI</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1555090715"/>
              </p:ext>
            </p:extLst>
          </p:nvPr>
        </p:nvGraphicFramePr>
        <p:xfrm>
          <a:off x="1326229" y="2624537"/>
          <a:ext cx="6317036" cy="3057308"/>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1957">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478872547"/>
              </p:ext>
            </p:extLst>
          </p:nvPr>
        </p:nvGraphicFramePr>
        <p:xfrm>
          <a:off x="470388" y="1885208"/>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610841331"/>
              </p:ext>
            </p:extLst>
          </p:nvPr>
        </p:nvGraphicFramePr>
        <p:xfrm>
          <a:off x="470388" y="3467849"/>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7" y="5922787"/>
            <a:ext cx="6230560" cy="369332"/>
          </a:xfrm>
          <a:prstGeom prst="rect">
            <a:avLst/>
          </a:prstGeom>
          <a:noFill/>
        </p:spPr>
        <p:txBody>
          <a:bodyPr wrap="square" rtlCol="0">
            <a:spAutoFit/>
          </a:bodyPr>
          <a:lstStyle/>
          <a:p>
            <a:r>
              <a:rPr lang="tr-TR" dirty="0">
                <a:solidFill>
                  <a:srgbClr val="FF0000"/>
                </a:solidFill>
              </a:rPr>
              <a:t>NOT:DURUMA GÖRE ÇOĞALTILABİLİR!</a:t>
            </a:r>
          </a:p>
        </p:txBody>
      </p:sp>
    </p:spTree>
    <p:extLst>
      <p:ext uri="{BB962C8B-B14F-4D97-AF65-F5344CB8AC3E}">
        <p14:creationId xmlns:p14="http://schemas.microsoft.com/office/powerpoint/2010/main" val="108216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E15B8983-6065-42E5-B121-E0C0DD5DDA31}"/>
              </a:ext>
            </a:extLst>
          </p:cNvPr>
          <p:cNvSpPr txBox="1"/>
          <p:nvPr/>
        </p:nvSpPr>
        <p:spPr>
          <a:xfrm>
            <a:off x="1548363" y="1839829"/>
            <a:ext cx="6547614" cy="369332"/>
          </a:xfrm>
          <a:prstGeom prst="rect">
            <a:avLst/>
          </a:prstGeom>
          <a:noFill/>
        </p:spPr>
        <p:txBody>
          <a:bodyPr wrap="square">
            <a:spAutoFit/>
          </a:bodyPr>
          <a:lstStyle/>
          <a:p>
            <a:r>
              <a:rPr lang="tr-TR" dirty="0">
                <a:solidFill>
                  <a:srgbClr val="0F2303"/>
                </a:solidFill>
              </a:rPr>
              <a:t>İyileştirme çalışmaları devam etmektedir.</a:t>
            </a:r>
          </a:p>
        </p:txBody>
      </p:sp>
    </p:spTree>
    <p:extLst>
      <p:ext uri="{BB962C8B-B14F-4D97-AF65-F5344CB8AC3E}">
        <p14:creationId xmlns:p14="http://schemas.microsoft.com/office/powerpoint/2010/main" val="134635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367F4691-7788-406C-AEEB-A9895E69D804}"/>
              </a:ext>
            </a:extLst>
          </p:cNvPr>
          <p:cNvSpPr txBox="1"/>
          <p:nvPr/>
        </p:nvSpPr>
        <p:spPr>
          <a:xfrm>
            <a:off x="1548363" y="1839829"/>
            <a:ext cx="6547614" cy="369332"/>
          </a:xfrm>
          <a:prstGeom prst="rect">
            <a:avLst/>
          </a:prstGeom>
          <a:noFill/>
        </p:spPr>
        <p:txBody>
          <a:bodyPr wrap="square">
            <a:spAutoFit/>
          </a:bodyPr>
          <a:lstStyle/>
          <a:p>
            <a:r>
              <a:rPr lang="tr-TR" dirty="0">
                <a:solidFill>
                  <a:srgbClr val="0F2303"/>
                </a:solidFill>
              </a:rPr>
              <a:t>İyileştirme çalışmaları devam etmektedir.</a:t>
            </a:r>
          </a:p>
        </p:txBody>
      </p:sp>
    </p:spTree>
    <p:extLst>
      <p:ext uri="{BB962C8B-B14F-4D97-AF65-F5344CB8AC3E}">
        <p14:creationId xmlns:p14="http://schemas.microsoft.com/office/powerpoint/2010/main" val="230927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D4D32DAA-73FC-4B3A-BEDB-6E05BDEF58B9}"/>
              </a:ext>
            </a:extLst>
          </p:cNvPr>
          <p:cNvSpPr txBox="1"/>
          <p:nvPr/>
        </p:nvSpPr>
        <p:spPr>
          <a:xfrm>
            <a:off x="1548363" y="1839829"/>
            <a:ext cx="6547614" cy="369332"/>
          </a:xfrm>
          <a:prstGeom prst="rect">
            <a:avLst/>
          </a:prstGeom>
          <a:noFill/>
        </p:spPr>
        <p:txBody>
          <a:bodyPr wrap="square">
            <a:spAutoFit/>
          </a:bodyPr>
          <a:lstStyle/>
          <a:p>
            <a:r>
              <a:rPr lang="tr-TR" dirty="0">
                <a:solidFill>
                  <a:srgbClr val="0F2303"/>
                </a:solidFill>
              </a:rPr>
              <a:t>İyileştirme çalışmaları devam etmektedir.</a:t>
            </a:r>
          </a:p>
        </p:txBody>
      </p:sp>
    </p:spTree>
    <p:extLst>
      <p:ext uri="{BB962C8B-B14F-4D97-AF65-F5344CB8AC3E}">
        <p14:creationId xmlns:p14="http://schemas.microsoft.com/office/powerpoint/2010/main" val="217923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A69CF0E4-D883-4E85-B816-ACFC78E23B4D}"/>
              </a:ext>
            </a:extLst>
          </p:cNvPr>
          <p:cNvSpPr txBox="1"/>
          <p:nvPr/>
        </p:nvSpPr>
        <p:spPr>
          <a:xfrm>
            <a:off x="1548363" y="1839829"/>
            <a:ext cx="6547614" cy="369332"/>
          </a:xfrm>
          <a:prstGeom prst="rect">
            <a:avLst/>
          </a:prstGeom>
          <a:noFill/>
        </p:spPr>
        <p:txBody>
          <a:bodyPr wrap="square">
            <a:spAutoFit/>
          </a:bodyPr>
          <a:lstStyle/>
          <a:p>
            <a:r>
              <a:rPr lang="tr-TR" dirty="0">
                <a:solidFill>
                  <a:srgbClr val="0F2303"/>
                </a:solidFill>
              </a:rPr>
              <a:t>Böyle bir fonksiyonumuz bulunmamaktadır.</a:t>
            </a:r>
          </a:p>
        </p:txBody>
      </p:sp>
    </p:spTree>
    <p:extLst>
      <p:ext uri="{BB962C8B-B14F-4D97-AF65-F5344CB8AC3E}">
        <p14:creationId xmlns:p14="http://schemas.microsoft.com/office/powerpoint/2010/main" val="2926320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5E3BE32A-F53A-43FD-9EFA-16F3E95D7E91}"/>
              </a:ext>
            </a:extLst>
          </p:cNvPr>
          <p:cNvSpPr txBox="1"/>
          <p:nvPr/>
        </p:nvSpPr>
        <p:spPr>
          <a:xfrm>
            <a:off x="1548363" y="1839829"/>
            <a:ext cx="6547614" cy="369332"/>
          </a:xfrm>
          <a:prstGeom prst="rect">
            <a:avLst/>
          </a:prstGeom>
          <a:noFill/>
        </p:spPr>
        <p:txBody>
          <a:bodyPr wrap="square">
            <a:spAutoFit/>
          </a:bodyPr>
          <a:lstStyle/>
          <a:p>
            <a:r>
              <a:rPr lang="tr-TR" dirty="0">
                <a:solidFill>
                  <a:srgbClr val="0F2303"/>
                </a:solidFill>
              </a:rPr>
              <a:t>Neler yapılabileceği değerlendirilmektedir.</a:t>
            </a:r>
          </a:p>
        </p:txBody>
      </p:sp>
    </p:spTree>
    <p:extLst>
      <p:ext uri="{BB962C8B-B14F-4D97-AF65-F5344CB8AC3E}">
        <p14:creationId xmlns:p14="http://schemas.microsoft.com/office/powerpoint/2010/main" val="2544252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56F821D5-3812-4635-8BA4-F6321CB101F3}"/>
              </a:ext>
            </a:extLst>
          </p:cNvPr>
          <p:cNvSpPr txBox="1"/>
          <p:nvPr/>
        </p:nvSpPr>
        <p:spPr>
          <a:xfrm>
            <a:off x="1548363" y="1839829"/>
            <a:ext cx="6547614" cy="369332"/>
          </a:xfrm>
          <a:prstGeom prst="rect">
            <a:avLst/>
          </a:prstGeom>
          <a:noFill/>
        </p:spPr>
        <p:txBody>
          <a:bodyPr wrap="square">
            <a:spAutoFit/>
          </a:bodyPr>
          <a:lstStyle/>
          <a:p>
            <a:r>
              <a:rPr lang="tr-TR" dirty="0">
                <a:solidFill>
                  <a:srgbClr val="0F2303"/>
                </a:solidFill>
              </a:rPr>
              <a:t>Böyle bir fonksiyonumuz bulunmamaktadır.</a:t>
            </a:r>
          </a:p>
        </p:txBody>
      </p:sp>
    </p:spTree>
    <p:extLst>
      <p:ext uri="{BB962C8B-B14F-4D97-AF65-F5344CB8AC3E}">
        <p14:creationId xmlns:p14="http://schemas.microsoft.com/office/powerpoint/2010/main" val="1784154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868885"/>
            <a:ext cx="8352928" cy="106503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r>
              <a:rPr lang="tr-TR" sz="800" dirty="0">
                <a:solidFill>
                  <a:srgbClr val="0F2303"/>
                </a:solidFill>
              </a:rPr>
              <a:t> (Yöneticilere </a:t>
            </a:r>
            <a:r>
              <a:rPr lang="tr-TR" sz="800" dirty="0">
                <a:solidFill>
                  <a:srgbClr val="0F2303"/>
                </a:solidFill>
                <a:ea typeface="Times New Roman" panose="02020603050405020304" pitchFamily="18" charset="0"/>
              </a:rPr>
              <a:t>karar vermelerinde yardımcı, rehber olan bir ilke veya ilkeler dizisi olarak ifade edilebilir. Bu ilkeler, yöneticileri alacakları kararlarda ve yapacakları faaliyetlerde yol gösterir ve belirlenmiş amaçlara ulaşmak için genel bir plan oluşturur)</a:t>
            </a:r>
          </a:p>
          <a:p>
            <a:pPr fontAlgn="base">
              <a:lnSpc>
                <a:spcPct val="150000"/>
              </a:lnSpc>
              <a:spcAft>
                <a:spcPts val="0"/>
              </a:spcAft>
            </a:pPr>
            <a:r>
              <a:rPr lang="tr-TR" b="1" dirty="0">
                <a:solidFill>
                  <a:srgbClr val="0C0D0D"/>
                </a:solidFill>
                <a:latin typeface="Calibri" panose="020F0502020204030204" pitchFamily="34" charset="0"/>
              </a:rPr>
              <a:t>Antalya Bilim Üniversitesi Yönetmelikleri ve Rektörlük kararlarına uymak.</a:t>
            </a:r>
          </a:p>
        </p:txBody>
      </p:sp>
      <p:sp>
        <p:nvSpPr>
          <p:cNvPr id="7" name="Dikdörtgen 6"/>
          <p:cNvSpPr/>
          <p:nvPr/>
        </p:nvSpPr>
        <p:spPr>
          <a:xfrm>
            <a:off x="490637" y="3508967"/>
            <a:ext cx="8352928" cy="87889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 </a:t>
            </a:r>
            <a:r>
              <a:rPr lang="tr-TR" sz="800" dirty="0">
                <a:solidFill>
                  <a:srgbClr val="0F2303"/>
                </a:solidFill>
              </a:rPr>
              <a:t>(Vizyon, gelecekte bir örgütün hangi durumunda olmasına ilişkin perspektifidir) </a:t>
            </a:r>
          </a:p>
          <a:p>
            <a:pPr fontAlgn="base">
              <a:lnSpc>
                <a:spcPct val="150000"/>
              </a:lnSpc>
              <a:spcAft>
                <a:spcPts val="0"/>
              </a:spcAft>
            </a:pPr>
            <a:r>
              <a:rPr lang="tr-TR" b="1" dirty="0">
                <a:solidFill>
                  <a:srgbClr val="0C0D0D"/>
                </a:solidFill>
                <a:latin typeface="Calibri" panose="020F0502020204030204" pitchFamily="34" charset="0"/>
                <a:ea typeface="Times New Roman" panose="02020603050405020304" pitchFamily="18" charset="0"/>
              </a:rPr>
              <a:t>Eğitim standartlarını muhafaza etmek.</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490637" y="2027129"/>
            <a:ext cx="8352928" cy="87889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 </a:t>
            </a:r>
            <a:r>
              <a:rPr lang="tr-TR" sz="800" dirty="0">
                <a:solidFill>
                  <a:srgbClr val="0F2303"/>
                </a:solidFill>
              </a:rPr>
              <a:t>(Misyon, bir örgütüm varlık nedenini, örgütün neyi başarmak için var olduğunu belirtir)</a:t>
            </a:r>
          </a:p>
          <a:p>
            <a:pPr fontAlgn="base">
              <a:lnSpc>
                <a:spcPct val="150000"/>
              </a:lnSpc>
              <a:spcAft>
                <a:spcPts val="0"/>
              </a:spcAft>
            </a:pPr>
            <a:r>
              <a:rPr lang="tr-TR" b="1" dirty="0">
                <a:solidFill>
                  <a:srgbClr val="0C0D0D"/>
                </a:solidFill>
                <a:latin typeface="Calibri" panose="020F0502020204030204" pitchFamily="34" charset="0"/>
                <a:ea typeface="Times New Roman" panose="02020603050405020304" pitchFamily="18" charset="0"/>
              </a:rPr>
              <a:t>Uçuş Harekat Yöneticiliği eğitimi vermek.</a:t>
            </a:r>
            <a:endParaRPr lang="tr-TR" b="1"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54247289"/>
              </p:ext>
            </p:extLst>
          </p:nvPr>
        </p:nvGraphicFramePr>
        <p:xfrm>
          <a:off x="831273" y="1357745"/>
          <a:ext cx="7633854" cy="4610698"/>
        </p:xfrm>
        <a:graphic>
          <a:graphicData uri="http://schemas.openxmlformats.org/drawingml/2006/table">
            <a:tbl>
              <a:tblPr/>
              <a:tblGrid>
                <a:gridCol w="1884218">
                  <a:extLst>
                    <a:ext uri="{9D8B030D-6E8A-4147-A177-3AD203B41FA5}">
                      <a16:colId xmlns:a16="http://schemas.microsoft.com/office/drawing/2014/main" val="3918363564"/>
                    </a:ext>
                  </a:extLst>
                </a:gridCol>
                <a:gridCol w="1884218">
                  <a:extLst>
                    <a:ext uri="{9D8B030D-6E8A-4147-A177-3AD203B41FA5}">
                      <a16:colId xmlns:a16="http://schemas.microsoft.com/office/drawing/2014/main" val="1683979601"/>
                    </a:ext>
                  </a:extLst>
                </a:gridCol>
                <a:gridCol w="1884218">
                  <a:extLst>
                    <a:ext uri="{9D8B030D-6E8A-4147-A177-3AD203B41FA5}">
                      <a16:colId xmlns:a16="http://schemas.microsoft.com/office/drawing/2014/main" val="2592459544"/>
                    </a:ext>
                  </a:extLst>
                </a:gridCol>
                <a:gridCol w="1981200">
                  <a:extLst>
                    <a:ext uri="{9D8B030D-6E8A-4147-A177-3AD203B41FA5}">
                      <a16:colId xmlns:a16="http://schemas.microsoft.com/office/drawing/2014/main" val="588152821"/>
                    </a:ext>
                  </a:extLst>
                </a:gridCol>
              </a:tblGrid>
              <a:tr h="0">
                <a:tc>
                  <a:txBody>
                    <a:bodyPr/>
                    <a:lstStyle/>
                    <a:p>
                      <a:pPr algn="ctr" fontAlgn="ctr"/>
                      <a:r>
                        <a:rPr lang="tr-TR" sz="1200" b="1" i="0" u="none" strike="noStrike" dirty="0">
                          <a:solidFill>
                            <a:srgbClr val="0F2303"/>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F2303"/>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0">
                <a:tc>
                  <a:txBody>
                    <a:bodyPr/>
                    <a:lstStyle/>
                    <a:p>
                      <a:pPr algn="l" fontAlgn="ctr"/>
                      <a:r>
                        <a:rPr lang="tr-TR" sz="1100" b="1" i="0" u="none" strike="noStrike" dirty="0">
                          <a:solidFill>
                            <a:srgbClr val="0F2303"/>
                          </a:solidFill>
                          <a:effectLst/>
                          <a:latin typeface="Calibri" panose="020F0502020204030204" pitchFamily="34" charset="0"/>
                        </a:rPr>
                        <a:t>G-1 </a:t>
                      </a:r>
                      <a:r>
                        <a:rPr lang="tr-TR" sz="1100" b="0" i="0" u="none" strike="noStrike" dirty="0">
                          <a:solidFill>
                            <a:srgbClr val="0F2303"/>
                          </a:solidFill>
                          <a:effectLst/>
                          <a:latin typeface="Calibri" panose="020F0502020204030204" pitchFamily="34" charset="0"/>
                        </a:rPr>
                        <a:t>Öğrenci odaklı olması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1" i="0" u="none" strike="noStrike" dirty="0">
                          <a:solidFill>
                            <a:srgbClr val="0F2303"/>
                          </a:solidFill>
                          <a:effectLst/>
                          <a:latin typeface="Calibri" panose="020F0502020204030204" pitchFamily="34" charset="0"/>
                        </a:rPr>
                        <a:t>Z-1</a:t>
                      </a:r>
                      <a:r>
                        <a:rPr lang="tr-TR" sz="1100" b="0" i="0" u="none" strike="noStrike" dirty="0">
                          <a:solidFill>
                            <a:srgbClr val="0F2303"/>
                          </a:solidFill>
                          <a:effectLst/>
                          <a:latin typeface="Calibri" panose="020F0502020204030204" pitchFamily="34" charset="0"/>
                        </a:rPr>
                        <a:t> Eğitimde inovasyon yaratılması sürecinin SHGM mevzuatlarına tabi olması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dirty="0">
                          <a:solidFill>
                            <a:srgbClr val="0F2303"/>
                          </a:solidFill>
                          <a:effectLst/>
                          <a:latin typeface="Calibri" panose="020F0502020204030204" pitchFamily="34" charset="0"/>
                        </a:rPr>
                        <a:t>F-1</a:t>
                      </a:r>
                      <a:r>
                        <a:rPr lang="tr-TR" sz="1100" b="0" i="0" u="none" strike="noStrike" dirty="0">
                          <a:solidFill>
                            <a:srgbClr val="0F2303"/>
                          </a:solidFill>
                          <a:effectLst/>
                          <a:latin typeface="Calibri" panose="020F0502020204030204" pitchFamily="34" charset="0"/>
                        </a:rPr>
                        <a:t> Uluslararası geçerliliği olan </a:t>
                      </a:r>
                      <a:r>
                        <a:rPr lang="tr-TR" sz="1100" b="0" i="0" u="none" strike="noStrike" dirty="0" err="1">
                          <a:solidFill>
                            <a:srgbClr val="0F2303"/>
                          </a:solidFill>
                          <a:effectLst/>
                          <a:latin typeface="Calibri" panose="020F0502020204030204" pitchFamily="34" charset="0"/>
                        </a:rPr>
                        <a:t>sertifka</a:t>
                      </a:r>
                      <a:r>
                        <a:rPr lang="tr-TR" sz="1100" b="0" i="0" u="none" strike="noStrike" dirty="0">
                          <a:solidFill>
                            <a:srgbClr val="0F2303"/>
                          </a:solidFill>
                          <a:effectLst/>
                          <a:latin typeface="Calibri" panose="020F0502020204030204" pitchFamily="34" charset="0"/>
                        </a:rPr>
                        <a:t> programına sahip üniversite sayısının kısıtlı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dirty="0">
                          <a:solidFill>
                            <a:srgbClr val="0F2303"/>
                          </a:solidFill>
                          <a:effectLst/>
                          <a:latin typeface="Calibri" panose="020F0502020204030204" pitchFamily="34" charset="0"/>
                        </a:rPr>
                        <a:t>T-1 </a:t>
                      </a:r>
                      <a:r>
                        <a:rPr lang="tr-TR" sz="1100" b="0" i="0" u="none" strike="noStrike" dirty="0">
                          <a:solidFill>
                            <a:srgbClr val="0F2303"/>
                          </a:solidFill>
                          <a:effectLst/>
                          <a:latin typeface="Calibri" panose="020F0502020204030204" pitchFamily="34" charset="0"/>
                        </a:rPr>
                        <a:t>Ortaöğretimdeki eğitimin ve ilgi duyduğu/ severek yapacağı meslek konusundaki yönlendirme yetersizliği sebebiyle öğrencinin program tercihini bilinçsiz yapmas</a:t>
                      </a:r>
                      <a:r>
                        <a:rPr lang="tr-TR" sz="1100" b="1" i="0" u="none" strike="noStrike" dirty="0">
                          <a:solidFill>
                            <a:srgbClr val="0F2303"/>
                          </a:solidFill>
                          <a:effectLst/>
                          <a:latin typeface="Calibri" panose="020F0502020204030204" pitchFamily="34" charset="0"/>
                        </a:rPr>
                        <a:t>ı</a:t>
                      </a:r>
                      <a:r>
                        <a:rPr lang="tr-TR" sz="1100" b="0" i="0" u="none" strike="noStrike" dirty="0">
                          <a:solidFill>
                            <a:srgbClr val="0F2303"/>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0">
                <a:tc>
                  <a:txBody>
                    <a:bodyPr/>
                    <a:lstStyle/>
                    <a:p>
                      <a:pPr algn="l" fontAlgn="ctr"/>
                      <a:r>
                        <a:rPr lang="tr-TR" sz="1100" b="1" i="0" u="none" strike="noStrike">
                          <a:solidFill>
                            <a:srgbClr val="0F2303"/>
                          </a:solidFill>
                          <a:effectLst/>
                          <a:latin typeface="Calibri" panose="020F0502020204030204" pitchFamily="34" charset="0"/>
                        </a:rPr>
                        <a:t>G-2</a:t>
                      </a:r>
                      <a:r>
                        <a:rPr lang="tr-TR" sz="1100" b="0" i="0" u="none" strike="noStrike">
                          <a:solidFill>
                            <a:srgbClr val="0F2303"/>
                          </a:solidFill>
                          <a:effectLst/>
                          <a:latin typeface="Calibri" panose="020F0502020204030204" pitchFamily="34" charset="0"/>
                        </a:rPr>
                        <a:t> YÖK Diplomasının yanında Uluslararası Sertifika imkanı verilmesi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400" b="0" i="0" u="none" strike="noStrike" dirty="0">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a:solidFill>
                            <a:srgbClr val="0F2303"/>
                          </a:solidFill>
                          <a:effectLst/>
                          <a:latin typeface="Calibri" panose="020F0502020204030204" pitchFamily="34" charset="0"/>
                        </a:rPr>
                        <a:t>F-2</a:t>
                      </a:r>
                      <a:r>
                        <a:rPr lang="tr-TR" sz="1100" b="0" i="0" u="none" strike="noStrike">
                          <a:solidFill>
                            <a:srgbClr val="0F2303"/>
                          </a:solidFill>
                          <a:effectLst/>
                          <a:latin typeface="Calibri" panose="020F0502020204030204" pitchFamily="34" charset="0"/>
                        </a:rPr>
                        <a:t> Antalya ilinin öğrenci tercihi açısından sosyal ve kültürel avantajları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dirty="0">
                          <a:solidFill>
                            <a:srgbClr val="0F2303"/>
                          </a:solidFill>
                          <a:effectLst/>
                          <a:latin typeface="Calibri" panose="020F0502020204030204" pitchFamily="34" charset="0"/>
                        </a:rPr>
                        <a:t>T-2</a:t>
                      </a:r>
                      <a:r>
                        <a:rPr lang="tr-TR" sz="1100" b="0" i="0" u="none" strike="noStrike" dirty="0">
                          <a:solidFill>
                            <a:srgbClr val="0F2303"/>
                          </a:solidFill>
                          <a:effectLst/>
                          <a:latin typeface="Calibri" panose="020F0502020204030204" pitchFamily="34" charset="0"/>
                        </a:rPr>
                        <a:t> Öğrencilerin ilgili mevzuatlara (yönetmelik/yönerge) ve ihtiyacı olan ilgili birimlerce duyurulan bilgilere karşı duyarsızlığı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0">
                <a:tc>
                  <a:txBody>
                    <a:bodyPr/>
                    <a:lstStyle/>
                    <a:p>
                      <a:pPr algn="l" fontAlgn="ctr"/>
                      <a:r>
                        <a:rPr lang="tr-TR" sz="1100" b="1" i="0" u="none" strike="noStrike">
                          <a:solidFill>
                            <a:srgbClr val="0F2303"/>
                          </a:solidFill>
                          <a:effectLst/>
                          <a:latin typeface="Calibri" panose="020F0502020204030204" pitchFamily="34" charset="0"/>
                        </a:rPr>
                        <a:t>G-3 </a:t>
                      </a:r>
                      <a:r>
                        <a:rPr lang="tr-TR" sz="1100" b="0" i="0" u="none" strike="noStrike">
                          <a:solidFill>
                            <a:srgbClr val="0F2303"/>
                          </a:solidFill>
                          <a:effectLst/>
                          <a:latin typeface="Calibri" panose="020F0502020204030204" pitchFamily="34" charset="0"/>
                        </a:rPr>
                        <a:t>Kalite süreç entegrasyon çalışmalarının geliştirilmesi</a:t>
                      </a:r>
                      <a:endParaRPr lang="tr-TR" sz="1100" b="1" i="0" u="none" strike="noStrike">
                        <a:solidFill>
                          <a:srgbClr val="0F2303"/>
                        </a:solidFill>
                        <a:effectLst/>
                        <a:latin typeface="Calibri" panose="020F0502020204030204" pitchFamily="34" charset="0"/>
                      </a:endParaRP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400" b="0" i="0" u="none" strike="noStrike" dirty="0">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a:solidFill>
                            <a:srgbClr val="0F2303"/>
                          </a:solidFill>
                          <a:effectLst/>
                          <a:latin typeface="Calibri" panose="020F0502020204030204" pitchFamily="34" charset="0"/>
                        </a:rPr>
                        <a:t>F-3</a:t>
                      </a:r>
                      <a:r>
                        <a:rPr lang="tr-TR" sz="1100" b="0" i="0" u="none" strike="noStrike">
                          <a:solidFill>
                            <a:srgbClr val="0F2303"/>
                          </a:solidFill>
                          <a:effectLst/>
                          <a:latin typeface="Calibri" panose="020F0502020204030204" pitchFamily="34" charset="0"/>
                        </a:rPr>
                        <a:t> Ortaöğretimdeki eğitimin ve ilgi duyduğu/ severek yapacağı meslek konusundaki yönlendirme yetersizliği sebebiyle öğrencinin program tercihini bilinçsiz yapması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dirty="0">
                          <a:solidFill>
                            <a:srgbClr val="0F2303"/>
                          </a:solidFill>
                          <a:effectLst/>
                          <a:latin typeface="Calibri" panose="020F0502020204030204" pitchFamily="34" charset="0"/>
                        </a:rPr>
                        <a:t>T-3 </a:t>
                      </a:r>
                      <a:r>
                        <a:rPr lang="tr-TR" sz="1100" b="0" i="0" u="none" strike="noStrike" dirty="0">
                          <a:solidFill>
                            <a:srgbClr val="0F2303"/>
                          </a:solidFill>
                          <a:effectLst/>
                          <a:latin typeface="Calibri" panose="020F0502020204030204" pitchFamily="34" charset="0"/>
                        </a:rPr>
                        <a:t>Sektörel dalgalanmalar sebebiyle iş alanların daralması</a:t>
                      </a:r>
                      <a:endParaRPr lang="tr-TR" sz="1100" b="1" i="0" u="none" strike="noStrike" dirty="0">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0">
                <a:tc>
                  <a:txBody>
                    <a:bodyPr/>
                    <a:lstStyle/>
                    <a:p>
                      <a:pPr algn="l" fontAlgn="ctr"/>
                      <a:r>
                        <a:rPr lang="tr-TR" sz="1100" b="1" i="0" u="none" strike="noStrike">
                          <a:solidFill>
                            <a:srgbClr val="0F2303"/>
                          </a:solidFill>
                          <a:effectLst/>
                          <a:latin typeface="Calibri" panose="020F0502020204030204" pitchFamily="34" charset="0"/>
                        </a:rPr>
                        <a:t>G-4</a:t>
                      </a:r>
                      <a:r>
                        <a:rPr lang="tr-TR" sz="1100" b="0" i="0" u="none" strike="noStrike">
                          <a:solidFill>
                            <a:srgbClr val="0F2303"/>
                          </a:solidFill>
                          <a:effectLst/>
                          <a:latin typeface="Calibri" panose="020F0502020204030204" pitchFamily="34" charset="0"/>
                        </a:rPr>
                        <a:t> Uluslar arası standartlarda eğitim verilmesi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400" b="0" i="0" u="none" strike="noStrike" dirty="0">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dirty="0">
                          <a:solidFill>
                            <a:srgbClr val="0F2303"/>
                          </a:solidFill>
                          <a:effectLst/>
                          <a:latin typeface="Calibri" panose="020F0502020204030204" pitchFamily="34" charset="0"/>
                        </a:rPr>
                        <a:t>F-4</a:t>
                      </a:r>
                      <a:r>
                        <a:rPr lang="tr-TR" sz="1100" b="0" i="0" u="none" strike="noStrike" dirty="0">
                          <a:solidFill>
                            <a:srgbClr val="0F2303"/>
                          </a:solidFill>
                          <a:effectLst/>
                          <a:latin typeface="Calibri" panose="020F0502020204030204" pitchFamily="34" charset="0"/>
                        </a:rPr>
                        <a:t> Yüksekokulun yeni kurumsallaşmaya başlaması altyapının sistematik oluşturulması için zemin hazırlaması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1" i="0" u="none" strike="noStrike" dirty="0">
                          <a:solidFill>
                            <a:srgbClr val="0F2303"/>
                          </a:solidFill>
                          <a:effectLst/>
                          <a:latin typeface="Calibri" panose="020F0502020204030204" pitchFamily="34" charset="0"/>
                        </a:rPr>
                        <a:t>T-4 </a:t>
                      </a:r>
                      <a:r>
                        <a:rPr lang="tr-TR" sz="1100" b="0" i="0" u="none" strike="noStrike" dirty="0" err="1">
                          <a:solidFill>
                            <a:srgbClr val="0F2303"/>
                          </a:solidFill>
                          <a:effectLst/>
                          <a:latin typeface="Calibri" panose="020F0502020204030204" pitchFamily="34" charset="0"/>
                        </a:rPr>
                        <a:t>Teknoljik</a:t>
                      </a:r>
                      <a:r>
                        <a:rPr lang="tr-TR" sz="1100" b="0" i="0" u="none" strike="noStrike" dirty="0">
                          <a:solidFill>
                            <a:srgbClr val="0F2303"/>
                          </a:solidFill>
                          <a:effectLst/>
                          <a:latin typeface="Calibri" panose="020F0502020204030204" pitchFamily="34" charset="0"/>
                        </a:rPr>
                        <a:t> gelişim sebebiyle iş arzının azalması</a:t>
                      </a:r>
                      <a:endParaRPr lang="tr-TR" sz="1100" b="1" i="0" u="none" strike="noStrike" dirty="0">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0">
                <a:tc>
                  <a:txBody>
                    <a:bodyPr/>
                    <a:lstStyle/>
                    <a:p>
                      <a:pPr algn="l" fontAlgn="ctr"/>
                      <a:r>
                        <a:rPr lang="tr-TR" sz="1100" b="1" i="0" u="none" strike="noStrike">
                          <a:solidFill>
                            <a:srgbClr val="0F2303"/>
                          </a:solidFill>
                          <a:effectLst/>
                          <a:latin typeface="Calibri" panose="020F0502020204030204" pitchFamily="34" charset="0"/>
                        </a:rPr>
                        <a:t>G-5</a:t>
                      </a:r>
                      <a:r>
                        <a:rPr lang="tr-TR" sz="1100" b="0" i="0" u="none" strike="noStrike">
                          <a:solidFill>
                            <a:srgbClr val="0F2303"/>
                          </a:solidFill>
                          <a:effectLst/>
                          <a:latin typeface="Calibri" panose="020F0502020204030204" pitchFamily="34" charset="0"/>
                        </a:rPr>
                        <a:t> Sektör deneyimli eğitmenler</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400" b="0" i="0" u="none" strike="noStrike" dirty="0">
                        <a:solidFill>
                          <a:srgbClr val="0F2303"/>
                        </a:solidFill>
                        <a:effectLst/>
                        <a:latin typeface="Calibri" panose="020F0502020204030204" pitchFamily="34" charset="0"/>
                      </a:endParaRP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0">
                <a:tc>
                  <a:txBody>
                    <a:bodyPr/>
                    <a:lstStyle/>
                    <a:p>
                      <a:pPr algn="l" fontAlgn="ctr"/>
                      <a:r>
                        <a:rPr lang="tr-TR" sz="1100" b="1" i="0" u="none" strike="noStrike">
                          <a:solidFill>
                            <a:srgbClr val="0F2303"/>
                          </a:solidFill>
                          <a:effectLst/>
                          <a:latin typeface="Calibri" panose="020F0502020204030204" pitchFamily="34" charset="0"/>
                        </a:rPr>
                        <a:t>G-6</a:t>
                      </a:r>
                      <a:r>
                        <a:rPr lang="tr-TR" sz="1100" b="0" i="0" u="none" strike="noStrike">
                          <a:solidFill>
                            <a:srgbClr val="0F2303"/>
                          </a:solidFill>
                          <a:effectLst/>
                          <a:latin typeface="Calibri" panose="020F0502020204030204" pitchFamily="34" charset="0"/>
                        </a:rPr>
                        <a:t> Üst Yönetim ve mütevelli heyetinin eğitime bakış açısı ve etkili iletişim</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dirty="0">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400" b="0" i="0" u="none" strike="noStrike" dirty="0">
                        <a:solidFill>
                          <a:srgbClr val="0F2303"/>
                        </a:solidFill>
                        <a:effectLst/>
                        <a:latin typeface="Calibri" panose="020F0502020204030204" pitchFamily="34" charset="0"/>
                      </a:endParaRP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0">
                <a:tc>
                  <a:txBody>
                    <a:bodyPr/>
                    <a:lstStyle/>
                    <a:p>
                      <a:pPr algn="l" fontAlgn="ctr"/>
                      <a:r>
                        <a:rPr lang="tr-TR" sz="1100" b="1" i="0" u="none" strike="noStrike" dirty="0">
                          <a:solidFill>
                            <a:srgbClr val="0F2303"/>
                          </a:solidFill>
                          <a:effectLst/>
                          <a:latin typeface="Calibri" panose="020F0502020204030204" pitchFamily="34" charset="0"/>
                        </a:rPr>
                        <a:t>G-7 </a:t>
                      </a:r>
                      <a:r>
                        <a:rPr lang="tr-TR" sz="1100" b="0" i="0" u="none" strike="noStrike" dirty="0">
                          <a:solidFill>
                            <a:srgbClr val="0F2303"/>
                          </a:solidFill>
                          <a:effectLst/>
                          <a:latin typeface="Calibri" panose="020F0502020204030204" pitchFamily="34" charset="0"/>
                        </a:rPr>
                        <a:t>Öğrenci akademisyen ilişkisinin güçlü olması</a:t>
                      </a:r>
                      <a:endParaRPr lang="tr-TR" sz="1100" b="1" i="0" u="none" strike="noStrike" dirty="0">
                        <a:solidFill>
                          <a:srgbClr val="0F2303"/>
                        </a:solidFill>
                        <a:effectLst/>
                        <a:latin typeface="Calibri" panose="020F0502020204030204" pitchFamily="34" charset="0"/>
                      </a:endParaRP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dirty="0">
                          <a:solidFill>
                            <a:srgbClr val="0F2303"/>
                          </a:solidFill>
                          <a:effectLst/>
                          <a:latin typeface="Calibri" panose="020F0502020204030204" pitchFamily="34" charset="0"/>
                        </a:rPr>
                        <a:t>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400" b="0" i="0" u="none" strike="noStrike" dirty="0">
                        <a:solidFill>
                          <a:srgbClr val="0F2303"/>
                        </a:solidFill>
                        <a:effectLst/>
                        <a:latin typeface="Calibri" panose="020F0502020204030204" pitchFamily="34" charset="0"/>
                      </a:endParaRP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693259043"/>
              </p:ext>
            </p:extLst>
          </p:nvPr>
        </p:nvGraphicFramePr>
        <p:xfrm>
          <a:off x="842963" y="1288031"/>
          <a:ext cx="7572375" cy="4636429"/>
        </p:xfrm>
        <a:graphic>
          <a:graphicData uri="http://schemas.openxmlformats.org/drawingml/2006/table">
            <a:tbl>
              <a:tblPr/>
              <a:tblGrid>
                <a:gridCol w="2524125">
                  <a:extLst>
                    <a:ext uri="{9D8B030D-6E8A-4147-A177-3AD203B41FA5}">
                      <a16:colId xmlns:a16="http://schemas.microsoft.com/office/drawing/2014/main" val="3918363564"/>
                    </a:ext>
                  </a:extLst>
                </a:gridCol>
                <a:gridCol w="2524125">
                  <a:extLst>
                    <a:ext uri="{9D8B030D-6E8A-4147-A177-3AD203B41FA5}">
                      <a16:colId xmlns:a16="http://schemas.microsoft.com/office/drawing/2014/main" val="1683979601"/>
                    </a:ext>
                  </a:extLst>
                </a:gridCol>
                <a:gridCol w="2524125">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l" fontAlgn="ctr"/>
                      <a:r>
                        <a:rPr lang="tr-TR" sz="1100" b="0" i="0" u="none" strike="noStrike" dirty="0">
                          <a:solidFill>
                            <a:srgbClr val="000000"/>
                          </a:solidFill>
                          <a:effectLst/>
                          <a:latin typeface="Calibri" panose="020F0502020204030204" pitchFamily="34" charset="0"/>
                        </a:rPr>
                        <a:t>Üst Yönetim</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Yönetim çevriminde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Eğitim sürecinin etkin verimli ve eksiksiz bir şekilde gerçekleştirilmesi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l" fontAlgn="ctr"/>
                      <a:r>
                        <a:rPr lang="tr-TR" sz="1100" b="0" i="0" u="none" strike="noStrike">
                          <a:solidFill>
                            <a:srgbClr val="000000"/>
                          </a:solidFill>
                          <a:effectLst/>
                          <a:latin typeface="Calibri" panose="020F0502020204030204" pitchFamily="34" charset="0"/>
                        </a:rPr>
                        <a:t>Sivil Havacılık Genel Müdürlüğü (SHGM)</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Programın belirlenmesi, işleyişinin takip edilmesi, sınavların yapılması  ve başarılı olan öğrencilerin  sertifkasyon yetkilendirilmesinin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Eğitim sürecinin SHGM mevzuatına ve standartlarına göre gerçekleştirilmesi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l" fontAlgn="ctr"/>
                      <a:r>
                        <a:rPr lang="tr-TR" sz="1100" b="0" i="0" u="none" strike="noStrike">
                          <a:solidFill>
                            <a:srgbClr val="000000"/>
                          </a:solidFill>
                          <a:effectLst/>
                          <a:latin typeface="Calibri" panose="020F0502020204030204" pitchFamily="34" charset="0"/>
                        </a:rPr>
                        <a:t>Onaylı Eğitim Organizasyonu (ATO)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SHGM tarafından SHGM'nin mevzuatının ve standartlarının uygulanması ve takibinden sorumlu yetkili birim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Eğitim sürecinin SHGM mevzuatına ve standartlarına göre gerçekleştirilmesi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l" fontAlgn="ctr"/>
                      <a:r>
                        <a:rPr lang="tr-TR" sz="1100" b="0" i="0" u="none" strike="noStrike">
                          <a:solidFill>
                            <a:srgbClr val="000000"/>
                          </a:solidFill>
                          <a:effectLst/>
                          <a:latin typeface="Calibri" panose="020F0502020204030204" pitchFamily="34" charset="0"/>
                        </a:rPr>
                        <a:t>Akademisyenler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Bölüm eğitimini vermek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Eğitimin öğrenciler tarafından alınması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l" fontAlgn="ctr"/>
                      <a:r>
                        <a:rPr lang="tr-TR" sz="1100" b="0" i="0" u="none" strike="noStrike">
                          <a:solidFill>
                            <a:srgbClr val="000000"/>
                          </a:solidFill>
                          <a:effectLst/>
                          <a:latin typeface="Calibri" panose="020F0502020204030204" pitchFamily="34" charset="0"/>
                        </a:rPr>
                        <a:t>Kısmi Zamanlı Teorik Bilgi Öğretmenleri (TBÖ)</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ATO'nun sertifka eğitimlerini veren eğitmenler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Ücret, verimli çalışma ortamı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l" fontAlgn="ctr"/>
                      <a:r>
                        <a:rPr lang="tr-TR" sz="1100" b="0" i="0" u="none" strike="noStrike">
                          <a:solidFill>
                            <a:srgbClr val="000000"/>
                          </a:solidFill>
                          <a:effectLst/>
                          <a:latin typeface="Calibri" panose="020F0502020204030204" pitchFamily="34" charset="0"/>
                        </a:rPr>
                        <a:t>Öğrenciler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Eğitim hizmetini alması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İyi eğitim almak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l" fontAlgn="ctr"/>
                      <a:r>
                        <a:rPr lang="tr-TR" sz="1100" b="0" i="0" u="none" strike="noStrike">
                          <a:solidFill>
                            <a:srgbClr val="000000"/>
                          </a:solidFill>
                          <a:effectLst/>
                          <a:latin typeface="Calibri" panose="020F0502020204030204" pitchFamily="34" charset="0"/>
                        </a:rPr>
                        <a:t>Veliler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Öğrenciler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Hizmet memnuniyeti,nitelikli eğitim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l" fontAlgn="ctr"/>
                      <a:r>
                        <a:rPr lang="tr-TR" sz="1100" b="0" i="0" u="none" strike="noStrike">
                          <a:solidFill>
                            <a:srgbClr val="000000"/>
                          </a:solidFill>
                          <a:effectLst/>
                          <a:latin typeface="Calibri" panose="020F0502020204030204" pitchFamily="34" charset="0"/>
                        </a:rPr>
                        <a:t>Mezunlar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Üniversite tanıtımı/program çıktısı/potansiyel mesleki destek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İş olanak sunması ve mezuniyet sonrası destek/ilgi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l" fontAlgn="ctr"/>
                      <a:r>
                        <a:rPr lang="tr-TR" sz="1100" b="0" i="0" u="none" strike="noStrike">
                          <a:solidFill>
                            <a:srgbClr val="000000"/>
                          </a:solidFill>
                          <a:effectLst/>
                          <a:latin typeface="Calibri" panose="020F0502020204030204" pitchFamily="34" charset="0"/>
                        </a:rPr>
                        <a:t>Diğer Akademik Birimler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Verilen ortak hizmet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İşbirliği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l" fontAlgn="ctr"/>
                      <a:r>
                        <a:rPr lang="tr-TR" sz="1100" b="0" i="0" u="none" strike="noStrike">
                          <a:solidFill>
                            <a:srgbClr val="000000"/>
                          </a:solidFill>
                          <a:effectLst/>
                          <a:latin typeface="Calibri" panose="020F0502020204030204" pitchFamily="34" charset="0"/>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1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dirty="0">
                          <a:solidFill>
                            <a:srgbClr val="000000"/>
                          </a:solidFill>
                          <a:effectLst/>
                          <a:latin typeface="Calibri" panose="020F0502020204030204" pitchFamily="34" charset="0"/>
                        </a:rPr>
                        <a:t>Düzenli olarak KİDR,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00343100"/>
              </p:ext>
            </p:extLst>
          </p:nvPr>
        </p:nvGraphicFramePr>
        <p:xfrm>
          <a:off x="1696178" y="1385082"/>
          <a:ext cx="5472441" cy="4897927"/>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581837826"/>
              </p:ext>
            </p:extLst>
          </p:nvPr>
        </p:nvGraphicFramePr>
        <p:xfrm>
          <a:off x="1696178" y="1385082"/>
          <a:ext cx="5472441" cy="4993718"/>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Bilgisayar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UHY</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Bilgisayar olmaması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1120458518"/>
              </p:ext>
            </p:extLst>
          </p:nvPr>
        </p:nvGraphicFramePr>
        <p:xfrm>
          <a:off x="1696178" y="1385082"/>
          <a:ext cx="5472441" cy="5231359"/>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024586240"/>
              </p:ext>
            </p:extLst>
          </p:nvPr>
        </p:nvGraphicFramePr>
        <p:xfrm>
          <a:off x="545122" y="1801446"/>
          <a:ext cx="8203223" cy="22961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45534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b="0" dirty="0">
                          <a:solidFill>
                            <a:srgbClr val="0F2303"/>
                          </a:solidFill>
                        </a:rPr>
                        <a:t>T-2 Öğrencilerin ilgili mevzuatlara (yönetmelik/yönerge) ve ihtiyacı olan ilgili birimlerce duyurulan bilgilere karşı duyarsızlığı (Orta Düzeydeki Risk)</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14 Şubat (Bahar dönemi başlangıcı)</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Tüm akademik personel</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b="0" dirty="0">
                          <a:solidFill>
                            <a:srgbClr val="0F2303"/>
                          </a:solidFill>
                        </a:rPr>
                        <a:t>Eğitim öğretim dönem başlangıcında ders bazlı bilgilendirmeler yapılması (Orta Düzeydeki Risk)</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7433B903-3842-48DA-A81A-0D82E7E71A24}"/>
              </a:ext>
            </a:extLst>
          </p:cNvPr>
          <p:cNvSpPr txBox="1"/>
          <p:nvPr/>
        </p:nvSpPr>
        <p:spPr>
          <a:xfrm>
            <a:off x="1021891" y="1701284"/>
            <a:ext cx="7422022" cy="369332"/>
          </a:xfrm>
          <a:prstGeom prst="rect">
            <a:avLst/>
          </a:prstGeom>
          <a:noFill/>
        </p:spPr>
        <p:txBody>
          <a:bodyPr wrap="square">
            <a:spAutoFit/>
          </a:bodyPr>
          <a:lstStyle/>
          <a:p>
            <a:r>
              <a:rPr lang="tr-TR" dirty="0">
                <a:solidFill>
                  <a:srgbClr val="0F2303"/>
                </a:solidFill>
              </a:rPr>
              <a:t>Şu an için tamamlanmış bir anket bulunmamaktadır.</a:t>
            </a:r>
          </a:p>
        </p:txBody>
      </p:sp>
    </p:spTree>
    <p:extLst>
      <p:ext uri="{BB962C8B-B14F-4D97-AF65-F5344CB8AC3E}">
        <p14:creationId xmlns:p14="http://schemas.microsoft.com/office/powerpoint/2010/main" val="1666700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653</TotalTime>
  <Words>866</Words>
  <Application>Microsoft Office PowerPoint</Application>
  <PresentationFormat>Ekran Gösterisi (4:3)</PresentationFormat>
  <Paragraphs>270</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AOH</cp:lastModifiedBy>
  <cp:revision>66</cp:revision>
  <dcterms:created xsi:type="dcterms:W3CDTF">2020-01-20T10:44:30Z</dcterms:created>
  <dcterms:modified xsi:type="dcterms:W3CDTF">2022-02-17T07:57:42Z</dcterms:modified>
</cp:coreProperties>
</file>