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8" r:id="rId3"/>
    <p:sldId id="347" r:id="rId4"/>
    <p:sldId id="365" r:id="rId5"/>
    <p:sldId id="346" r:id="rId6"/>
    <p:sldId id="364" r:id="rId7"/>
    <p:sldId id="285" r:id="rId8"/>
    <p:sldId id="353" r:id="rId9"/>
    <p:sldId id="358" r:id="rId10"/>
    <p:sldId id="352" r:id="rId11"/>
    <p:sldId id="357" r:id="rId12"/>
    <p:sldId id="304" r:id="rId13"/>
    <p:sldId id="359" r:id="rId14"/>
    <p:sldId id="361" r:id="rId15"/>
    <p:sldId id="278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65"/>
            <p14:sldId id="346"/>
            <p14:sldId id="364"/>
            <p14:sldId id="285"/>
            <p14:sldId id="353"/>
            <p14:sldId id="358"/>
            <p14:sldId id="352"/>
            <p14:sldId id="357"/>
            <p14:sldId id="304"/>
            <p14:sldId id="359"/>
            <p14:sldId id="361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204"/>
    <a:srgbClr val="020424"/>
    <a:srgbClr val="0F2303"/>
    <a:srgbClr val="0C0D0D"/>
    <a:srgbClr val="001626"/>
    <a:srgbClr val="7AEE32"/>
    <a:srgbClr val="E626AF"/>
    <a:srgbClr val="1F0620"/>
    <a:srgbClr val="D9D9D9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62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27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23.02.2022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D5F7-133C-4CC6-ABBC-ACE6365E20AF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DA21-0E63-4B55-A55E-912478EF67BC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DE3EC-E955-4A64-A09D-743E10E046A7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79229-57A3-4788-B0C0-040F988C6CF9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0A6B2-F06A-494A-9FF7-BB9955C325B1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59AA-94F4-45BC-9D08-6EE44B9E6B5F}" type="datetime1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C99D-8454-483D-B705-C9B40E7EB71C}" type="datetime1">
              <a:rPr lang="tr-TR" smtClean="0"/>
              <a:t>23.02.2022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03A42-5A74-4892-825F-555BF6E28D5E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3F7A-9C88-4182-9717-C909EA0A2C88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01455-734A-4DBA-8ADD-813953542B46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436F-0362-4810-9004-378A37ED99CC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25A5-3C0B-4DF3-876F-77B6A7843801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4182-289A-413E-A0C7-D3E1C2AB562E}" type="datetime1">
              <a:rPr lang="tr-TR" smtClean="0"/>
              <a:t>23.02.2022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0CC3-1DB9-404D-AA53-EC0787D2BA8F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DF43-DED6-452C-9C90-698DBA90C740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C4F1-820A-42EA-AF84-CEA40AC7408A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B52D0-B57D-41A6-80F7-AD28119AC01D}" type="datetime1">
              <a:rPr lang="tr-TR" smtClean="0"/>
              <a:t>23.02.2022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940AFC3-2B28-45C0-A36B-8012738436AD}" type="datetime1">
              <a:rPr lang="tr-TR" smtClean="0"/>
              <a:t>23.02.2022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Excel__al__ma_Sayfas_.xlsx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986931" y="4895390"/>
            <a:ext cx="34563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2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tr-TR" sz="2800" b="1" dirty="0">
                <a:solidFill>
                  <a:schemeClr val="accent5">
                    <a:lumMod val="50000"/>
                  </a:schemeClr>
                </a:solidFill>
              </a:rPr>
              <a:t>Turizm İşletmeciliği</a:t>
            </a: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2021 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D5786F2-60A4-45F4-8CD3-5F69903A6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10422"/>
              </p:ext>
            </p:extLst>
          </p:nvPr>
        </p:nvGraphicFramePr>
        <p:xfrm>
          <a:off x="470387" y="1861039"/>
          <a:ext cx="8203223" cy="22961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942116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5261107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Bulgu (DF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  <a:latin typeface="+mn-lt"/>
                        </a:rPr>
                        <a:t>) </a:t>
                      </a: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Tanımı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  <a:latin typeface="+mn-lt"/>
                        </a:rPr>
                        <a:t>:….</a:t>
                      </a:r>
                      <a:endParaRPr lang="en-US" baseline="0" dirty="0">
                        <a:solidFill>
                          <a:srgbClr val="0C0D0D"/>
                        </a:solidFill>
                        <a:latin typeface="+mn-lt"/>
                      </a:endParaRPr>
                    </a:p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>
                        <a:solidFill>
                          <a:srgbClr val="0C0D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b="0" dirty="0">
                          <a:solidFill>
                            <a:srgbClr val="0C0D0D"/>
                          </a:solidFill>
                          <a:latin typeface="+mn-lt"/>
                        </a:rPr>
                        <a:t>5.2. - 7.1.2. Kalite </a:t>
                      </a:r>
                      <a:r>
                        <a:rPr lang="en-US" b="0" dirty="0" smtClean="0">
                          <a:solidFill>
                            <a:srgbClr val="0C0D0D"/>
                          </a:solidFill>
                          <a:latin typeface="+mn-lt"/>
                        </a:rPr>
                        <a:t>y</a:t>
                      </a:r>
                      <a:r>
                        <a:rPr lang="tr-TR" b="0" dirty="0" err="1" smtClean="0">
                          <a:solidFill>
                            <a:srgbClr val="0C0D0D"/>
                          </a:solidFill>
                          <a:latin typeface="+mn-lt"/>
                        </a:rPr>
                        <a:t>önetim</a:t>
                      </a:r>
                      <a:r>
                        <a:rPr lang="tr-TR" b="0" dirty="0" smtClean="0">
                          <a:solidFill>
                            <a:srgbClr val="0C0D0D"/>
                          </a:solidFill>
                          <a:latin typeface="+mn-lt"/>
                        </a:rPr>
                        <a:t> </a:t>
                      </a:r>
                      <a:r>
                        <a:rPr lang="en-US" b="0" dirty="0" smtClean="0">
                          <a:solidFill>
                            <a:srgbClr val="0C0D0D"/>
                          </a:solidFill>
                          <a:latin typeface="+mn-lt"/>
                        </a:rPr>
                        <a:t>S</a:t>
                      </a:r>
                      <a:r>
                        <a:rPr lang="tr-TR" b="0" dirty="0" err="1" smtClean="0">
                          <a:solidFill>
                            <a:srgbClr val="0C0D0D"/>
                          </a:solidFill>
                          <a:latin typeface="+mn-lt"/>
                        </a:rPr>
                        <a:t>istemi'ne</a:t>
                      </a:r>
                      <a:r>
                        <a:rPr lang="tr-TR" b="0" dirty="0" smtClean="0">
                          <a:solidFill>
                            <a:srgbClr val="0C0D0D"/>
                          </a:solidFill>
                          <a:latin typeface="+mn-lt"/>
                        </a:rPr>
                        <a:t> </a:t>
                      </a:r>
                      <a:r>
                        <a:rPr lang="tr-TR" b="0" dirty="0">
                          <a:solidFill>
                            <a:srgbClr val="0C0D0D"/>
                          </a:solidFill>
                          <a:latin typeface="+mn-lt"/>
                        </a:rPr>
                        <a:t>yönelik kültür ve farkındalığın oluşmadığı görülmüştür.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Termin Tarihi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  <a:latin typeface="+mn-lt"/>
                        </a:rPr>
                        <a:t> : ….</a:t>
                      </a:r>
                      <a:endParaRPr lang="tr-TR" dirty="0">
                        <a:solidFill>
                          <a:srgbClr val="0C0D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15.03.2022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Yapılan Geçici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  <a:latin typeface="+mn-lt"/>
                        </a:rPr>
                        <a:t> Faaliyet :….</a:t>
                      </a:r>
                      <a:endParaRPr lang="tr-TR" dirty="0">
                        <a:solidFill>
                          <a:srgbClr val="0C0D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tr-TR" dirty="0">
                        <a:solidFill>
                          <a:srgbClr val="0C0D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Yapılan Kalıcı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  <a:latin typeface="+mn-lt"/>
                        </a:rPr>
                        <a:t> Faaliyet :…..</a:t>
                      </a:r>
                      <a:endParaRPr lang="tr-TR" dirty="0">
                        <a:solidFill>
                          <a:srgbClr val="0C0D0D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Yapılacak olan bölüm toplantısında Kalite Yönetim Sistemi’nin önemi ve katkıları üzerine bilgi </a:t>
                      </a:r>
                      <a:r>
                        <a:rPr lang="tr-TR" dirty="0" smtClean="0">
                          <a:solidFill>
                            <a:srgbClr val="0C0D0D"/>
                          </a:solidFill>
                          <a:latin typeface="+mn-lt"/>
                        </a:rPr>
                        <a:t>paylaşımı </a:t>
                      </a:r>
                      <a:r>
                        <a:rPr lang="tr-TR" dirty="0">
                          <a:solidFill>
                            <a:srgbClr val="0C0D0D"/>
                          </a:solidFill>
                          <a:latin typeface="+mn-lt"/>
                        </a:rPr>
                        <a:t>gerçekleştirilecektir.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sp>
        <p:nvSpPr>
          <p:cNvPr id="3" name="Slayt Numarası Yer Tutucusu 2">
            <a:extLst>
              <a:ext uri="{FF2B5EF4-FFF2-40B4-BE49-F238E27FC236}">
                <a16:creationId xmlns:a16="http://schemas.microsoft.com/office/drawing/2014/main" id="{54AF8B03-7293-40B0-BA9E-1AD05D9D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75479B1-49FD-4169-8A2D-AF9FC07F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11</a:t>
            </a:fld>
            <a:endParaRPr lang="tr-TR"/>
          </a:p>
        </p:txBody>
      </p:sp>
      <p:graphicFrame>
        <p:nvGraphicFramePr>
          <p:cNvPr id="22" name="Nesne 21">
            <a:extLst>
              <a:ext uri="{FF2B5EF4-FFF2-40B4-BE49-F238E27FC236}">
                <a16:creationId xmlns:a16="http://schemas.microsoft.com/office/drawing/2014/main" id="{7F118DD2-A284-4E96-A761-37E588B511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340887"/>
              </p:ext>
            </p:extLst>
          </p:nvPr>
        </p:nvGraphicFramePr>
        <p:xfrm>
          <a:off x="251520" y="528520"/>
          <a:ext cx="5712479" cy="6329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Worksheet" r:id="rId4" imgW="8237255" imgH="10142346" progId="Excel.Sheet.12">
                  <p:embed/>
                </p:oleObj>
              </mc:Choice>
              <mc:Fallback>
                <p:oleObj name="Worksheet" r:id="rId4" imgW="8237255" imgH="1014234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528520"/>
                        <a:ext cx="5712479" cy="6329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Metin kutusu 4">
            <a:extLst>
              <a:ext uri="{FF2B5EF4-FFF2-40B4-BE49-F238E27FC236}">
                <a16:creationId xmlns:a16="http://schemas.microsoft.com/office/drawing/2014/main" id="{D98E9B18-03EE-42F3-B3EB-26EB37C0E43B}"/>
              </a:ext>
            </a:extLst>
          </p:cNvPr>
          <p:cNvSpPr txBox="1"/>
          <p:nvPr/>
        </p:nvSpPr>
        <p:spPr>
          <a:xfrm>
            <a:off x="6031523" y="1310326"/>
            <a:ext cx="311247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6145822" y="2956829"/>
            <a:ext cx="29981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err="1" smtClean="0">
                <a:solidFill>
                  <a:srgbClr val="1F0620"/>
                </a:solidFill>
              </a:rPr>
              <a:t>Turizm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İşletmeciliği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TR" sz="1600" dirty="0" smtClean="0">
                <a:solidFill>
                  <a:srgbClr val="1F0620"/>
                </a:solidFill>
              </a:rPr>
              <a:t>iç </a:t>
            </a:r>
            <a:r>
              <a:rPr lang="en-TR" sz="1600" dirty="0">
                <a:solidFill>
                  <a:srgbClr val="1F0620"/>
                </a:solidFill>
              </a:rPr>
              <a:t>denetim KYS puanı </a:t>
            </a:r>
            <a:r>
              <a:rPr lang="en-TR" sz="1600" dirty="0" smtClean="0">
                <a:solidFill>
                  <a:srgbClr val="1F0620"/>
                </a:solidFill>
              </a:rPr>
              <a:t>%9</a:t>
            </a:r>
            <a:r>
              <a:rPr lang="en-US" sz="1600" dirty="0" smtClean="0">
                <a:solidFill>
                  <a:srgbClr val="1F0620"/>
                </a:solidFill>
              </a:rPr>
              <a:t>6’dır</a:t>
            </a:r>
            <a:r>
              <a:rPr lang="en-TR" sz="1600" dirty="0" smtClean="0">
                <a:solidFill>
                  <a:srgbClr val="1F0620"/>
                </a:solidFill>
              </a:rPr>
              <a:t>. </a:t>
            </a:r>
            <a:r>
              <a:rPr lang="en-TR" sz="1600" dirty="0">
                <a:solidFill>
                  <a:srgbClr val="1F0620"/>
                </a:solidFill>
              </a:rPr>
              <a:t>İç </a:t>
            </a:r>
            <a:r>
              <a:rPr lang="en-TR" sz="1600" dirty="0" smtClean="0">
                <a:solidFill>
                  <a:srgbClr val="1F0620"/>
                </a:solidFill>
              </a:rPr>
              <a:t>denet</a:t>
            </a:r>
            <a:r>
              <a:rPr lang="en-US" sz="1600" dirty="0" smtClean="0">
                <a:solidFill>
                  <a:srgbClr val="1F0620"/>
                </a:solidFill>
              </a:rPr>
              <a:t>ç</a:t>
            </a:r>
            <a:r>
              <a:rPr lang="en-TR" sz="1600" dirty="0" smtClean="0">
                <a:solidFill>
                  <a:srgbClr val="1F0620"/>
                </a:solidFill>
              </a:rPr>
              <a:t>i</a:t>
            </a:r>
            <a:r>
              <a:rPr lang="en-US" sz="1600" dirty="0" err="1" smtClean="0">
                <a:solidFill>
                  <a:srgbClr val="1F0620"/>
                </a:solidFill>
              </a:rPr>
              <a:t>lerin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değerlendirmeleri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doğrultusunda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kalite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sürecine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ilişkin</a:t>
            </a:r>
            <a:r>
              <a:rPr lang="en-US" sz="1600" dirty="0" smtClean="0">
                <a:solidFill>
                  <a:srgbClr val="1F0620"/>
                </a:solidFill>
              </a:rPr>
              <a:t> </a:t>
            </a:r>
            <a:r>
              <a:rPr lang="en-US" sz="1600" dirty="0" err="1" smtClean="0">
                <a:solidFill>
                  <a:srgbClr val="1F0620"/>
                </a:solidFill>
              </a:rPr>
              <a:t>iyileştirmeler</a:t>
            </a:r>
            <a:r>
              <a:rPr lang="en-TR" sz="1600" dirty="0" smtClean="0">
                <a:solidFill>
                  <a:srgbClr val="1F0620"/>
                </a:solidFill>
              </a:rPr>
              <a:t> </a:t>
            </a:r>
            <a:r>
              <a:rPr lang="en-TR" sz="1600" dirty="0">
                <a:solidFill>
                  <a:srgbClr val="1F0620"/>
                </a:solidFill>
              </a:rPr>
              <a:t>ve düzenlemeler planlanmıştır.</a:t>
            </a: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534775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EĞİTİM-ÖĞRETİM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3F332CD-4720-4F2C-BFA5-ED643C920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12</a:t>
            </a:fld>
            <a:endParaRPr lang="tr-TR"/>
          </a:p>
        </p:txBody>
      </p:sp>
      <p:sp>
        <p:nvSpPr>
          <p:cNvPr id="65" name="Metin kutusu 64"/>
          <p:cNvSpPr txBox="1"/>
          <p:nvPr/>
        </p:nvSpPr>
        <p:spPr>
          <a:xfrm>
            <a:off x="285991" y="2563831"/>
            <a:ext cx="87145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20424"/>
                </a:solidFill>
              </a:rPr>
              <a:t>Ülkemizin</a:t>
            </a:r>
            <a:r>
              <a:rPr lang="en-US" dirty="0">
                <a:solidFill>
                  <a:srgbClr val="020424"/>
                </a:solidFill>
              </a:rPr>
              <a:t> de </a:t>
            </a:r>
            <a:r>
              <a:rPr lang="en-US" dirty="0" err="1">
                <a:solidFill>
                  <a:srgbClr val="020424"/>
                </a:solidFill>
              </a:rPr>
              <a:t>hedefi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olan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alternatif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turizm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türlerinin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geliştirilmesi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stratejisine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pararlel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olarak</a:t>
            </a:r>
            <a:endParaRPr lang="en-US" dirty="0">
              <a:solidFill>
                <a:srgbClr val="020424"/>
              </a:solidFill>
            </a:endParaRPr>
          </a:p>
          <a:p>
            <a:r>
              <a:rPr lang="en-US" dirty="0" err="1" smtClean="0">
                <a:solidFill>
                  <a:srgbClr val="020424"/>
                </a:solidFill>
              </a:rPr>
              <a:t>öğrencilerimizin</a:t>
            </a:r>
            <a:r>
              <a:rPr lang="en-US" dirty="0" smtClean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farkındalığını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artırmak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için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seçmeli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ders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havuzumuza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Sağlık</a:t>
            </a:r>
            <a:r>
              <a:rPr lang="en-US" dirty="0">
                <a:solidFill>
                  <a:srgbClr val="020424"/>
                </a:solidFill>
              </a:rPr>
              <a:t> Turizm</a:t>
            </a:r>
            <a:r>
              <a:rPr lang="tr-TR" dirty="0">
                <a:solidFill>
                  <a:srgbClr val="020424"/>
                </a:solidFill>
              </a:rPr>
              <a:t>i ve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Spor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Turizmi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derslerini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ekledik</a:t>
            </a:r>
            <a:r>
              <a:rPr lang="en-US" dirty="0">
                <a:solidFill>
                  <a:srgbClr val="020424"/>
                </a:solidFill>
              </a:rPr>
              <a:t>.</a:t>
            </a:r>
          </a:p>
        </p:txBody>
      </p:sp>
      <p:sp>
        <p:nvSpPr>
          <p:cNvPr id="67" name="Metin kutusu 66"/>
          <p:cNvSpPr txBox="1"/>
          <p:nvPr/>
        </p:nvSpPr>
        <p:spPr>
          <a:xfrm>
            <a:off x="358171" y="3884591"/>
            <a:ext cx="871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20424"/>
                </a:solidFill>
              </a:rPr>
              <a:t>Kriz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Yönetimi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dersi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eklendi</a:t>
            </a:r>
            <a:endParaRPr lang="en-US" dirty="0">
              <a:solidFill>
                <a:srgbClr val="0204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2759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ARAŞTIRMA-GELİŞTİRME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0378E08-9E55-499B-838A-58DCAA0D3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13</a:t>
            </a:fld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761756" y="3888276"/>
            <a:ext cx="81856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solidFill>
                  <a:srgbClr val="000000"/>
                </a:solidFill>
              </a:rPr>
              <a:t>Avrupa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Birliği</a:t>
            </a:r>
            <a:r>
              <a:rPr lang="en-US" sz="1600" dirty="0">
                <a:solidFill>
                  <a:srgbClr val="000000"/>
                </a:solidFill>
              </a:rPr>
              <a:t>, Erasmus KA220-HED – (Key Action 2) Cooperation partnerships in higher education </a:t>
            </a:r>
            <a:r>
              <a:rPr lang="en-US" sz="1600" dirty="0" err="1">
                <a:solidFill>
                  <a:srgbClr val="000000"/>
                </a:solidFill>
              </a:rPr>
              <a:t>proje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kategorisi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kapsamında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Finlandiya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Danimarka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Türkiye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err="1">
                <a:solidFill>
                  <a:srgbClr val="000000"/>
                </a:solidFill>
              </a:rPr>
              <a:t>Portekiz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İrlanda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ekiplerinin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katılımı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ile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gerçekleşecek</a:t>
            </a:r>
            <a:r>
              <a:rPr lang="en-US" sz="1600" dirty="0">
                <a:solidFill>
                  <a:srgbClr val="000000"/>
                </a:solidFill>
              </a:rPr>
              <a:t> “Innovative Co-Creation with SME’s from Food Industry” </a:t>
            </a:r>
            <a:r>
              <a:rPr lang="en-US" sz="1600" dirty="0" err="1">
                <a:solidFill>
                  <a:srgbClr val="000000"/>
                </a:solidFill>
              </a:rPr>
              <a:t>konulu</a:t>
            </a:r>
            <a:r>
              <a:rPr lang="en-US" sz="1600" dirty="0">
                <a:solidFill>
                  <a:srgbClr val="000000"/>
                </a:solidFill>
              </a:rPr>
              <a:t>, 24 ay </a:t>
            </a:r>
            <a:r>
              <a:rPr lang="en-US" sz="1600" dirty="0" err="1">
                <a:solidFill>
                  <a:srgbClr val="000000"/>
                </a:solidFill>
              </a:rPr>
              <a:t>süreli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ve</a:t>
            </a:r>
            <a:r>
              <a:rPr lang="en-US" sz="1600" dirty="0">
                <a:solidFill>
                  <a:srgbClr val="000000"/>
                </a:solidFill>
              </a:rPr>
              <a:t> 274.290 Euro </a:t>
            </a:r>
            <a:r>
              <a:rPr lang="en-US" sz="1600" dirty="0" err="1">
                <a:solidFill>
                  <a:srgbClr val="000000"/>
                </a:solidFill>
              </a:rPr>
              <a:t>bütçeli</a:t>
            </a:r>
            <a:endParaRPr lang="en-US" sz="1600" dirty="0"/>
          </a:p>
        </p:txBody>
      </p:sp>
      <p:sp>
        <p:nvSpPr>
          <p:cNvPr id="5" name="Dikdörtgen 4"/>
          <p:cNvSpPr/>
          <p:nvPr/>
        </p:nvSpPr>
        <p:spPr>
          <a:xfrm>
            <a:off x="693994" y="5591753"/>
            <a:ext cx="811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Innovative Co-Creation with SME’s from Food Industry / Erasmus KA220-HED – Cooperation partnerships in higher education</a:t>
            </a:r>
            <a:r>
              <a:rPr lang="en-US" sz="1600" dirty="0"/>
              <a:t> </a:t>
            </a:r>
          </a:p>
        </p:txBody>
      </p:sp>
      <p:sp>
        <p:nvSpPr>
          <p:cNvPr id="65" name="Dikdörtgen 64"/>
          <p:cNvSpPr/>
          <p:nvPr/>
        </p:nvSpPr>
        <p:spPr>
          <a:xfrm>
            <a:off x="767861" y="1599724"/>
            <a:ext cx="3802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TÜBİTAK ve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Kamu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finanslı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projele</a:t>
            </a:r>
            <a:r>
              <a:rPr lang="tr-TR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r</a:t>
            </a:r>
            <a:endParaRPr lang="en-US" sz="2000" b="1" dirty="0"/>
          </a:p>
        </p:txBody>
      </p:sp>
      <p:sp>
        <p:nvSpPr>
          <p:cNvPr id="67" name="Dikdörtgen 66"/>
          <p:cNvSpPr/>
          <p:nvPr/>
        </p:nvSpPr>
        <p:spPr>
          <a:xfrm>
            <a:off x="761756" y="3207240"/>
            <a:ext cx="3449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Kabul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Edilen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Dış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Kaynaklı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Proje</a:t>
            </a:r>
            <a:endParaRPr lang="en-US" sz="2000" b="1" dirty="0"/>
          </a:p>
        </p:txBody>
      </p:sp>
      <p:sp>
        <p:nvSpPr>
          <p:cNvPr id="69" name="Dikdörtgen 68"/>
          <p:cNvSpPr/>
          <p:nvPr/>
        </p:nvSpPr>
        <p:spPr>
          <a:xfrm>
            <a:off x="693994" y="5136012"/>
            <a:ext cx="8321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Yurt </a:t>
            </a:r>
            <a:r>
              <a:rPr lang="en-US" b="1" dirty="0" err="1">
                <a:solidFill>
                  <a:srgbClr val="000000"/>
                </a:solidFill>
              </a:rPr>
              <a:t>dışındaki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üniversiteler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veya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kurum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ve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kuruluşlar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ile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ortak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yürütülen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proje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b="1" dirty="0" err="1">
                <a:solidFill>
                  <a:srgbClr val="000000"/>
                </a:solidFill>
              </a:rPr>
              <a:t>sayısı</a:t>
            </a:r>
            <a:r>
              <a:rPr lang="en-US" b="1" dirty="0"/>
              <a:t> </a:t>
            </a:r>
          </a:p>
        </p:txBody>
      </p:sp>
      <p:sp>
        <p:nvSpPr>
          <p:cNvPr id="70" name="Dikdörtgen 69"/>
          <p:cNvSpPr/>
          <p:nvPr/>
        </p:nvSpPr>
        <p:spPr>
          <a:xfrm>
            <a:off x="767861" y="2048803"/>
            <a:ext cx="82480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dirty="0">
                <a:solidFill>
                  <a:srgbClr val="020424"/>
                </a:solidFill>
              </a:rPr>
              <a:t>Covid 19’un </a:t>
            </a:r>
            <a:r>
              <a:rPr lang="en-US" sz="1600" dirty="0" err="1">
                <a:solidFill>
                  <a:srgbClr val="020424"/>
                </a:solidFill>
              </a:rPr>
              <a:t>Turizm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Öğrencilerinin</a:t>
            </a:r>
            <a:r>
              <a:rPr lang="en-US" sz="1600" dirty="0">
                <a:solidFill>
                  <a:srgbClr val="020424"/>
                </a:solidFill>
              </a:rPr>
              <a:t> Akademik </a:t>
            </a:r>
            <a:r>
              <a:rPr lang="en-US" sz="1600" dirty="0" err="1">
                <a:solidFill>
                  <a:srgbClr val="020424"/>
                </a:solidFill>
              </a:rPr>
              <a:t>ve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Psiko-sosyal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Durumu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Üzerindeki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Etkisi</a:t>
            </a:r>
            <a:r>
              <a:rPr lang="en-US" sz="1600" dirty="0">
                <a:solidFill>
                  <a:srgbClr val="020424"/>
                </a:solidFill>
              </a:rPr>
              <a:t>” </a:t>
            </a:r>
            <a:r>
              <a:rPr lang="en-US" sz="1600" dirty="0" err="1">
                <a:solidFill>
                  <a:srgbClr val="020424"/>
                </a:solidFill>
              </a:rPr>
              <a:t>Tübitak</a:t>
            </a:r>
            <a:r>
              <a:rPr lang="en-US" sz="1600" dirty="0">
                <a:solidFill>
                  <a:srgbClr val="020424"/>
                </a:solidFill>
              </a:rPr>
              <a:t> 2209/A</a:t>
            </a:r>
          </a:p>
        </p:txBody>
      </p:sp>
      <p:sp>
        <p:nvSpPr>
          <p:cNvPr id="71" name="Dikdörtgen 70"/>
          <p:cNvSpPr/>
          <p:nvPr/>
        </p:nvSpPr>
        <p:spPr>
          <a:xfrm>
            <a:off x="693994" y="2646188"/>
            <a:ext cx="81478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en-US" sz="1600" dirty="0">
                <a:solidFill>
                  <a:srgbClr val="020424"/>
                </a:solidFill>
              </a:rPr>
              <a:t> </a:t>
            </a:r>
            <a:r>
              <a:rPr lang="en-US" sz="1600" dirty="0" err="1">
                <a:solidFill>
                  <a:srgbClr val="020424"/>
                </a:solidFill>
              </a:rPr>
              <a:t>Ağrı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Dağı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ve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Çevresi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Turizm</a:t>
            </a:r>
            <a:r>
              <a:rPr lang="en-US" sz="1600" dirty="0">
                <a:solidFill>
                  <a:srgbClr val="020424"/>
                </a:solidFill>
              </a:rPr>
              <a:t> Master </a:t>
            </a:r>
            <a:r>
              <a:rPr lang="en-US" sz="1600" dirty="0" err="1">
                <a:solidFill>
                  <a:srgbClr val="020424"/>
                </a:solidFill>
              </a:rPr>
              <a:t>Planı</a:t>
            </a:r>
            <a:r>
              <a:rPr lang="en-US" sz="1600" dirty="0">
                <a:solidFill>
                  <a:srgbClr val="020424"/>
                </a:solidFill>
              </a:rPr>
              <a:t>, </a:t>
            </a:r>
            <a:r>
              <a:rPr lang="en-US" sz="1600" dirty="0" err="1">
                <a:solidFill>
                  <a:srgbClr val="020424"/>
                </a:solidFill>
              </a:rPr>
              <a:t>Serhat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Kalkınma</a:t>
            </a:r>
            <a:r>
              <a:rPr lang="en-US" sz="1600" dirty="0">
                <a:solidFill>
                  <a:srgbClr val="020424"/>
                </a:solidFill>
              </a:rPr>
              <a:t> </a:t>
            </a:r>
            <a:r>
              <a:rPr lang="en-US" sz="1600" dirty="0" err="1">
                <a:solidFill>
                  <a:srgbClr val="020424"/>
                </a:solidFill>
              </a:rPr>
              <a:t>Ajansı</a:t>
            </a:r>
            <a:r>
              <a:rPr lang="en-US" sz="1600" dirty="0">
                <a:solidFill>
                  <a:srgbClr val="020424"/>
                </a:solidFill>
              </a:rPr>
              <a:t>, 2021.</a:t>
            </a:r>
          </a:p>
        </p:txBody>
      </p:sp>
    </p:spTree>
    <p:extLst>
      <p:ext uri="{BB962C8B-B14F-4D97-AF65-F5344CB8AC3E}">
        <p14:creationId xmlns:p14="http://schemas.microsoft.com/office/powerpoint/2010/main" val="2179233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8" name="Metin kutusu 4">
            <a:extLst>
              <a:ext uri="{FF2B5EF4-FFF2-40B4-BE49-F238E27FC236}">
                <a16:creationId xmlns:a16="http://schemas.microsoft.com/office/drawing/2014/main" id="{7EC18F83-204B-487E-AFD6-153344F04A42}"/>
              </a:ext>
            </a:extLst>
          </p:cNvPr>
          <p:cNvSpPr txBox="1"/>
          <p:nvPr/>
        </p:nvSpPr>
        <p:spPr>
          <a:xfrm>
            <a:off x="2046263" y="471888"/>
            <a:ext cx="5616624" cy="99339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tr-TR"/>
            </a:defPPr>
            <a:lvl1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 sz="3100" b="1">
                <a:solidFill>
                  <a:srgbClr val="9DB5C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2700" dirty="0">
                <a:solidFill>
                  <a:schemeClr val="accent6"/>
                </a:solidFill>
                <a:latin typeface="+mn-lt"/>
              </a:rPr>
              <a:t>FARKLI VE İYİ UYGULAMA ÖRNEKLERİ</a:t>
            </a:r>
          </a:p>
          <a:p>
            <a:r>
              <a:rPr lang="tr-TR" sz="2700" dirty="0">
                <a:solidFill>
                  <a:schemeClr val="tx2"/>
                </a:solidFill>
                <a:latin typeface="+mn-lt"/>
              </a:rPr>
              <a:t>TOPLUMSAL KATKI ALANINDA</a:t>
            </a:r>
            <a:endParaRPr lang="en-US" sz="2700" dirty="0">
              <a:solidFill>
                <a:schemeClr val="accent6"/>
              </a:solidFill>
              <a:latin typeface="+mn-lt"/>
            </a:endParaRPr>
          </a:p>
        </p:txBody>
      </p:sp>
      <p:pic>
        <p:nvPicPr>
          <p:cNvPr id="6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332656"/>
            <a:ext cx="1847488" cy="392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138F53C6-2EF2-4E11-B206-D4DDE909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14</a:t>
            </a:fld>
            <a:endParaRPr lang="tr-TR"/>
          </a:p>
        </p:txBody>
      </p:sp>
      <p:pic>
        <p:nvPicPr>
          <p:cNvPr id="67" name="Resim 66"/>
          <p:cNvPicPr>
            <a:picLocks noChangeAspect="1"/>
          </p:cNvPicPr>
          <p:nvPr/>
        </p:nvPicPr>
        <p:blipFill rotWithShape="1">
          <a:blip r:embed="rId3"/>
          <a:srcRect l="6030" t="11787" r="28382" b="21982"/>
          <a:stretch/>
        </p:blipFill>
        <p:spPr>
          <a:xfrm>
            <a:off x="659423" y="1337859"/>
            <a:ext cx="4470408" cy="2539245"/>
          </a:xfrm>
          <a:prstGeom prst="rect">
            <a:avLst/>
          </a:prstGeom>
        </p:spPr>
      </p:pic>
      <p:pic>
        <p:nvPicPr>
          <p:cNvPr id="69" name="Resim 68"/>
          <p:cNvPicPr>
            <a:picLocks noChangeAspect="1"/>
          </p:cNvPicPr>
          <p:nvPr/>
        </p:nvPicPr>
        <p:blipFill rotWithShape="1">
          <a:blip r:embed="rId4"/>
          <a:srcRect l="5834" t="23248" r="29608" b="13529"/>
          <a:stretch/>
        </p:blipFill>
        <p:spPr>
          <a:xfrm>
            <a:off x="3703890" y="4256479"/>
            <a:ext cx="4578463" cy="252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52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CBA6AD5A-3745-4D39-8CD1-023B1793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15</a:t>
            </a:fld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219953" y="2183942"/>
            <a:ext cx="88203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rgbClr val="020424"/>
                </a:solidFill>
              </a:rPr>
              <a:t>Akademik </a:t>
            </a:r>
            <a:r>
              <a:rPr lang="en-US" dirty="0" err="1">
                <a:solidFill>
                  <a:srgbClr val="020424"/>
                </a:solidFill>
              </a:rPr>
              <a:t>personel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tarafından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yapılan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çalışmalar</a:t>
            </a:r>
            <a:r>
              <a:rPr lang="en-US" dirty="0">
                <a:solidFill>
                  <a:srgbClr val="020424"/>
                </a:solidFill>
              </a:rPr>
              <a:t> hem </a:t>
            </a:r>
            <a:r>
              <a:rPr lang="en-US" dirty="0" err="1">
                <a:solidFill>
                  <a:srgbClr val="020424"/>
                </a:solidFill>
              </a:rPr>
              <a:t>açık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erişim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sistemine</a:t>
            </a:r>
            <a:r>
              <a:rPr lang="tr-TR" dirty="0">
                <a:solidFill>
                  <a:srgbClr val="020424"/>
                </a:solidFill>
              </a:rPr>
              <a:t> </a:t>
            </a:r>
            <a:r>
              <a:rPr lang="en-US" dirty="0">
                <a:solidFill>
                  <a:srgbClr val="020424"/>
                </a:solidFill>
              </a:rPr>
              <a:t>hem de </a:t>
            </a:r>
            <a:r>
              <a:rPr lang="en-US" dirty="0" err="1">
                <a:solidFill>
                  <a:srgbClr val="020424"/>
                </a:solidFill>
              </a:rPr>
              <a:t>taşvik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için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ayrıca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düzenlenmektedir</a:t>
            </a:r>
            <a:r>
              <a:rPr lang="en-US" dirty="0">
                <a:solidFill>
                  <a:srgbClr val="020424"/>
                </a:solidFill>
              </a:rPr>
              <a:t>. Diğer </a:t>
            </a:r>
            <a:r>
              <a:rPr lang="en-US" dirty="0" err="1">
                <a:solidFill>
                  <a:srgbClr val="020424"/>
                </a:solidFill>
              </a:rPr>
              <a:t>yandan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bu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bilgiler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kalite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süreci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için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ayrıca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derlenmektedir</a:t>
            </a:r>
            <a:r>
              <a:rPr lang="en-US" dirty="0">
                <a:solidFill>
                  <a:srgbClr val="020424"/>
                </a:solidFill>
              </a:rPr>
              <a:t>.</a:t>
            </a:r>
            <a:r>
              <a:rPr lang="tr-TR" dirty="0">
                <a:solidFill>
                  <a:srgbClr val="020424"/>
                </a:solidFill>
              </a:rPr>
              <a:t> </a:t>
            </a:r>
            <a:r>
              <a:rPr lang="en-US" dirty="0">
                <a:solidFill>
                  <a:srgbClr val="020424"/>
                </a:solidFill>
              </a:rPr>
              <a:t>Bu </a:t>
            </a:r>
            <a:r>
              <a:rPr lang="en-US" dirty="0" err="1">
                <a:solidFill>
                  <a:srgbClr val="020424"/>
                </a:solidFill>
              </a:rPr>
              <a:t>bilgiler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tek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merkezden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toplanması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sürecin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sadeleştirilmesi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adına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daha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iyi</a:t>
            </a:r>
            <a:r>
              <a:rPr lang="en-US" dirty="0">
                <a:solidFill>
                  <a:srgbClr val="020424"/>
                </a:solidFill>
              </a:rPr>
              <a:t> </a:t>
            </a:r>
            <a:r>
              <a:rPr lang="en-US" dirty="0" err="1">
                <a:solidFill>
                  <a:srgbClr val="020424"/>
                </a:solidFill>
              </a:rPr>
              <a:t>olabilir</a:t>
            </a:r>
            <a:r>
              <a:rPr lang="en-US" dirty="0">
                <a:solidFill>
                  <a:srgbClr val="020424"/>
                </a:solidFill>
              </a:rPr>
              <a:t>.</a:t>
            </a:r>
          </a:p>
        </p:txBody>
      </p:sp>
      <p:sp>
        <p:nvSpPr>
          <p:cNvPr id="65" name="Metin kutusu 65">
            <a:extLst>
              <a:ext uri="{FF2B5EF4-FFF2-40B4-BE49-F238E27FC236}">
                <a16:creationId xmlns:a16="http://schemas.microsoft.com/office/drawing/2014/main" id="{43F92FAD-55C5-4FFD-926A-9BD24C23D6E1}"/>
              </a:ext>
            </a:extLst>
          </p:cNvPr>
          <p:cNvSpPr txBox="1"/>
          <p:nvPr/>
        </p:nvSpPr>
        <p:spPr>
          <a:xfrm>
            <a:off x="219953" y="3313647"/>
            <a:ext cx="88203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tr-T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Bölüm 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ç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erisinde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kalite 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netim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sistemi ve performans 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ğ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erlendirme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metodlar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y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nelik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bir ön hazırlık yapılarak, 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iyile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tirme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nerilerimizi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sunmak ve kalite 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netim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sistemini uygulamada 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 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olarak eksik 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kald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en-US" dirty="0" err="1" smtClean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ğ</a:t>
            </a:r>
            <a:r>
              <a:rPr lang="en-US" dirty="0" err="1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anla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mazl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 ya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ş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</a:t>
            </a:r>
            <a:r>
              <a:rPr lang="en-US" dirty="0" err="1" smtClean="0">
                <a:solidFill>
                  <a:srgbClr val="21212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ığı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 konular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 d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ü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zeltilmesi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icin</a:t>
            </a:r>
            <a:r>
              <a:rPr lang="tr-TR" sz="1800" dirty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Kalite 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Koordinatörlüğü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ile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toplant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ı</a:t>
            </a:r>
            <a:r>
              <a:rPr lang="tr-TR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lar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gerçekleştirilmesini</a:t>
            </a:r>
            <a:r>
              <a:rPr lang="en-US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 err="1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öneriyoruz</a:t>
            </a:r>
            <a:r>
              <a:rPr lang="tr-TR" sz="1800" dirty="0" smtClean="0">
                <a:solidFill>
                  <a:srgbClr val="21212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tr-T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395536" y="4812324"/>
            <a:ext cx="8352928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algn="just" fontAlgn="base">
              <a:spcAft>
                <a:spcPts val="0"/>
              </a:spcAft>
            </a:pPr>
            <a:r>
              <a:rPr lang="tr-TR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Paydaşların beklentisini karşılamak, çalışanların ve öğrencilerin niteliği </a:t>
            </a:r>
            <a:r>
              <a:rPr lang="tr-TR" b="1" dirty="0" smtClean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artırmak.</a:t>
            </a:r>
            <a:r>
              <a:rPr lang="en-US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tr-TR" b="1" dirty="0" smtClean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Önerileri </a:t>
            </a:r>
            <a:r>
              <a:rPr lang="tr-TR" b="1" dirty="0">
                <a:solidFill>
                  <a:srgbClr val="0C0D0D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dikkate almak ve şikayetleri zamanında çözmek. </a:t>
            </a:r>
            <a:endParaRPr lang="tr-TR" b="1" dirty="0">
              <a:solidFill>
                <a:srgbClr val="0C0D0D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95536" y="3473496"/>
            <a:ext cx="835292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algn="just" fontAlgn="base"/>
            <a:r>
              <a:rPr lang="tr-TR" b="1" dirty="0">
                <a:solidFill>
                  <a:srgbClr val="020424"/>
                </a:solidFill>
                <a:ea typeface="Times New Roman" panose="02020603050405020304" pitchFamily="18" charset="0"/>
              </a:rPr>
              <a:t>Güncel müfredatı ve yetkin personeli ile </a:t>
            </a:r>
            <a:r>
              <a:rPr lang="tr-TR" b="1" dirty="0">
                <a:solidFill>
                  <a:srgbClr val="0F2303"/>
                </a:solidFill>
              </a:rPr>
              <a:t>ulusal ve uluslararası eğitim kurumları arasında öncelikle tercih  edilen ve yetiştirdiği öğrenciler, ürettiği bilimsel çalışma ve araştırmalarla turizm sektörünün ilk başvuru kaynakları arasında </a:t>
            </a:r>
            <a:r>
              <a:rPr lang="en-US" b="1" dirty="0" err="1" smtClean="0">
                <a:solidFill>
                  <a:srgbClr val="0F2303"/>
                </a:solidFill>
              </a:rPr>
              <a:t>bulunmaktır</a:t>
            </a:r>
            <a:r>
              <a:rPr lang="tr-TR" b="1" dirty="0" smtClean="0">
                <a:solidFill>
                  <a:srgbClr val="0F2303"/>
                </a:solidFill>
                <a:ea typeface="Times New Roman" panose="02020603050405020304" pitchFamily="18" charset="0"/>
              </a:rPr>
              <a:t>.</a:t>
            </a:r>
            <a:endParaRPr lang="tr-TR" b="1" dirty="0">
              <a:solidFill>
                <a:srgbClr val="0F2303"/>
              </a:solidFill>
              <a:ea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395536" y="1769094"/>
            <a:ext cx="835292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algn="just" fontAlgn="base"/>
            <a:r>
              <a:rPr lang="tr-TR" b="1" dirty="0">
                <a:solidFill>
                  <a:srgbClr val="020424"/>
                </a:solidFill>
                <a:effectLst/>
              </a:rPr>
              <a:t>Turizm sektöründe bölgenin ve ülkenin rekabet gücünü artıracak</a:t>
            </a:r>
            <a:r>
              <a:rPr lang="en-US" b="1" dirty="0">
                <a:solidFill>
                  <a:srgbClr val="020424"/>
                </a:solidFill>
                <a:effectLst/>
              </a:rPr>
              <a:t> </a:t>
            </a:r>
            <a:r>
              <a:rPr lang="en-US" b="1" dirty="0">
                <a:solidFill>
                  <a:srgbClr val="020424"/>
                </a:solidFill>
              </a:rPr>
              <a:t>y</a:t>
            </a:r>
            <a:r>
              <a:rPr lang="tr-TR" b="1" dirty="0" err="1">
                <a:solidFill>
                  <a:srgbClr val="020424"/>
                </a:solidFill>
              </a:rPr>
              <a:t>abancı</a:t>
            </a:r>
            <a:r>
              <a:rPr lang="tr-TR" b="1" dirty="0">
                <a:solidFill>
                  <a:srgbClr val="020424"/>
                </a:solidFill>
              </a:rPr>
              <a:t> </a:t>
            </a:r>
            <a:r>
              <a:rPr lang="tr-TR" b="1" dirty="0" smtClean="0">
                <a:solidFill>
                  <a:srgbClr val="020424"/>
                </a:solidFill>
              </a:rPr>
              <a:t>dil</a:t>
            </a:r>
            <a:r>
              <a:rPr lang="en-US" b="1" dirty="0" err="1" smtClean="0">
                <a:solidFill>
                  <a:srgbClr val="020424"/>
                </a:solidFill>
              </a:rPr>
              <a:t>ler</a:t>
            </a:r>
            <a:r>
              <a:rPr lang="tr-TR" b="1" dirty="0" smtClean="0">
                <a:solidFill>
                  <a:srgbClr val="020424"/>
                </a:solidFill>
              </a:rPr>
              <a:t> </a:t>
            </a:r>
            <a:r>
              <a:rPr lang="en-US" b="1" dirty="0" err="1" smtClean="0">
                <a:solidFill>
                  <a:srgbClr val="020424"/>
                </a:solidFill>
              </a:rPr>
              <a:t>bilen</a:t>
            </a:r>
            <a:r>
              <a:rPr lang="tr-TR" b="1" dirty="0" smtClean="0">
                <a:solidFill>
                  <a:srgbClr val="020424"/>
                </a:solidFill>
              </a:rPr>
              <a:t>, </a:t>
            </a:r>
            <a:r>
              <a:rPr lang="tr-TR" b="1" dirty="0">
                <a:solidFill>
                  <a:srgbClr val="020424"/>
                </a:solidFill>
              </a:rPr>
              <a:t>yenilikçi, stratejik düşünebilen, özgüveni yüksek, araştıran, yorumlayan, sürekli gelişimi benimsemiş, geleceğe yön verecek, turizm yöneticilerini, liderlerini ve girişimcilerini yetiştirmek</a:t>
            </a:r>
            <a:r>
              <a:rPr lang="tr-TR" b="1" dirty="0">
                <a:solidFill>
                  <a:srgbClr val="020424"/>
                </a:solidFill>
                <a:effectLst/>
              </a:rPr>
              <a:t> ve literatüre katkı verecek bilimsel araştırmalar yapmak.</a:t>
            </a:r>
            <a:r>
              <a:rPr lang="en-US" b="1" dirty="0">
                <a:solidFill>
                  <a:srgbClr val="020424"/>
                </a:solidFill>
                <a:effectLst/>
              </a:rPr>
              <a:t> </a:t>
            </a:r>
          </a:p>
        </p:txBody>
      </p:sp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84E9036-F8EC-4C99-83EA-611ABEA3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71D4A1E5-060A-49D3-A943-BEC00AFE7E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04660"/>
              </p:ext>
            </p:extLst>
          </p:nvPr>
        </p:nvGraphicFramePr>
        <p:xfrm>
          <a:off x="-1" y="2049713"/>
          <a:ext cx="9144001" cy="3406046"/>
        </p:xfrm>
        <a:graphic>
          <a:graphicData uri="http://schemas.openxmlformats.org/drawingml/2006/table">
            <a:tbl>
              <a:tblPr/>
              <a:tblGrid>
                <a:gridCol w="218240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30842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326585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2326585">
                  <a:extLst>
                    <a:ext uri="{9D8B030D-6E8A-4147-A177-3AD203B41FA5}">
                      <a16:colId xmlns:a16="http://schemas.microsoft.com/office/drawing/2014/main" val="588152821"/>
                    </a:ext>
                  </a:extLst>
                </a:gridCol>
              </a:tblGrid>
              <a:tr h="3428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% 100 İngilizce eğitim verilmesi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Z1-Akademik araştırma ve projelerinin sayısının istenilen seviyenin altında kalması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 Mütevelli Heyetinde turizm sektöründen üye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 Turizm sektörünün iç ve dış etkenlerden kolay etkilenmesi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 İkinci yabancı dil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Z-2 Akdeniz Bölgesinde sektörel ilişkilerde yetersiz kalınması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F2- Organize Sanayi Bölgesi oteli ile yakınlık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 Ekonomik kriz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Güncel ve sektörün ihtiyaçlarına uygun müfredat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Z-3 Bilimsel etkinlik sayısının yetersiz kalması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F3- Antalya'nın turizm açısından konum avantajı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Farklı Üniversitelere geçiş yapan öğrenciler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 Antalya'da güçlü sektörel ilişkiler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Z-4 Yabancı akademik personel istihdamının bulunmaması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F4- Antalya'da %100 ingilizce  turizm bölümü bulunan tek vakıf üniversitesi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Medya etkisinin öğrencilerin tercihine olan etkisi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 Deneyimli ve farklı kültürlerden kalifiye, genç ve dinamik akademik kadroya sahip olunması</a:t>
                      </a:r>
                      <a:b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Z-5 TEDQUAL Tourism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Education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Quality akreditasyonun bulunmaması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F5- Firmaların staj için yabancı dil bilen öğrenci talepleri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 Türkiye genelinde turizm bölümlerine öğrenci talebindeki genel düşüş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İdari kadronun nitelikli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Z6- Sektöre yönelik gerçekleştirilen</a:t>
                      </a:r>
                      <a:b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akademik çalışmaların, sektör temsilcileri ile paylaşılmasında yetersiz kalınması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F6- Özel Turizm Meslek Liselerinin sayısının fazla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 %100 İngilizce eğitimine olan tereddütler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00CA1891-15B7-449F-B41E-0F618508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D7DCDFCF-AF4A-4706-95D5-E02240FD6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4</a:t>
            </a:fld>
            <a:endParaRPr lang="tr-TR"/>
          </a:p>
        </p:txBody>
      </p:sp>
      <p:graphicFrame>
        <p:nvGraphicFramePr>
          <p:cNvPr id="5" name="Tablo 4">
            <a:extLst>
              <a:ext uri="{FF2B5EF4-FFF2-40B4-BE49-F238E27FC236}">
                <a16:creationId xmlns:a16="http://schemas.microsoft.com/office/drawing/2014/main" id="{CE0F5ABE-12CB-48B4-81D1-4F8B7883F6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330926"/>
              </p:ext>
            </p:extLst>
          </p:nvPr>
        </p:nvGraphicFramePr>
        <p:xfrm>
          <a:off x="0" y="1911237"/>
          <a:ext cx="9144001" cy="4751184"/>
        </p:xfrm>
        <a:graphic>
          <a:graphicData uri="http://schemas.openxmlformats.org/drawingml/2006/table">
            <a:tbl>
              <a:tblPr/>
              <a:tblGrid>
                <a:gridCol w="2182403">
                  <a:extLst>
                    <a:ext uri="{9D8B030D-6E8A-4147-A177-3AD203B41FA5}">
                      <a16:colId xmlns:a16="http://schemas.microsoft.com/office/drawing/2014/main" val="3330851428"/>
                    </a:ext>
                  </a:extLst>
                </a:gridCol>
                <a:gridCol w="2308428">
                  <a:extLst>
                    <a:ext uri="{9D8B030D-6E8A-4147-A177-3AD203B41FA5}">
                      <a16:colId xmlns:a16="http://schemas.microsoft.com/office/drawing/2014/main" val="2566058963"/>
                    </a:ext>
                  </a:extLst>
                </a:gridCol>
                <a:gridCol w="2326585">
                  <a:extLst>
                    <a:ext uri="{9D8B030D-6E8A-4147-A177-3AD203B41FA5}">
                      <a16:colId xmlns:a16="http://schemas.microsoft.com/office/drawing/2014/main" val="3670761899"/>
                    </a:ext>
                  </a:extLst>
                </a:gridCol>
                <a:gridCol w="2326585">
                  <a:extLst>
                    <a:ext uri="{9D8B030D-6E8A-4147-A177-3AD203B41FA5}">
                      <a16:colId xmlns:a16="http://schemas.microsoft.com/office/drawing/2014/main" val="2765504946"/>
                    </a:ext>
                  </a:extLst>
                </a:gridCol>
              </a:tblGrid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GÜÇLÜ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ZAYIF YÖNLER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FIRSATLAR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TEHDİTLER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35441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 Yeniliğe açık olunması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Z7- Uluslararası üniversite işbirliği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F7- Ulusal, uluslararası  programlar, fuarlar ve projeler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T7- Bölüme gelen öğrencinin dil yetersizliği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04367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G8- Proje yapabilme kabiliyeti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Z8- </a:t>
                      </a:r>
                      <a:r>
                        <a:rPr lang="tr-T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</a:t>
                      </a: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döneminde öğrenciye yönelik online etkinliklerin sayısının yetersiz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F8- %100 İngilizce eğitimine olan talepler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T8-Pandemi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5610619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G9- Öğrenci odaklı olunması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Z9- Ders kapsamında saha çalışması gerektiren proje ödevleri araştırmalarının yapılamaması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F9 - Erasmus ve work&amp;travel yarattığı Net-work ağı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1406977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G10- Yabancı öğrenci potansiyeli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F10- Akdeniz Üniversitesi ile iyi ilişkiler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752321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G11- Yüksek motivasyonlu, vizyon sahibi güçlü bir lideri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F11- Devletin turizm kalkınma planlarında alternatif turizme ait politikalarına ağırlık verilmesi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82847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G12- Öğrenci akademisyen ilişkisinin güçlü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tr-T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F12- Turizm Endüstrisinin yatırımlarının artması, istihdam artışı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530637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G13- Yeni kurulduğu için dinamik bir çalışma sisteminin bulunması, bürokrasinin az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F13- Medya etkisinin öğrencilerin tercihine olan etkisi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497871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G14- Yurt içi ve dışı staj olanakları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F14- Sektörün birden fazla yabancı dil bilen eleman ihtiyacı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1021963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G15- Programlı staj çalışmaları ve gölge yöneticilik programları sebebiyle, öğrencinin sektörde istihdamını kolaylaştırıyor olması, öğrencinin sektöre adaptasyonunun yüksek olması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F15- Gölge yönetici</a:t>
                      </a:r>
                      <a:b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programının etkili bir şekilde yürütülmesi ile sektörde öğrenci istihdamının arttırılması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855085"/>
                  </a:ext>
                </a:extLst>
              </a:tr>
            </a:tbl>
          </a:graphicData>
        </a:graphic>
      </p:graphicFrame>
      <p:sp>
        <p:nvSpPr>
          <p:cNvPr id="6" name="Metin kutusu 5">
            <a:extLst>
              <a:ext uri="{FF2B5EF4-FFF2-40B4-BE49-F238E27FC236}">
                <a16:creationId xmlns:a16="http://schemas.microsoft.com/office/drawing/2014/main" id="{5AE60C89-0D64-437A-95F5-6F9775BA08D0}"/>
              </a:ext>
            </a:extLst>
          </p:cNvPr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7" name="Picture 2" descr="https://admin.antalya.edu.tr/files/139/abu-logo-tr-yatay.png">
            <a:extLst>
              <a:ext uri="{FF2B5EF4-FFF2-40B4-BE49-F238E27FC236}">
                <a16:creationId xmlns:a16="http://schemas.microsoft.com/office/drawing/2014/main" id="{63B12848-0F1F-4525-AD6A-F48D3954D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111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91902"/>
              </p:ext>
            </p:extLst>
          </p:nvPr>
        </p:nvGraphicFramePr>
        <p:xfrm>
          <a:off x="348791" y="1156055"/>
          <a:ext cx="8446417" cy="5513700"/>
        </p:xfrm>
        <a:graphic>
          <a:graphicData uri="http://schemas.openxmlformats.org/drawingml/2006/table">
            <a:tbl>
              <a:tblPr/>
              <a:tblGrid>
                <a:gridCol w="270388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860018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882516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OLMA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 BEKLENTİSİ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Turizm ve Otel İşletmeciliği akademik kadro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Bölüm eğitimini vermek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Uygun çalışma koşullarının sağlanması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Dekanlık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Yönetici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 talebinde bulunur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09911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Fakültenin diğer bölümleri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 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Destek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7989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 hizmeti alır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İyi eğitim almak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86772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Üst yönetim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Sorumlu yönetici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eğitim ve araştırma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97057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Mütevelli Heyeti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Karar alıcı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eğitim ve araştırma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80507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 fakülte ve bölümler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 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 ve araştırmada paylaşım ve ortaklık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364122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Turizm Sektörü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İstihdam- staj olanağı yaratır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personel ve iş 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33479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Kamu kuruluşları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Politika yapıcı ve yasa uygulayıcı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Yasalara uyma ve uygulama</a:t>
                      </a:r>
                      <a:b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Destek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129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Sivil Toplum Kuruluşları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 ortakları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Sektörel ve bölgesel gelişim ve katkı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8842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Diğer üniversiteler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Bilgi paylaşımı ve ortak çalışmalar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 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YÖK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Yükseköğretim kurumlarının bağlı olduğu en üst kuruluş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Mevzuata uygun çalışılması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Turistler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 kaynağı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Sektörel kalitenin arttırılması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Yerel halk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 ve müşteri kaynaği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Bölgesel kalkınmaya katkı</a:t>
                      </a:r>
                      <a:b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sv-S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personel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Veliler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Öğrenciler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eğitim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Genel sekreterlik ve idari birimler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Eğitimin yürütülmesine destek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Uyumlu çalışma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06123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Fakülte idari kadrosu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Eğitimin yürütülmesine destek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Uyumlu çalışma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73820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Yerel yönetimler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 ortaklığı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 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513874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Mezunlar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Sektörde temsilcimiz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İş birliği</a:t>
                      </a:r>
                      <a:b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İletişim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926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Araştırma kurumları ve fonları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Proje geliştirme ve destekleme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Bilgi üretimi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830074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Akademik yayın organları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Araştırma ve projelerin yayınlanması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Nitelikli yayın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431289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Bağımsız Belgelendirme Kuruluşu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Kalite Yönetim Sisteminin kurulması ve sürdürülebilirliğin sağlanması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KYS standartları çerçevesinde sürecin ilerlemesi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61676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Yükseköğretim Kalite Kurulu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796659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F2D65067-24D3-4026-A363-7759467A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ve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6" name="Tablo 65">
            <a:extLst>
              <a:ext uri="{FF2B5EF4-FFF2-40B4-BE49-F238E27FC236}">
                <a16:creationId xmlns:a16="http://schemas.microsoft.com/office/drawing/2014/main" id="{0F23ED71-2D0A-4A91-BB06-5711D16008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90691"/>
              </p:ext>
            </p:extLst>
          </p:nvPr>
        </p:nvGraphicFramePr>
        <p:xfrm>
          <a:off x="1789470" y="2255520"/>
          <a:ext cx="5537782" cy="2659694"/>
        </p:xfrm>
        <a:graphic>
          <a:graphicData uri="http://schemas.openxmlformats.org/drawingml/2006/table">
            <a:tbl>
              <a:tblPr/>
              <a:tblGrid>
                <a:gridCol w="1106533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1101315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3383282758"/>
                    </a:ext>
                  </a:extLst>
                </a:gridCol>
                <a:gridCol w="1109978">
                  <a:extLst>
                    <a:ext uri="{9D8B030D-6E8A-4147-A177-3AD203B41FA5}">
                      <a16:colId xmlns:a16="http://schemas.microsoft.com/office/drawing/2014/main" val="494559924"/>
                    </a:ext>
                  </a:extLst>
                </a:gridCol>
              </a:tblGrid>
              <a:tr h="56331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KAYNAK ADI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BİRİMİ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MEVCUT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İHTİYAÇ NEDENİ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Araştırma Görevlisi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Turizm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İşletmeciliği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Operasyonel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855125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5291738"/>
                  </a:ext>
                </a:extLst>
              </a:tr>
              <a:tr h="33343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409110"/>
                  </a:ext>
                </a:extLst>
              </a:tr>
            </a:tbl>
          </a:graphicData>
        </a:graphic>
      </p:graphicFrame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E683741D-FDE5-42B2-A6FD-7B66050F5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ve AKSİYON 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endParaRPr lang="en-US"/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0600512"/>
              </p:ext>
            </p:extLst>
          </p:nvPr>
        </p:nvGraphicFramePr>
        <p:xfrm>
          <a:off x="545122" y="1801446"/>
          <a:ext cx="8203223" cy="1483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Z2. Bilimsel etkinlik sayısının yetersiz kalması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1.09.2022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Turizm İşletmeciliği Bölüm Başkanlığı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</a:rPr>
                        <a:t>Bilimsel etkinlik sayısının arttırılması için bölüm hocalarının teşvik edilmesi</a:t>
                      </a: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  <p:graphicFrame>
        <p:nvGraphicFramePr>
          <p:cNvPr id="11" name="Tablo 10">
            <a:extLst>
              <a:ext uri="{FF2B5EF4-FFF2-40B4-BE49-F238E27FC236}">
                <a16:creationId xmlns:a16="http://schemas.microsoft.com/office/drawing/2014/main" id="{75AE758E-4EFD-4837-B469-81AAB403A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0680863"/>
              </p:ext>
            </p:extLst>
          </p:nvPr>
        </p:nvGraphicFramePr>
        <p:xfrm>
          <a:off x="533400" y="4029931"/>
          <a:ext cx="8203223" cy="1752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Tanımı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>
                          <a:solidFill>
                            <a:srgbClr val="122204"/>
                          </a:solidFill>
                        </a:rPr>
                        <a:t>Z5. Turizm bölümünde akademik personel kaynağı eksikliği (Araştırma Görevlisi)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Termin 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1.09.2022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 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Turizm İşletmeciliği Bölüm Başkanlığı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Önleyici 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>
                          <a:solidFill>
                            <a:srgbClr val="122204"/>
                          </a:solidFill>
                        </a:rPr>
                        <a:t>Araştırma görevlisi istihdamı için talepte bulunulması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BCB7D494-66CB-4FEC-B3D6-F2A81E614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8</a:t>
            </a:fld>
            <a:endParaRPr lang="tr-TR"/>
          </a:p>
        </p:txBody>
      </p:sp>
      <p:pic>
        <p:nvPicPr>
          <p:cNvPr id="3074" name="Picture 2" descr="19223eef-8374-4626-b02e-0ca637ceab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17040"/>
            <a:ext cx="8553451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ayt Numarası Yer Tutucusu 1">
            <a:extLst>
              <a:ext uri="{FF2B5EF4-FFF2-40B4-BE49-F238E27FC236}">
                <a16:creationId xmlns:a16="http://schemas.microsoft.com/office/drawing/2014/main" id="{7BF0A65F-1BEE-43D7-A304-B9A64A362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9</a:t>
            </a:fld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C087BF63-5873-9D4C-9235-7A40A56A2315}"/>
              </a:ext>
            </a:extLst>
          </p:cNvPr>
          <p:cNvSpPr txBox="1"/>
          <p:nvPr/>
        </p:nvSpPr>
        <p:spPr>
          <a:xfrm>
            <a:off x="1334530" y="2879124"/>
            <a:ext cx="65861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>
                <a:solidFill>
                  <a:srgbClr val="020424"/>
                </a:solidFill>
              </a:rPr>
              <a:t>Birimimize şikayet sistemi üzerinden gelen öneri şikayet bulunmamaktadır.</a:t>
            </a:r>
          </a:p>
          <a:p>
            <a:pPr>
              <a:lnSpc>
                <a:spcPct val="150000"/>
              </a:lnSpc>
            </a:pPr>
            <a:endParaRPr lang="tr-TR" dirty="0">
              <a:solidFill>
                <a:srgbClr val="0F2303"/>
              </a:solidFill>
            </a:endParaRPr>
          </a:p>
          <a:p>
            <a:pPr>
              <a:lnSpc>
                <a:spcPct val="150000"/>
              </a:lnSpc>
            </a:pPr>
            <a:endParaRPr lang="tr-TR" dirty="0">
              <a:solidFill>
                <a:srgbClr val="0F2303"/>
              </a:solidFill>
            </a:endParaRPr>
          </a:p>
          <a:p>
            <a:pPr>
              <a:lnSpc>
                <a:spcPct val="150000"/>
              </a:lnSpc>
            </a:pPr>
            <a:r>
              <a:rPr lang="tr-TR" dirty="0">
                <a:solidFill>
                  <a:srgbClr val="020424"/>
                </a:solidFill>
              </a:rPr>
              <a:t>Anketlere gelen yorumlar neticesinde ilgili </a:t>
            </a:r>
            <a:r>
              <a:rPr lang="tr-TR" dirty="0" err="1">
                <a:solidFill>
                  <a:srgbClr val="020424"/>
                </a:solidFill>
              </a:rPr>
              <a:t>AAP’ler</a:t>
            </a:r>
            <a:r>
              <a:rPr lang="tr-TR" dirty="0">
                <a:solidFill>
                  <a:srgbClr val="020424"/>
                </a:solidFill>
              </a:rPr>
              <a:t> yerine getirilmiştir.</a:t>
            </a:r>
          </a:p>
        </p:txBody>
      </p:sp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774</TotalTime>
  <Words>1192</Words>
  <Application>Microsoft Office PowerPoint</Application>
  <PresentationFormat>Ekran Gösterisi (4:3)</PresentationFormat>
  <Paragraphs>245</Paragraphs>
  <Slides>15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3</vt:lpstr>
      <vt:lpstr>İyon</vt:lpstr>
      <vt:lpstr>Worksheet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Sezer KARASAKAL</cp:lastModifiedBy>
  <cp:revision>84</cp:revision>
  <dcterms:created xsi:type="dcterms:W3CDTF">2020-01-20T10:44:30Z</dcterms:created>
  <dcterms:modified xsi:type="dcterms:W3CDTF">2022-02-23T06:20:15Z</dcterms:modified>
</cp:coreProperties>
</file>