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88" r:id="rId3"/>
    <p:sldId id="347" r:id="rId4"/>
    <p:sldId id="346" r:id="rId5"/>
    <p:sldId id="320" r:id="rId6"/>
    <p:sldId id="363" r:id="rId7"/>
    <p:sldId id="364" r:id="rId8"/>
    <p:sldId id="285" r:id="rId9"/>
    <p:sldId id="353" r:id="rId10"/>
    <p:sldId id="367" r:id="rId11"/>
    <p:sldId id="365" r:id="rId12"/>
    <p:sldId id="352" r:id="rId13"/>
    <p:sldId id="357" r:id="rId14"/>
    <p:sldId id="304" r:id="rId15"/>
    <p:sldId id="368" r:id="rId16"/>
    <p:sldId id="359" r:id="rId17"/>
    <p:sldId id="369" r:id="rId18"/>
    <p:sldId id="371" r:id="rId19"/>
    <p:sldId id="360" r:id="rId20"/>
    <p:sldId id="372" r:id="rId21"/>
    <p:sldId id="361" r:id="rId22"/>
    <p:sldId id="362"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53"/>
            <p14:sldId id="367"/>
            <p14:sldId id="365"/>
            <p14:sldId id="352"/>
            <p14:sldId id="357"/>
            <p14:sldId id="304"/>
            <p14:sldId id="368"/>
            <p14:sldId id="359"/>
            <p14:sldId id="369"/>
            <p14:sldId id="371"/>
            <p14:sldId id="360"/>
            <p14:sldId id="372"/>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909" autoAdjust="0"/>
  </p:normalViewPr>
  <p:slideViewPr>
    <p:cSldViewPr snapToGrid="0">
      <p:cViewPr varScale="1">
        <p:scale>
          <a:sx n="70" d="100"/>
          <a:sy n="70" d="100"/>
        </p:scale>
        <p:origin x="42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agla.mckenzie\Desktop\USB_eyl&#252;l2021\after%202021%20Eyl&#252;l\merkez\merkez%20kalite\kalite%20dosyalar&#305;%202021%20EYl&#252;l\ygg%20sunumlar&#305;\ygg%20ocak2022\TURAM_anket_analizi_without%20englis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agla.mckenzie\Desktop\USB_eyl&#252;l2021\after%202021%20Eyl&#252;l\merkez\merkez%20kalite\kalite%20dosyalar&#305;%202021%20EYl&#252;l\d&#246;k&#252;mnalar%202021%20Eyl&#252;l_2022%20Ocak\yap&#305;lan\TURAM%20KAL&#304;TE%20D&#214;K&#220;MANLAR\TURAM_anket_analiz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C0D0D"/>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Dijital!$E$1:$M$1</c:f>
              <c:strCache>
                <c:ptCount val="9"/>
                <c:pt idx="0">
                  <c:v>1. Etkinlik yeri uygundu.</c:v>
                </c:pt>
                <c:pt idx="1">
                  <c:v>2. Etkinlik içeriği başarılı idi. </c:v>
                </c:pt>
                <c:pt idx="2">
                  <c:v>3. Etkinlik saati uygundu. </c:v>
                </c:pt>
                <c:pt idx="3">
                  <c:v>4.Etkinliğe katılım oranı yeterli idi. </c:v>
                </c:pt>
                <c:pt idx="4">
                  <c:v>5. Etkinlik görevlileri ilgili idi. </c:v>
                </c:pt>
                <c:pt idx="5">
                  <c:v>6. Etkinlik duyurusu zamanında yapıldı.</c:v>
                </c:pt>
                <c:pt idx="6">
                  <c:v>7. Etkinlikten memnun kaldım. </c:v>
                </c:pt>
                <c:pt idx="7">
                  <c:v>8. Bu tür etkinliklere her zaman katılmayı isterim. </c:v>
                </c:pt>
                <c:pt idx="8">
                  <c:v>Ortalama</c:v>
                </c:pt>
              </c:strCache>
            </c:strRef>
          </c:cat>
          <c:val>
            <c:numRef>
              <c:f>Dijital!$E$41:$M$41</c:f>
              <c:numCache>
                <c:formatCode>0%</c:formatCode>
                <c:ptCount val="9"/>
                <c:pt idx="0">
                  <c:v>0.94871794871794868</c:v>
                </c:pt>
                <c:pt idx="1">
                  <c:v>0.93846153846153846</c:v>
                </c:pt>
                <c:pt idx="2">
                  <c:v>0.88717948717948725</c:v>
                </c:pt>
                <c:pt idx="3">
                  <c:v>0.88717948717948725</c:v>
                </c:pt>
                <c:pt idx="4">
                  <c:v>0.9589743589743589</c:v>
                </c:pt>
                <c:pt idx="5">
                  <c:v>0.96410256410256401</c:v>
                </c:pt>
                <c:pt idx="6">
                  <c:v>0.97435897435897423</c:v>
                </c:pt>
                <c:pt idx="7">
                  <c:v>0.96410256410256401</c:v>
                </c:pt>
                <c:pt idx="8">
                  <c:v>0.94038461538461537</c:v>
                </c:pt>
              </c:numCache>
            </c:numRef>
          </c:val>
          <c:extLst>
            <c:ext xmlns:c16="http://schemas.microsoft.com/office/drawing/2014/chart" uri="{C3380CC4-5D6E-409C-BE32-E72D297353CC}">
              <c16:uniqueId val="{00000000-96B5-4E71-93E2-4B764B95D89D}"/>
            </c:ext>
          </c:extLst>
        </c:ser>
        <c:dLbls>
          <c:showLegendKey val="0"/>
          <c:showVal val="0"/>
          <c:showCatName val="0"/>
          <c:showSerName val="0"/>
          <c:showPercent val="0"/>
          <c:showBubbleSize val="0"/>
        </c:dLbls>
        <c:gapWidth val="219"/>
        <c:overlap val="-27"/>
        <c:axId val="643028976"/>
        <c:axId val="643026896"/>
      </c:barChart>
      <c:catAx>
        <c:axId val="64302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643026896"/>
        <c:crosses val="autoZero"/>
        <c:auto val="1"/>
        <c:lblAlgn val="ctr"/>
        <c:lblOffset val="100"/>
        <c:noMultiLvlLbl val="0"/>
      </c:catAx>
      <c:valAx>
        <c:axId val="6430268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64302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34716539448166E-2"/>
          <c:y val="9.5743508995852281E-2"/>
          <c:w val="0.93183843275743949"/>
          <c:h val="0.66295604589085622"/>
        </c:manualLayout>
      </c:layout>
      <c:barChart>
        <c:barDir val="col"/>
        <c:grouping val="clustered"/>
        <c:varyColors val="0"/>
        <c:ser>
          <c:idx val="0"/>
          <c:order val="0"/>
          <c:spPr>
            <a:solidFill>
              <a:srgbClr val="FF0000"/>
            </a:solidFill>
            <a:ln>
              <a:solidFill>
                <a:srgbClr val="FF0000"/>
              </a:solid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0C0D0D"/>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Masters!$E$1:$M$1</c:f>
              <c:strCache>
                <c:ptCount val="9"/>
                <c:pt idx="0">
                  <c:v>1. Etkinlik yeri uygundu.
</c:v>
                </c:pt>
                <c:pt idx="1">
                  <c:v>2. Etkinlik içeriği başarılı idi.
</c:v>
                </c:pt>
                <c:pt idx="2">
                  <c:v>3. Etkinlik saati uygundu.</c:v>
                </c:pt>
                <c:pt idx="3">
                  <c:v>4.Etkinliğe katılım oranı yeterli idi. </c:v>
                </c:pt>
                <c:pt idx="4">
                  <c:v>5. Etkinlik görevlileri ilgili idi. </c:v>
                </c:pt>
                <c:pt idx="5">
                  <c:v>6. Etkinlik duyurusu zamanında yapıldı</c:v>
                </c:pt>
                <c:pt idx="6">
                  <c:v>7. Etkinlikten memnun kaldım.</c:v>
                </c:pt>
                <c:pt idx="7">
                  <c:v>8. Bu tür etkinliklere her zaman katılmayı isterim.</c:v>
                </c:pt>
                <c:pt idx="8">
                  <c:v>Ortalama</c:v>
                </c:pt>
              </c:strCache>
            </c:strRef>
          </c:cat>
          <c:val>
            <c:numRef>
              <c:f>Masters!$E$19:$M$19</c:f>
              <c:numCache>
                <c:formatCode>0%</c:formatCode>
                <c:ptCount val="9"/>
                <c:pt idx="0">
                  <c:v>1</c:v>
                </c:pt>
                <c:pt idx="1">
                  <c:v>0.96470588235294108</c:v>
                </c:pt>
                <c:pt idx="2">
                  <c:v>0.88235294117647067</c:v>
                </c:pt>
                <c:pt idx="3">
                  <c:v>0.84705882352941175</c:v>
                </c:pt>
                <c:pt idx="4">
                  <c:v>0.94117647058823528</c:v>
                </c:pt>
                <c:pt idx="5">
                  <c:v>0.91764705882352937</c:v>
                </c:pt>
                <c:pt idx="6">
                  <c:v>0.95294117647058818</c:v>
                </c:pt>
                <c:pt idx="7">
                  <c:v>1</c:v>
                </c:pt>
                <c:pt idx="8">
                  <c:v>0.93823529411764717</c:v>
                </c:pt>
              </c:numCache>
            </c:numRef>
          </c:val>
          <c:extLst>
            <c:ext xmlns:c16="http://schemas.microsoft.com/office/drawing/2014/chart" uri="{C3380CC4-5D6E-409C-BE32-E72D297353CC}">
              <c16:uniqueId val="{00000000-4600-4918-B67A-1CB7E2224538}"/>
            </c:ext>
          </c:extLst>
        </c:ser>
        <c:dLbls>
          <c:showLegendKey val="0"/>
          <c:showVal val="0"/>
          <c:showCatName val="0"/>
          <c:showSerName val="0"/>
          <c:showPercent val="0"/>
          <c:showBubbleSize val="0"/>
        </c:dLbls>
        <c:gapWidth val="219"/>
        <c:overlap val="-27"/>
        <c:axId val="631456016"/>
        <c:axId val="631457264"/>
      </c:barChart>
      <c:catAx>
        <c:axId val="63145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631457264"/>
        <c:crosses val="autoZero"/>
        <c:auto val="1"/>
        <c:lblAlgn val="ctr"/>
        <c:lblOffset val="100"/>
        <c:noMultiLvlLbl val="0"/>
      </c:catAx>
      <c:valAx>
        <c:axId val="6314572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631456016"/>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rgbClr val="0C0D0D"/>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latin typeface="+mn-lt"/>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2</a:t>
            </a:fld>
            <a:endParaRPr lang="tr-TR"/>
          </a:p>
        </p:txBody>
      </p:sp>
    </p:spTree>
    <p:extLst>
      <p:ext uri="{BB962C8B-B14F-4D97-AF65-F5344CB8AC3E}">
        <p14:creationId xmlns:p14="http://schemas.microsoft.com/office/powerpoint/2010/main" val="26195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14</a:t>
            </a:fld>
            <a:endParaRPr lang="tr-TR"/>
          </a:p>
        </p:txBody>
      </p:sp>
    </p:spTree>
    <p:extLst>
      <p:ext uri="{BB962C8B-B14F-4D97-AF65-F5344CB8AC3E}">
        <p14:creationId xmlns:p14="http://schemas.microsoft.com/office/powerpoint/2010/main" val="156300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15</a:t>
            </a:fld>
            <a:endParaRPr lang="tr-TR"/>
          </a:p>
        </p:txBody>
      </p:sp>
    </p:spTree>
    <p:extLst>
      <p:ext uri="{BB962C8B-B14F-4D97-AF65-F5344CB8AC3E}">
        <p14:creationId xmlns:p14="http://schemas.microsoft.com/office/powerpoint/2010/main" val="270298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Merkezimiz</a:t>
            </a:r>
            <a:r>
              <a:rPr lang="tr-TR" baseline="0" dirty="0" smtClean="0"/>
              <a:t> 2021 haziran başında faaliyete geçmiştir.  Araştırma ve geliştirme alanındaki örnek uygulamalara merkezin kurulumundan hemen sonrasında hayata geçirilen 2 uygulama projesini örnek olarak </a:t>
            </a:r>
            <a:r>
              <a:rPr lang="tr-TR" baseline="0" dirty="0" err="1" smtClean="0"/>
              <a:t>verebilirz</a:t>
            </a:r>
            <a:r>
              <a:rPr lang="tr-TR" baseline="0" dirty="0" smtClean="0"/>
              <a:t>. </a:t>
            </a:r>
            <a:endParaRPr lang="tr-TR" dirty="0" smtClean="0"/>
          </a:p>
          <a:p>
            <a:endParaRPr lang="tr-TR" dirty="0" smtClean="0"/>
          </a:p>
          <a:p>
            <a:r>
              <a:rPr lang="tr-TR" sz="1200" kern="1200" dirty="0" smtClean="0">
                <a:solidFill>
                  <a:schemeClr val="tx1"/>
                </a:solidFill>
                <a:effectLst/>
                <a:latin typeface="+mn-lt"/>
                <a:ea typeface="+mn-ea"/>
                <a:cs typeface="+mn-cs"/>
              </a:rPr>
              <a:t>TELP</a:t>
            </a:r>
            <a:r>
              <a:rPr lang="tr-TR" sz="1200" kern="1200" baseline="0" dirty="0" smtClean="0">
                <a:solidFill>
                  <a:schemeClr val="tx1"/>
                </a:solidFill>
                <a:effectLst/>
                <a:latin typeface="+mn-lt"/>
                <a:ea typeface="+mn-ea"/>
                <a:cs typeface="+mn-cs"/>
              </a:rPr>
              <a:t> projesinde </a:t>
            </a:r>
            <a:r>
              <a:rPr lang="tr-TR" sz="1200" kern="1200" dirty="0" smtClean="0">
                <a:solidFill>
                  <a:schemeClr val="tx1"/>
                </a:solidFill>
                <a:effectLst/>
                <a:latin typeface="+mn-lt"/>
                <a:ea typeface="+mn-ea"/>
                <a:cs typeface="+mn-cs"/>
              </a:rPr>
              <a:t>Merkezimiz</a:t>
            </a:r>
            <a:r>
              <a:rPr lang="tr-TR" sz="1200" kern="1200" baseline="0" dirty="0" smtClean="0">
                <a:solidFill>
                  <a:schemeClr val="tx1"/>
                </a:solidFill>
                <a:effectLst/>
                <a:latin typeface="+mn-lt"/>
                <a:ea typeface="+mn-ea"/>
                <a:cs typeface="+mn-cs"/>
              </a:rPr>
              <a:t> üzerinden</a:t>
            </a:r>
            <a:r>
              <a:rPr lang="tr-TR" sz="1200" kern="1200" dirty="0" smtClean="0">
                <a:solidFill>
                  <a:schemeClr val="tx1"/>
                </a:solidFill>
                <a:effectLst/>
                <a:latin typeface="+mn-lt"/>
                <a:ea typeface="+mn-ea"/>
                <a:cs typeface="+mn-cs"/>
              </a:rPr>
              <a:t> Kazakistan gibi Türki Cumhuriyetlerindeki Üniversiteler ve Antalya Bilim Üniversitesinin Partner Otelleri (PH) arasında eğitim, araştırma ve çalışma alanında işbirliği amaçlamaktadır. </a:t>
            </a:r>
          </a:p>
          <a:p>
            <a:r>
              <a:rPr lang="tr-TR" sz="1200" kern="1200" dirty="0" smtClean="0">
                <a:solidFill>
                  <a:schemeClr val="tx1"/>
                </a:solidFill>
                <a:effectLst/>
                <a:latin typeface="+mn-lt"/>
                <a:ea typeface="+mn-ea"/>
                <a:cs typeface="+mn-cs"/>
              </a:rPr>
              <a:t>Bu proje kapsamında </a:t>
            </a:r>
            <a:r>
              <a:rPr lang="tr-TR" sz="1200" kern="1200" dirty="0" err="1" smtClean="0">
                <a:solidFill>
                  <a:schemeClr val="tx1"/>
                </a:solidFill>
                <a:effectLst/>
                <a:latin typeface="+mn-lt"/>
                <a:ea typeface="+mn-ea"/>
                <a:cs typeface="+mn-cs"/>
              </a:rPr>
              <a:t>Kazakistandaki</a:t>
            </a:r>
            <a:r>
              <a:rPr lang="tr-TR" sz="1200" kern="1200" dirty="0" smtClean="0">
                <a:solidFill>
                  <a:schemeClr val="tx1"/>
                </a:solidFill>
                <a:effectLst/>
                <a:latin typeface="+mn-lt"/>
                <a:ea typeface="+mn-ea"/>
                <a:cs typeface="+mn-cs"/>
              </a:rPr>
              <a:t> 7 üniversite</a:t>
            </a:r>
            <a:r>
              <a:rPr lang="tr-TR" sz="1200" kern="1200" baseline="0" dirty="0" smtClean="0">
                <a:solidFill>
                  <a:schemeClr val="tx1"/>
                </a:solidFill>
                <a:effectLst/>
                <a:latin typeface="+mn-lt"/>
                <a:ea typeface="+mn-ea"/>
                <a:cs typeface="+mn-cs"/>
              </a:rPr>
              <a:t> ile protokol imzalandı</a:t>
            </a:r>
          </a:p>
          <a:p>
            <a:r>
              <a:rPr lang="tr-TR" sz="1200" kern="1200" baseline="0" dirty="0" err="1" smtClean="0">
                <a:solidFill>
                  <a:schemeClr val="tx1"/>
                </a:solidFill>
                <a:effectLst/>
                <a:latin typeface="+mn-lt"/>
                <a:ea typeface="+mn-ea"/>
                <a:cs typeface="+mn-cs"/>
              </a:rPr>
              <a:t>Rixzos</a:t>
            </a:r>
            <a:r>
              <a:rPr lang="tr-TR" sz="1200" kern="1200" baseline="0" dirty="0" smtClean="0">
                <a:solidFill>
                  <a:schemeClr val="tx1"/>
                </a:solidFill>
                <a:effectLst/>
                <a:latin typeface="+mn-lt"/>
                <a:ea typeface="+mn-ea"/>
                <a:cs typeface="+mn-cs"/>
              </a:rPr>
              <a:t> otelleri ile protokol imzalandı</a:t>
            </a:r>
          </a:p>
          <a:p>
            <a:r>
              <a:rPr lang="tr-TR" sz="1200" kern="1200" baseline="0" dirty="0" smtClean="0">
                <a:solidFill>
                  <a:schemeClr val="tx1"/>
                </a:solidFill>
                <a:effectLst/>
                <a:latin typeface="+mn-lt"/>
                <a:ea typeface="+mn-ea"/>
                <a:cs typeface="+mn-cs"/>
              </a:rPr>
              <a:t>TELP 2022 hazırlıkları başlatıldı</a:t>
            </a:r>
            <a:endParaRPr lang="tr-TR" dirty="0" smtClean="0"/>
          </a:p>
          <a:p>
            <a:endParaRPr lang="tr-TR" dirty="0" smtClean="0"/>
          </a:p>
          <a:p>
            <a:r>
              <a:rPr lang="tr-TR" dirty="0" smtClean="0"/>
              <a:t>Diğer</a:t>
            </a:r>
            <a:r>
              <a:rPr lang="tr-TR" baseline="0" dirty="0" smtClean="0"/>
              <a:t> bir projede </a:t>
            </a:r>
            <a:r>
              <a:rPr lang="tr-TR" dirty="0" smtClean="0"/>
              <a:t>Geleceğin Turizmcileri</a:t>
            </a:r>
          </a:p>
          <a:p>
            <a:r>
              <a:rPr lang="tr-TR" dirty="0" smtClean="0"/>
              <a:t>Bu </a:t>
            </a:r>
          </a:p>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16</a:t>
            </a:fld>
            <a:endParaRPr lang="tr-TR"/>
          </a:p>
        </p:txBody>
      </p:sp>
    </p:spTree>
    <p:extLst>
      <p:ext uri="{BB962C8B-B14F-4D97-AF65-F5344CB8AC3E}">
        <p14:creationId xmlns:p14="http://schemas.microsoft.com/office/powerpoint/2010/main" val="379430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Merkezimizin uygulamaya</a:t>
            </a:r>
            <a:r>
              <a:rPr lang="tr-TR" baseline="0" dirty="0" smtClean="0"/>
              <a:t> başlattığı diğer bir projede  Geleceğin Turizmcileri projesidir. </a:t>
            </a:r>
          </a:p>
          <a:p>
            <a:pPr marL="800100" lvl="1" indent="-342900">
              <a:buFont typeface="Calibri" panose="020F0502020204030204" pitchFamily="34" charset="0"/>
              <a:buChar char="─"/>
            </a:pPr>
            <a:r>
              <a:rPr lang="tr-TR" sz="2500" dirty="0" smtClean="0">
                <a:solidFill>
                  <a:srgbClr val="0C0D0D"/>
                </a:solidFill>
              </a:rPr>
              <a:t>Geleceğin Turizmcileri Projesi, Milli Eğitim ve Turizm Bakanlığı'nın hedefleri doğrultusunda Antalya Bilim Üniversitesi (ABU), Rixos ve Barut Otelleri arasında oluşturulan bir işbirliği projesidir. </a:t>
            </a:r>
          </a:p>
          <a:p>
            <a:pPr marL="800100" lvl="1" indent="-342900">
              <a:buFont typeface="Calibri" panose="020F0502020204030204" pitchFamily="34" charset="0"/>
              <a:buChar char="─"/>
            </a:pPr>
            <a:endParaRPr lang="tr-TR" sz="2500" dirty="0" smtClean="0">
              <a:solidFill>
                <a:srgbClr val="0C0D0D"/>
              </a:solidFill>
            </a:endParaRPr>
          </a:p>
          <a:p>
            <a:pPr marL="800100" lvl="1" indent="-342900">
              <a:buFont typeface="Calibri" panose="020F0502020204030204" pitchFamily="34" charset="0"/>
              <a:buChar char="─"/>
            </a:pPr>
            <a:r>
              <a:rPr lang="tr-TR" sz="2500" dirty="0" smtClean="0">
                <a:solidFill>
                  <a:srgbClr val="0C0D0D"/>
                </a:solidFill>
              </a:rPr>
              <a:t>Bu proje ile turizm sektöründeki kalifiye işgücü açığını kapatmak amacıyla meslek lisesi mezunlarından istekli ve başarılı olan belli sayıdaki öğrencilerin üniversite öğrenimlerine devam etmelerini sağlamaktır</a:t>
            </a:r>
          </a:p>
          <a:p>
            <a:pPr marL="800100" lvl="1" indent="-342900">
              <a:buFont typeface="Calibri" panose="020F0502020204030204" pitchFamily="34" charset="0"/>
              <a:buChar char="─"/>
            </a:pPr>
            <a:r>
              <a:rPr lang="tr-TR" sz="2500" dirty="0" smtClean="0">
                <a:solidFill>
                  <a:srgbClr val="0C0D0D"/>
                </a:solidFill>
              </a:rPr>
              <a:t>Projenin diğer bir </a:t>
            </a:r>
            <a:r>
              <a:rPr lang="tr-TR" sz="2500" dirty="0" err="1" smtClean="0">
                <a:solidFill>
                  <a:srgbClr val="0C0D0D"/>
                </a:solidFill>
              </a:rPr>
              <a:t>ayağıda</a:t>
            </a:r>
            <a:r>
              <a:rPr lang="tr-TR" sz="2500" dirty="0" smtClean="0">
                <a:solidFill>
                  <a:srgbClr val="0C0D0D"/>
                </a:solidFill>
              </a:rPr>
              <a:t> milli eğitim bakanlığı olduğu için milli eğitim bakanlığı ile geçen hafta</a:t>
            </a:r>
            <a:r>
              <a:rPr lang="tr-TR" sz="2500" baseline="0" dirty="0" smtClean="0">
                <a:solidFill>
                  <a:srgbClr val="0C0D0D"/>
                </a:solidFill>
              </a:rPr>
              <a:t> bir protokol imzalandı.</a:t>
            </a:r>
          </a:p>
          <a:p>
            <a:pPr marL="800100" lvl="1" indent="-342900">
              <a:buFont typeface="Calibri" panose="020F0502020204030204" pitchFamily="34" charset="0"/>
              <a:buChar char="─"/>
            </a:pPr>
            <a:r>
              <a:rPr lang="tr-TR" sz="2500" baseline="0" dirty="0" smtClean="0">
                <a:solidFill>
                  <a:srgbClr val="0C0D0D"/>
                </a:solidFill>
              </a:rPr>
              <a:t>Ayrıca lise öğrencilerinin turizm sektöründe kalma niyeti de bu proje kapsamında araştırılmaktadır</a:t>
            </a:r>
            <a:endParaRPr lang="tr-TR" sz="2500" dirty="0" smtClean="0">
              <a:solidFill>
                <a:srgbClr val="0C0D0D"/>
              </a:solidFill>
            </a:endParaRPr>
          </a:p>
          <a:p>
            <a:endParaRPr lang="tr-TR" dirty="0" smtClean="0"/>
          </a:p>
          <a:p>
            <a:endParaRPr lang="tr-TR" dirty="0" smtClean="0"/>
          </a:p>
          <a:p>
            <a:r>
              <a:rPr lang="tr-TR" sz="1200" kern="1200" dirty="0" smtClean="0">
                <a:solidFill>
                  <a:schemeClr val="tx1"/>
                </a:solidFill>
                <a:effectLst/>
                <a:latin typeface="+mn-lt"/>
                <a:ea typeface="+mn-ea"/>
                <a:cs typeface="+mn-cs"/>
              </a:rPr>
              <a:t>TELP</a:t>
            </a:r>
            <a:r>
              <a:rPr lang="tr-TR" sz="1200" kern="1200" baseline="0" dirty="0" smtClean="0">
                <a:solidFill>
                  <a:schemeClr val="tx1"/>
                </a:solidFill>
                <a:effectLst/>
                <a:latin typeface="+mn-lt"/>
                <a:ea typeface="+mn-ea"/>
                <a:cs typeface="+mn-cs"/>
              </a:rPr>
              <a:t> projesinde </a:t>
            </a:r>
            <a:r>
              <a:rPr lang="tr-TR" sz="1200" kern="1200" dirty="0" smtClean="0">
                <a:solidFill>
                  <a:schemeClr val="tx1"/>
                </a:solidFill>
                <a:effectLst/>
                <a:latin typeface="+mn-lt"/>
                <a:ea typeface="+mn-ea"/>
                <a:cs typeface="+mn-cs"/>
              </a:rPr>
              <a:t>Merkezimiz</a:t>
            </a:r>
            <a:r>
              <a:rPr lang="tr-TR" sz="1200" kern="1200" baseline="0" dirty="0" smtClean="0">
                <a:solidFill>
                  <a:schemeClr val="tx1"/>
                </a:solidFill>
                <a:effectLst/>
                <a:latin typeface="+mn-lt"/>
                <a:ea typeface="+mn-ea"/>
                <a:cs typeface="+mn-cs"/>
              </a:rPr>
              <a:t> üzerinden</a:t>
            </a:r>
            <a:r>
              <a:rPr lang="tr-TR" sz="1200" kern="1200" dirty="0" smtClean="0">
                <a:solidFill>
                  <a:schemeClr val="tx1"/>
                </a:solidFill>
                <a:effectLst/>
                <a:latin typeface="+mn-lt"/>
                <a:ea typeface="+mn-ea"/>
                <a:cs typeface="+mn-cs"/>
              </a:rPr>
              <a:t> Kazakistan gibi Türki Cumhuriyetlerindeki Üniversiteler ve Antalya Bilim Üniversitesinin Partner Otelleri (PH) arasında eğitim, araştırma ve çalışma alanında işbirliği amaçlamaktadır. </a:t>
            </a:r>
          </a:p>
          <a:p>
            <a:r>
              <a:rPr lang="tr-TR" sz="1200" kern="1200" dirty="0" smtClean="0">
                <a:solidFill>
                  <a:schemeClr val="tx1"/>
                </a:solidFill>
                <a:effectLst/>
                <a:latin typeface="+mn-lt"/>
                <a:ea typeface="+mn-ea"/>
                <a:cs typeface="+mn-cs"/>
              </a:rPr>
              <a:t>Bu proje kapsamında </a:t>
            </a:r>
            <a:r>
              <a:rPr lang="tr-TR" sz="1200" kern="1200" dirty="0" err="1" smtClean="0">
                <a:solidFill>
                  <a:schemeClr val="tx1"/>
                </a:solidFill>
                <a:effectLst/>
                <a:latin typeface="+mn-lt"/>
                <a:ea typeface="+mn-ea"/>
                <a:cs typeface="+mn-cs"/>
              </a:rPr>
              <a:t>Kazakistandaki</a:t>
            </a:r>
            <a:r>
              <a:rPr lang="tr-TR" sz="1200" kern="1200" dirty="0" smtClean="0">
                <a:solidFill>
                  <a:schemeClr val="tx1"/>
                </a:solidFill>
                <a:effectLst/>
                <a:latin typeface="+mn-lt"/>
                <a:ea typeface="+mn-ea"/>
                <a:cs typeface="+mn-cs"/>
              </a:rPr>
              <a:t> 7 üniversite</a:t>
            </a:r>
            <a:r>
              <a:rPr lang="tr-TR" sz="1200" kern="1200" baseline="0" dirty="0" smtClean="0">
                <a:solidFill>
                  <a:schemeClr val="tx1"/>
                </a:solidFill>
                <a:effectLst/>
                <a:latin typeface="+mn-lt"/>
                <a:ea typeface="+mn-ea"/>
                <a:cs typeface="+mn-cs"/>
              </a:rPr>
              <a:t> ile protokol imzalandı</a:t>
            </a:r>
          </a:p>
          <a:p>
            <a:r>
              <a:rPr lang="tr-TR" sz="1200" kern="1200" baseline="0" dirty="0" err="1" smtClean="0">
                <a:solidFill>
                  <a:schemeClr val="tx1"/>
                </a:solidFill>
                <a:effectLst/>
                <a:latin typeface="+mn-lt"/>
                <a:ea typeface="+mn-ea"/>
                <a:cs typeface="+mn-cs"/>
              </a:rPr>
              <a:t>Rixzos</a:t>
            </a:r>
            <a:r>
              <a:rPr lang="tr-TR" sz="1200" kern="1200" baseline="0" dirty="0" smtClean="0">
                <a:solidFill>
                  <a:schemeClr val="tx1"/>
                </a:solidFill>
                <a:effectLst/>
                <a:latin typeface="+mn-lt"/>
                <a:ea typeface="+mn-ea"/>
                <a:cs typeface="+mn-cs"/>
              </a:rPr>
              <a:t> otelleri ile protokol imzalandı</a:t>
            </a:r>
          </a:p>
          <a:p>
            <a:r>
              <a:rPr lang="tr-TR" sz="1200" kern="1200" baseline="0" dirty="0" smtClean="0">
                <a:solidFill>
                  <a:schemeClr val="tx1"/>
                </a:solidFill>
                <a:effectLst/>
                <a:latin typeface="+mn-lt"/>
                <a:ea typeface="+mn-ea"/>
                <a:cs typeface="+mn-cs"/>
              </a:rPr>
              <a:t>TELP 2022 hazırlıkları başlatıldı</a:t>
            </a:r>
            <a:endParaRPr lang="tr-TR" dirty="0" smtClean="0"/>
          </a:p>
          <a:p>
            <a:endParaRPr lang="tr-TR" dirty="0" smtClean="0"/>
          </a:p>
          <a:p>
            <a:r>
              <a:rPr lang="tr-TR" dirty="0" smtClean="0"/>
              <a:t>Diğer</a:t>
            </a:r>
            <a:r>
              <a:rPr lang="tr-TR" baseline="0" dirty="0" smtClean="0"/>
              <a:t> bir projede </a:t>
            </a:r>
            <a:r>
              <a:rPr lang="tr-TR" dirty="0" smtClean="0"/>
              <a:t>Geleceğin Turizmcileri</a:t>
            </a:r>
          </a:p>
          <a:p>
            <a:r>
              <a:rPr lang="tr-TR" dirty="0" smtClean="0"/>
              <a:t>Bu </a:t>
            </a:r>
          </a:p>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17</a:t>
            </a:fld>
            <a:endParaRPr lang="tr-TR"/>
          </a:p>
        </p:txBody>
      </p:sp>
    </p:spTree>
    <p:extLst>
      <p:ext uri="{BB962C8B-B14F-4D97-AF65-F5344CB8AC3E}">
        <p14:creationId xmlns:p14="http://schemas.microsoft.com/office/powerpoint/2010/main" val="156124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468F1CBD-092F-46C9-A4DE-6EE6E628FC19}" type="slidenum">
              <a:rPr lang="tr-TR" smtClean="0"/>
              <a:t>18</a:t>
            </a:fld>
            <a:endParaRPr lang="tr-TR"/>
          </a:p>
        </p:txBody>
      </p:sp>
    </p:spTree>
    <p:extLst>
      <p:ext uri="{BB962C8B-B14F-4D97-AF65-F5344CB8AC3E}">
        <p14:creationId xmlns:p14="http://schemas.microsoft.com/office/powerpoint/2010/main" val="297794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19</a:t>
            </a:fld>
            <a:endParaRPr lang="tr-TR"/>
          </a:p>
        </p:txBody>
      </p:sp>
    </p:spTree>
    <p:extLst>
      <p:ext uri="{BB962C8B-B14F-4D97-AF65-F5344CB8AC3E}">
        <p14:creationId xmlns:p14="http://schemas.microsoft.com/office/powerpoint/2010/main" val="1522013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257043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10000"/>
              </a:lnSpc>
            </a:pPr>
            <a:endParaRPr lang="tr-TR" sz="1200" baseline="0" dirty="0" smtClean="0">
              <a:solidFill>
                <a:schemeClr val="tx1"/>
              </a:solidFill>
              <a:latin typeface="+mn-lt"/>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21</a:t>
            </a:fld>
            <a:endParaRPr lang="tr-TR"/>
          </a:p>
        </p:txBody>
      </p:sp>
    </p:spTree>
    <p:extLst>
      <p:ext uri="{BB962C8B-B14F-4D97-AF65-F5344CB8AC3E}">
        <p14:creationId xmlns:p14="http://schemas.microsoft.com/office/powerpoint/2010/main" val="292099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22</a:t>
            </a:fld>
            <a:endParaRPr lang="tr-TR"/>
          </a:p>
        </p:txBody>
      </p:sp>
    </p:spTree>
    <p:extLst>
      <p:ext uri="{BB962C8B-B14F-4D97-AF65-F5344CB8AC3E}">
        <p14:creationId xmlns:p14="http://schemas.microsoft.com/office/powerpoint/2010/main" val="295286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23</a:t>
            </a:fld>
            <a:endParaRPr lang="tr-TR"/>
          </a:p>
        </p:txBody>
      </p:sp>
    </p:spTree>
    <p:extLst>
      <p:ext uri="{BB962C8B-B14F-4D97-AF65-F5344CB8AC3E}">
        <p14:creationId xmlns:p14="http://schemas.microsoft.com/office/powerpoint/2010/main" val="41700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397215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5</a:t>
            </a:fld>
            <a:endParaRPr lang="tr-TR"/>
          </a:p>
        </p:txBody>
      </p:sp>
    </p:spTree>
    <p:extLst>
      <p:ext uri="{BB962C8B-B14F-4D97-AF65-F5344CB8AC3E}">
        <p14:creationId xmlns:p14="http://schemas.microsoft.com/office/powerpoint/2010/main" val="30932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7</a:t>
            </a:fld>
            <a:endParaRPr lang="tr-TR"/>
          </a:p>
        </p:txBody>
      </p:sp>
    </p:spTree>
    <p:extLst>
      <p:ext uri="{BB962C8B-B14F-4D97-AF65-F5344CB8AC3E}">
        <p14:creationId xmlns:p14="http://schemas.microsoft.com/office/powerpoint/2010/main" val="102629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8</a:t>
            </a:fld>
            <a:endParaRPr lang="tr-TR"/>
          </a:p>
        </p:txBody>
      </p:sp>
    </p:spTree>
    <p:extLst>
      <p:ext uri="{BB962C8B-B14F-4D97-AF65-F5344CB8AC3E}">
        <p14:creationId xmlns:p14="http://schemas.microsoft.com/office/powerpoint/2010/main" val="380778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rtl="0">
              <a:defRPr sz="1400" b="0" i="0" u="none" strike="noStrike" kern="1200" spc="0" baseline="0">
                <a:solidFill>
                  <a:srgbClr val="8AD0D5">
                    <a:lumMod val="65000"/>
                    <a:lumOff val="35000"/>
                  </a:srgbClr>
                </a:solidFill>
                <a:latin typeface="+mn-lt"/>
                <a:ea typeface="+mn-ea"/>
                <a:cs typeface="+mn-cs"/>
              </a:defRPr>
            </a:pPr>
            <a:endParaRPr lang="tr-TR" sz="1200" dirty="0">
              <a:solidFill>
                <a:srgbClr val="0C0D0D"/>
              </a:solidFill>
            </a:endParaRPr>
          </a:p>
        </p:txBody>
      </p:sp>
      <p:sp>
        <p:nvSpPr>
          <p:cNvPr id="4" name="Slayt Numarası Yer Tutucusu 3"/>
          <p:cNvSpPr>
            <a:spLocks noGrp="1"/>
          </p:cNvSpPr>
          <p:nvPr>
            <p:ph type="sldNum" sz="quarter" idx="10"/>
          </p:nvPr>
        </p:nvSpPr>
        <p:spPr/>
        <p:txBody>
          <a:bodyPr/>
          <a:lstStyle/>
          <a:p>
            <a:fld id="{468F1CBD-092F-46C9-A4DE-6EE6E628FC19}" type="slidenum">
              <a:rPr lang="tr-TR" smtClean="0"/>
              <a:t>9</a:t>
            </a:fld>
            <a:endParaRPr lang="tr-TR"/>
          </a:p>
        </p:txBody>
      </p:sp>
    </p:spTree>
    <p:extLst>
      <p:ext uri="{BB962C8B-B14F-4D97-AF65-F5344CB8AC3E}">
        <p14:creationId xmlns:p14="http://schemas.microsoft.com/office/powerpoint/2010/main" val="314862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3000" dirty="0" err="1" smtClean="0"/>
              <a:t>Study</a:t>
            </a:r>
            <a:r>
              <a:rPr lang="tr-TR" sz="3000" dirty="0" smtClean="0"/>
              <a:t> </a:t>
            </a:r>
            <a:r>
              <a:rPr lang="tr-TR" sz="3000" dirty="0" err="1" smtClean="0"/>
              <a:t>Masters</a:t>
            </a:r>
            <a:r>
              <a:rPr lang="tr-TR" sz="3000" baseline="0" dirty="0" smtClean="0"/>
              <a:t> in USA</a:t>
            </a:r>
            <a:endParaRPr lang="tr-TR" sz="3000"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10</a:t>
            </a:fld>
            <a:endParaRPr lang="tr-TR"/>
          </a:p>
        </p:txBody>
      </p:sp>
    </p:spTree>
    <p:extLst>
      <p:ext uri="{BB962C8B-B14F-4D97-AF65-F5344CB8AC3E}">
        <p14:creationId xmlns:p14="http://schemas.microsoft.com/office/powerpoint/2010/main" val="402923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11</a:t>
            </a:fld>
            <a:endParaRPr lang="tr-TR"/>
          </a:p>
        </p:txBody>
      </p:sp>
    </p:spTree>
    <p:extLst>
      <p:ext uri="{BB962C8B-B14F-4D97-AF65-F5344CB8AC3E}">
        <p14:creationId xmlns:p14="http://schemas.microsoft.com/office/powerpoint/2010/main" val="214847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13</a:t>
            </a:fld>
            <a:endParaRPr lang="tr-TR"/>
          </a:p>
        </p:txBody>
      </p:sp>
    </p:spTree>
    <p:extLst>
      <p:ext uri="{BB962C8B-B14F-4D97-AF65-F5344CB8AC3E}">
        <p14:creationId xmlns:p14="http://schemas.microsoft.com/office/powerpoint/2010/main" val="43408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00708" y="5309131"/>
            <a:ext cx="7214592" cy="861774"/>
          </a:xfrm>
          <a:prstGeom prst="rect">
            <a:avLst/>
          </a:prstGeom>
          <a:noFill/>
        </p:spPr>
        <p:txBody>
          <a:bodyPr wrap="square" rtlCol="0">
            <a:spAutoFit/>
          </a:bodyPr>
          <a:lstStyle/>
          <a:p>
            <a:r>
              <a:rPr lang="tr-TR" sz="2200" b="1" dirty="0" smtClean="0">
                <a:solidFill>
                  <a:schemeClr val="accent5">
                    <a:lumMod val="50000"/>
                  </a:schemeClr>
                </a:solidFill>
              </a:rPr>
              <a:t>TURİZM ÇALIŞMALARI UYGULAMA VE ARAŞTIRMA MERKEZİ</a:t>
            </a:r>
            <a:endParaRPr lang="tr-TR" sz="2200" b="1" dirty="0">
              <a:solidFill>
                <a:schemeClr val="accent5">
                  <a:lumMod val="50000"/>
                </a:schemeClr>
              </a:solidFill>
            </a:endParaRPr>
          </a:p>
          <a:p>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fik 6"/>
          <p:cNvGraphicFramePr>
            <a:graphicFrameLocks/>
          </p:cNvGraphicFramePr>
          <p:nvPr>
            <p:extLst>
              <p:ext uri="{D42A27DB-BD31-4B8C-83A1-F6EECF244321}">
                <p14:modId xmlns:p14="http://schemas.microsoft.com/office/powerpoint/2010/main" val="3003422913"/>
              </p:ext>
            </p:extLst>
          </p:nvPr>
        </p:nvGraphicFramePr>
        <p:xfrm>
          <a:off x="447789" y="1924205"/>
          <a:ext cx="8140391" cy="496229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a:off x="7627433" y="2019486"/>
            <a:ext cx="960747" cy="4470524"/>
          </a:xfrm>
          <a:prstGeom prst="ellipse">
            <a:avLst/>
          </a:prstGeom>
          <a:noFill/>
          <a:ln>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229161" y="1370207"/>
            <a:ext cx="8359020" cy="553998"/>
          </a:xfrm>
          <a:prstGeom prst="rect">
            <a:avLst/>
          </a:prstGeom>
        </p:spPr>
        <p:txBody>
          <a:bodyPr wrap="none">
            <a:spAutoFit/>
          </a:bodyPr>
          <a:lstStyle/>
          <a:p>
            <a:r>
              <a:rPr lang="tr-TR" sz="3000" dirty="0" smtClean="0">
                <a:solidFill>
                  <a:srgbClr val="0C0D0D"/>
                </a:solidFill>
              </a:rPr>
              <a:t>Amerika Birleşik Devletlerinde Yüksek Lisans Etkinliği</a:t>
            </a:r>
            <a:endParaRPr lang="tr-TR" sz="3000" dirty="0">
              <a:solidFill>
                <a:srgbClr val="0C0D0D"/>
              </a:solidFill>
            </a:endParaRPr>
          </a:p>
        </p:txBody>
      </p:sp>
    </p:spTree>
    <p:extLst>
      <p:ext uri="{BB962C8B-B14F-4D97-AF65-F5344CB8AC3E}">
        <p14:creationId xmlns:p14="http://schemas.microsoft.com/office/powerpoint/2010/main" val="33569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C087BF63-5873-9D4C-9235-7A40A56A2315}"/>
              </a:ext>
            </a:extLst>
          </p:cNvPr>
          <p:cNvSpPr txBox="1"/>
          <p:nvPr/>
        </p:nvSpPr>
        <p:spPr>
          <a:xfrm>
            <a:off x="823765" y="3905036"/>
            <a:ext cx="7541841" cy="1477328"/>
          </a:xfrm>
          <a:prstGeom prst="rect">
            <a:avLst/>
          </a:prstGeom>
          <a:noFill/>
        </p:spPr>
        <p:txBody>
          <a:bodyPr wrap="square" rtlCol="0">
            <a:spAutoFit/>
          </a:bodyPr>
          <a:lstStyle/>
          <a:p>
            <a:pPr>
              <a:lnSpc>
                <a:spcPct val="150000"/>
              </a:lnSpc>
            </a:pPr>
            <a:r>
              <a:rPr lang="tr-TR" sz="3000" dirty="0" smtClean="0">
                <a:solidFill>
                  <a:srgbClr val="0F2303"/>
                </a:solidFill>
              </a:rPr>
              <a:t>Şikayet </a:t>
            </a:r>
            <a:r>
              <a:rPr lang="tr-TR" sz="3000" dirty="0">
                <a:solidFill>
                  <a:srgbClr val="0F2303"/>
                </a:solidFill>
              </a:rPr>
              <a:t>sistemi </a:t>
            </a:r>
            <a:r>
              <a:rPr lang="tr-TR" sz="3000" dirty="0" smtClean="0">
                <a:solidFill>
                  <a:srgbClr val="0F2303"/>
                </a:solidFill>
              </a:rPr>
              <a:t>üzerinden birimimize </a:t>
            </a:r>
            <a:r>
              <a:rPr lang="tr-TR" sz="3000" dirty="0">
                <a:solidFill>
                  <a:srgbClr val="0F2303"/>
                </a:solidFill>
              </a:rPr>
              <a:t>gelen  </a:t>
            </a:r>
            <a:r>
              <a:rPr lang="tr-TR" sz="3000" dirty="0" smtClean="0">
                <a:solidFill>
                  <a:srgbClr val="0F2303"/>
                </a:solidFill>
              </a:rPr>
              <a:t>öneri veya şikayet </a:t>
            </a:r>
            <a:r>
              <a:rPr lang="tr-TR" sz="3000" dirty="0">
                <a:solidFill>
                  <a:srgbClr val="0F2303"/>
                </a:solidFill>
              </a:rPr>
              <a:t>bulunmamaktadır</a:t>
            </a:r>
            <a:r>
              <a:rPr lang="tr-TR" sz="3000" dirty="0" smtClean="0">
                <a:solidFill>
                  <a:srgbClr val="0F2303"/>
                </a:solidFill>
              </a:rPr>
              <a:t>.</a:t>
            </a:r>
            <a:endParaRPr lang="tr-TR" sz="3000" dirty="0">
              <a:solidFill>
                <a:srgbClr val="0F2303"/>
              </a:solidFill>
            </a:endParaRPr>
          </a:p>
        </p:txBody>
      </p:sp>
      <p:graphicFrame>
        <p:nvGraphicFramePr>
          <p:cNvPr id="5" name="Tablo 4">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543016695"/>
              </p:ext>
            </p:extLst>
          </p:nvPr>
        </p:nvGraphicFramePr>
        <p:xfrm>
          <a:off x="125183" y="2400008"/>
          <a:ext cx="8719127" cy="966686"/>
        </p:xfrm>
        <a:graphic>
          <a:graphicData uri="http://schemas.openxmlformats.org/drawingml/2006/table">
            <a:tbl>
              <a:tblPr/>
              <a:tblGrid>
                <a:gridCol w="2791184">
                  <a:extLst>
                    <a:ext uri="{9D8B030D-6E8A-4147-A177-3AD203B41FA5}">
                      <a16:colId xmlns:a16="http://schemas.microsoft.com/office/drawing/2014/main" val="3918363564"/>
                    </a:ext>
                  </a:extLst>
                </a:gridCol>
                <a:gridCol w="2952359">
                  <a:extLst>
                    <a:ext uri="{9D8B030D-6E8A-4147-A177-3AD203B41FA5}">
                      <a16:colId xmlns:a16="http://schemas.microsoft.com/office/drawing/2014/main" val="1683979601"/>
                    </a:ext>
                  </a:extLst>
                </a:gridCol>
                <a:gridCol w="2975584">
                  <a:extLst>
                    <a:ext uri="{9D8B030D-6E8A-4147-A177-3AD203B41FA5}">
                      <a16:colId xmlns:a16="http://schemas.microsoft.com/office/drawing/2014/main" val="2592459544"/>
                    </a:ext>
                  </a:extLst>
                </a:gridCol>
              </a:tblGrid>
              <a:tr h="390544">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76142">
                <a:tc>
                  <a:txBody>
                    <a:bodyPr/>
                    <a:lstStyle/>
                    <a:p>
                      <a:pPr algn="ctr" fontAlgn="ctr"/>
                      <a:r>
                        <a:rPr lang="en-US" sz="1400" b="0" i="0" u="none" strike="noStrike" dirty="0" smtClean="0">
                          <a:solidFill>
                            <a:srgbClr val="000000"/>
                          </a:solidFill>
                          <a:effectLst/>
                          <a:latin typeface="Calibri" panose="020F0502020204030204" pitchFamily="34" charset="0"/>
                        </a:rPr>
                        <a: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kern="1200" baseline="0" dirty="0" smtClean="0">
                          <a:solidFill>
                            <a:srgbClr val="000000"/>
                          </a:solidFill>
                          <a:effectLst/>
                          <a:latin typeface="Calibri" panose="020F0502020204030204" pitchFamily="34" charset="0"/>
                          <a:ea typeface="+mn-ea"/>
                          <a:cs typeface="+mn-cs"/>
                        </a:rPr>
                        <a:t>-</a:t>
                      </a:r>
                      <a:endParaRPr lang="tr-TR" sz="1400" b="0" i="0" u="none" strike="noStrike" kern="1200" baseline="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222138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07409187"/>
              </p:ext>
            </p:extLst>
          </p:nvPr>
        </p:nvGraphicFramePr>
        <p:xfrm>
          <a:off x="156118" y="1885206"/>
          <a:ext cx="8764858" cy="3244354"/>
        </p:xfrm>
        <a:graphic>
          <a:graphicData uri="http://schemas.openxmlformats.org/drawingml/2006/table">
            <a:tbl>
              <a:tblPr firstRow="1" bandRow="1">
                <a:tableStyleId>{08FB837D-C827-4EFA-A057-4D05807E0F7C}</a:tableStyleId>
              </a:tblPr>
              <a:tblGrid>
                <a:gridCol w="3557271">
                  <a:extLst>
                    <a:ext uri="{9D8B030D-6E8A-4147-A177-3AD203B41FA5}">
                      <a16:colId xmlns:a16="http://schemas.microsoft.com/office/drawing/2014/main" val="3521804200"/>
                    </a:ext>
                  </a:extLst>
                </a:gridCol>
                <a:gridCol w="5207587">
                  <a:extLst>
                    <a:ext uri="{9D8B030D-6E8A-4147-A177-3AD203B41FA5}">
                      <a16:colId xmlns:a16="http://schemas.microsoft.com/office/drawing/2014/main" val="2784112581"/>
                    </a:ext>
                  </a:extLst>
                </a:gridCol>
              </a:tblGrid>
              <a:tr h="10441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2800" dirty="0">
                          <a:solidFill>
                            <a:srgbClr val="0C0D0D"/>
                          </a:solidFill>
                        </a:rPr>
                        <a:t>Bulgu (DF</a:t>
                      </a:r>
                      <a:r>
                        <a:rPr lang="tr-TR" sz="2800" baseline="0" dirty="0">
                          <a:solidFill>
                            <a:srgbClr val="0C0D0D"/>
                          </a:solidFill>
                        </a:rPr>
                        <a:t>) </a:t>
                      </a:r>
                      <a:r>
                        <a:rPr lang="tr-TR" sz="2800" dirty="0">
                          <a:solidFill>
                            <a:srgbClr val="0C0D0D"/>
                          </a:solidFill>
                        </a:rPr>
                        <a:t>Tanımı </a:t>
                      </a:r>
                      <a:r>
                        <a:rPr lang="tr-TR" sz="2800" baseline="0" dirty="0" smtClean="0">
                          <a:solidFill>
                            <a:srgbClr val="0C0D0D"/>
                          </a:solidFill>
                        </a:rPr>
                        <a:t>:</a:t>
                      </a:r>
                      <a:endParaRPr lang="tr-TR" sz="2800" dirty="0">
                        <a:solidFill>
                          <a:srgbClr val="0C0D0D"/>
                        </a:solidFill>
                      </a:endParaRPr>
                    </a:p>
                  </a:txBody>
                  <a:tcPr>
                    <a:solidFill>
                      <a:schemeClr val="accent6">
                        <a:lumMod val="20000"/>
                        <a:lumOff val="80000"/>
                      </a:schemeClr>
                    </a:solidFill>
                  </a:tcPr>
                </a:tc>
                <a:tc>
                  <a:txBody>
                    <a:bodyPr/>
                    <a:lstStyle/>
                    <a:p>
                      <a:r>
                        <a:rPr lang="tr-TR" sz="2800" dirty="0" smtClean="0">
                          <a:solidFill>
                            <a:srgbClr val="0C0D0D"/>
                          </a:solidFill>
                        </a:rPr>
                        <a:t>Birim Organizasyon Şemasının hazırlanması gerekmektedir.</a:t>
                      </a:r>
                      <a:endParaRPr lang="tr-TR" sz="28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57801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2800" dirty="0">
                          <a:solidFill>
                            <a:srgbClr val="0C0D0D"/>
                          </a:solidFill>
                        </a:rPr>
                        <a:t>Termin Tarihi</a:t>
                      </a:r>
                      <a:r>
                        <a:rPr lang="tr-TR" sz="2800" baseline="0" dirty="0">
                          <a:solidFill>
                            <a:srgbClr val="0C0D0D"/>
                          </a:solidFill>
                        </a:rPr>
                        <a:t> </a:t>
                      </a:r>
                      <a:r>
                        <a:rPr lang="tr-TR" sz="2800" baseline="0" dirty="0" smtClean="0">
                          <a:solidFill>
                            <a:srgbClr val="0C0D0D"/>
                          </a:solidFill>
                        </a:rPr>
                        <a:t>:</a:t>
                      </a:r>
                      <a:endParaRPr lang="tr-TR" sz="2800" dirty="0">
                        <a:solidFill>
                          <a:srgbClr val="0C0D0D"/>
                        </a:solidFill>
                      </a:endParaRPr>
                    </a:p>
                  </a:txBody>
                  <a:tcPr>
                    <a:solidFill>
                      <a:schemeClr val="accent6">
                        <a:lumMod val="20000"/>
                        <a:lumOff val="80000"/>
                      </a:schemeClr>
                    </a:solidFill>
                  </a:tcPr>
                </a:tc>
                <a:tc>
                  <a:txBody>
                    <a:bodyPr/>
                    <a:lstStyle/>
                    <a:p>
                      <a:r>
                        <a:rPr lang="tr-TR" sz="2800" dirty="0" smtClean="0">
                          <a:solidFill>
                            <a:srgbClr val="0C0D0D"/>
                          </a:solidFill>
                        </a:rPr>
                        <a:t>05.03.2022</a:t>
                      </a:r>
                      <a:endParaRPr lang="tr-TR" sz="28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57801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2800" dirty="0">
                          <a:solidFill>
                            <a:srgbClr val="0C0D0D"/>
                          </a:solidFill>
                        </a:rPr>
                        <a:t>Yapılan Geçici</a:t>
                      </a:r>
                      <a:r>
                        <a:rPr lang="tr-TR" sz="2800" baseline="0" dirty="0">
                          <a:solidFill>
                            <a:srgbClr val="0C0D0D"/>
                          </a:solidFill>
                        </a:rPr>
                        <a:t> Faaliyet </a:t>
                      </a:r>
                      <a:r>
                        <a:rPr lang="tr-TR" sz="2800" baseline="0" dirty="0" smtClean="0">
                          <a:solidFill>
                            <a:srgbClr val="0C0D0D"/>
                          </a:solidFill>
                        </a:rPr>
                        <a:t>:</a:t>
                      </a:r>
                      <a:endParaRPr lang="tr-TR" sz="2800" dirty="0">
                        <a:solidFill>
                          <a:srgbClr val="0C0D0D"/>
                        </a:solidFill>
                      </a:endParaRPr>
                    </a:p>
                  </a:txBody>
                  <a:tcPr>
                    <a:solidFill>
                      <a:schemeClr val="accent6">
                        <a:lumMod val="20000"/>
                        <a:lumOff val="80000"/>
                      </a:schemeClr>
                    </a:solidFill>
                  </a:tcPr>
                </a:tc>
                <a:tc>
                  <a:txBody>
                    <a:bodyPr/>
                    <a:lstStyle/>
                    <a:p>
                      <a:r>
                        <a:rPr lang="tr-TR" sz="2800" dirty="0" smtClean="0">
                          <a:solidFill>
                            <a:srgbClr val="0C0D0D"/>
                          </a:solidFill>
                        </a:rPr>
                        <a:t>-</a:t>
                      </a:r>
                      <a:endParaRPr lang="tr-TR" sz="28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10441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2800" dirty="0">
                          <a:solidFill>
                            <a:srgbClr val="0C0D0D"/>
                          </a:solidFill>
                        </a:rPr>
                        <a:t>Yapılan Kalıcı</a:t>
                      </a:r>
                      <a:r>
                        <a:rPr lang="tr-TR" sz="2800" baseline="0" dirty="0">
                          <a:solidFill>
                            <a:srgbClr val="0C0D0D"/>
                          </a:solidFill>
                        </a:rPr>
                        <a:t> Faaliyet </a:t>
                      </a:r>
                      <a:r>
                        <a:rPr lang="tr-TR" sz="2800" baseline="0" dirty="0" smtClean="0">
                          <a:solidFill>
                            <a:srgbClr val="0C0D0D"/>
                          </a:solidFill>
                        </a:rPr>
                        <a:t> :</a:t>
                      </a:r>
                      <a:endParaRPr lang="tr-TR" sz="2800" dirty="0">
                        <a:solidFill>
                          <a:srgbClr val="0C0D0D"/>
                        </a:solidFill>
                      </a:endParaRPr>
                    </a:p>
                  </a:txBody>
                  <a:tcPr>
                    <a:solidFill>
                      <a:schemeClr val="accent6">
                        <a:lumMod val="20000"/>
                        <a:lumOff val="80000"/>
                      </a:schemeClr>
                    </a:solidFill>
                  </a:tcPr>
                </a:tc>
                <a:tc>
                  <a:txBody>
                    <a:bodyPr/>
                    <a:lstStyle/>
                    <a:p>
                      <a:r>
                        <a:rPr lang="tr-TR" sz="2800" dirty="0" smtClean="0">
                          <a:solidFill>
                            <a:srgbClr val="0C0D0D"/>
                          </a:solidFill>
                        </a:rPr>
                        <a:t>Organizasyon Şeması</a:t>
                      </a:r>
                      <a:r>
                        <a:rPr lang="tr-TR" sz="2800" baseline="0" dirty="0" smtClean="0">
                          <a:solidFill>
                            <a:srgbClr val="0C0D0D"/>
                          </a:solidFill>
                        </a:rPr>
                        <a:t> K dosyasına verilen tarihte yüklenecek</a:t>
                      </a:r>
                      <a:endParaRPr lang="tr-TR" sz="2800"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346808" y="160219"/>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a:stretch>
            <a:fillRect/>
          </a:stretch>
        </p:blipFill>
        <p:spPr>
          <a:xfrm>
            <a:off x="0" y="1100681"/>
            <a:ext cx="5608793" cy="5743673"/>
          </a:xfrm>
          <a:prstGeom prst="rect">
            <a:avLst/>
          </a:prstGeom>
        </p:spPr>
      </p:pic>
      <p:sp>
        <p:nvSpPr>
          <p:cNvPr id="7" name="Oval 6"/>
          <p:cNvSpPr/>
          <p:nvPr/>
        </p:nvSpPr>
        <p:spPr>
          <a:xfrm>
            <a:off x="-242517" y="2468434"/>
            <a:ext cx="5851310" cy="591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121259" y="3454873"/>
            <a:ext cx="5851310" cy="5737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1">
            <a:extLst>
              <a:ext uri="{FF2B5EF4-FFF2-40B4-BE49-F238E27FC236}">
                <a16:creationId xmlns:a16="http://schemas.microsoft.com/office/drawing/2014/main" id="{D6606740-5A4B-1840-B422-4575E4AA1D2B}"/>
              </a:ext>
            </a:extLst>
          </p:cNvPr>
          <p:cNvSpPr txBox="1"/>
          <p:nvPr/>
        </p:nvSpPr>
        <p:spPr>
          <a:xfrm>
            <a:off x="5972568" y="2866020"/>
            <a:ext cx="2998177" cy="1077218"/>
          </a:xfrm>
          <a:prstGeom prst="rect">
            <a:avLst/>
          </a:prstGeom>
          <a:noFill/>
        </p:spPr>
        <p:txBody>
          <a:bodyPr wrap="square" rtlCol="0">
            <a:spAutoFit/>
          </a:bodyPr>
          <a:lstStyle/>
          <a:p>
            <a:pPr algn="just"/>
            <a:r>
              <a:rPr lang="tr-TR" sz="3200" dirty="0" smtClean="0">
                <a:solidFill>
                  <a:srgbClr val="1F0620"/>
                </a:solidFill>
              </a:rPr>
              <a:t>İç </a:t>
            </a:r>
            <a:r>
              <a:rPr lang="en-TR" sz="3200" dirty="0" smtClean="0">
                <a:solidFill>
                  <a:srgbClr val="1F0620"/>
                </a:solidFill>
              </a:rPr>
              <a:t>denetim </a:t>
            </a:r>
            <a:r>
              <a:rPr lang="en-TR" sz="3200" dirty="0">
                <a:solidFill>
                  <a:srgbClr val="1F0620"/>
                </a:solidFill>
              </a:rPr>
              <a:t>KYS </a:t>
            </a:r>
            <a:r>
              <a:rPr lang="en-TR" sz="3200" dirty="0" smtClean="0">
                <a:solidFill>
                  <a:srgbClr val="1F0620"/>
                </a:solidFill>
              </a:rPr>
              <a:t>puanı</a:t>
            </a:r>
            <a:r>
              <a:rPr lang="tr-TR" sz="3200" dirty="0" smtClean="0">
                <a:solidFill>
                  <a:srgbClr val="1F0620"/>
                </a:solidFill>
              </a:rPr>
              <a:t>: %99</a:t>
            </a:r>
            <a:endParaRPr lang="en-TR" sz="3200" dirty="0">
              <a:solidFill>
                <a:srgbClr val="1F0620"/>
              </a:solidFill>
            </a:endParaRPr>
          </a:p>
        </p:txBody>
      </p:sp>
    </p:spTree>
    <p:extLst>
      <p:ext uri="{BB962C8B-B14F-4D97-AF65-F5344CB8AC3E}">
        <p14:creationId xmlns:p14="http://schemas.microsoft.com/office/powerpoint/2010/main" val="13463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65" name="İçerik Yer Tutucus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29" y="1542456"/>
            <a:ext cx="3670675" cy="5192821"/>
          </a:xfrm>
          <a:prstGeom prst="rect">
            <a:avLst/>
          </a:prstGeom>
        </p:spPr>
      </p:pic>
      <p:sp>
        <p:nvSpPr>
          <p:cNvPr id="2" name="Dikdörtgen 1"/>
          <p:cNvSpPr/>
          <p:nvPr/>
        </p:nvSpPr>
        <p:spPr>
          <a:xfrm>
            <a:off x="4084638" y="2186200"/>
            <a:ext cx="4706470" cy="3539430"/>
          </a:xfrm>
          <a:prstGeom prst="rect">
            <a:avLst/>
          </a:prstGeom>
        </p:spPr>
        <p:txBody>
          <a:bodyPr wrap="square">
            <a:spAutoFit/>
          </a:bodyPr>
          <a:lstStyle/>
          <a:p>
            <a:r>
              <a:rPr lang="tr-TR" sz="2800" dirty="0" smtClean="0">
                <a:solidFill>
                  <a:srgbClr val="0C0D0D"/>
                </a:solidFill>
              </a:rPr>
              <a:t>Seminerde e-</a:t>
            </a:r>
            <a:r>
              <a:rPr lang="tr-TR" sz="2800" dirty="0" err="1" smtClean="0">
                <a:solidFill>
                  <a:srgbClr val="0C0D0D"/>
                </a:solidFill>
              </a:rPr>
              <a:t>sports</a:t>
            </a:r>
            <a:r>
              <a:rPr lang="tr-TR" sz="2800" dirty="0" smtClean="0">
                <a:solidFill>
                  <a:srgbClr val="0C0D0D"/>
                </a:solidFill>
              </a:rPr>
              <a:t> etkinliklerinin nasıl bir turizm potansiyeli yarattığı konusunda tartışıldı</a:t>
            </a:r>
          </a:p>
          <a:p>
            <a:endParaRPr lang="tr-TR" sz="2800" dirty="0">
              <a:solidFill>
                <a:srgbClr val="0C0D0D"/>
              </a:solidFill>
            </a:endParaRPr>
          </a:p>
          <a:p>
            <a:r>
              <a:rPr lang="tr-TR" sz="2800" dirty="0" smtClean="0">
                <a:solidFill>
                  <a:srgbClr val="0C0D0D"/>
                </a:solidFill>
              </a:rPr>
              <a:t>Turizm öğrencilerinde e-</a:t>
            </a:r>
            <a:r>
              <a:rPr lang="tr-TR" sz="2800" dirty="0" err="1" smtClean="0">
                <a:solidFill>
                  <a:srgbClr val="0C0D0D"/>
                </a:solidFill>
              </a:rPr>
              <a:t>sports</a:t>
            </a:r>
            <a:r>
              <a:rPr lang="tr-TR" sz="2800" dirty="0" smtClean="0">
                <a:solidFill>
                  <a:srgbClr val="0C0D0D"/>
                </a:solidFill>
              </a:rPr>
              <a:t> hakkında farkındalık, bilinç oluşturuldu</a:t>
            </a:r>
            <a:endParaRPr lang="tr-TR" sz="2800" dirty="0">
              <a:solidFill>
                <a:srgbClr val="0C0D0D"/>
              </a:solidFill>
            </a:endParaRPr>
          </a:p>
        </p:txBody>
      </p:sp>
    </p:spTree>
    <p:extLst>
      <p:ext uri="{BB962C8B-B14F-4D97-AF65-F5344CB8AC3E}">
        <p14:creationId xmlns:p14="http://schemas.microsoft.com/office/powerpoint/2010/main" val="2309275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437530" y="2763587"/>
            <a:ext cx="4706470" cy="1384995"/>
          </a:xfrm>
          <a:prstGeom prst="rect">
            <a:avLst/>
          </a:prstGeom>
        </p:spPr>
        <p:txBody>
          <a:bodyPr wrap="square">
            <a:spAutoFit/>
          </a:bodyPr>
          <a:lstStyle/>
          <a:p>
            <a:r>
              <a:rPr lang="tr-TR" sz="2800" dirty="0">
                <a:solidFill>
                  <a:srgbClr val="0C0D0D"/>
                </a:solidFill>
              </a:rPr>
              <a:t>Seminerde Amerika Birleşik Devletlerinde yüksek lisans eğitimi hakkında bilgi verildi</a:t>
            </a:r>
          </a:p>
        </p:txBody>
      </p:sp>
      <p:pic>
        <p:nvPicPr>
          <p:cNvPr id="67" name="İçerik Yer Tutucus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73" y="1652184"/>
            <a:ext cx="3529428" cy="4992796"/>
          </a:xfrm>
          <a:prstGeom prst="rect">
            <a:avLst/>
          </a:prstGeom>
        </p:spPr>
      </p:pic>
    </p:spTree>
    <p:extLst>
      <p:ext uri="{BB962C8B-B14F-4D97-AF65-F5344CB8AC3E}">
        <p14:creationId xmlns:p14="http://schemas.microsoft.com/office/powerpoint/2010/main" val="3992104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604513"/>
            <a:ext cx="8645358" cy="5601533"/>
          </a:xfrm>
          <a:prstGeom prst="rect">
            <a:avLst/>
          </a:prstGeom>
        </p:spPr>
        <p:txBody>
          <a:bodyPr wrap="square">
            <a:spAutoFit/>
          </a:bodyPr>
          <a:lstStyle/>
          <a:p>
            <a:r>
              <a:rPr lang="tr-TR" sz="2800" dirty="0" smtClean="0">
                <a:solidFill>
                  <a:srgbClr val="0C0D0D"/>
                </a:solidFill>
              </a:rPr>
              <a:t>Merkezimiz 01.06.2021 tarihinde faaliyete geçmiştir.</a:t>
            </a:r>
          </a:p>
          <a:p>
            <a:pPr marL="342900" indent="-342900">
              <a:buFont typeface="Arial" panose="020B0604020202020204" pitchFamily="34" charset="0"/>
              <a:buChar char="•"/>
            </a:pPr>
            <a:r>
              <a:rPr lang="tr-TR" sz="2800" dirty="0" smtClean="0">
                <a:solidFill>
                  <a:srgbClr val="0C0D0D"/>
                </a:solidFill>
              </a:rPr>
              <a:t>Turizm Deneyimsel Öğrenme Programı (ABU TELP) Projesi</a:t>
            </a:r>
          </a:p>
          <a:p>
            <a:pPr marL="800100" lvl="1" indent="-342900">
              <a:buFont typeface="Calibri" panose="020F0502020204030204" pitchFamily="34" charset="0"/>
              <a:buChar char="─"/>
            </a:pPr>
            <a:r>
              <a:rPr lang="tr-TR" sz="2800" dirty="0" smtClean="0">
                <a:solidFill>
                  <a:srgbClr val="0C0D0D"/>
                </a:solidFill>
              </a:rPr>
              <a:t>Merkezimiz </a:t>
            </a:r>
            <a:r>
              <a:rPr lang="tr-TR" sz="2800" dirty="0">
                <a:solidFill>
                  <a:srgbClr val="0C0D0D"/>
                </a:solidFill>
              </a:rPr>
              <a:t>ile Kazakistan gibi </a:t>
            </a:r>
            <a:r>
              <a:rPr lang="tr-TR" sz="2800" dirty="0" smtClean="0">
                <a:solidFill>
                  <a:srgbClr val="0C0D0D"/>
                </a:solidFill>
              </a:rPr>
              <a:t>Türki Cumhuriyetlerindeki </a:t>
            </a:r>
            <a:r>
              <a:rPr lang="tr-TR" sz="2800" dirty="0">
                <a:solidFill>
                  <a:srgbClr val="0C0D0D"/>
                </a:solidFill>
              </a:rPr>
              <a:t>Üniversiteler ve Antalya Bilim Üniversitesinin Partner Otelleri (PH) arasında eğitim, araştırma ve çalışma alanında işbirliği amaçlamaktadır. </a:t>
            </a:r>
            <a:endParaRPr lang="tr-TR" sz="2800" dirty="0" smtClean="0">
              <a:solidFill>
                <a:srgbClr val="0C0D0D"/>
              </a:solidFill>
            </a:endParaRPr>
          </a:p>
          <a:p>
            <a:pPr marL="800100" lvl="1" indent="-342900">
              <a:buFont typeface="Calibri" panose="020F0502020204030204" pitchFamily="34" charset="0"/>
              <a:buChar char="─"/>
            </a:pPr>
            <a:r>
              <a:rPr lang="tr-TR" sz="2800" dirty="0" smtClean="0">
                <a:solidFill>
                  <a:srgbClr val="0C0D0D"/>
                </a:solidFill>
              </a:rPr>
              <a:t>Kazakistan’daki 7 üniversite ile protokol imzalandı</a:t>
            </a:r>
          </a:p>
          <a:p>
            <a:pPr marL="800100" lvl="1" indent="-342900">
              <a:buFont typeface="Calibri" panose="020F0502020204030204" pitchFamily="34" charset="0"/>
              <a:buChar char="─"/>
            </a:pPr>
            <a:r>
              <a:rPr lang="tr-TR" sz="2800" dirty="0" smtClean="0">
                <a:solidFill>
                  <a:srgbClr val="0C0D0D"/>
                </a:solidFill>
              </a:rPr>
              <a:t>Rixos otelleri ile protokol imzalandı</a:t>
            </a:r>
          </a:p>
          <a:p>
            <a:pPr marL="800100" lvl="1" indent="-342900">
              <a:buFont typeface="Calibri" panose="020F0502020204030204" pitchFamily="34" charset="0"/>
              <a:buChar char="─"/>
            </a:pPr>
            <a:r>
              <a:rPr lang="tr-TR" sz="2800" dirty="0" smtClean="0">
                <a:solidFill>
                  <a:srgbClr val="0C0D0D"/>
                </a:solidFill>
              </a:rPr>
              <a:t>TELP 2022 hazırlıkları başladı</a:t>
            </a:r>
            <a:endParaRPr lang="tr-TR" sz="2800" dirty="0">
              <a:solidFill>
                <a:srgbClr val="0C0D0D"/>
              </a:solidFill>
            </a:endParaRPr>
          </a:p>
          <a:p>
            <a:endParaRPr lang="tr-TR" sz="2500" dirty="0">
              <a:solidFill>
                <a:srgbClr val="0C0D0D"/>
              </a:solidFill>
            </a:endParaRPr>
          </a:p>
          <a:p>
            <a:endParaRPr lang="tr-TR" sz="2500" dirty="0">
              <a:solidFill>
                <a:srgbClr val="0C0D0D"/>
              </a:solidFill>
            </a:endParaRPr>
          </a:p>
        </p:txBody>
      </p:sp>
    </p:spTree>
    <p:extLst>
      <p:ext uri="{BB962C8B-B14F-4D97-AF65-F5344CB8AC3E}">
        <p14:creationId xmlns:p14="http://schemas.microsoft.com/office/powerpoint/2010/main" val="217923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645358" cy="6370975"/>
          </a:xfrm>
          <a:prstGeom prst="rect">
            <a:avLst/>
          </a:prstGeom>
        </p:spPr>
        <p:txBody>
          <a:bodyPr wrap="square">
            <a:spAutoFit/>
          </a:bodyPr>
          <a:lstStyle/>
          <a:p>
            <a:pPr marL="342900" indent="-342900">
              <a:buFont typeface="Arial" panose="020B0604020202020204" pitchFamily="34" charset="0"/>
              <a:buChar char="•"/>
            </a:pPr>
            <a:r>
              <a:rPr lang="tr-TR" sz="2400" dirty="0" smtClean="0">
                <a:solidFill>
                  <a:srgbClr val="0C0D0D"/>
                </a:solidFill>
              </a:rPr>
              <a:t>Geleceğin </a:t>
            </a:r>
            <a:r>
              <a:rPr lang="tr-TR" sz="2400" dirty="0" smtClean="0">
                <a:solidFill>
                  <a:srgbClr val="0C0D0D"/>
                </a:solidFill>
              </a:rPr>
              <a:t>Turizmcileri Projesi</a:t>
            </a:r>
          </a:p>
          <a:p>
            <a:pPr marL="800100" lvl="1" indent="-342900">
              <a:buFont typeface="Calibri" panose="020F0502020204030204" pitchFamily="34" charset="0"/>
              <a:buChar char="─"/>
            </a:pPr>
            <a:r>
              <a:rPr lang="tr-TR" sz="2400" dirty="0" smtClean="0">
                <a:solidFill>
                  <a:srgbClr val="0C0D0D"/>
                </a:solidFill>
              </a:rPr>
              <a:t>Geleceğin </a:t>
            </a:r>
            <a:r>
              <a:rPr lang="tr-TR" sz="2400" dirty="0">
                <a:solidFill>
                  <a:srgbClr val="0C0D0D"/>
                </a:solidFill>
              </a:rPr>
              <a:t>Turizmcileri Projesi, Milli Eğitim ve Turizm Bakanlığı'nın hedefleri doğrultusunda Antalya Bilim Üniversitesi (ABU), Rixos ve Barut Otelleri arasında oluşturulan bir işbirliği projesidir. </a:t>
            </a:r>
            <a:endParaRPr lang="tr-TR" sz="2400" dirty="0" smtClean="0">
              <a:solidFill>
                <a:srgbClr val="0C0D0D"/>
              </a:solidFill>
            </a:endParaRPr>
          </a:p>
          <a:p>
            <a:pPr marL="800100" lvl="1" indent="-342900">
              <a:buFont typeface="Calibri" panose="020F0502020204030204" pitchFamily="34" charset="0"/>
              <a:buChar char="─"/>
            </a:pPr>
            <a:r>
              <a:rPr lang="tr-TR" sz="2400" dirty="0">
                <a:solidFill>
                  <a:srgbClr val="0C0D0D"/>
                </a:solidFill>
              </a:rPr>
              <a:t>M</a:t>
            </a:r>
            <a:r>
              <a:rPr lang="tr-TR" sz="2400" dirty="0" smtClean="0">
                <a:solidFill>
                  <a:srgbClr val="0C0D0D"/>
                </a:solidFill>
              </a:rPr>
              <a:t>eslek </a:t>
            </a:r>
            <a:r>
              <a:rPr lang="tr-TR" sz="2400" dirty="0">
                <a:solidFill>
                  <a:srgbClr val="0C0D0D"/>
                </a:solidFill>
              </a:rPr>
              <a:t>lisesi mezunlarından istekli ve başarılı olan belli sayıdaki </a:t>
            </a:r>
            <a:r>
              <a:rPr lang="tr-TR" sz="2400" dirty="0" smtClean="0">
                <a:solidFill>
                  <a:srgbClr val="0C0D0D"/>
                </a:solidFill>
              </a:rPr>
              <a:t>öğrencinin </a:t>
            </a:r>
            <a:r>
              <a:rPr lang="tr-TR" sz="2400" dirty="0" smtClean="0">
                <a:solidFill>
                  <a:srgbClr val="0C0D0D"/>
                </a:solidFill>
              </a:rPr>
              <a:t>üniversite </a:t>
            </a:r>
            <a:r>
              <a:rPr lang="tr-TR" sz="2400" dirty="0">
                <a:solidFill>
                  <a:srgbClr val="0C0D0D"/>
                </a:solidFill>
              </a:rPr>
              <a:t>öğrenimlerine devam </a:t>
            </a:r>
            <a:r>
              <a:rPr lang="tr-TR" sz="2400" dirty="0" smtClean="0">
                <a:solidFill>
                  <a:srgbClr val="0C0D0D"/>
                </a:solidFill>
              </a:rPr>
              <a:t>edebilmeleri için otellerden finansal destek alınarak </a:t>
            </a:r>
            <a:r>
              <a:rPr lang="tr-TR" sz="2400" dirty="0" smtClean="0">
                <a:solidFill>
                  <a:srgbClr val="0C0D0D"/>
                </a:solidFill>
              </a:rPr>
              <a:t>turizmdeki </a:t>
            </a:r>
            <a:r>
              <a:rPr lang="tr-TR" sz="2400" dirty="0">
                <a:solidFill>
                  <a:srgbClr val="0C0D0D"/>
                </a:solidFill>
              </a:rPr>
              <a:t>kalifiye işgücü </a:t>
            </a:r>
            <a:r>
              <a:rPr lang="tr-TR" sz="2400" dirty="0" smtClean="0">
                <a:solidFill>
                  <a:srgbClr val="0C0D0D"/>
                </a:solidFill>
              </a:rPr>
              <a:t>açığının kapatılması planlanmaktadır.</a:t>
            </a:r>
          </a:p>
          <a:p>
            <a:pPr marL="800100" lvl="1" indent="-342900">
              <a:buFont typeface="Calibri" panose="020F0502020204030204" pitchFamily="34" charset="0"/>
              <a:buChar char="─"/>
            </a:pPr>
            <a:r>
              <a:rPr lang="tr-TR" sz="2400" dirty="0">
                <a:solidFill>
                  <a:srgbClr val="0C0D0D"/>
                </a:solidFill>
              </a:rPr>
              <a:t>Lise öğrencilerinin turizm sektöründe kalma niyetinin araştırılması</a:t>
            </a:r>
          </a:p>
          <a:p>
            <a:pPr marL="800100" lvl="1" indent="-342900">
              <a:buFont typeface="Calibri" panose="020F0502020204030204" pitchFamily="34" charset="0"/>
              <a:buChar char="─"/>
            </a:pPr>
            <a:r>
              <a:rPr lang="tr-TR" sz="2400" dirty="0" smtClean="0">
                <a:solidFill>
                  <a:srgbClr val="0C0D0D"/>
                </a:solidFill>
              </a:rPr>
              <a:t>Milli </a:t>
            </a:r>
            <a:r>
              <a:rPr lang="tr-TR" sz="2400" dirty="0">
                <a:solidFill>
                  <a:srgbClr val="0C0D0D"/>
                </a:solidFill>
              </a:rPr>
              <a:t>Eğitim Bakanlığı ile protokol </a:t>
            </a:r>
            <a:r>
              <a:rPr lang="tr-TR" sz="2400" dirty="0" smtClean="0">
                <a:solidFill>
                  <a:srgbClr val="0C0D0D"/>
                </a:solidFill>
              </a:rPr>
              <a:t>imzalandı.</a:t>
            </a:r>
            <a:endParaRPr lang="tr-TR" sz="2400" dirty="0" smtClean="0">
              <a:solidFill>
                <a:srgbClr val="0C0D0D"/>
              </a:solidFill>
            </a:endParaRPr>
          </a:p>
          <a:p>
            <a:pPr lvl="1"/>
            <a:endParaRPr lang="tr-TR" sz="2400" dirty="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smtClean="0">
              <a:solidFill>
                <a:srgbClr val="0C0D0D"/>
              </a:solidFill>
            </a:endParaRPr>
          </a:p>
          <a:p>
            <a:pPr marL="342900" indent="-342900">
              <a:buFont typeface="Arial" panose="020B0604020202020204" pitchFamily="34" charset="0"/>
              <a:buChar char="•"/>
            </a:pPr>
            <a:endParaRPr lang="tr-TR" sz="2400" dirty="0">
              <a:solidFill>
                <a:srgbClr val="0C0D0D"/>
              </a:solidFill>
            </a:endParaRPr>
          </a:p>
        </p:txBody>
      </p:sp>
    </p:spTree>
    <p:extLst>
      <p:ext uri="{BB962C8B-B14F-4D97-AF65-F5344CB8AC3E}">
        <p14:creationId xmlns:p14="http://schemas.microsoft.com/office/powerpoint/2010/main" val="2941631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5384126"/>
            <a:ext cx="8624093" cy="1569660"/>
          </a:xfrm>
          <a:prstGeom prst="rect">
            <a:avLst/>
          </a:prstGeom>
        </p:spPr>
        <p:txBody>
          <a:bodyPr wrap="square">
            <a:spAutoFit/>
          </a:bodyPr>
          <a:lstStyle/>
          <a:p>
            <a:r>
              <a:rPr lang="tr-TR" sz="2400" dirty="0">
                <a:solidFill>
                  <a:srgbClr val="0C0D0D"/>
                </a:solidFill>
              </a:rPr>
              <a:t>Antalya İl Milli Eğitim Müdürlüğü ve Antalya Bilim Üniversitesi (ABU) Turizm Çalışmaları Uygulama ve Araştırma Merkezi arasında "Geleceğin Turizmcileri" işbirliği protokolü </a:t>
            </a:r>
            <a:r>
              <a:rPr lang="tr-TR" sz="2400" dirty="0" smtClean="0">
                <a:solidFill>
                  <a:srgbClr val="0C0D0D"/>
                </a:solidFill>
              </a:rPr>
              <a:t>imza töreni</a:t>
            </a:r>
            <a:endParaRPr lang="tr-TR" sz="2400" dirty="0" smtClean="0">
              <a:solidFill>
                <a:srgbClr val="0C0D0D"/>
              </a:solidFill>
            </a:endParaRPr>
          </a:p>
          <a:p>
            <a:pPr marL="342900" indent="-342900">
              <a:buFont typeface="Arial" panose="020B0604020202020204" pitchFamily="34" charset="0"/>
              <a:buChar char="•"/>
            </a:pPr>
            <a:endParaRPr lang="tr-TR" sz="2400" dirty="0">
              <a:solidFill>
                <a:srgbClr val="0C0D0D"/>
              </a:solidFill>
            </a:endParaRPr>
          </a:p>
        </p:txBody>
      </p:sp>
      <p:pic>
        <p:nvPicPr>
          <p:cNvPr id="65" name="Resim 64"/>
          <p:cNvPicPr>
            <a:picLocks noChangeAspect="1"/>
          </p:cNvPicPr>
          <p:nvPr/>
        </p:nvPicPr>
        <p:blipFill>
          <a:blip r:embed="rId4"/>
          <a:stretch>
            <a:fillRect/>
          </a:stretch>
        </p:blipFill>
        <p:spPr>
          <a:xfrm>
            <a:off x="3037012" y="1604513"/>
            <a:ext cx="3635125" cy="3602716"/>
          </a:xfrm>
          <a:prstGeom prst="rect">
            <a:avLst/>
          </a:prstGeom>
        </p:spPr>
      </p:pic>
    </p:spTree>
    <p:extLst>
      <p:ext uri="{BB962C8B-B14F-4D97-AF65-F5344CB8AC3E}">
        <p14:creationId xmlns:p14="http://schemas.microsoft.com/office/powerpoint/2010/main" val="3048579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517668"/>
            <a:ext cx="8462682" cy="5539978"/>
          </a:xfrm>
          <a:prstGeom prst="rect">
            <a:avLst/>
          </a:prstGeom>
        </p:spPr>
        <p:txBody>
          <a:bodyPr wrap="square">
            <a:spAutoFit/>
          </a:bodyPr>
          <a:lstStyle/>
          <a:p>
            <a:r>
              <a:rPr lang="tr-TR" sz="2800" dirty="0">
                <a:solidFill>
                  <a:srgbClr val="0C0D0D"/>
                </a:solidFill>
              </a:rPr>
              <a:t>Turizm </a:t>
            </a:r>
            <a:r>
              <a:rPr lang="tr-TR" sz="2800" dirty="0" smtClean="0">
                <a:solidFill>
                  <a:srgbClr val="0C0D0D"/>
                </a:solidFill>
              </a:rPr>
              <a:t>Fakültesi ile birlikte düzenlediğimiz </a:t>
            </a:r>
            <a:r>
              <a:rPr lang="tr-TR" sz="2800" dirty="0">
                <a:solidFill>
                  <a:srgbClr val="0C0D0D"/>
                </a:solidFill>
              </a:rPr>
              <a:t>Kampüste Staj ve Gölge Yöneticilik </a:t>
            </a:r>
            <a:r>
              <a:rPr lang="tr-TR" sz="2800" dirty="0" smtClean="0">
                <a:solidFill>
                  <a:srgbClr val="0C0D0D"/>
                </a:solidFill>
              </a:rPr>
              <a:t>Görüşmeleri etkinliğimiz 6-10 </a:t>
            </a:r>
            <a:r>
              <a:rPr lang="tr-TR" sz="2800" dirty="0">
                <a:solidFill>
                  <a:srgbClr val="0C0D0D"/>
                </a:solidFill>
              </a:rPr>
              <a:t>Aralık </a:t>
            </a:r>
            <a:r>
              <a:rPr lang="tr-TR" sz="2800" dirty="0" smtClean="0">
                <a:solidFill>
                  <a:srgbClr val="0C0D0D"/>
                </a:solidFill>
              </a:rPr>
              <a:t>2021 tarihleri arasında gerçekleştirilmiştir. </a:t>
            </a:r>
          </a:p>
          <a:p>
            <a:pPr marL="1076325" indent="-358775">
              <a:buFont typeface="Arial" panose="020B0604020202020204" pitchFamily="34" charset="0"/>
              <a:buChar char="•"/>
            </a:pPr>
            <a:r>
              <a:rPr lang="tr-TR" sz="2800" dirty="0" smtClean="0">
                <a:solidFill>
                  <a:srgbClr val="0C0D0D"/>
                </a:solidFill>
              </a:rPr>
              <a:t>Sektör Yöneticileri ile </a:t>
            </a:r>
            <a:r>
              <a:rPr lang="tr-TR" sz="2800" dirty="0" smtClean="0">
                <a:solidFill>
                  <a:srgbClr val="0C0D0D"/>
                </a:solidFill>
              </a:rPr>
              <a:t>öğrencilerimizin </a:t>
            </a:r>
            <a:r>
              <a:rPr lang="tr-TR" sz="2800" dirty="0" smtClean="0">
                <a:solidFill>
                  <a:srgbClr val="0C0D0D"/>
                </a:solidFill>
              </a:rPr>
              <a:t>iş görüşmesi için kampüste </a:t>
            </a:r>
            <a:r>
              <a:rPr lang="tr-TR" sz="2800" dirty="0" smtClean="0">
                <a:solidFill>
                  <a:srgbClr val="0C0D0D"/>
                </a:solidFill>
              </a:rPr>
              <a:t>buluşturulması:</a:t>
            </a:r>
            <a:endParaRPr lang="tr-TR" sz="2800" dirty="0">
              <a:solidFill>
                <a:srgbClr val="0C0D0D"/>
              </a:solidFill>
            </a:endParaRPr>
          </a:p>
          <a:p>
            <a:pPr marL="1631950" lvl="1" indent="-457200">
              <a:buFont typeface="Calibri" panose="020F0502020204030204" pitchFamily="34" charset="0"/>
              <a:buChar char="─"/>
            </a:pPr>
            <a:r>
              <a:rPr lang="tr-TR" sz="2800" dirty="0" smtClean="0">
                <a:solidFill>
                  <a:srgbClr val="0C0D0D"/>
                </a:solidFill>
              </a:rPr>
              <a:t>T</a:t>
            </a:r>
            <a:r>
              <a:rPr lang="tr-TR" sz="2800" dirty="0" smtClean="0">
                <a:solidFill>
                  <a:srgbClr val="0C0D0D"/>
                </a:solidFill>
              </a:rPr>
              <a:t>urizm </a:t>
            </a:r>
            <a:r>
              <a:rPr lang="tr-TR" sz="2800" dirty="0">
                <a:solidFill>
                  <a:srgbClr val="0C0D0D"/>
                </a:solidFill>
              </a:rPr>
              <a:t>sektörünün üniversite kaynağından seçim yapmasına olanak sağlanıyor </a:t>
            </a:r>
            <a:endParaRPr lang="tr-TR" sz="2800" dirty="0">
              <a:solidFill>
                <a:srgbClr val="0C0D0D"/>
              </a:solidFill>
            </a:endParaRPr>
          </a:p>
          <a:p>
            <a:pPr marL="1631950" lvl="1" indent="-457200">
              <a:buFont typeface="Calibri" panose="020F0502020204030204" pitchFamily="34" charset="0"/>
              <a:buChar char="─"/>
            </a:pPr>
            <a:r>
              <a:rPr lang="tr-TR" sz="2800" dirty="0" smtClean="0">
                <a:solidFill>
                  <a:srgbClr val="0C0D0D"/>
                </a:solidFill>
              </a:rPr>
              <a:t>Öğrencilerimizin </a:t>
            </a:r>
            <a:r>
              <a:rPr lang="tr-TR" sz="2800" dirty="0">
                <a:solidFill>
                  <a:srgbClr val="0C0D0D"/>
                </a:solidFill>
              </a:rPr>
              <a:t>sektörün farklı firmalarından yöneticiler ile </a:t>
            </a:r>
            <a:r>
              <a:rPr lang="tr-TR" sz="2800" dirty="0" smtClean="0">
                <a:solidFill>
                  <a:srgbClr val="0C0D0D"/>
                </a:solidFill>
              </a:rPr>
              <a:t>tanışmaları </a:t>
            </a:r>
            <a:r>
              <a:rPr lang="tr-TR" sz="2800" dirty="0">
                <a:solidFill>
                  <a:srgbClr val="0C0D0D"/>
                </a:solidFill>
              </a:rPr>
              <a:t>ve daha mezun olmadan iş görüşmesi tecrübesi edinmeleri sağlanıyor</a:t>
            </a:r>
            <a:endParaRPr lang="tr-TR" sz="2800" dirty="0" smtClean="0">
              <a:solidFill>
                <a:srgbClr val="0C0D0D"/>
              </a:solidFill>
            </a:endParaRPr>
          </a:p>
          <a:p>
            <a:pPr marL="1076325" indent="-358775">
              <a:buFont typeface="Arial" panose="020B0604020202020204" pitchFamily="34" charset="0"/>
              <a:buChar char="•"/>
            </a:pPr>
            <a:endParaRPr lang="tr-TR" sz="2800" dirty="0">
              <a:solidFill>
                <a:srgbClr val="0C0D0D"/>
              </a:solidFill>
            </a:endParaRPr>
          </a:p>
          <a:p>
            <a:endParaRPr lang="tr-TR" dirty="0">
              <a:solidFill>
                <a:srgbClr val="0C0D0D"/>
              </a:solidFill>
            </a:endParaRPr>
          </a:p>
        </p:txBody>
      </p:sp>
    </p:spTree>
    <p:extLst>
      <p:ext uri="{BB962C8B-B14F-4D97-AF65-F5344CB8AC3E}">
        <p14:creationId xmlns:p14="http://schemas.microsoft.com/office/powerpoint/2010/main" val="2926320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9839" y="450628"/>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202372" y="3166059"/>
            <a:ext cx="8840028" cy="143116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Ulusal ve </a:t>
            </a:r>
            <a:r>
              <a:rPr lang="tr-TR" sz="2000" b="1" dirty="0" smtClean="0">
                <a:solidFill>
                  <a:srgbClr val="0C0D0D"/>
                </a:solidFill>
                <a:latin typeface="Calibri" panose="020F0502020204030204" pitchFamily="34" charset="0"/>
                <a:ea typeface="Times New Roman" panose="02020603050405020304" pitchFamily="18" charset="0"/>
              </a:rPr>
              <a:t>uluslararası </a:t>
            </a:r>
            <a:r>
              <a:rPr lang="tr-TR" sz="2000" b="1" dirty="0">
                <a:solidFill>
                  <a:srgbClr val="0C0D0D"/>
                </a:solidFill>
                <a:latin typeface="Calibri" panose="020F0502020204030204" pitchFamily="34" charset="0"/>
                <a:ea typeface="Times New Roman" panose="02020603050405020304" pitchFamily="18" charset="0"/>
              </a:rPr>
              <a:t>alanda sunduğu uygulama odaklı bilimsel araştırmaları ile Üniversitemizin vizyonu doğrultusunda yenilikçi ve öncü bir Araştırma Merkezi olabilmektir. </a:t>
            </a:r>
            <a:endParaRPr lang="tr-TR" sz="20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174823" y="825735"/>
            <a:ext cx="8840028" cy="2354491"/>
          </a:xfrm>
          <a:prstGeom prst="rect">
            <a:avLst/>
          </a:prstGeom>
        </p:spPr>
        <p:txBody>
          <a:bodyPr wrap="square">
            <a:spAutoFit/>
          </a:bodyPr>
          <a:lstStyle/>
          <a:p>
            <a:pPr algn="just"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a:t>
            </a:r>
            <a:r>
              <a:rPr lang="tr-TR" b="1" dirty="0" smtClean="0">
                <a:solidFill>
                  <a:srgbClr val="FF0000"/>
                </a:solidFill>
                <a:latin typeface="Calibri" panose="020F0502020204030204" pitchFamily="34" charset="0"/>
                <a:ea typeface="Times New Roman" panose="02020603050405020304" pitchFamily="18" charset="0"/>
              </a:rPr>
              <a:t>MİSYONU</a:t>
            </a:r>
          </a:p>
          <a:p>
            <a:pPr algn="just" fontAlgn="base">
              <a:spcAft>
                <a:spcPts val="0"/>
              </a:spcAft>
            </a:pPr>
            <a:r>
              <a:rPr lang="tr-TR" sz="2000" b="1" dirty="0">
                <a:solidFill>
                  <a:srgbClr val="0C0D0D"/>
                </a:solidFill>
                <a:latin typeface="Calibri" panose="020F0502020204030204" pitchFamily="34" charset="0"/>
                <a:ea typeface="Times New Roman" panose="02020603050405020304" pitchFamily="18" charset="0"/>
              </a:rPr>
              <a:t>T</a:t>
            </a:r>
            <a:r>
              <a:rPr lang="tr-TR" sz="2000" b="1" dirty="0" smtClean="0">
                <a:solidFill>
                  <a:srgbClr val="0C0D0D"/>
                </a:solidFill>
                <a:latin typeface="Calibri" panose="020F0502020204030204" pitchFamily="34" charset="0"/>
                <a:ea typeface="Times New Roman" panose="02020603050405020304" pitchFamily="18" charset="0"/>
              </a:rPr>
              <a:t>urizm </a:t>
            </a:r>
            <a:r>
              <a:rPr lang="tr-TR" sz="2000" b="1" dirty="0">
                <a:solidFill>
                  <a:srgbClr val="0C0D0D"/>
                </a:solidFill>
                <a:latin typeface="Calibri" panose="020F0502020204030204" pitchFamily="34" charset="0"/>
                <a:ea typeface="Times New Roman" panose="02020603050405020304" pitchFamily="18" charset="0"/>
              </a:rPr>
              <a:t>sektörünün gelişmesi ve iyileşmesi doğrultusunda bölgesel, ulusal ve uluslararası düzeyde araştırmalar ve uygulamalı çalışmalar yaparak, projeler geliştirerek turizm sektörünün sorunlarını belirlemek, bu sorunlara çözüm önerileri geliştirilmesine ve turizm alanında politikaların oluşturulmasına katkıda bulunmak, </a:t>
            </a:r>
            <a:r>
              <a:rPr lang="tr-TR" sz="2000" b="1" dirty="0" smtClean="0">
                <a:solidFill>
                  <a:srgbClr val="0C0D0D"/>
                </a:solidFill>
                <a:latin typeface="Calibri" panose="020F0502020204030204" pitchFamily="34" charset="0"/>
                <a:ea typeface="Times New Roman" panose="02020603050405020304" pitchFamily="18" charset="0"/>
              </a:rPr>
              <a:t>sektörle </a:t>
            </a:r>
            <a:r>
              <a:rPr lang="tr-TR" sz="2000" b="1" dirty="0">
                <a:solidFill>
                  <a:srgbClr val="0C0D0D"/>
                </a:solidFill>
                <a:latin typeface="Calibri" panose="020F0502020204030204" pitchFamily="34" charset="0"/>
                <a:ea typeface="Times New Roman" panose="02020603050405020304" pitchFamily="18" charset="0"/>
              </a:rPr>
              <a:t>işbirliği yaparak danışmanlık hizmeti sağlamak, hem akademik hem </a:t>
            </a:r>
            <a:r>
              <a:rPr lang="tr-TR" sz="2000" b="1" dirty="0" err="1">
                <a:solidFill>
                  <a:srgbClr val="0C0D0D"/>
                </a:solidFill>
                <a:latin typeface="Calibri" panose="020F0502020204030204" pitchFamily="34" charset="0"/>
                <a:ea typeface="Times New Roman" panose="02020603050405020304" pitchFamily="18" charset="0"/>
              </a:rPr>
              <a:t>sektörel</a:t>
            </a:r>
            <a:r>
              <a:rPr lang="tr-TR" sz="2000" b="1" dirty="0">
                <a:solidFill>
                  <a:srgbClr val="0C0D0D"/>
                </a:solidFill>
                <a:latin typeface="Calibri" panose="020F0502020204030204" pitchFamily="34" charset="0"/>
                <a:ea typeface="Times New Roman" panose="02020603050405020304" pitchFamily="18" charset="0"/>
              </a:rPr>
              <a:t> gelişmelerle ilgili paydaşları bilgilendirmek.</a:t>
            </a:r>
          </a:p>
        </p:txBody>
      </p:sp>
      <p:sp>
        <p:nvSpPr>
          <p:cNvPr id="9" name="Dikdörtgen 8"/>
          <p:cNvSpPr/>
          <p:nvPr/>
        </p:nvSpPr>
        <p:spPr>
          <a:xfrm>
            <a:off x="174823" y="4567339"/>
            <a:ext cx="8352928" cy="2662267"/>
          </a:xfrm>
          <a:prstGeom prst="rect">
            <a:avLst/>
          </a:prstGeom>
        </p:spPr>
        <p:txBody>
          <a:bodyPr wrap="square">
            <a:spAutoFit/>
          </a:bodyPr>
          <a:lstStyle/>
          <a:p>
            <a:pPr fontAlgn="base">
              <a:lnSpc>
                <a:spcPct val="150000"/>
              </a:lnSpc>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2000" b="1" dirty="0">
                <a:solidFill>
                  <a:srgbClr val="0C0D0D"/>
                </a:solidFill>
                <a:ea typeface="Times New Roman" panose="02020603050405020304" pitchFamily="18" charset="0"/>
              </a:rPr>
              <a:t>İlgili mevzuat hükümleri kapsamında</a:t>
            </a:r>
            <a:r>
              <a:rPr lang="en-US" sz="2000" b="1" dirty="0" smtClean="0">
                <a:solidFill>
                  <a:srgbClr val="000000"/>
                </a:solidFill>
              </a:rPr>
              <a:t>, </a:t>
            </a:r>
            <a:r>
              <a:rPr lang="tr-TR" sz="2000" b="1" dirty="0" err="1" smtClean="0">
                <a:solidFill>
                  <a:srgbClr val="000000"/>
                </a:solidFill>
              </a:rPr>
              <a:t>t</a:t>
            </a:r>
            <a:r>
              <a:rPr lang="en-US" sz="2000" b="1" dirty="0" err="1" smtClean="0">
                <a:solidFill>
                  <a:srgbClr val="000000"/>
                </a:solidFill>
              </a:rPr>
              <a:t>urizm</a:t>
            </a:r>
            <a:r>
              <a:rPr lang="en-US" sz="2000" b="1" dirty="0" smtClean="0">
                <a:solidFill>
                  <a:srgbClr val="000000"/>
                </a:solidFill>
              </a:rPr>
              <a:t> </a:t>
            </a:r>
            <a:r>
              <a:rPr lang="en-US" sz="2000" b="1" dirty="0" err="1" smtClean="0">
                <a:solidFill>
                  <a:srgbClr val="000000"/>
                </a:solidFill>
              </a:rPr>
              <a:t>alanında</a:t>
            </a:r>
            <a:r>
              <a:rPr lang="en-US" sz="2000" b="1" dirty="0" smtClean="0">
                <a:solidFill>
                  <a:srgbClr val="000000"/>
                </a:solidFill>
              </a:rPr>
              <a:t> </a:t>
            </a:r>
            <a:r>
              <a:rPr lang="tr-TR" sz="2000" b="1" dirty="0" smtClean="0">
                <a:solidFill>
                  <a:srgbClr val="0C0D0D"/>
                </a:solidFill>
              </a:rPr>
              <a:t>araştırma </a:t>
            </a:r>
            <a:r>
              <a:rPr lang="tr-TR" sz="2000" b="1" dirty="0">
                <a:solidFill>
                  <a:srgbClr val="0C0D0D"/>
                </a:solidFill>
              </a:rPr>
              <a:t>ve çalışmalar yapmak ve projeler yürütmek, kamu kurum ve kuruluşları ile özel kuruluşlar ile iş birliği </a:t>
            </a:r>
            <a:r>
              <a:rPr lang="tr-TR" sz="2000" b="1" dirty="0" smtClean="0">
                <a:solidFill>
                  <a:srgbClr val="0C0D0D"/>
                </a:solidFill>
              </a:rPr>
              <a:t>yapmak</a:t>
            </a:r>
            <a:r>
              <a:rPr lang="tr-TR" sz="2000" b="1" dirty="0">
                <a:solidFill>
                  <a:srgbClr val="0C0D0D"/>
                </a:solidFill>
              </a:rPr>
              <a:t>,</a:t>
            </a:r>
            <a:r>
              <a:rPr lang="en-US" sz="2000" b="1" dirty="0" smtClean="0">
                <a:solidFill>
                  <a:srgbClr val="000000"/>
                </a:solidFill>
              </a:rPr>
              <a:t> </a:t>
            </a:r>
            <a:r>
              <a:rPr lang="en-US" sz="2000" b="1" dirty="0" err="1" smtClean="0">
                <a:solidFill>
                  <a:srgbClr val="000000"/>
                </a:solidFill>
              </a:rPr>
              <a:t>konferans</a:t>
            </a:r>
            <a:r>
              <a:rPr lang="en-US" sz="2000" b="1" dirty="0" smtClean="0">
                <a:solidFill>
                  <a:srgbClr val="000000"/>
                </a:solidFill>
              </a:rPr>
              <a:t>, </a:t>
            </a:r>
            <a:r>
              <a:rPr lang="en-US" sz="2000" b="1" dirty="0" err="1" smtClean="0">
                <a:solidFill>
                  <a:srgbClr val="000000"/>
                </a:solidFill>
              </a:rPr>
              <a:t>sempozyum</a:t>
            </a:r>
            <a:r>
              <a:rPr lang="en-US" sz="2000" b="1" dirty="0" smtClean="0">
                <a:solidFill>
                  <a:srgbClr val="000000"/>
                </a:solidFill>
              </a:rPr>
              <a:t>, </a:t>
            </a:r>
            <a:r>
              <a:rPr lang="en-US" sz="2000" b="1" dirty="0" err="1" smtClean="0">
                <a:solidFill>
                  <a:srgbClr val="000000"/>
                </a:solidFill>
              </a:rPr>
              <a:t>çalıştay</a:t>
            </a:r>
            <a:r>
              <a:rPr lang="en-US" sz="2000" b="1" dirty="0" smtClean="0">
                <a:solidFill>
                  <a:srgbClr val="000000"/>
                </a:solidFill>
              </a:rPr>
              <a:t>, </a:t>
            </a:r>
            <a:r>
              <a:rPr lang="en-US" sz="2000" b="1" dirty="0" err="1" smtClean="0">
                <a:solidFill>
                  <a:srgbClr val="000000"/>
                </a:solidFill>
              </a:rPr>
              <a:t>seminer</a:t>
            </a:r>
            <a:r>
              <a:rPr lang="en-US" sz="2000" b="1" dirty="0" smtClean="0">
                <a:solidFill>
                  <a:srgbClr val="000000"/>
                </a:solidFill>
              </a:rPr>
              <a:t> </a:t>
            </a:r>
            <a:r>
              <a:rPr lang="en-US" sz="2000" b="1" dirty="0" err="1" smtClean="0">
                <a:solidFill>
                  <a:srgbClr val="000000"/>
                </a:solidFill>
              </a:rPr>
              <a:t>ve</a:t>
            </a:r>
            <a:r>
              <a:rPr lang="en-US" sz="2000" b="1" dirty="0" smtClean="0">
                <a:solidFill>
                  <a:srgbClr val="000000"/>
                </a:solidFill>
              </a:rPr>
              <a:t> </a:t>
            </a:r>
            <a:r>
              <a:rPr lang="en-US" sz="2000" b="1" dirty="0" err="1" smtClean="0">
                <a:solidFill>
                  <a:srgbClr val="000000"/>
                </a:solidFill>
              </a:rPr>
              <a:t>benzeri</a:t>
            </a:r>
            <a:r>
              <a:rPr lang="en-US" sz="2000" b="1" dirty="0" smtClean="0">
                <a:solidFill>
                  <a:srgbClr val="000000"/>
                </a:solidFill>
              </a:rPr>
              <a:t> </a:t>
            </a:r>
            <a:r>
              <a:rPr lang="en-US" sz="2000" b="1" dirty="0" err="1" smtClean="0">
                <a:solidFill>
                  <a:srgbClr val="000000"/>
                </a:solidFill>
              </a:rPr>
              <a:t>faaliyet</a:t>
            </a:r>
            <a:r>
              <a:rPr lang="en-US" sz="2000" b="1" dirty="0" smtClean="0">
                <a:solidFill>
                  <a:srgbClr val="000000"/>
                </a:solidFill>
              </a:rPr>
              <a:t> </a:t>
            </a:r>
            <a:r>
              <a:rPr lang="en-US" sz="2000" b="1" dirty="0" err="1" smtClean="0">
                <a:solidFill>
                  <a:srgbClr val="000000"/>
                </a:solidFill>
              </a:rPr>
              <a:t>düzenlemek</a:t>
            </a:r>
            <a:r>
              <a:rPr lang="tr-TR" sz="2000" b="1" dirty="0" smtClean="0">
                <a:solidFill>
                  <a:srgbClr val="000000"/>
                </a:solidFill>
              </a:rPr>
              <a:t>, veri tabanı oluşturmak</a:t>
            </a:r>
            <a:r>
              <a:rPr lang="tr-TR" sz="2000" b="1" dirty="0" smtClean="0">
                <a:solidFill>
                  <a:srgbClr val="0C0D0D"/>
                </a:solidFill>
              </a:rPr>
              <a:t>, </a:t>
            </a:r>
            <a:r>
              <a:rPr lang="tr-TR" sz="2000" b="1" dirty="0">
                <a:solidFill>
                  <a:srgbClr val="0C0D0D"/>
                </a:solidFill>
              </a:rPr>
              <a:t>turizm sektörü çalışanlarının mesleki gelişimine katkı sağlayacak eğitim programları, kurslar ve sertifika programları hazırlamak ve </a:t>
            </a:r>
            <a:r>
              <a:rPr lang="tr-TR" sz="2000" b="1" dirty="0" smtClean="0">
                <a:solidFill>
                  <a:srgbClr val="0C0D0D"/>
                </a:solidFill>
              </a:rPr>
              <a:t>yürütme</a:t>
            </a:r>
            <a:r>
              <a:rPr lang="tr-TR" sz="2000" b="1" dirty="0">
                <a:solidFill>
                  <a:srgbClr val="0C0D0D"/>
                </a:solidFill>
              </a:rPr>
              <a:t>k</a:t>
            </a:r>
            <a:endParaRPr lang="tr-TR" sz="2000" b="1" dirty="0" smtClean="0">
              <a:solidFill>
                <a:srgbClr val="0C0D0D"/>
              </a:solidFill>
            </a:endParaRPr>
          </a:p>
          <a:p>
            <a:pPr algn="just"/>
            <a:endParaRPr lang="tr-TR"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85991" y="1685224"/>
            <a:ext cx="8462682" cy="800219"/>
          </a:xfrm>
          <a:prstGeom prst="rect">
            <a:avLst/>
          </a:prstGeom>
        </p:spPr>
        <p:txBody>
          <a:bodyPr wrap="square">
            <a:spAutoFit/>
          </a:bodyPr>
          <a:lstStyle/>
          <a:p>
            <a:r>
              <a:rPr lang="tr-TR" sz="2800" dirty="0" smtClean="0">
                <a:solidFill>
                  <a:srgbClr val="0C0D0D"/>
                </a:solidFill>
              </a:rPr>
              <a:t>Kampüste </a:t>
            </a:r>
            <a:r>
              <a:rPr lang="tr-TR" sz="2800" dirty="0">
                <a:solidFill>
                  <a:srgbClr val="0C0D0D"/>
                </a:solidFill>
              </a:rPr>
              <a:t>Staj ve Gölge Yöneticilik </a:t>
            </a:r>
            <a:r>
              <a:rPr lang="tr-TR" sz="2800" dirty="0" smtClean="0">
                <a:solidFill>
                  <a:srgbClr val="0C0D0D"/>
                </a:solidFill>
              </a:rPr>
              <a:t>Görüşmeleri </a:t>
            </a:r>
            <a:r>
              <a:rPr lang="tr-TR" sz="2800" dirty="0" smtClean="0">
                <a:solidFill>
                  <a:srgbClr val="0C0D0D"/>
                </a:solidFill>
              </a:rPr>
              <a:t>E</a:t>
            </a:r>
            <a:r>
              <a:rPr lang="tr-TR" sz="2800" dirty="0" smtClean="0">
                <a:solidFill>
                  <a:srgbClr val="0C0D0D"/>
                </a:solidFill>
              </a:rPr>
              <a:t>tkinliği</a:t>
            </a:r>
            <a:endParaRPr lang="tr-TR" sz="2800" dirty="0">
              <a:solidFill>
                <a:srgbClr val="0C0D0D"/>
              </a:solidFill>
            </a:endParaRPr>
          </a:p>
          <a:p>
            <a:endParaRPr lang="tr-TR" dirty="0">
              <a:solidFill>
                <a:srgbClr val="0C0D0D"/>
              </a:solidFill>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00" y="2376000"/>
            <a:ext cx="3668793" cy="3030279"/>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7788" y="2370274"/>
            <a:ext cx="5167423" cy="1958925"/>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788" y="4408574"/>
            <a:ext cx="3039088" cy="2594050"/>
          </a:xfrm>
          <a:prstGeom prst="rect">
            <a:avLst/>
          </a:prstGeom>
        </p:spPr>
      </p:pic>
    </p:spTree>
    <p:extLst>
      <p:ext uri="{BB962C8B-B14F-4D97-AF65-F5344CB8AC3E}">
        <p14:creationId xmlns:p14="http://schemas.microsoft.com/office/powerpoint/2010/main" val="71983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65" name="Resim 64"/>
          <p:cNvPicPr>
            <a:picLocks noChangeAspect="1"/>
          </p:cNvPicPr>
          <p:nvPr/>
        </p:nvPicPr>
        <p:blipFill>
          <a:blip r:embed="rId4"/>
          <a:stretch>
            <a:fillRect/>
          </a:stretch>
        </p:blipFill>
        <p:spPr>
          <a:xfrm>
            <a:off x="929078" y="1544656"/>
            <a:ext cx="7525269" cy="4921590"/>
          </a:xfrm>
          <a:prstGeom prst="rect">
            <a:avLst/>
          </a:prstGeom>
        </p:spPr>
      </p:pic>
    </p:spTree>
    <p:extLst>
      <p:ext uri="{BB962C8B-B14F-4D97-AF65-F5344CB8AC3E}">
        <p14:creationId xmlns:p14="http://schemas.microsoft.com/office/powerpoint/2010/main" val="2544252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04037" y="5367793"/>
            <a:ext cx="8591107" cy="1246495"/>
          </a:xfrm>
          <a:prstGeom prst="rect">
            <a:avLst/>
          </a:prstGeom>
        </p:spPr>
        <p:txBody>
          <a:bodyPr wrap="square">
            <a:spAutoFit/>
          </a:bodyPr>
          <a:lstStyle/>
          <a:p>
            <a:r>
              <a:rPr lang="tr-TR" sz="2500" dirty="0" err="1">
                <a:solidFill>
                  <a:srgbClr val="0C0D0D"/>
                </a:solidFill>
              </a:rPr>
              <a:t>Telp</a:t>
            </a:r>
            <a:r>
              <a:rPr lang="tr-TR" sz="2500" dirty="0">
                <a:solidFill>
                  <a:srgbClr val="0C0D0D"/>
                </a:solidFill>
              </a:rPr>
              <a:t> online başvuru sisteminin kullanıma açılmasıyla öğrenci başvuruların </a:t>
            </a:r>
            <a:r>
              <a:rPr lang="tr-TR" sz="2500" dirty="0" err="1" smtClean="0">
                <a:solidFill>
                  <a:srgbClr val="0C0D0D"/>
                </a:solidFill>
              </a:rPr>
              <a:t>manuelden</a:t>
            </a:r>
            <a:r>
              <a:rPr lang="tr-TR" sz="2500" dirty="0" smtClean="0">
                <a:solidFill>
                  <a:srgbClr val="0C0D0D"/>
                </a:solidFill>
              </a:rPr>
              <a:t> </a:t>
            </a:r>
            <a:r>
              <a:rPr lang="tr-TR" sz="2500" dirty="0">
                <a:solidFill>
                  <a:srgbClr val="0C0D0D"/>
                </a:solidFill>
              </a:rPr>
              <a:t>online sisteme geçmesi ve aynı anda her organizasyonun (ABU ve ilgili Oteller) bu sürece dahil olması </a:t>
            </a:r>
            <a:endParaRPr lang="tr-TR" sz="2500" dirty="0">
              <a:solidFill>
                <a:srgbClr val="0C0D0D"/>
              </a:solidFill>
            </a:endParaRPr>
          </a:p>
        </p:txBody>
      </p:sp>
      <p:pic>
        <p:nvPicPr>
          <p:cNvPr id="3" name="Resim 2"/>
          <p:cNvPicPr>
            <a:picLocks noChangeAspect="1"/>
          </p:cNvPicPr>
          <p:nvPr/>
        </p:nvPicPr>
        <p:blipFill>
          <a:blip r:embed="rId4"/>
          <a:stretch>
            <a:fillRect/>
          </a:stretch>
        </p:blipFill>
        <p:spPr>
          <a:xfrm>
            <a:off x="232570" y="1576784"/>
            <a:ext cx="8762574" cy="3751321"/>
          </a:xfrm>
          <a:prstGeom prst="rect">
            <a:avLst/>
          </a:prstGeom>
        </p:spPr>
      </p:pic>
      <p:sp>
        <p:nvSpPr>
          <p:cNvPr id="4" name="Oval 3"/>
          <p:cNvSpPr/>
          <p:nvPr/>
        </p:nvSpPr>
        <p:spPr>
          <a:xfrm>
            <a:off x="168003" y="4238839"/>
            <a:ext cx="1878260" cy="630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41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57198" y="1882833"/>
            <a:ext cx="8229601" cy="2400657"/>
          </a:xfrm>
          <a:prstGeom prst="rect">
            <a:avLst/>
          </a:prstGeom>
        </p:spPr>
        <p:txBody>
          <a:bodyPr wrap="square">
            <a:spAutoFit/>
          </a:bodyPr>
          <a:lstStyle/>
          <a:p>
            <a:r>
              <a:rPr lang="tr-TR" sz="2500" dirty="0" smtClean="0">
                <a:solidFill>
                  <a:srgbClr val="0C0D0D"/>
                </a:solidFill>
              </a:rPr>
              <a:t>Merkez bünyesinde farklı alanlarda araştırmaların geliştirilebilmesi için:</a:t>
            </a:r>
          </a:p>
          <a:p>
            <a:endParaRPr lang="tr-TR" sz="2500" dirty="0">
              <a:solidFill>
                <a:srgbClr val="0C0D0D"/>
              </a:solidFill>
            </a:endParaRPr>
          </a:p>
          <a:p>
            <a:pPr marL="342900" indent="-342900">
              <a:buFont typeface="Arial" panose="020B0604020202020204" pitchFamily="34" charset="0"/>
              <a:buChar char="•"/>
            </a:pPr>
            <a:r>
              <a:rPr lang="tr-TR" sz="2500" dirty="0">
                <a:solidFill>
                  <a:srgbClr val="0C0D0D"/>
                </a:solidFill>
              </a:rPr>
              <a:t>A</a:t>
            </a:r>
            <a:r>
              <a:rPr lang="tr-TR" sz="2500" dirty="0" smtClean="0">
                <a:solidFill>
                  <a:srgbClr val="0C0D0D"/>
                </a:solidFill>
              </a:rPr>
              <a:t>lternatif turizm  komisyonları kurma sürecine girilmiştir. </a:t>
            </a:r>
          </a:p>
          <a:p>
            <a:pPr marL="342900" indent="-342900">
              <a:buFont typeface="Arial" panose="020B0604020202020204" pitchFamily="34" charset="0"/>
              <a:buChar char="•"/>
            </a:pPr>
            <a:endParaRPr lang="tr-TR" sz="2500" dirty="0">
              <a:solidFill>
                <a:srgbClr val="0C0D0D"/>
              </a:solidFill>
            </a:endParaRPr>
          </a:p>
          <a:p>
            <a:pPr marL="342900" indent="-342900">
              <a:buFont typeface="Arial" panose="020B0604020202020204" pitchFamily="34" charset="0"/>
              <a:buChar char="•"/>
            </a:pPr>
            <a:r>
              <a:rPr lang="tr-TR" sz="2500" dirty="0" smtClean="0">
                <a:solidFill>
                  <a:srgbClr val="0C0D0D"/>
                </a:solidFill>
              </a:rPr>
              <a:t>Diğer araştırma merkezleri ile işbirliği süreci başlatılmıştır.</a:t>
            </a:r>
            <a:endParaRPr lang="tr-TR" sz="2500" dirty="0">
              <a:solidFill>
                <a:srgbClr val="0C0D0D"/>
              </a:solidFill>
            </a:endParaRPr>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679944207"/>
              </p:ext>
            </p:extLst>
          </p:nvPr>
        </p:nvGraphicFramePr>
        <p:xfrm>
          <a:off x="478971" y="1288032"/>
          <a:ext cx="8432801" cy="5474930"/>
        </p:xfrm>
        <a:graphic>
          <a:graphicData uri="http://schemas.openxmlformats.org/drawingml/2006/table">
            <a:tbl>
              <a:tblPr/>
              <a:tblGrid>
                <a:gridCol w="2012661">
                  <a:extLst>
                    <a:ext uri="{9D8B030D-6E8A-4147-A177-3AD203B41FA5}">
                      <a16:colId xmlns:a16="http://schemas.microsoft.com/office/drawing/2014/main" val="3918363564"/>
                    </a:ext>
                  </a:extLst>
                </a:gridCol>
                <a:gridCol w="2128882">
                  <a:extLst>
                    <a:ext uri="{9D8B030D-6E8A-4147-A177-3AD203B41FA5}">
                      <a16:colId xmlns:a16="http://schemas.microsoft.com/office/drawing/2014/main" val="1683979601"/>
                    </a:ext>
                  </a:extLst>
                </a:gridCol>
                <a:gridCol w="2145629">
                  <a:extLst>
                    <a:ext uri="{9D8B030D-6E8A-4147-A177-3AD203B41FA5}">
                      <a16:colId xmlns:a16="http://schemas.microsoft.com/office/drawing/2014/main" val="2592459544"/>
                    </a:ext>
                  </a:extLst>
                </a:gridCol>
                <a:gridCol w="2145629">
                  <a:extLst>
                    <a:ext uri="{9D8B030D-6E8A-4147-A177-3AD203B41FA5}">
                      <a16:colId xmlns:a16="http://schemas.microsoft.com/office/drawing/2014/main" val="588152821"/>
                    </a:ext>
                  </a:extLst>
                </a:gridCol>
              </a:tblGrid>
              <a:tr h="701949">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15494">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G1-Turizm fakültesi ile işbirliği halinde olunması </a:t>
                      </a:r>
                      <a:endParaRPr lang="tr-TR" sz="1200" b="0" i="0" u="none" strike="noStrike" dirty="0">
                        <a:solidFill>
                          <a:srgbClr val="000000"/>
                        </a:solidFill>
                        <a:effectLst/>
                        <a:latin typeface="Calibri" panose="020F0502020204030204" pitchFamily="34" charset="0"/>
                      </a:endParaRPr>
                    </a:p>
                  </a:txBody>
                  <a:tcPr marL="2503" marR="2503" marT="2503"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Z1-Yeni kurulmuş bir araştırma merkezi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F2303"/>
                          </a:solidFill>
                          <a:effectLst/>
                          <a:latin typeface="Calibri" panose="020F0502020204030204" pitchFamily="34" charset="0"/>
                        </a:rPr>
                        <a:t>F1-Sektörel işbirliği olanaklarının varlığı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sv-SE" sz="1200" b="0" i="0" u="none" strike="noStrike" dirty="0">
                          <a:solidFill>
                            <a:srgbClr val="0F2303"/>
                          </a:solidFill>
                          <a:effectLst/>
                          <a:latin typeface="Calibri" panose="020F0502020204030204" pitchFamily="34" charset="0"/>
                        </a:rPr>
                        <a:t>T1-Sektörün veri paylaşımında KVKK gibi engelleri öne sürmesi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15494">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G2-Yurt içi ve dışı Sektörle Proje çalışmalarının başlaması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Z2-Birimin idari işleri için personelinin bulunmaması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F2-Uluslararası alana yönelik işbirliği fırsatları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T2-Bölgede Turizm ile ilgili diğer araştırma merkezlerinin de bulunması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71500">
                <a:tc>
                  <a:txBody>
                    <a:bodyPr/>
                    <a:lstStyle/>
                    <a:p>
                      <a:pPr algn="l" fontAlgn="ctr"/>
                      <a:r>
                        <a:rPr lang="tr-TR" sz="1200" b="0" i="0" u="none" strike="noStrike" dirty="0" smtClean="0">
                          <a:solidFill>
                            <a:srgbClr val="000000"/>
                          </a:solidFill>
                          <a:effectLst/>
                          <a:latin typeface="Calibri" panose="020F0502020204030204" pitchFamily="34" charset="0"/>
                        </a:rPr>
                        <a:t>G3-Yurt dışı üniversitelerle Proje çalışmalarının başlaması</a:t>
                      </a:r>
                      <a:endParaRPr lang="tr-TR" sz="1200" b="0" i="0" u="none" strike="noStrike" dirty="0">
                        <a:solidFill>
                          <a:srgbClr val="000000"/>
                        </a:solidFill>
                        <a:effectLst/>
                        <a:latin typeface="Calibri" panose="020F0502020204030204" pitchFamily="34" charset="0"/>
                      </a:endParaRPr>
                    </a:p>
                  </a:txBody>
                  <a:tcPr marL="2503" marR="2503" marT="2503"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Z3-Birimin araştırma komisyonunun bulunmaması </a:t>
                      </a:r>
                      <a:br>
                        <a:rPr lang="tr-TR" sz="1200" b="0" i="0" u="none" strike="noStrike" dirty="0">
                          <a:solidFill>
                            <a:srgbClr val="0F2303"/>
                          </a:solidFill>
                          <a:effectLst/>
                          <a:latin typeface="Calibri" panose="020F0502020204030204" pitchFamily="34" charset="0"/>
                        </a:rPr>
                      </a:br>
                      <a:endParaRPr lang="tr-TR" sz="1200" b="0" i="0" u="none" strike="noStrike" dirty="0">
                        <a:solidFill>
                          <a:srgbClr val="0F2303"/>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F3-TELP projesinin Türkiye'nin ve üniversitenin yurtdışında tanıtım  faaliyetlerinin artmasına olanak sağlaması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T3-Düzenlenen etkinliklere katılım oranının düşük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771500">
                <a:tc>
                  <a:txBody>
                    <a:bodyPr/>
                    <a:lstStyle/>
                    <a:p>
                      <a:pPr algn="l" fontAlgn="ctr"/>
                      <a:r>
                        <a:rPr lang="tr-TR" sz="1200" b="0" i="0" u="none" strike="noStrike" dirty="0" smtClean="0">
                          <a:solidFill>
                            <a:srgbClr val="000000"/>
                          </a:solidFill>
                          <a:effectLst/>
                          <a:latin typeface="Calibri" panose="020F0502020204030204" pitchFamily="34" charset="0"/>
                        </a:rPr>
                        <a:t>G4-Geleceğin Turizmcileri projesi vasıtasıyla Öğrencilerin sektörde Staj ve iş yeri bulabilmesi </a:t>
                      </a:r>
                      <a:r>
                        <a:rPr lang="tr-TR" sz="1200" b="0" i="0" u="none" strike="noStrike" dirty="0">
                          <a:solidFill>
                            <a:srgbClr val="000000"/>
                          </a:solidFill>
                          <a:effectLst/>
                          <a:latin typeface="Calibri" panose="020F0502020204030204" pitchFamily="34" charset="0"/>
                        </a:rPr>
                        <a:t> </a:t>
                      </a:r>
                    </a:p>
                  </a:txBody>
                  <a:tcPr marL="2503" marR="2503" marT="2503"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Z4-Sertifikalandırma gibi prosedürler hakkında tecrübe eksikliği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F4-Türk Turizm çalışan kültürünün yurtdışında da adapte edilmesine olanak sağlaması</a:t>
                      </a:r>
                      <a:br>
                        <a:rPr lang="tr-TR" sz="1200" b="0" i="0" u="none" strike="noStrike" dirty="0">
                          <a:solidFill>
                            <a:srgbClr val="0F2303"/>
                          </a:solidFill>
                          <a:effectLst/>
                          <a:latin typeface="Calibri" panose="020F0502020204030204" pitchFamily="34" charset="0"/>
                        </a:rPr>
                      </a:br>
                      <a:r>
                        <a:rPr lang="tr-TR" sz="1200" b="0" i="0" u="none" strike="noStrike" dirty="0">
                          <a:solidFill>
                            <a:srgbClr val="0F2303"/>
                          </a:solidFill>
                          <a:effectLst/>
                          <a:latin typeface="Calibri" panose="020F0502020204030204" pitchFamily="34" charset="0"/>
                        </a:rPr>
                        <a:t>TELP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965246">
                <a:tc>
                  <a:txBody>
                    <a:bodyPr/>
                    <a:lstStyle/>
                    <a:p>
                      <a:pPr algn="l" fontAlgn="ctr"/>
                      <a:r>
                        <a:rPr lang="tr-TR" sz="1200" b="0" i="0" u="none" strike="noStrike" dirty="0" smtClean="0">
                          <a:solidFill>
                            <a:srgbClr val="000000"/>
                          </a:solidFill>
                          <a:effectLst/>
                          <a:latin typeface="Calibri" panose="020F0502020204030204" pitchFamily="34" charset="0"/>
                        </a:rPr>
                        <a:t>G5-Sektör ve yurt dışı tecrübesi olan  akademisyenlerin bulunması</a:t>
                      </a:r>
                      <a:r>
                        <a:rPr lang="tr-TR" sz="1200" b="0" i="0" u="none" strike="noStrike" dirty="0">
                          <a:solidFill>
                            <a:srgbClr val="000000"/>
                          </a:solidFill>
                          <a:effectLst/>
                          <a:latin typeface="Calibri" panose="020F0502020204030204" pitchFamily="34" charset="0"/>
                        </a:rPr>
                        <a:t> </a:t>
                      </a:r>
                    </a:p>
                  </a:txBody>
                  <a:tcPr marL="2503" marR="2503" marT="2503"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Z5- İstatiksel analizlerin yapılmasında kullanılacak yazılımların eksikliği</a:t>
                      </a:r>
                      <a:br>
                        <a:rPr lang="tr-TR" sz="1200" b="0" i="0" u="none" strike="noStrike" dirty="0">
                          <a:solidFill>
                            <a:srgbClr val="0F2303"/>
                          </a:solidFill>
                          <a:effectLst/>
                          <a:latin typeface="Calibri" panose="020F0502020204030204" pitchFamily="34" charset="0"/>
                        </a:rPr>
                      </a:br>
                      <a:r>
                        <a:rPr lang="tr-TR" sz="1200" b="0" i="0" u="none" strike="noStrike" dirty="0">
                          <a:solidFill>
                            <a:srgbClr val="0F2303"/>
                          </a:solidFill>
                          <a:effectLst/>
                          <a:latin typeface="Calibri" panose="020F0502020204030204" pitchFamily="34" charset="0"/>
                        </a:rPr>
                        <a:t>Smart PLS, </a:t>
                      </a:r>
                      <a:r>
                        <a:rPr lang="tr-TR" sz="1200" b="0" i="0" u="none" strike="noStrike" dirty="0" err="1">
                          <a:solidFill>
                            <a:srgbClr val="0F2303"/>
                          </a:solidFill>
                          <a:effectLst/>
                          <a:latin typeface="Calibri" panose="020F0502020204030204" pitchFamily="34" charset="0"/>
                        </a:rPr>
                        <a:t>Nvivo</a:t>
                      </a:r>
                      <a:r>
                        <a:rPr lang="tr-TR" sz="1200" b="0" i="0" u="none" strike="noStrike" dirty="0">
                          <a:solidFill>
                            <a:srgbClr val="0F2303"/>
                          </a:solidFill>
                          <a:effectLst/>
                          <a:latin typeface="Calibri" panose="020F0502020204030204" pitchFamily="34" charset="0"/>
                        </a:rPr>
                        <a:t>, SPSS, </a:t>
                      </a:r>
                      <a:r>
                        <a:rPr lang="tr-TR" sz="1200" b="0" i="0" u="none" strike="noStrike" dirty="0" err="1">
                          <a:solidFill>
                            <a:srgbClr val="0F2303"/>
                          </a:solidFill>
                          <a:effectLst/>
                          <a:latin typeface="Calibri" panose="020F0502020204030204" pitchFamily="34" charset="0"/>
                        </a:rPr>
                        <a:t>Maxquda</a:t>
                      </a:r>
                      <a:endParaRPr lang="tr-TR" sz="1200" b="0" i="0" u="none" strike="noStrike" dirty="0">
                        <a:solidFill>
                          <a:srgbClr val="0F2303"/>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F5-Alternatif turizm yönelik taleplerin artması (Kültürel mirasın teşvik edilmesi ve korunması ve arkeolojik yerlerin tanıtılması ihtiyacı)</a:t>
                      </a:r>
                      <a:br>
                        <a:rPr lang="tr-TR" sz="1200" b="0" i="0" u="none" strike="noStrike" dirty="0">
                          <a:solidFill>
                            <a:srgbClr val="0F2303"/>
                          </a:solidFill>
                          <a:effectLst/>
                          <a:latin typeface="Calibri" panose="020F0502020204030204" pitchFamily="34" charset="0"/>
                        </a:rPr>
                      </a:br>
                      <a:endParaRPr lang="tr-TR" sz="1200" b="0" i="0" u="none" strike="noStrike" dirty="0">
                        <a:solidFill>
                          <a:srgbClr val="0F2303"/>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72842">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G6-Öğrencilerimizin ve sektörün ihtiyaçlarına cevap verebilen etkinlik faaliyetlerine açık olunması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Calibri" panose="020F0502020204030204" pitchFamily="34" charset="0"/>
                        </a:rPr>
                        <a:t>F6-Bölgede Turizm ile ilgili diğer araştırma merkezlerinin de bulunması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15494">
                <a:tc>
                  <a:txBody>
                    <a:bodyPr/>
                    <a:lstStyle/>
                    <a:p>
                      <a:pPr algn="l" fontAlgn="ctr"/>
                      <a:r>
                        <a:rPr lang="tr-TR" sz="1200" b="0" i="0" u="none" strike="noStrike" dirty="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G7 - TTO ile işbirliği fırsatları</a:t>
                      </a:r>
                      <a:endParaRPr lang="tr-TR" sz="12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5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5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5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371669353"/>
              </p:ext>
            </p:extLst>
          </p:nvPr>
        </p:nvGraphicFramePr>
        <p:xfrm>
          <a:off x="203199" y="1274775"/>
          <a:ext cx="8302171" cy="5184079"/>
        </p:xfrm>
        <a:graphic>
          <a:graphicData uri="http://schemas.openxmlformats.org/drawingml/2006/table">
            <a:tbl>
              <a:tblPr/>
              <a:tblGrid>
                <a:gridCol w="2657706">
                  <a:extLst>
                    <a:ext uri="{9D8B030D-6E8A-4147-A177-3AD203B41FA5}">
                      <a16:colId xmlns:a16="http://schemas.microsoft.com/office/drawing/2014/main" val="3918363564"/>
                    </a:ext>
                  </a:extLst>
                </a:gridCol>
                <a:gridCol w="2811175">
                  <a:extLst>
                    <a:ext uri="{9D8B030D-6E8A-4147-A177-3AD203B41FA5}">
                      <a16:colId xmlns:a16="http://schemas.microsoft.com/office/drawing/2014/main" val="1683979601"/>
                    </a:ext>
                  </a:extLst>
                </a:gridCol>
                <a:gridCol w="2833290">
                  <a:extLst>
                    <a:ext uri="{9D8B030D-6E8A-4147-A177-3AD203B41FA5}">
                      <a16:colId xmlns:a16="http://schemas.microsoft.com/office/drawing/2014/main" val="2592459544"/>
                    </a:ext>
                  </a:extLst>
                </a:gridCol>
              </a:tblGrid>
              <a:tr h="63977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78692">
                <a:tc>
                  <a:txBody>
                    <a:bodyPr/>
                    <a:lstStyle/>
                    <a:p>
                      <a:pPr algn="ctr" fontAlgn="ctr"/>
                      <a:r>
                        <a:rPr lang="tr-TR" sz="1000" b="0" i="0" u="none" strike="noStrike">
                          <a:solidFill>
                            <a:srgbClr val="000000"/>
                          </a:solidFill>
                          <a:effectLst/>
                          <a:latin typeface="Calibri" panose="020F0502020204030204" pitchFamily="34" charset="0"/>
                        </a:rPr>
                        <a:t>Yüksek Öğretim Kurulu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Mevzuata uygunluk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78692">
                <a:tc>
                  <a:txBody>
                    <a:bodyPr/>
                    <a:lstStyle/>
                    <a:p>
                      <a:pPr algn="ctr" fontAlgn="ctr"/>
                      <a:r>
                        <a:rPr lang="tr-TR" sz="1000" b="0" i="0" u="none" strike="noStrike">
                          <a:solidFill>
                            <a:srgbClr val="000000"/>
                          </a:solidFill>
                          <a:effectLst/>
                          <a:latin typeface="Calibri" panose="020F0502020204030204" pitchFamily="34" charset="0"/>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Üst Yönetim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n-NO" sz="1000" b="0" i="0" u="none" strike="noStrike">
                          <a:solidFill>
                            <a:srgbClr val="000000"/>
                          </a:solidFill>
                          <a:effectLst/>
                          <a:latin typeface="Calibri" panose="020F0502020204030204" pitchFamily="34" charset="0"/>
                        </a:rPr>
                        <a:t>Akademik Etkinlik ve Ulusal ve Uluslararası Proje ve Araştırma Beklentisi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78692">
                <a:tc>
                  <a:txBody>
                    <a:bodyPr/>
                    <a:lstStyle/>
                    <a:p>
                      <a:pPr algn="ctr" fontAlgn="ctr"/>
                      <a:r>
                        <a:rPr lang="tr-TR" sz="1000" b="0" i="0" u="none" strike="noStrike">
                          <a:solidFill>
                            <a:srgbClr val="000000"/>
                          </a:solidFill>
                          <a:effectLst/>
                          <a:latin typeface="Calibri" panose="020F0502020204030204" pitchFamily="34" charset="0"/>
                        </a:rPr>
                        <a:t>Turizm Fakültesi Akademisyenleri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Araştırma ve Etkinliklerde İş 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Bilgi Alışverişi, Ortak Etkinlik ve Ulusal ve Uluslarası Araştırma ve Proje  İmkanları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78692">
                <a:tc>
                  <a:txBody>
                    <a:bodyPr/>
                    <a:lstStyle/>
                    <a:p>
                      <a:pPr algn="ctr" fontAlgn="ctr"/>
                      <a:r>
                        <a:rPr lang="tr-TR" sz="1000" b="0" i="0" u="none" strike="noStrike">
                          <a:solidFill>
                            <a:srgbClr val="000000"/>
                          </a:solidFill>
                          <a:effectLst/>
                          <a:latin typeface="Calibri" panose="020F0502020204030204" pitchFamily="34" charset="0"/>
                        </a:rPr>
                        <a:t> Sivil Toplum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Ortak Etkinlik ve Danışmanlık</a:t>
                      </a:r>
                      <a:br>
                        <a:rPr lang="tr-TR" sz="1000" b="0" i="0" u="none" strike="noStrike">
                          <a:solidFill>
                            <a:srgbClr val="000000"/>
                          </a:solidFill>
                          <a:effectLst/>
                          <a:latin typeface="Calibri" panose="020F0502020204030204" pitchFamily="34" charset="0"/>
                        </a:rPr>
                      </a:br>
                      <a:r>
                        <a:rPr lang="tr-TR" sz="1000" b="0" i="0" u="none" strike="noStrike">
                          <a:solidFill>
                            <a:srgbClr val="000000"/>
                          </a:solidFill>
                          <a:effectLst/>
                          <a:latin typeface="Calibri" panose="020F0502020204030204" pitchFamily="34" charset="0"/>
                        </a:rPr>
                        <a:t>Sektörel ve Bölgesel Gelişim ve Katkı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78692">
                <a:tc>
                  <a:txBody>
                    <a:bodyPr/>
                    <a:lstStyle/>
                    <a:p>
                      <a:pPr algn="ctr" fontAlgn="ctr"/>
                      <a:r>
                        <a:rPr lang="tr-TR" sz="1000" b="0" i="0" u="none" strike="noStrike">
                          <a:solidFill>
                            <a:srgbClr val="000000"/>
                          </a:solidFill>
                          <a:effectLst/>
                          <a:latin typeface="Calibri" panose="020F0502020204030204" pitchFamily="34" charset="0"/>
                        </a:rPr>
                        <a:t>Diğer Üniversiteler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 Protokolü,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78692">
                <a:tc>
                  <a:txBody>
                    <a:bodyPr/>
                    <a:lstStyle/>
                    <a:p>
                      <a:pPr algn="ctr" fontAlgn="ctr"/>
                      <a:r>
                        <a:rPr lang="tr-TR" sz="1000" b="0" i="0" u="none" strike="noStrike">
                          <a:solidFill>
                            <a:srgbClr val="000000"/>
                          </a:solidFill>
                          <a:effectLst/>
                          <a:latin typeface="Calibri" panose="020F0502020204030204" pitchFamily="34" charset="0"/>
                        </a:rPr>
                        <a:t>Diğer Araştırma Merkezleri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 Protokolü, Ortak Faaliyetler ve Araştırmalar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78692">
                <a:tc>
                  <a:txBody>
                    <a:bodyPr/>
                    <a:lstStyle/>
                    <a:p>
                      <a:pPr algn="ctr" fontAlgn="ctr"/>
                      <a:r>
                        <a:rPr lang="tr-TR" sz="1000" b="0" i="0" u="none" strike="noStrike">
                          <a:solidFill>
                            <a:srgbClr val="000000"/>
                          </a:solidFill>
                          <a:effectLst/>
                          <a:latin typeface="Calibri" panose="020F0502020204030204" pitchFamily="34" charset="0"/>
                        </a:rPr>
                        <a:t>Öğrenciler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Destek Olmak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Etkinlik, Sertifika Programları ve Sektör Bazlı Projelerle Destek Beklentisi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78692">
                <a:tc>
                  <a:txBody>
                    <a:bodyPr/>
                    <a:lstStyle/>
                    <a:p>
                      <a:pPr algn="ctr" fontAlgn="ctr"/>
                      <a:r>
                        <a:rPr lang="tr-TR" sz="1000" b="0" i="0" u="none" strike="noStrike">
                          <a:solidFill>
                            <a:srgbClr val="000000"/>
                          </a:solidFill>
                          <a:effectLst/>
                          <a:latin typeface="Calibri" panose="020F0502020204030204" pitchFamily="34" charset="0"/>
                        </a:rPr>
                        <a:t>Turizm Sanayi Özel Sektör ve Kamu Kurumları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İş Birliği ve Veri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Danışmanlık, Bilgi Alışverisi ve Ortak Etkinlik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78692">
                <a:tc>
                  <a:txBody>
                    <a:bodyPr/>
                    <a:lstStyle/>
                    <a:p>
                      <a:pPr algn="ctr" fontAlgn="ctr"/>
                      <a:r>
                        <a:rPr lang="tr-TR" sz="1000" b="0" i="0" u="none" strike="noStrike">
                          <a:solidFill>
                            <a:srgbClr val="000000"/>
                          </a:solidFill>
                          <a:effectLst/>
                          <a:latin typeface="Calibri" panose="020F0502020204030204" pitchFamily="34" charset="0"/>
                        </a:rPr>
                        <a:t>Turistler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Veri Kaynağı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Sektörel kalitenin arttırılması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78692">
                <a:tc>
                  <a:txBody>
                    <a:bodyPr/>
                    <a:lstStyle/>
                    <a:p>
                      <a:pPr algn="ctr" fontAlgn="ctr"/>
                      <a:r>
                        <a:rPr lang="tr-TR" sz="1000" b="0" i="0" u="none" strike="noStrike">
                          <a:solidFill>
                            <a:srgbClr val="000000"/>
                          </a:solidFill>
                          <a:effectLst/>
                          <a:latin typeface="Calibri" panose="020F0502020204030204" pitchFamily="34" charset="0"/>
                        </a:rPr>
                        <a:t>Yerel halk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Veri Kaynağı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Bölgesel kalkınmaya katkı</a:t>
                      </a:r>
                      <a:br>
                        <a:rPr lang="tr-TR" sz="1000" b="0" i="0" u="none" strike="noStrike">
                          <a:solidFill>
                            <a:srgbClr val="000000"/>
                          </a:solidFill>
                          <a:effectLst/>
                          <a:latin typeface="Calibri" panose="020F0502020204030204" pitchFamily="34" charset="0"/>
                        </a:rPr>
                      </a:br>
                      <a:endParaRPr lang="tr-TR" sz="10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78692">
                <a:tc>
                  <a:txBody>
                    <a:bodyPr/>
                    <a:lstStyle/>
                    <a:p>
                      <a:pPr algn="ctr" fontAlgn="ctr"/>
                      <a:r>
                        <a:rPr lang="tr-TR" sz="1000" b="0" i="0" u="none" strike="noStrike">
                          <a:solidFill>
                            <a:srgbClr val="000000"/>
                          </a:solidFill>
                          <a:effectLst/>
                          <a:latin typeface="Calibri" panose="020F0502020204030204" pitchFamily="34" charset="0"/>
                        </a:rPr>
                        <a:t>Yükseköğretim Kalite Kurulu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Düzenli olarak KİDR, Kurumsal Dış Değerlendirme ve Kurumsal Akreditasyon süreçlerinde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78692">
                <a:tc>
                  <a:txBody>
                    <a:bodyPr/>
                    <a:lstStyle/>
                    <a:p>
                      <a:pPr algn="ctr" fontAlgn="ctr"/>
                      <a:r>
                        <a:rPr lang="tr-TR" sz="1000" b="0" i="0" u="none" strike="noStrike">
                          <a:solidFill>
                            <a:srgbClr val="000000"/>
                          </a:solidFill>
                          <a:effectLst/>
                          <a:latin typeface="Calibri" panose="020F0502020204030204" pitchFamily="34" charset="0"/>
                        </a:rPr>
                        <a:t>Bağımsız Denetim Kuruluşu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Dış denetimleri gerçekleştirmesi sebebiyle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Mevzuata uygun olarak dış denetimleri gerçekleştirmesi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668633723"/>
              </p:ext>
            </p:extLst>
          </p:nvPr>
        </p:nvGraphicFramePr>
        <p:xfrm>
          <a:off x="892333" y="1900256"/>
          <a:ext cx="6976661" cy="4235133"/>
        </p:xfrm>
        <a:graphic>
          <a:graphicData uri="http://schemas.openxmlformats.org/drawingml/2006/table">
            <a:tbl>
              <a:tblPr/>
              <a:tblGrid>
                <a:gridCol w="1327386">
                  <a:extLst>
                    <a:ext uri="{9D8B030D-6E8A-4147-A177-3AD203B41FA5}">
                      <a16:colId xmlns:a16="http://schemas.microsoft.com/office/drawing/2014/main" val="3918363564"/>
                    </a:ext>
                  </a:extLst>
                </a:gridCol>
                <a:gridCol w="1404035">
                  <a:extLst>
                    <a:ext uri="{9D8B030D-6E8A-4147-A177-3AD203B41FA5}">
                      <a16:colId xmlns:a16="http://schemas.microsoft.com/office/drawing/2014/main" val="1683979601"/>
                    </a:ext>
                  </a:extLst>
                </a:gridCol>
                <a:gridCol w="1415080">
                  <a:extLst>
                    <a:ext uri="{9D8B030D-6E8A-4147-A177-3AD203B41FA5}">
                      <a16:colId xmlns:a16="http://schemas.microsoft.com/office/drawing/2014/main" val="2592459544"/>
                    </a:ext>
                  </a:extLst>
                </a:gridCol>
                <a:gridCol w="1415080">
                  <a:extLst>
                    <a:ext uri="{9D8B030D-6E8A-4147-A177-3AD203B41FA5}">
                      <a16:colId xmlns:a16="http://schemas.microsoft.com/office/drawing/2014/main" val="3383282758"/>
                    </a:ext>
                  </a:extLst>
                </a:gridCol>
                <a:gridCol w="1415080">
                  <a:extLst>
                    <a:ext uri="{9D8B030D-6E8A-4147-A177-3AD203B41FA5}">
                      <a16:colId xmlns:a16="http://schemas.microsoft.com/office/drawing/2014/main" val="494559924"/>
                    </a:ext>
                  </a:extLst>
                </a:gridCol>
              </a:tblGrid>
              <a:tr h="106959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33108">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Lazer </a:t>
                      </a:r>
                      <a:r>
                        <a:rPr lang="tr-TR" sz="1400" b="0" i="0" u="none" strike="noStrike" dirty="0" err="1" smtClean="0">
                          <a:solidFill>
                            <a:srgbClr val="000000"/>
                          </a:solidFill>
                          <a:effectLst/>
                          <a:latin typeface="Calibri" panose="020F0502020204030204" pitchFamily="34" charset="0"/>
                        </a:rPr>
                        <a:t>pointer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Sunumlar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33108">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3310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3310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33108">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Tree>
    <p:extLst>
      <p:ext uri="{BB962C8B-B14F-4D97-AF65-F5344CB8AC3E}">
        <p14:creationId xmlns:p14="http://schemas.microsoft.com/office/powerpoint/2010/main" val="323894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374885222"/>
              </p:ext>
            </p:extLst>
          </p:nvPr>
        </p:nvGraphicFramePr>
        <p:xfrm>
          <a:off x="368489" y="1385082"/>
          <a:ext cx="8038533" cy="3299774"/>
        </p:xfrm>
        <a:graphic>
          <a:graphicData uri="http://schemas.openxmlformats.org/drawingml/2006/table">
            <a:tbl>
              <a:tblPr/>
              <a:tblGrid>
                <a:gridCol w="1529419">
                  <a:extLst>
                    <a:ext uri="{9D8B030D-6E8A-4147-A177-3AD203B41FA5}">
                      <a16:colId xmlns:a16="http://schemas.microsoft.com/office/drawing/2014/main" val="3918363564"/>
                    </a:ext>
                  </a:extLst>
                </a:gridCol>
                <a:gridCol w="1617734">
                  <a:extLst>
                    <a:ext uri="{9D8B030D-6E8A-4147-A177-3AD203B41FA5}">
                      <a16:colId xmlns:a16="http://schemas.microsoft.com/office/drawing/2014/main" val="1683979601"/>
                    </a:ext>
                  </a:extLst>
                </a:gridCol>
                <a:gridCol w="1630460">
                  <a:extLst>
                    <a:ext uri="{9D8B030D-6E8A-4147-A177-3AD203B41FA5}">
                      <a16:colId xmlns:a16="http://schemas.microsoft.com/office/drawing/2014/main" val="2592459544"/>
                    </a:ext>
                  </a:extLst>
                </a:gridCol>
                <a:gridCol w="1868847">
                  <a:extLst>
                    <a:ext uri="{9D8B030D-6E8A-4147-A177-3AD203B41FA5}">
                      <a16:colId xmlns:a16="http://schemas.microsoft.com/office/drawing/2014/main" val="3383282758"/>
                    </a:ext>
                  </a:extLst>
                </a:gridCol>
                <a:gridCol w="1392073">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400" b="0" i="0" u="none" strike="noStrike" dirty="0" smtClean="0">
                          <a:solidFill>
                            <a:srgbClr val="0F2303"/>
                          </a:solidFill>
                          <a:effectLst/>
                          <a:latin typeface="Calibri" panose="020F0502020204030204" pitchFamily="34" charset="0"/>
                        </a:rPr>
                        <a:t>İstatiksel analizlerin yapılmasında kullanılacak yazılımların eksikliği</a:t>
                      </a:r>
                      <a:br>
                        <a:rPr lang="tr-TR" sz="1400" b="0" i="0" u="none" strike="noStrike" dirty="0" smtClean="0">
                          <a:solidFill>
                            <a:srgbClr val="0F2303"/>
                          </a:solidFill>
                          <a:effectLst/>
                          <a:latin typeface="Calibri" panose="020F0502020204030204" pitchFamily="34" charset="0"/>
                        </a:rPr>
                      </a:br>
                      <a:r>
                        <a:rPr lang="tr-TR" sz="1400" b="0" i="0" u="none" strike="noStrike" dirty="0" smtClean="0">
                          <a:solidFill>
                            <a:srgbClr val="0F2303"/>
                          </a:solidFill>
                          <a:effectLst/>
                          <a:latin typeface="Calibri" panose="020F0502020204030204" pitchFamily="34" charset="0"/>
                        </a:rPr>
                        <a:t>Smart PLS, </a:t>
                      </a:r>
                      <a:r>
                        <a:rPr lang="tr-TR" sz="1400" b="0" i="0" u="none" strike="noStrike" dirty="0" err="1" smtClean="0">
                          <a:solidFill>
                            <a:srgbClr val="0F2303"/>
                          </a:solidFill>
                          <a:effectLst/>
                          <a:latin typeface="Calibri" panose="020F0502020204030204" pitchFamily="34" charset="0"/>
                        </a:rPr>
                        <a:t>Nvivo</a:t>
                      </a:r>
                      <a:r>
                        <a:rPr lang="tr-TR" sz="1400" b="0" i="0" u="none" strike="noStrike" dirty="0" smtClean="0">
                          <a:solidFill>
                            <a:srgbClr val="0F2303"/>
                          </a:solidFill>
                          <a:effectLst/>
                          <a:latin typeface="Calibri" panose="020F0502020204030204" pitchFamily="34" charset="0"/>
                        </a:rPr>
                        <a:t>, SPSS, </a:t>
                      </a:r>
                      <a:r>
                        <a:rPr lang="tr-TR" sz="1400" b="0" i="0" u="none" strike="noStrike" dirty="0" err="1" smtClean="0">
                          <a:solidFill>
                            <a:srgbClr val="0F2303"/>
                          </a:solidFill>
                          <a:effectLst/>
                          <a:latin typeface="Calibri" panose="020F0502020204030204" pitchFamily="34" charset="0"/>
                        </a:rPr>
                        <a:t>Maxquda</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400" b="0" i="0" u="none" strike="noStrike" dirty="0" smtClean="0">
                          <a:solidFill>
                            <a:srgbClr val="000000"/>
                          </a:solidFill>
                          <a:effectLst/>
                          <a:latin typeface="Calibri" panose="020F0502020204030204" pitchFamily="34" charset="0"/>
                        </a:rPr>
                        <a:t>Araştırmaların analiz kalitesinin</a:t>
                      </a:r>
                      <a:r>
                        <a:rPr lang="tr-TR" sz="1400" b="0" i="0" u="none" strike="noStrike" baseline="0" dirty="0" smtClean="0">
                          <a:solidFill>
                            <a:srgbClr val="000000"/>
                          </a:solidFill>
                          <a:effectLst/>
                          <a:latin typeface="Calibri" panose="020F0502020204030204" pitchFamily="34" charset="0"/>
                        </a:rPr>
                        <a:t> iyileştirilmesi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813611253"/>
              </p:ext>
            </p:extLst>
          </p:nvPr>
        </p:nvGraphicFramePr>
        <p:xfrm>
          <a:off x="1696178" y="1385082"/>
          <a:ext cx="5472441" cy="2326262"/>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Kısmi zamanlı öğrenci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TELP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
        <p:nvSpPr>
          <p:cNvPr id="2" name="Dikdörtgen 1"/>
          <p:cNvSpPr/>
          <p:nvPr/>
        </p:nvSpPr>
        <p:spPr>
          <a:xfrm>
            <a:off x="1225597" y="4542653"/>
            <a:ext cx="7176997" cy="1631216"/>
          </a:xfrm>
          <a:prstGeom prst="rect">
            <a:avLst/>
          </a:prstGeom>
        </p:spPr>
        <p:txBody>
          <a:bodyPr wrap="square">
            <a:spAutoFit/>
          </a:bodyPr>
          <a:lstStyle/>
          <a:p>
            <a:pPr fontAlgn="ctr"/>
            <a:r>
              <a:rPr lang="tr-TR" sz="2500" dirty="0" smtClean="0">
                <a:solidFill>
                  <a:srgbClr val="0C0D0D"/>
                </a:solidFill>
              </a:rPr>
              <a:t>Araştırma </a:t>
            </a:r>
            <a:r>
              <a:rPr lang="tr-TR" sz="2500" dirty="0">
                <a:solidFill>
                  <a:srgbClr val="0C0D0D"/>
                </a:solidFill>
              </a:rPr>
              <a:t>merkezinin bir çalışması olan TELP 2022’nin hazırlıkları bu </a:t>
            </a:r>
            <a:r>
              <a:rPr lang="tr-TR" sz="2500" dirty="0" smtClean="0">
                <a:solidFill>
                  <a:srgbClr val="0C0D0D"/>
                </a:solidFill>
              </a:rPr>
              <a:t>dönem </a:t>
            </a:r>
            <a:r>
              <a:rPr lang="tr-TR" sz="2500" dirty="0">
                <a:solidFill>
                  <a:srgbClr val="0C0D0D"/>
                </a:solidFill>
              </a:rPr>
              <a:t>başladı. </a:t>
            </a:r>
            <a:r>
              <a:rPr lang="tr-TR" sz="2500" dirty="0" smtClean="0">
                <a:solidFill>
                  <a:srgbClr val="0C0D0D"/>
                </a:solidFill>
              </a:rPr>
              <a:t>TELP </a:t>
            </a:r>
            <a:r>
              <a:rPr lang="tr-TR" sz="2500" dirty="0">
                <a:solidFill>
                  <a:srgbClr val="0C0D0D"/>
                </a:solidFill>
              </a:rPr>
              <a:t>ile ilgili </a:t>
            </a:r>
            <a:r>
              <a:rPr lang="tr-TR" sz="2500" dirty="0" smtClean="0">
                <a:solidFill>
                  <a:srgbClr val="0C0D0D"/>
                </a:solidFill>
              </a:rPr>
              <a:t>süreçlerin </a:t>
            </a:r>
            <a:r>
              <a:rPr lang="tr-TR" sz="2500" dirty="0">
                <a:solidFill>
                  <a:srgbClr val="0C0D0D"/>
                </a:solidFill>
              </a:rPr>
              <a:t>verimli bir şekilde </a:t>
            </a:r>
            <a:r>
              <a:rPr lang="tr-TR" sz="2500" dirty="0" smtClean="0">
                <a:solidFill>
                  <a:srgbClr val="0C0D0D"/>
                </a:solidFill>
              </a:rPr>
              <a:t>yapılabilmesi </a:t>
            </a:r>
            <a:r>
              <a:rPr lang="tr-TR" sz="2500" dirty="0">
                <a:solidFill>
                  <a:srgbClr val="0C0D0D"/>
                </a:solidFill>
              </a:rPr>
              <a:t>için kısmi zamanlı bir </a:t>
            </a:r>
            <a:r>
              <a:rPr lang="tr-TR" sz="2500" dirty="0" smtClean="0">
                <a:solidFill>
                  <a:srgbClr val="0C0D0D"/>
                </a:solidFill>
              </a:rPr>
              <a:t>öğrenciye ihtiyaç var.</a:t>
            </a:r>
            <a:endParaRPr lang="tr-TR" sz="2500" dirty="0">
              <a:solidFill>
                <a:srgbClr val="0C0D0D"/>
              </a:solidFill>
            </a:endParaRPr>
          </a:p>
        </p:txBody>
      </p:sp>
    </p:spTree>
    <p:extLst>
      <p:ext uri="{BB962C8B-B14F-4D97-AF65-F5344CB8AC3E}">
        <p14:creationId xmlns:p14="http://schemas.microsoft.com/office/powerpoint/2010/main" val="449389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dirty="0">
              <a:solidFill>
                <a:srgbClr val="0C0D0D"/>
              </a:solidFill>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009847459"/>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1" name="Dikdörtgen 10"/>
          <p:cNvSpPr/>
          <p:nvPr/>
        </p:nvSpPr>
        <p:spPr>
          <a:xfrm>
            <a:off x="1058234" y="4004970"/>
            <a:ext cx="7176997" cy="861774"/>
          </a:xfrm>
          <a:prstGeom prst="rect">
            <a:avLst/>
          </a:prstGeom>
        </p:spPr>
        <p:txBody>
          <a:bodyPr wrap="square">
            <a:spAutoFit/>
          </a:bodyPr>
          <a:lstStyle/>
          <a:p>
            <a:pPr fontAlgn="ctr"/>
            <a:r>
              <a:rPr lang="tr-TR" sz="2500" dirty="0" smtClean="0">
                <a:solidFill>
                  <a:srgbClr val="0C0D0D"/>
                </a:solidFill>
              </a:rPr>
              <a:t>Skoru yüksek olan ve aksiyon gerektiren risk hesaplanmamıştır</a:t>
            </a:r>
            <a:endParaRPr lang="tr-TR" sz="2500" dirty="0">
              <a:solidFill>
                <a:srgbClr val="0C0D0D"/>
              </a:solidFill>
            </a:endParaRPr>
          </a:p>
        </p:txBody>
      </p:sp>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783553" y="1765580"/>
            <a:ext cx="713678" cy="4371277"/>
          </a:xfrm>
          <a:prstGeom prst="ellipse">
            <a:avLst/>
          </a:prstGeom>
          <a:noFill/>
          <a:ln>
            <a:solidFill>
              <a:srgbClr val="0C0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 name="Grafik 6"/>
          <p:cNvGraphicFramePr>
            <a:graphicFrameLocks/>
          </p:cNvGraphicFramePr>
          <p:nvPr>
            <p:extLst>
              <p:ext uri="{D42A27DB-BD31-4B8C-83A1-F6EECF244321}">
                <p14:modId xmlns:p14="http://schemas.microsoft.com/office/powerpoint/2010/main" val="2635384703"/>
              </p:ext>
            </p:extLst>
          </p:nvPr>
        </p:nvGraphicFramePr>
        <p:xfrm>
          <a:off x="251519" y="2015922"/>
          <a:ext cx="8446431"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Dikdörtgen 1"/>
          <p:cNvSpPr/>
          <p:nvPr/>
        </p:nvSpPr>
        <p:spPr>
          <a:xfrm>
            <a:off x="-25831" y="1288526"/>
            <a:ext cx="3541675" cy="553998"/>
          </a:xfrm>
          <a:prstGeom prst="rect">
            <a:avLst/>
          </a:prstGeom>
        </p:spPr>
        <p:txBody>
          <a:bodyPr wrap="none">
            <a:spAutoFit/>
          </a:bodyPr>
          <a:lstStyle/>
          <a:p>
            <a:pPr algn="ctr">
              <a:defRPr sz="1400" b="0" i="0" u="none" strike="noStrike" kern="1200" spc="0" baseline="0">
                <a:solidFill>
                  <a:srgbClr val="8AD0D5">
                    <a:lumMod val="65000"/>
                    <a:lumOff val="35000"/>
                  </a:srgbClr>
                </a:solidFill>
                <a:latin typeface="+mn-lt"/>
                <a:ea typeface="+mn-ea"/>
                <a:cs typeface="+mn-cs"/>
              </a:defRPr>
            </a:pPr>
            <a:r>
              <a:rPr lang="tr-TR" sz="3000" dirty="0">
                <a:solidFill>
                  <a:srgbClr val="0C0D0D"/>
                </a:solidFill>
              </a:rPr>
              <a:t>Turizmde</a:t>
            </a:r>
            <a:r>
              <a:rPr lang="tr-TR" sz="3000" dirty="0"/>
              <a:t> </a:t>
            </a:r>
            <a:r>
              <a:rPr lang="tr-TR" sz="3000" dirty="0">
                <a:solidFill>
                  <a:srgbClr val="0C0D0D"/>
                </a:solidFill>
              </a:rPr>
              <a:t>Dijitalleşme</a:t>
            </a:r>
          </a:p>
        </p:txBody>
      </p:sp>
    </p:spTree>
    <p:extLst>
      <p:ext uri="{BB962C8B-B14F-4D97-AF65-F5344CB8AC3E}">
        <p14:creationId xmlns:p14="http://schemas.microsoft.com/office/powerpoint/2010/main" val="16667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3920</TotalTime>
  <Words>1299</Words>
  <Application>Microsoft Office PowerPoint</Application>
  <PresentationFormat>Ekran Gösterisi (4:3)</PresentationFormat>
  <Paragraphs>273</Paragraphs>
  <Slides>23</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Çağla MCKENZIE</cp:lastModifiedBy>
  <cp:revision>139</cp:revision>
  <dcterms:created xsi:type="dcterms:W3CDTF">2020-01-20T10:44:30Z</dcterms:created>
  <dcterms:modified xsi:type="dcterms:W3CDTF">2022-02-24T14:12:44Z</dcterms:modified>
</cp:coreProperties>
</file>