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365" r:id="rId3"/>
    <p:sldId id="367" r:id="rId4"/>
    <p:sldId id="368" r:id="rId5"/>
    <p:sldId id="372" r:id="rId6"/>
    <p:sldId id="347" r:id="rId7"/>
    <p:sldId id="346" r:id="rId8"/>
    <p:sldId id="373" r:id="rId9"/>
    <p:sldId id="364" r:id="rId10"/>
    <p:sldId id="285" r:id="rId11"/>
    <p:sldId id="370" r:id="rId12"/>
    <p:sldId id="371" r:id="rId13"/>
    <p:sldId id="374" r:id="rId14"/>
    <p:sldId id="375" r:id="rId15"/>
    <p:sldId id="353" r:id="rId16"/>
    <p:sldId id="376" r:id="rId17"/>
    <p:sldId id="352" r:id="rId18"/>
    <p:sldId id="357" r:id="rId19"/>
    <p:sldId id="37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 id="365"/>
            <p14:sldId id="367"/>
            <p14:sldId id="368"/>
            <p14:sldId id="372"/>
          </p14:sldIdLst>
        </p14:section>
        <p14:section name="Başlıksız Bölüm" id="{29ED5E7A-0C58-4AF1-A401-2AB9E7D510F4}">
          <p14:sldIdLst>
            <p14:sldId id="347"/>
            <p14:sldId id="346"/>
            <p14:sldId id="373"/>
            <p14:sldId id="364"/>
            <p14:sldId id="285"/>
            <p14:sldId id="370"/>
            <p14:sldId id="371"/>
            <p14:sldId id="374"/>
            <p14:sldId id="375"/>
            <p14:sldId id="353"/>
            <p14:sldId id="376"/>
            <p14:sldId id="352"/>
            <p14:sldId id="357"/>
            <p14:sldId id="3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TTO</a:t>
            </a:r>
            <a:r>
              <a:rPr lang="tr-TR" dirty="0" smtClean="0"/>
              <a:t> İç</a:t>
            </a:r>
            <a:r>
              <a:rPr lang="tr-TR" baseline="0" dirty="0" smtClean="0"/>
              <a:t> Paydaş</a:t>
            </a:r>
            <a:r>
              <a:rPr lang="en-US" dirty="0" smtClean="0"/>
              <a:t> </a:t>
            </a:r>
            <a:r>
              <a:rPr lang="en-US" dirty="0" err="1"/>
              <a:t>Anket</a:t>
            </a:r>
            <a:r>
              <a:rPr lang="en-US" dirty="0"/>
              <a:t> </a:t>
            </a:r>
            <a:r>
              <a:rPr lang="en-US" dirty="0" err="1" smtClean="0"/>
              <a:t>Analiz</a:t>
            </a:r>
            <a:r>
              <a:rPr lang="tr-TR" dirty="0" smtClean="0"/>
              <a:t>i</a:t>
            </a:r>
            <a:endParaRPr 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solidFill>
            <a:ln>
              <a:noFill/>
            </a:ln>
            <a:effectLst/>
          </c:spPr>
          <c:invertIfNegative val="0"/>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tr-TR"/>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15:showLeaderLines val="0"/>
              </c:ext>
            </c:extLst>
          </c:dLbls>
          <c:val>
            <c:numRef>
              <c:f>'ANKET ANALİZİ'!$A$67:$I$67</c:f>
              <c:numCache>
                <c:formatCode>0%</c:formatCode>
                <c:ptCount val="9"/>
                <c:pt idx="0">
                  <c:v>0.82</c:v>
                </c:pt>
                <c:pt idx="1">
                  <c:v>0.81666666666666665</c:v>
                </c:pt>
                <c:pt idx="2">
                  <c:v>0.78688524590163933</c:v>
                </c:pt>
                <c:pt idx="3">
                  <c:v>0.73442622950819669</c:v>
                </c:pt>
                <c:pt idx="4">
                  <c:v>0.76071428571428568</c:v>
                </c:pt>
                <c:pt idx="5">
                  <c:v>0.76206896551724135</c:v>
                </c:pt>
                <c:pt idx="6">
                  <c:v>0.70163934426229502</c:v>
                </c:pt>
                <c:pt idx="7">
                  <c:v>0.73454545454545461</c:v>
                </c:pt>
                <c:pt idx="8">
                  <c:v>0.77377049180327861</c:v>
                </c:pt>
              </c:numCache>
            </c:numRef>
          </c:val>
          <c:extLst>
            <c:ext xmlns:c16="http://schemas.microsoft.com/office/drawing/2014/chart" uri="{C3380CC4-5D6E-409C-BE32-E72D297353CC}">
              <c16:uniqueId val="{00000000-A3A9-493E-9998-B12F40036B96}"/>
            </c:ext>
          </c:extLst>
        </c:ser>
        <c:dLbls>
          <c:showLegendKey val="0"/>
          <c:showVal val="0"/>
          <c:showCatName val="0"/>
          <c:showSerName val="0"/>
          <c:showPercent val="0"/>
          <c:showBubbleSize val="0"/>
        </c:dLbls>
        <c:gapWidth val="219"/>
        <c:overlap val="-27"/>
        <c:axId val="991287615"/>
        <c:axId val="991294271"/>
      </c:barChart>
      <c:catAx>
        <c:axId val="991287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991294271"/>
        <c:crosses val="autoZero"/>
        <c:auto val="0"/>
        <c:lblAlgn val="ctr"/>
        <c:lblOffset val="100"/>
        <c:noMultiLvlLbl val="0"/>
      </c:catAx>
      <c:valAx>
        <c:axId val="99129427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9912876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dirty="0"/>
              <a:t>TTO SANAYİ MEMNUNİYET </a:t>
            </a:r>
            <a:r>
              <a:rPr lang="tr-TR" dirty="0" smtClean="0"/>
              <a:t>ANKET ANALİZİ</a:t>
            </a:r>
            <a:endParaRPr lang="tr-TR"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solidFill>
            <a:ln>
              <a:noFill/>
            </a:ln>
            <a:effectLst/>
          </c:spPr>
          <c:invertIfNegative val="0"/>
          <c:val>
            <c:numRef>
              <c:f>GRAFİK!$A$6:$J$6</c:f>
              <c:numCache>
                <c:formatCode>0%</c:formatCode>
                <c:ptCount val="10"/>
                <c:pt idx="0">
                  <c:v>1</c:v>
                </c:pt>
                <c:pt idx="1">
                  <c:v>1</c:v>
                </c:pt>
                <c:pt idx="2">
                  <c:v>1</c:v>
                </c:pt>
                <c:pt idx="3">
                  <c:v>0.93333333333333335</c:v>
                </c:pt>
                <c:pt idx="4">
                  <c:v>0.86666666666666659</c:v>
                </c:pt>
                <c:pt idx="5">
                  <c:v>0.93333333333333335</c:v>
                </c:pt>
                <c:pt idx="6">
                  <c:v>1</c:v>
                </c:pt>
                <c:pt idx="7">
                  <c:v>0.93333333333333335</c:v>
                </c:pt>
                <c:pt idx="8">
                  <c:v>1</c:v>
                </c:pt>
              </c:numCache>
            </c:numRef>
          </c:val>
          <c:extLst>
            <c:ext xmlns:c16="http://schemas.microsoft.com/office/drawing/2014/chart" uri="{C3380CC4-5D6E-409C-BE32-E72D297353CC}">
              <c16:uniqueId val="{00000000-3716-4C20-AF0F-1D01579E6C3A}"/>
            </c:ext>
          </c:extLst>
        </c:ser>
        <c:dLbls>
          <c:showLegendKey val="0"/>
          <c:showVal val="0"/>
          <c:showCatName val="0"/>
          <c:showSerName val="0"/>
          <c:showPercent val="0"/>
          <c:showBubbleSize val="0"/>
        </c:dLbls>
        <c:gapWidth val="219"/>
        <c:overlap val="-27"/>
        <c:axId val="1716101359"/>
        <c:axId val="1716106767"/>
      </c:barChart>
      <c:catAx>
        <c:axId val="17161013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716106767"/>
        <c:crosses val="autoZero"/>
        <c:auto val="1"/>
        <c:lblAlgn val="ctr"/>
        <c:lblOffset val="100"/>
        <c:noMultiLvlLbl val="0"/>
      </c:catAx>
      <c:valAx>
        <c:axId val="171610676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7161013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2.03.2022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2.03.2022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2.03.2022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2.03.2022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2.03.2022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2.03.2022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2.03.2022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2.03.2022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2.03.2022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2.03.2022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2.03.2022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2.03.2022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040578" y="5187341"/>
            <a:ext cx="3456384" cy="1323439"/>
          </a:xfrm>
          <a:prstGeom prst="rect">
            <a:avLst/>
          </a:prstGeom>
          <a:noFill/>
        </p:spPr>
        <p:txBody>
          <a:bodyPr wrap="square" rtlCol="0">
            <a:spAutoFit/>
          </a:bodyPr>
          <a:lstStyle/>
          <a:p>
            <a:pPr algn="ctr"/>
            <a:r>
              <a:rPr lang="tr-TR" sz="2000" b="1" dirty="0">
                <a:solidFill>
                  <a:schemeClr val="accent5">
                    <a:lumMod val="50000"/>
                  </a:schemeClr>
                </a:solidFill>
              </a:rPr>
              <a:t>ANTALYA BİLİM ÜNİVERİSTESİ</a:t>
            </a:r>
            <a:br>
              <a:rPr lang="tr-TR" sz="2000" b="1" dirty="0">
                <a:solidFill>
                  <a:schemeClr val="accent5">
                    <a:lumMod val="50000"/>
                  </a:schemeClr>
                </a:solidFill>
              </a:rPr>
            </a:br>
            <a:r>
              <a:rPr lang="tr-TR" sz="2000" b="1" dirty="0">
                <a:solidFill>
                  <a:schemeClr val="accent5">
                    <a:lumMod val="50000"/>
                  </a:schemeClr>
                </a:solidFill>
              </a:rPr>
              <a:t>TEKNOLOJİ TRANSFERİ </a:t>
            </a:r>
            <a:r>
              <a:rPr lang="tr-TR" sz="2000" b="1" dirty="0" smtClean="0">
                <a:solidFill>
                  <a:schemeClr val="accent5">
                    <a:lumMod val="50000"/>
                  </a:schemeClr>
                </a:solidFill>
              </a:rPr>
              <a:t>OFİSİ</a:t>
            </a:r>
          </a:p>
          <a:p>
            <a:pPr algn="ctr"/>
            <a:r>
              <a:rPr lang="tr-TR" sz="2000" b="1" dirty="0" smtClean="0">
                <a:solidFill>
                  <a:schemeClr val="accent5">
                    <a:lumMod val="50000"/>
                  </a:schemeClr>
                </a:solidFill>
              </a:rPr>
              <a:t>ABUTTO</a:t>
            </a:r>
            <a:r>
              <a:rPr lang="tr-TR" sz="2000" b="1" dirty="0">
                <a:solidFill>
                  <a:schemeClr val="accent5">
                    <a:lumMod val="50000"/>
                  </a:schemeClr>
                </a:solidFill>
              </a:rPr>
              <a:t/>
            </a:r>
            <a:br>
              <a:rPr lang="tr-TR" sz="2000" b="1" dirty="0">
                <a:solidFill>
                  <a:schemeClr val="accent5">
                    <a:lumMod val="50000"/>
                  </a:schemeClr>
                </a:solidFill>
              </a:rPr>
            </a:br>
            <a:endParaRPr lang="tr-TR" sz="20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2021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152159254"/>
              </p:ext>
            </p:extLst>
          </p:nvPr>
        </p:nvGraphicFramePr>
        <p:xfrm>
          <a:off x="533400" y="1801091"/>
          <a:ext cx="7677727" cy="3964868"/>
        </p:xfrm>
        <a:graphic>
          <a:graphicData uri="http://schemas.openxmlformats.org/drawingml/2006/table">
            <a:tbl>
              <a:tblPr firstRow="1" bandRow="1"/>
              <a:tblGrid>
                <a:gridCol w="2051301">
                  <a:extLst>
                    <a:ext uri="{9D8B030D-6E8A-4147-A177-3AD203B41FA5}">
                      <a16:colId xmlns:a16="http://schemas.microsoft.com/office/drawing/2014/main" val="3561981199"/>
                    </a:ext>
                  </a:extLst>
                </a:gridCol>
                <a:gridCol w="5626426">
                  <a:extLst>
                    <a:ext uri="{9D8B030D-6E8A-4147-A177-3AD203B41FA5}">
                      <a16:colId xmlns:a16="http://schemas.microsoft.com/office/drawing/2014/main" val="2449879619"/>
                    </a:ext>
                  </a:extLst>
                </a:gridCol>
              </a:tblGrid>
              <a:tr h="963164">
                <a:tc>
                  <a:txBody>
                    <a:bodyPr/>
                    <a:lstStyle/>
                    <a:p>
                      <a:pPr algn="l" rtl="0" fontAlgn="ctr"/>
                      <a:r>
                        <a:rPr lang="tr-TR" sz="1500" b="1" i="0" u="none" strike="noStrike">
                          <a:solidFill>
                            <a:srgbClr val="0C0D0D"/>
                          </a:solidFill>
                          <a:effectLst/>
                          <a:latin typeface="Calibri" panose="020F0502020204030204" pitchFamily="34" charset="0"/>
                        </a:rPr>
                        <a:t>Riskin Tanımı :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CDFEB"/>
                    </a:solidFill>
                  </a:tcPr>
                </a:tc>
                <a:tc>
                  <a:txBody>
                    <a:bodyPr/>
                    <a:lstStyle/>
                    <a:p>
                      <a:pPr algn="l" rtl="0" fontAlgn="ctr"/>
                      <a:r>
                        <a:rPr lang="tr-TR" sz="1500" b="1" i="0" u="none" strike="noStrike">
                          <a:solidFill>
                            <a:srgbClr val="0C0D0D"/>
                          </a:solidFill>
                          <a:effectLst/>
                          <a:latin typeface="Calibri" panose="020F0502020204030204" pitchFamily="34" charset="0"/>
                        </a:rPr>
                        <a:t> Z1 - TÜBİTAK TTO modüllerinden biri olan "Destek Programlarından Yararlanmaya Yönelik Hizmetler" konusunda tecrübeli bir personelimizin bulunmaması.</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CDFEB"/>
                    </a:solidFill>
                  </a:tcPr>
                </a:tc>
                <a:extLst>
                  <a:ext uri="{0D108BD9-81ED-4DB2-BD59-A6C34878D82A}">
                    <a16:rowId xmlns:a16="http://schemas.microsoft.com/office/drawing/2014/main" val="970427414"/>
                  </a:ext>
                </a:extLst>
              </a:tr>
              <a:tr h="1000568">
                <a:tc>
                  <a:txBody>
                    <a:bodyPr/>
                    <a:lstStyle/>
                    <a:p>
                      <a:pPr algn="l" rtl="0" fontAlgn="ctr"/>
                      <a:r>
                        <a:rPr lang="tr-TR" sz="1500" b="0" i="0" u="none" strike="noStrike">
                          <a:solidFill>
                            <a:srgbClr val="0C0D0D"/>
                          </a:solidFill>
                          <a:effectLst/>
                          <a:latin typeface="Calibri" panose="020F0502020204030204" pitchFamily="34" charset="0"/>
                        </a:rPr>
                        <a:t>Termin Tarihi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1.03.2022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3265307152"/>
                  </a:ext>
                </a:extLst>
              </a:tr>
              <a:tr h="1000568">
                <a:tc>
                  <a:txBody>
                    <a:bodyPr/>
                    <a:lstStyle/>
                    <a:p>
                      <a:pPr algn="l" rtl="0" fontAlgn="ctr"/>
                      <a:r>
                        <a:rPr lang="tr-TR" sz="1500" b="0" i="0" u="none" strike="noStrike">
                          <a:solidFill>
                            <a:srgbClr val="0C0D0D"/>
                          </a:solidFill>
                          <a:effectLst/>
                          <a:latin typeface="Calibri" panose="020F0502020204030204" pitchFamily="34" charset="0"/>
                        </a:rPr>
                        <a:t>Sorumlu Birim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Üst Yönetim</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1060282776"/>
                  </a:ext>
                </a:extLst>
              </a:tr>
              <a:tr h="1000568">
                <a:tc>
                  <a:txBody>
                    <a:bodyPr/>
                    <a:lstStyle/>
                    <a:p>
                      <a:pPr algn="l" rtl="0" fontAlgn="ctr"/>
                      <a:r>
                        <a:rPr lang="tr-TR" sz="1500" b="0" i="0" u="none" strike="noStrike">
                          <a:solidFill>
                            <a:srgbClr val="0C0D0D"/>
                          </a:solidFill>
                          <a:effectLst/>
                          <a:latin typeface="Calibri" panose="020F0502020204030204" pitchFamily="34" charset="0"/>
                        </a:rPr>
                        <a:t>Önleyici Faaliyet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CDFEB"/>
                    </a:solidFill>
                  </a:tcPr>
                </a:tc>
                <a:tc>
                  <a:txBody>
                    <a:bodyPr/>
                    <a:lstStyle/>
                    <a:p>
                      <a:pPr algn="l" rtl="0" fontAlgn="ctr"/>
                      <a:r>
                        <a:rPr lang="tr-TR" sz="1500" b="0" i="0" u="none" strike="noStrike" dirty="0">
                          <a:solidFill>
                            <a:srgbClr val="0F2303"/>
                          </a:solidFill>
                          <a:effectLst/>
                          <a:latin typeface="Calibri" panose="020F0502020204030204" pitchFamily="34" charset="0"/>
                        </a:rPr>
                        <a:t>Rektörlükten tecrübeli personel talebi</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CDFEB"/>
                    </a:solidFill>
                  </a:tcPr>
                </a:tc>
                <a:extLst>
                  <a:ext uri="{0D108BD9-81ED-4DB2-BD59-A6C34878D82A}">
                    <a16:rowId xmlns:a16="http://schemas.microsoft.com/office/drawing/2014/main" val="1920896223"/>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325580907"/>
              </p:ext>
            </p:extLst>
          </p:nvPr>
        </p:nvGraphicFramePr>
        <p:xfrm>
          <a:off x="1319333" y="2073261"/>
          <a:ext cx="6654800" cy="3230880"/>
        </p:xfrm>
        <a:graphic>
          <a:graphicData uri="http://schemas.openxmlformats.org/drawingml/2006/table">
            <a:tbl>
              <a:tblPr firstRow="1" bandRow="1"/>
              <a:tblGrid>
                <a:gridCol w="1778000">
                  <a:extLst>
                    <a:ext uri="{9D8B030D-6E8A-4147-A177-3AD203B41FA5}">
                      <a16:colId xmlns:a16="http://schemas.microsoft.com/office/drawing/2014/main" val="1123791447"/>
                    </a:ext>
                  </a:extLst>
                </a:gridCol>
                <a:gridCol w="4876800">
                  <a:extLst>
                    <a:ext uri="{9D8B030D-6E8A-4147-A177-3AD203B41FA5}">
                      <a16:colId xmlns:a16="http://schemas.microsoft.com/office/drawing/2014/main" val="1432194040"/>
                    </a:ext>
                  </a:extLst>
                </a:gridCol>
              </a:tblGrid>
              <a:tr h="807720">
                <a:tc>
                  <a:txBody>
                    <a:bodyPr/>
                    <a:lstStyle/>
                    <a:p>
                      <a:pPr algn="l" rtl="0" fontAlgn="ctr"/>
                      <a:r>
                        <a:rPr lang="tr-TR" sz="1500" b="1" i="0" u="none" strike="noStrike">
                          <a:solidFill>
                            <a:srgbClr val="0C0D0D"/>
                          </a:solidFill>
                          <a:effectLst/>
                          <a:latin typeface="Calibri" panose="020F0502020204030204" pitchFamily="34" charset="0"/>
                        </a:rPr>
                        <a:t>Riskin Tanımı :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CDFEB"/>
                    </a:solidFill>
                  </a:tcPr>
                </a:tc>
                <a:tc>
                  <a:txBody>
                    <a:bodyPr/>
                    <a:lstStyle/>
                    <a:p>
                      <a:pPr algn="l" rtl="0" fontAlgn="ctr"/>
                      <a:r>
                        <a:rPr lang="tr-TR" sz="1500" b="1" i="0" u="none" strike="noStrike">
                          <a:solidFill>
                            <a:srgbClr val="0C0D0D"/>
                          </a:solidFill>
                          <a:effectLst/>
                          <a:latin typeface="Calibri" panose="020F0502020204030204" pitchFamily="34" charset="0"/>
                        </a:rPr>
                        <a:t> Z2 - TÜBİTAK TTO modüllerinden biri olan "Şirketleşme ve Girişimcilik Hizmetleri" konusunda tecrübeli bir personelimizin bulunmaması.</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CDFEB"/>
                    </a:solidFill>
                  </a:tcPr>
                </a:tc>
                <a:extLst>
                  <a:ext uri="{0D108BD9-81ED-4DB2-BD59-A6C34878D82A}">
                    <a16:rowId xmlns:a16="http://schemas.microsoft.com/office/drawing/2014/main" val="1111742292"/>
                  </a:ext>
                </a:extLst>
              </a:tr>
              <a:tr h="807720">
                <a:tc>
                  <a:txBody>
                    <a:bodyPr/>
                    <a:lstStyle/>
                    <a:p>
                      <a:pPr algn="l" rtl="0" fontAlgn="ctr"/>
                      <a:r>
                        <a:rPr lang="tr-TR" sz="1500" b="0" i="0" u="none" strike="noStrike">
                          <a:solidFill>
                            <a:srgbClr val="0C0D0D"/>
                          </a:solidFill>
                          <a:effectLst/>
                          <a:latin typeface="Calibri" panose="020F0502020204030204" pitchFamily="34" charset="0"/>
                        </a:rPr>
                        <a:t>Termin Tarihi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1.03.2022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805882392"/>
                  </a:ext>
                </a:extLst>
              </a:tr>
              <a:tr h="807720">
                <a:tc>
                  <a:txBody>
                    <a:bodyPr/>
                    <a:lstStyle/>
                    <a:p>
                      <a:pPr algn="l" rtl="0" fontAlgn="ctr"/>
                      <a:r>
                        <a:rPr lang="tr-TR" sz="1500" b="0" i="0" u="none" strike="noStrike">
                          <a:solidFill>
                            <a:srgbClr val="0C0D0D"/>
                          </a:solidFill>
                          <a:effectLst/>
                          <a:latin typeface="Calibri" panose="020F0502020204030204" pitchFamily="34" charset="0"/>
                        </a:rPr>
                        <a:t>Sorumlu Birim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Üst Yönetim</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827038668"/>
                  </a:ext>
                </a:extLst>
              </a:tr>
              <a:tr h="807720">
                <a:tc>
                  <a:txBody>
                    <a:bodyPr/>
                    <a:lstStyle/>
                    <a:p>
                      <a:pPr algn="l" rtl="0" fontAlgn="ctr"/>
                      <a:r>
                        <a:rPr lang="tr-TR" sz="1500" b="0" i="0" u="none" strike="noStrike">
                          <a:solidFill>
                            <a:srgbClr val="0C0D0D"/>
                          </a:solidFill>
                          <a:effectLst/>
                          <a:latin typeface="Calibri" panose="020F0502020204030204" pitchFamily="34" charset="0"/>
                        </a:rPr>
                        <a:t>Önleyici Faaliyet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CDFEB"/>
                    </a:solidFill>
                  </a:tcPr>
                </a:tc>
                <a:tc>
                  <a:txBody>
                    <a:bodyPr/>
                    <a:lstStyle/>
                    <a:p>
                      <a:pPr algn="l" rtl="0" fontAlgn="ctr"/>
                      <a:r>
                        <a:rPr lang="tr-TR" sz="1500" b="0" i="0" u="none" strike="noStrike" dirty="0">
                          <a:solidFill>
                            <a:srgbClr val="0F2303"/>
                          </a:solidFill>
                          <a:effectLst/>
                          <a:latin typeface="Calibri" panose="020F0502020204030204" pitchFamily="34" charset="0"/>
                        </a:rPr>
                        <a:t>Rektörlükten tecrübeli personel talebi</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CDFEB"/>
                    </a:solidFill>
                  </a:tcPr>
                </a:tc>
                <a:extLst>
                  <a:ext uri="{0D108BD9-81ED-4DB2-BD59-A6C34878D82A}">
                    <a16:rowId xmlns:a16="http://schemas.microsoft.com/office/drawing/2014/main" val="3258556898"/>
                  </a:ext>
                </a:extLst>
              </a:tr>
            </a:tbl>
          </a:graphicData>
        </a:graphic>
      </p:graphicFrame>
    </p:spTree>
    <p:extLst>
      <p:ext uri="{BB962C8B-B14F-4D97-AF65-F5344CB8AC3E}">
        <p14:creationId xmlns:p14="http://schemas.microsoft.com/office/powerpoint/2010/main" val="2199253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3647548122"/>
              </p:ext>
            </p:extLst>
          </p:nvPr>
        </p:nvGraphicFramePr>
        <p:xfrm>
          <a:off x="1319333" y="2028924"/>
          <a:ext cx="6654800" cy="3789984"/>
        </p:xfrm>
        <a:graphic>
          <a:graphicData uri="http://schemas.openxmlformats.org/drawingml/2006/table">
            <a:tbl>
              <a:tblPr firstRow="1" bandRow="1"/>
              <a:tblGrid>
                <a:gridCol w="1778000">
                  <a:extLst>
                    <a:ext uri="{9D8B030D-6E8A-4147-A177-3AD203B41FA5}">
                      <a16:colId xmlns:a16="http://schemas.microsoft.com/office/drawing/2014/main" val="3807722085"/>
                    </a:ext>
                  </a:extLst>
                </a:gridCol>
                <a:gridCol w="4876800">
                  <a:extLst>
                    <a:ext uri="{9D8B030D-6E8A-4147-A177-3AD203B41FA5}">
                      <a16:colId xmlns:a16="http://schemas.microsoft.com/office/drawing/2014/main" val="3054552509"/>
                    </a:ext>
                  </a:extLst>
                </a:gridCol>
              </a:tblGrid>
              <a:tr h="947496">
                <a:tc>
                  <a:txBody>
                    <a:bodyPr/>
                    <a:lstStyle/>
                    <a:p>
                      <a:pPr algn="l" rtl="0" fontAlgn="ctr"/>
                      <a:r>
                        <a:rPr lang="tr-TR" sz="1500" b="1" i="0" u="none" strike="noStrike">
                          <a:solidFill>
                            <a:srgbClr val="0C0D0D"/>
                          </a:solidFill>
                          <a:effectLst/>
                          <a:latin typeface="Calibri" panose="020F0502020204030204" pitchFamily="34" charset="0"/>
                        </a:rPr>
                        <a:t>Riskin Tanımı :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CDFEB"/>
                    </a:solidFill>
                  </a:tcPr>
                </a:tc>
                <a:tc>
                  <a:txBody>
                    <a:bodyPr/>
                    <a:lstStyle/>
                    <a:p>
                      <a:pPr algn="l" rtl="0" fontAlgn="ctr"/>
                      <a:r>
                        <a:rPr lang="tr-TR" sz="1500" b="1" i="0" u="none" strike="noStrike" dirty="0">
                          <a:solidFill>
                            <a:srgbClr val="0C0D0D"/>
                          </a:solidFill>
                          <a:effectLst/>
                          <a:latin typeface="Calibri" panose="020F0502020204030204" pitchFamily="34" charset="0"/>
                        </a:rPr>
                        <a:t>Z5-  Z1 ve Z2'de belirtilen zayıflıklardan dolayı   TTO hizmetleri konusunda akademisyen ve öğrencilere yeterli bilgilendirmenin yapılamaması</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CDFEB"/>
                    </a:solidFill>
                  </a:tcPr>
                </a:tc>
                <a:extLst>
                  <a:ext uri="{0D108BD9-81ED-4DB2-BD59-A6C34878D82A}">
                    <a16:rowId xmlns:a16="http://schemas.microsoft.com/office/drawing/2014/main" val="3638781430"/>
                  </a:ext>
                </a:extLst>
              </a:tr>
              <a:tr h="947496">
                <a:tc>
                  <a:txBody>
                    <a:bodyPr/>
                    <a:lstStyle/>
                    <a:p>
                      <a:pPr algn="l" rtl="0" fontAlgn="ctr"/>
                      <a:r>
                        <a:rPr lang="tr-TR" sz="1500" b="0" i="0" u="none" strike="noStrike">
                          <a:solidFill>
                            <a:srgbClr val="0C0D0D"/>
                          </a:solidFill>
                          <a:effectLst/>
                          <a:latin typeface="Calibri" panose="020F0502020204030204" pitchFamily="34" charset="0"/>
                        </a:rPr>
                        <a:t>Termin Tarihi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1.03.2022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1341570536"/>
                  </a:ext>
                </a:extLst>
              </a:tr>
              <a:tr h="947496">
                <a:tc>
                  <a:txBody>
                    <a:bodyPr/>
                    <a:lstStyle/>
                    <a:p>
                      <a:pPr algn="l" rtl="0" fontAlgn="ctr"/>
                      <a:r>
                        <a:rPr lang="tr-TR" sz="1500" b="0" i="0" u="none" strike="noStrike">
                          <a:solidFill>
                            <a:srgbClr val="0C0D0D"/>
                          </a:solidFill>
                          <a:effectLst/>
                          <a:latin typeface="Calibri" panose="020F0502020204030204" pitchFamily="34" charset="0"/>
                        </a:rPr>
                        <a:t>Sorumlu Birim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Üst Yönetim</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639890668"/>
                  </a:ext>
                </a:extLst>
              </a:tr>
              <a:tr h="947496">
                <a:tc>
                  <a:txBody>
                    <a:bodyPr/>
                    <a:lstStyle/>
                    <a:p>
                      <a:pPr algn="l" rtl="0" fontAlgn="ctr"/>
                      <a:r>
                        <a:rPr lang="tr-TR" sz="1500" b="0" i="0" u="none" strike="noStrike">
                          <a:solidFill>
                            <a:srgbClr val="0C0D0D"/>
                          </a:solidFill>
                          <a:effectLst/>
                          <a:latin typeface="Calibri" panose="020F0502020204030204" pitchFamily="34" charset="0"/>
                        </a:rPr>
                        <a:t>Önleyici Faaliyet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CDFEB"/>
                    </a:solidFill>
                  </a:tcPr>
                </a:tc>
                <a:tc>
                  <a:txBody>
                    <a:bodyPr/>
                    <a:lstStyle/>
                    <a:p>
                      <a:pPr algn="l" rtl="0" fontAlgn="ctr"/>
                      <a:r>
                        <a:rPr lang="tr-TR" sz="1500" b="0" i="0" u="none" strike="noStrike" dirty="0">
                          <a:solidFill>
                            <a:srgbClr val="0F2303"/>
                          </a:solidFill>
                          <a:effectLst/>
                          <a:latin typeface="Calibri" panose="020F0502020204030204" pitchFamily="34" charset="0"/>
                        </a:rPr>
                        <a:t>Rektörlükten tecrübeli personel talebi</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CDFEB"/>
                    </a:solidFill>
                  </a:tcPr>
                </a:tc>
                <a:extLst>
                  <a:ext uri="{0D108BD9-81ED-4DB2-BD59-A6C34878D82A}">
                    <a16:rowId xmlns:a16="http://schemas.microsoft.com/office/drawing/2014/main" val="4029770031"/>
                  </a:ext>
                </a:extLst>
              </a:tr>
            </a:tbl>
          </a:graphicData>
        </a:graphic>
      </p:graphicFrame>
    </p:spTree>
    <p:extLst>
      <p:ext uri="{BB962C8B-B14F-4D97-AF65-F5344CB8AC3E}">
        <p14:creationId xmlns:p14="http://schemas.microsoft.com/office/powerpoint/2010/main" val="1990273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605667735"/>
              </p:ext>
            </p:extLst>
          </p:nvPr>
        </p:nvGraphicFramePr>
        <p:xfrm>
          <a:off x="923636" y="2121290"/>
          <a:ext cx="7407563" cy="3882348"/>
        </p:xfrm>
        <a:graphic>
          <a:graphicData uri="http://schemas.openxmlformats.org/drawingml/2006/table">
            <a:tbl>
              <a:tblPr firstRow="1" bandRow="1"/>
              <a:tblGrid>
                <a:gridCol w="1979120">
                  <a:extLst>
                    <a:ext uri="{9D8B030D-6E8A-4147-A177-3AD203B41FA5}">
                      <a16:colId xmlns:a16="http://schemas.microsoft.com/office/drawing/2014/main" val="1925762370"/>
                    </a:ext>
                  </a:extLst>
                </a:gridCol>
                <a:gridCol w="5428443">
                  <a:extLst>
                    <a:ext uri="{9D8B030D-6E8A-4147-A177-3AD203B41FA5}">
                      <a16:colId xmlns:a16="http://schemas.microsoft.com/office/drawing/2014/main" val="3336137589"/>
                    </a:ext>
                  </a:extLst>
                </a:gridCol>
              </a:tblGrid>
              <a:tr h="970587">
                <a:tc>
                  <a:txBody>
                    <a:bodyPr/>
                    <a:lstStyle/>
                    <a:p>
                      <a:pPr algn="l" rtl="0" fontAlgn="ctr"/>
                      <a:r>
                        <a:rPr lang="tr-TR" sz="1500" b="1" i="0" u="none" strike="noStrike">
                          <a:solidFill>
                            <a:srgbClr val="0C0D0D"/>
                          </a:solidFill>
                          <a:effectLst/>
                          <a:latin typeface="Calibri" panose="020F0502020204030204" pitchFamily="34" charset="0"/>
                        </a:rPr>
                        <a:t>Riskin Tanımı :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CDFEB"/>
                    </a:solidFill>
                  </a:tcPr>
                </a:tc>
                <a:tc>
                  <a:txBody>
                    <a:bodyPr/>
                    <a:lstStyle/>
                    <a:p>
                      <a:pPr algn="l" rtl="0" fontAlgn="ctr"/>
                      <a:r>
                        <a:rPr lang="tr-TR" sz="1500" b="1" i="0" u="none" strike="noStrike">
                          <a:solidFill>
                            <a:srgbClr val="0C0D0D"/>
                          </a:solidFill>
                          <a:effectLst/>
                          <a:latin typeface="Calibri" panose="020F0502020204030204" pitchFamily="34" charset="0"/>
                        </a:rPr>
                        <a:t>Z5-  Z1 ve Z2'de belirtilen zayıflıklardan dolayı   TTO hizmetleri konusunda akademisyen ve öğrencilere yeterli bilgilendirmenin yapılamaması</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CDFEB"/>
                    </a:solidFill>
                  </a:tcPr>
                </a:tc>
                <a:extLst>
                  <a:ext uri="{0D108BD9-81ED-4DB2-BD59-A6C34878D82A}">
                    <a16:rowId xmlns:a16="http://schemas.microsoft.com/office/drawing/2014/main" val="1307211542"/>
                  </a:ext>
                </a:extLst>
              </a:tr>
              <a:tr h="970587">
                <a:tc>
                  <a:txBody>
                    <a:bodyPr/>
                    <a:lstStyle/>
                    <a:p>
                      <a:pPr algn="l" rtl="0" fontAlgn="ctr"/>
                      <a:r>
                        <a:rPr lang="tr-TR" sz="1500" b="0" i="0" u="none" strike="noStrike">
                          <a:solidFill>
                            <a:srgbClr val="0C0D0D"/>
                          </a:solidFill>
                          <a:effectLst/>
                          <a:latin typeface="Calibri" panose="020F0502020204030204" pitchFamily="34" charset="0"/>
                        </a:rPr>
                        <a:t>Termin Tarihi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31.08.2022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1703699484"/>
                  </a:ext>
                </a:extLst>
              </a:tr>
              <a:tr h="970587">
                <a:tc>
                  <a:txBody>
                    <a:bodyPr/>
                    <a:lstStyle/>
                    <a:p>
                      <a:pPr algn="l" rtl="0" fontAlgn="ctr"/>
                      <a:r>
                        <a:rPr lang="tr-TR" sz="1500" b="0" i="0" u="none" strike="noStrike">
                          <a:solidFill>
                            <a:srgbClr val="0C0D0D"/>
                          </a:solidFill>
                          <a:effectLst/>
                          <a:latin typeface="Calibri" panose="020F0502020204030204" pitchFamily="34" charset="0"/>
                        </a:rPr>
                        <a:t>Sorumlu Birim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pt-BR" sz="1500" b="0" i="0" u="none" strike="noStrike">
                          <a:solidFill>
                            <a:srgbClr val="0F2303"/>
                          </a:solidFill>
                          <a:effectLst/>
                          <a:latin typeface="Calibri" panose="020F0502020204030204" pitchFamily="34" charset="0"/>
                        </a:rPr>
                        <a:t>TTO-Ali Cem Başarır/Mert Efe Sevim</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3566184336"/>
                  </a:ext>
                </a:extLst>
              </a:tr>
              <a:tr h="970587">
                <a:tc>
                  <a:txBody>
                    <a:bodyPr/>
                    <a:lstStyle/>
                    <a:p>
                      <a:pPr algn="l" rtl="0" fontAlgn="ctr"/>
                      <a:r>
                        <a:rPr lang="tr-TR" sz="1500" b="0" i="0" u="none" strike="noStrike">
                          <a:solidFill>
                            <a:srgbClr val="0C0D0D"/>
                          </a:solidFill>
                          <a:effectLst/>
                          <a:latin typeface="Calibri" panose="020F0502020204030204" pitchFamily="34" charset="0"/>
                        </a:rPr>
                        <a:t>Önleyici Faaliyet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CDFEB"/>
                    </a:solidFill>
                  </a:tcPr>
                </a:tc>
                <a:tc>
                  <a:txBody>
                    <a:bodyPr/>
                    <a:lstStyle/>
                    <a:p>
                      <a:pPr algn="l" rtl="0" fontAlgn="ctr"/>
                      <a:r>
                        <a:rPr lang="tr-TR" sz="1500" b="0" i="0" u="none" strike="noStrike" dirty="0">
                          <a:solidFill>
                            <a:srgbClr val="0F2303"/>
                          </a:solidFill>
                          <a:effectLst/>
                          <a:latin typeface="Calibri" panose="020F0502020204030204" pitchFamily="34" charset="0"/>
                        </a:rPr>
                        <a:t>Belli bir program çerçevesinde sonuca dönük proje etkinlikleri</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CDFEB"/>
                    </a:solidFill>
                  </a:tcPr>
                </a:tc>
                <a:extLst>
                  <a:ext uri="{0D108BD9-81ED-4DB2-BD59-A6C34878D82A}">
                    <a16:rowId xmlns:a16="http://schemas.microsoft.com/office/drawing/2014/main" val="748411988"/>
                  </a:ext>
                </a:extLst>
              </a:tr>
            </a:tbl>
          </a:graphicData>
        </a:graphic>
      </p:graphicFrame>
    </p:spTree>
    <p:extLst>
      <p:ext uri="{BB962C8B-B14F-4D97-AF65-F5344CB8AC3E}">
        <p14:creationId xmlns:p14="http://schemas.microsoft.com/office/powerpoint/2010/main" val="3516376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3764688950"/>
              </p:ext>
            </p:extLst>
          </p:nvPr>
        </p:nvGraphicFramePr>
        <p:xfrm>
          <a:off x="1319333" y="2082036"/>
          <a:ext cx="6654800" cy="3749040"/>
        </p:xfrm>
        <a:graphic>
          <a:graphicData uri="http://schemas.openxmlformats.org/drawingml/2006/table">
            <a:tbl>
              <a:tblPr firstRow="1" bandRow="1"/>
              <a:tblGrid>
                <a:gridCol w="1778000">
                  <a:extLst>
                    <a:ext uri="{9D8B030D-6E8A-4147-A177-3AD203B41FA5}">
                      <a16:colId xmlns:a16="http://schemas.microsoft.com/office/drawing/2014/main" val="2086646205"/>
                    </a:ext>
                  </a:extLst>
                </a:gridCol>
                <a:gridCol w="4876800">
                  <a:extLst>
                    <a:ext uri="{9D8B030D-6E8A-4147-A177-3AD203B41FA5}">
                      <a16:colId xmlns:a16="http://schemas.microsoft.com/office/drawing/2014/main" val="4284123106"/>
                    </a:ext>
                  </a:extLst>
                </a:gridCol>
              </a:tblGrid>
              <a:tr h="937260">
                <a:tc>
                  <a:txBody>
                    <a:bodyPr/>
                    <a:lstStyle/>
                    <a:p>
                      <a:pPr algn="l" rtl="0" fontAlgn="ctr"/>
                      <a:r>
                        <a:rPr lang="tr-TR" sz="1500" b="1" i="0" u="none" strike="noStrike">
                          <a:solidFill>
                            <a:srgbClr val="0C0D0D"/>
                          </a:solidFill>
                          <a:effectLst/>
                          <a:latin typeface="Calibri" panose="020F0502020204030204" pitchFamily="34" charset="0"/>
                        </a:rPr>
                        <a:t>Riskin Tanımı :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CDFEB"/>
                    </a:solidFill>
                  </a:tcPr>
                </a:tc>
                <a:tc>
                  <a:txBody>
                    <a:bodyPr/>
                    <a:lstStyle/>
                    <a:p>
                      <a:pPr algn="l" rtl="0" fontAlgn="ctr"/>
                      <a:r>
                        <a:rPr lang="tr-TR" sz="1500" b="1" i="0" u="none" strike="noStrike">
                          <a:solidFill>
                            <a:srgbClr val="0C0D0D"/>
                          </a:solidFill>
                          <a:effectLst/>
                          <a:latin typeface="Calibri" panose="020F0502020204030204" pitchFamily="34" charset="0"/>
                        </a:rPr>
                        <a:t>T5- AOSB Teknoparkın açılmaması</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CDFEB"/>
                    </a:solidFill>
                  </a:tcPr>
                </a:tc>
                <a:extLst>
                  <a:ext uri="{0D108BD9-81ED-4DB2-BD59-A6C34878D82A}">
                    <a16:rowId xmlns:a16="http://schemas.microsoft.com/office/drawing/2014/main" val="2014439986"/>
                  </a:ext>
                </a:extLst>
              </a:tr>
              <a:tr h="937260">
                <a:tc>
                  <a:txBody>
                    <a:bodyPr/>
                    <a:lstStyle/>
                    <a:p>
                      <a:pPr algn="l" rtl="0" fontAlgn="ctr"/>
                      <a:r>
                        <a:rPr lang="tr-TR" sz="1500" b="0" i="0" u="none" strike="noStrike">
                          <a:solidFill>
                            <a:srgbClr val="0C0D0D"/>
                          </a:solidFill>
                          <a:effectLst/>
                          <a:latin typeface="Calibri" panose="020F0502020204030204" pitchFamily="34" charset="0"/>
                        </a:rPr>
                        <a:t>Termin Tarihi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tr-TR" sz="1500" b="0" i="0" u="none" strike="noStrike">
                          <a:solidFill>
                            <a:srgbClr val="0F2303"/>
                          </a:solidFill>
                          <a:effectLst/>
                          <a:latin typeface="Calibri" panose="020F0502020204030204" pitchFamily="34" charset="0"/>
                        </a:rPr>
                        <a:t>31.08.2022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450735618"/>
                  </a:ext>
                </a:extLst>
              </a:tr>
              <a:tr h="937260">
                <a:tc>
                  <a:txBody>
                    <a:bodyPr/>
                    <a:lstStyle/>
                    <a:p>
                      <a:pPr algn="l" rtl="0" fontAlgn="ctr"/>
                      <a:r>
                        <a:rPr lang="tr-TR" sz="1500" b="0" i="0" u="none" strike="noStrike">
                          <a:solidFill>
                            <a:srgbClr val="0C0D0D"/>
                          </a:solidFill>
                          <a:effectLst/>
                          <a:latin typeface="Calibri" panose="020F0502020204030204" pitchFamily="34" charset="0"/>
                        </a:rPr>
                        <a:t>Sorumlu Birim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ECDFEB"/>
                    </a:solidFill>
                  </a:tcPr>
                </a:tc>
                <a:tc>
                  <a:txBody>
                    <a:bodyPr/>
                    <a:lstStyle/>
                    <a:p>
                      <a:pPr algn="l" rtl="0" fontAlgn="ctr"/>
                      <a:r>
                        <a:rPr lang="pt-BR" sz="1500" b="0" i="0" u="none" strike="noStrike">
                          <a:solidFill>
                            <a:srgbClr val="0F2303"/>
                          </a:solidFill>
                          <a:effectLst/>
                          <a:latin typeface="Calibri" panose="020F0502020204030204" pitchFamily="34" charset="0"/>
                        </a:rPr>
                        <a:t>TTO-Ali Cem Başarır/Mert Efe Sevim</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ECDFEB"/>
                    </a:solidFill>
                  </a:tcPr>
                </a:tc>
                <a:extLst>
                  <a:ext uri="{0D108BD9-81ED-4DB2-BD59-A6C34878D82A}">
                    <a16:rowId xmlns:a16="http://schemas.microsoft.com/office/drawing/2014/main" val="1811200347"/>
                  </a:ext>
                </a:extLst>
              </a:tr>
              <a:tr h="937260">
                <a:tc>
                  <a:txBody>
                    <a:bodyPr/>
                    <a:lstStyle/>
                    <a:p>
                      <a:pPr algn="l" rtl="0" fontAlgn="ctr"/>
                      <a:r>
                        <a:rPr lang="tr-TR" sz="1500" b="0" i="0" u="none" strike="noStrike">
                          <a:solidFill>
                            <a:srgbClr val="0C0D0D"/>
                          </a:solidFill>
                          <a:effectLst/>
                          <a:latin typeface="Calibri" panose="020F0502020204030204" pitchFamily="34" charset="0"/>
                        </a:rPr>
                        <a:t>Önleyici Faaliyet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CDFEB"/>
                    </a:solidFill>
                  </a:tcPr>
                </a:tc>
                <a:tc>
                  <a:txBody>
                    <a:bodyPr/>
                    <a:lstStyle/>
                    <a:p>
                      <a:pPr algn="l" rtl="0" fontAlgn="ctr"/>
                      <a:r>
                        <a:rPr lang="tr-TR" sz="1500" b="0" i="0" u="none" strike="noStrike" dirty="0">
                          <a:solidFill>
                            <a:srgbClr val="0F2303"/>
                          </a:solidFill>
                          <a:effectLst/>
                          <a:latin typeface="Calibri" panose="020F0502020204030204" pitchFamily="34" charset="0"/>
                        </a:rPr>
                        <a:t>AOSB-açılışın </a:t>
                      </a:r>
                      <a:r>
                        <a:rPr lang="tr-TR" sz="1500" b="0" i="0" u="none" strike="noStrike" dirty="0" err="1">
                          <a:solidFill>
                            <a:srgbClr val="0F2303"/>
                          </a:solidFill>
                          <a:effectLst/>
                          <a:latin typeface="Calibri" panose="020F0502020204030204" pitchFamily="34" charset="0"/>
                        </a:rPr>
                        <a:t>hızlanıdırlması</a:t>
                      </a:r>
                      <a:endParaRPr lang="tr-TR" sz="1500" b="0" i="0" u="none" strike="noStrike" dirty="0">
                        <a:solidFill>
                          <a:srgbClr val="0F2303"/>
                        </a:solidFill>
                        <a:effectLst/>
                        <a:latin typeface="Calibri" panose="020F0502020204030204" pitchFamily="34" charset="0"/>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CDFEB"/>
                    </a:solidFill>
                  </a:tcPr>
                </a:tc>
                <a:extLst>
                  <a:ext uri="{0D108BD9-81ED-4DB2-BD59-A6C34878D82A}">
                    <a16:rowId xmlns:a16="http://schemas.microsoft.com/office/drawing/2014/main" val="2891384814"/>
                  </a:ext>
                </a:extLst>
              </a:tr>
            </a:tbl>
          </a:graphicData>
        </a:graphic>
      </p:graphicFrame>
    </p:spTree>
    <p:extLst>
      <p:ext uri="{BB962C8B-B14F-4D97-AF65-F5344CB8AC3E}">
        <p14:creationId xmlns:p14="http://schemas.microsoft.com/office/powerpoint/2010/main" val="2395907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Grafik 5"/>
          <p:cNvGraphicFramePr>
            <a:graphicFrameLocks/>
          </p:cNvGraphicFramePr>
          <p:nvPr>
            <p:extLst>
              <p:ext uri="{D42A27DB-BD31-4B8C-83A1-F6EECF244321}">
                <p14:modId xmlns:p14="http://schemas.microsoft.com/office/powerpoint/2010/main" val="1831582472"/>
              </p:ext>
            </p:extLst>
          </p:nvPr>
        </p:nvGraphicFramePr>
        <p:xfrm>
          <a:off x="1423035" y="2000726"/>
          <a:ext cx="6297930" cy="28565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6700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3152113397"/>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9893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1130341813"/>
              </p:ext>
            </p:extLst>
          </p:nvPr>
        </p:nvGraphicFramePr>
        <p:xfrm>
          <a:off x="1326648" y="1798088"/>
          <a:ext cx="6711950" cy="2192570"/>
        </p:xfrm>
        <a:graphic>
          <a:graphicData uri="http://schemas.openxmlformats.org/drawingml/2006/table">
            <a:tbl>
              <a:tblPr firstRow="1" bandRow="1"/>
              <a:tblGrid>
                <a:gridCol w="2311894">
                  <a:extLst>
                    <a:ext uri="{9D8B030D-6E8A-4147-A177-3AD203B41FA5}">
                      <a16:colId xmlns:a16="http://schemas.microsoft.com/office/drawing/2014/main" val="3105873452"/>
                    </a:ext>
                  </a:extLst>
                </a:gridCol>
                <a:gridCol w="4400056">
                  <a:extLst>
                    <a:ext uri="{9D8B030D-6E8A-4147-A177-3AD203B41FA5}">
                      <a16:colId xmlns:a16="http://schemas.microsoft.com/office/drawing/2014/main" val="899574857"/>
                    </a:ext>
                  </a:extLst>
                </a:gridCol>
              </a:tblGrid>
              <a:tr h="1034759">
                <a:tc>
                  <a:txBody>
                    <a:bodyPr/>
                    <a:lstStyle/>
                    <a:p>
                      <a:pPr algn="l" rtl="0" fontAlgn="ctr"/>
                      <a:r>
                        <a:rPr lang="tr-TR" sz="1300" b="1" i="0" u="none" strike="noStrike">
                          <a:solidFill>
                            <a:srgbClr val="0C0D0D"/>
                          </a:solidFill>
                          <a:effectLst/>
                          <a:latin typeface="Calibri" panose="020F0502020204030204" pitchFamily="34" charset="0"/>
                        </a:rPr>
                        <a:t>Bulgu (DF) Tanımı : </a:t>
                      </a:r>
                    </a:p>
                  </a:txBody>
                  <a:tcPr marL="5593" marR="5593" marT="5593" marB="0" anchor="ctr">
                    <a:lnL w="6350" cap="flat" cmpd="sng" algn="ctr">
                      <a:solidFill>
                        <a:srgbClr val="9E5E9B"/>
                      </a:solidFill>
                      <a:prstDash val="solid"/>
                      <a:round/>
                      <a:headEnd type="none" w="med" len="med"/>
                      <a:tailEnd type="none" w="med" len="med"/>
                    </a:lnL>
                    <a:lnR>
                      <a:noFill/>
                    </a:lnR>
                    <a:lnT w="6350" cap="flat" cmpd="sng" algn="ctr">
                      <a:solidFill>
                        <a:srgbClr val="9E5E9B"/>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CDFEB"/>
                    </a:solidFill>
                  </a:tcPr>
                </a:tc>
                <a:tc>
                  <a:txBody>
                    <a:bodyPr/>
                    <a:lstStyle/>
                    <a:p>
                      <a:pPr algn="l" rtl="0" fontAlgn="ctr"/>
                      <a:r>
                        <a:rPr lang="tr-TR" sz="1300" b="1" i="0" u="none" strike="noStrike">
                          <a:solidFill>
                            <a:srgbClr val="0C0D0D"/>
                          </a:solidFill>
                          <a:effectLst/>
                          <a:latin typeface="Calibri" panose="020F0502020204030204" pitchFamily="34" charset="0"/>
                        </a:rPr>
                        <a:t>(9001:2015 Madde No: 7.1.1 - 8.2.4 - 8.5.2 ) Minör - Birimin personel eksikliği birimin iş akışlarını etkilemektedir. Personel ihtiyacının Girişimcilik ve ticari modülünde uzman; diğer dört modülde bilgili olması gerekmektedir.</a:t>
                      </a:r>
                    </a:p>
                  </a:txBody>
                  <a:tcPr marL="5593" marR="5593" marT="5593" marB="0" anchor="ctr">
                    <a:lnL>
                      <a:noFill/>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CDFEB"/>
                    </a:solidFill>
                  </a:tcPr>
                </a:tc>
                <a:extLst>
                  <a:ext uri="{0D108BD9-81ED-4DB2-BD59-A6C34878D82A}">
                    <a16:rowId xmlns:a16="http://schemas.microsoft.com/office/drawing/2014/main" val="1655478814"/>
                  </a:ext>
                </a:extLst>
              </a:tr>
              <a:tr h="385937">
                <a:tc>
                  <a:txBody>
                    <a:bodyPr/>
                    <a:lstStyle/>
                    <a:p>
                      <a:pPr algn="l" rtl="0" fontAlgn="ctr"/>
                      <a:r>
                        <a:rPr lang="tr-TR" sz="1300" b="0" i="0" u="none" strike="noStrike">
                          <a:solidFill>
                            <a:srgbClr val="0C0D0D"/>
                          </a:solidFill>
                          <a:effectLst/>
                          <a:latin typeface="Calibri" panose="020F0502020204030204" pitchFamily="34" charset="0"/>
                        </a:rPr>
                        <a:t>Termin Tarihi : ….</a:t>
                      </a:r>
                    </a:p>
                  </a:txBody>
                  <a:tcPr marL="5593" marR="5593" marT="5593" marB="0" anchor="ctr">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tc>
                  <a:txBody>
                    <a:bodyPr/>
                    <a:lstStyle/>
                    <a:p>
                      <a:pPr algn="l" fontAlgn="t"/>
                      <a:r>
                        <a:rPr lang="tr-TR" sz="1300" b="0" i="0" u="none" strike="noStrike">
                          <a:solidFill>
                            <a:srgbClr val="000000"/>
                          </a:solidFill>
                          <a:effectLst/>
                          <a:latin typeface="Arial" panose="020B0604020202020204" pitchFamily="34" charset="0"/>
                        </a:rPr>
                        <a:t> </a:t>
                      </a:r>
                    </a:p>
                  </a:txBody>
                  <a:tcPr marL="5593" marR="5593" marT="5593" marB="0">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extLst>
                  <a:ext uri="{0D108BD9-81ED-4DB2-BD59-A6C34878D82A}">
                    <a16:rowId xmlns:a16="http://schemas.microsoft.com/office/drawing/2014/main" val="1993132875"/>
                  </a:ext>
                </a:extLst>
              </a:tr>
              <a:tr h="385937">
                <a:tc>
                  <a:txBody>
                    <a:bodyPr/>
                    <a:lstStyle/>
                    <a:p>
                      <a:pPr algn="l" rtl="0" fontAlgn="ctr"/>
                      <a:r>
                        <a:rPr lang="tr-TR" sz="1300" b="0" i="0" u="none" strike="noStrike">
                          <a:solidFill>
                            <a:srgbClr val="0C0D0D"/>
                          </a:solidFill>
                          <a:effectLst/>
                          <a:latin typeface="Calibri" panose="020F0502020204030204" pitchFamily="34" charset="0"/>
                        </a:rPr>
                        <a:t>Yapılan Geçici Faaliyet :….</a:t>
                      </a:r>
                    </a:p>
                  </a:txBody>
                  <a:tcPr marL="5593" marR="5593" marT="5593" marB="0" anchor="ctr">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tc>
                  <a:txBody>
                    <a:bodyPr/>
                    <a:lstStyle/>
                    <a:p>
                      <a:pPr algn="l" fontAlgn="t"/>
                      <a:r>
                        <a:rPr lang="tr-TR" sz="1300" b="0" i="0" u="none" strike="noStrike">
                          <a:solidFill>
                            <a:srgbClr val="000000"/>
                          </a:solidFill>
                          <a:effectLst/>
                          <a:latin typeface="Arial" panose="020B0604020202020204" pitchFamily="34" charset="0"/>
                        </a:rPr>
                        <a:t> </a:t>
                      </a:r>
                    </a:p>
                  </a:txBody>
                  <a:tcPr marL="5593" marR="5593" marT="5593" marB="0">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extLst>
                  <a:ext uri="{0D108BD9-81ED-4DB2-BD59-A6C34878D82A}">
                    <a16:rowId xmlns:a16="http://schemas.microsoft.com/office/drawing/2014/main" val="824834162"/>
                  </a:ext>
                </a:extLst>
              </a:tr>
              <a:tr h="385937">
                <a:tc>
                  <a:txBody>
                    <a:bodyPr/>
                    <a:lstStyle/>
                    <a:p>
                      <a:pPr algn="l" rtl="0" fontAlgn="ctr"/>
                      <a:r>
                        <a:rPr lang="tr-TR" sz="1300" b="0" i="0" u="none" strike="noStrike">
                          <a:solidFill>
                            <a:srgbClr val="0C0D0D"/>
                          </a:solidFill>
                          <a:effectLst/>
                          <a:latin typeface="Calibri" panose="020F0502020204030204" pitchFamily="34" charset="0"/>
                        </a:rPr>
                        <a:t>Yapılan Kalıcı Faaliyet :…..</a:t>
                      </a:r>
                    </a:p>
                  </a:txBody>
                  <a:tcPr marL="5593" marR="5593" marT="5593" marB="0" anchor="ctr">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tc>
                  <a:txBody>
                    <a:bodyPr/>
                    <a:lstStyle/>
                    <a:p>
                      <a:pPr algn="l" fontAlgn="t"/>
                      <a:r>
                        <a:rPr lang="tr-TR" sz="1300" b="0" i="0" u="none" strike="noStrike" dirty="0">
                          <a:solidFill>
                            <a:srgbClr val="000000"/>
                          </a:solidFill>
                          <a:effectLst/>
                          <a:latin typeface="Arial" panose="020B0604020202020204" pitchFamily="34" charset="0"/>
                        </a:rPr>
                        <a:t> </a:t>
                      </a:r>
                    </a:p>
                  </a:txBody>
                  <a:tcPr marL="5593" marR="5593" marT="5593" marB="0">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extLst>
                  <a:ext uri="{0D108BD9-81ED-4DB2-BD59-A6C34878D82A}">
                    <a16:rowId xmlns:a16="http://schemas.microsoft.com/office/drawing/2014/main" val="144758611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2496127618"/>
              </p:ext>
            </p:extLst>
          </p:nvPr>
        </p:nvGraphicFramePr>
        <p:xfrm>
          <a:off x="1326648" y="4179485"/>
          <a:ext cx="6711950" cy="1733921"/>
        </p:xfrm>
        <a:graphic>
          <a:graphicData uri="http://schemas.openxmlformats.org/drawingml/2006/table">
            <a:tbl>
              <a:tblPr firstRow="1" bandRow="1"/>
              <a:tblGrid>
                <a:gridCol w="2311894">
                  <a:extLst>
                    <a:ext uri="{9D8B030D-6E8A-4147-A177-3AD203B41FA5}">
                      <a16:colId xmlns:a16="http://schemas.microsoft.com/office/drawing/2014/main" val="2530734646"/>
                    </a:ext>
                  </a:extLst>
                </a:gridCol>
                <a:gridCol w="4400056">
                  <a:extLst>
                    <a:ext uri="{9D8B030D-6E8A-4147-A177-3AD203B41FA5}">
                      <a16:colId xmlns:a16="http://schemas.microsoft.com/office/drawing/2014/main" val="58937040"/>
                    </a:ext>
                  </a:extLst>
                </a:gridCol>
              </a:tblGrid>
              <a:tr h="660008">
                <a:tc>
                  <a:txBody>
                    <a:bodyPr/>
                    <a:lstStyle/>
                    <a:p>
                      <a:pPr algn="l" rtl="0" fontAlgn="ctr"/>
                      <a:r>
                        <a:rPr lang="tr-TR" sz="1300" b="1" i="0" u="none" strike="noStrike">
                          <a:solidFill>
                            <a:srgbClr val="0C0D0D"/>
                          </a:solidFill>
                          <a:effectLst/>
                          <a:latin typeface="Calibri" panose="020F0502020204030204" pitchFamily="34" charset="0"/>
                        </a:rPr>
                        <a:t>Bulgu (DF) Tanımı : </a:t>
                      </a:r>
                    </a:p>
                  </a:txBody>
                  <a:tcPr marL="5593" marR="5593" marT="5593" marB="0" anchor="ctr">
                    <a:lnL w="6350" cap="flat" cmpd="sng" algn="ctr">
                      <a:solidFill>
                        <a:srgbClr val="9E5E9B"/>
                      </a:solidFill>
                      <a:prstDash val="solid"/>
                      <a:round/>
                      <a:headEnd type="none" w="med" len="med"/>
                      <a:tailEnd type="none" w="med" len="med"/>
                    </a:lnL>
                    <a:lnR>
                      <a:noFill/>
                    </a:lnR>
                    <a:lnT w="6350" cap="flat" cmpd="sng" algn="ctr">
                      <a:solidFill>
                        <a:srgbClr val="9E5E9B"/>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CDFEB"/>
                    </a:solidFill>
                  </a:tcPr>
                </a:tc>
                <a:tc>
                  <a:txBody>
                    <a:bodyPr/>
                    <a:lstStyle/>
                    <a:p>
                      <a:pPr algn="l" rtl="0" fontAlgn="ctr"/>
                      <a:r>
                        <a:rPr lang="tr-TR" sz="1300" b="1" i="0" u="none" strike="noStrike">
                          <a:solidFill>
                            <a:srgbClr val="0C0D0D"/>
                          </a:solidFill>
                          <a:effectLst/>
                          <a:latin typeface="Calibri" panose="020F0502020204030204" pitchFamily="34" charset="0"/>
                        </a:rPr>
                        <a:t>(9001:2015 Madde No: 6.3. ) Minör - Birim içi koordinasyon eksikliğinin olduğu anlaşılmaktadır. Eksiklikler işleyişin bütünlüğünü bozmaktadır.</a:t>
                      </a:r>
                    </a:p>
                  </a:txBody>
                  <a:tcPr marL="5593" marR="5593" marT="5593" marB="0" anchor="ctr">
                    <a:lnL>
                      <a:noFill/>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CDFEB"/>
                    </a:solidFill>
                  </a:tcPr>
                </a:tc>
                <a:extLst>
                  <a:ext uri="{0D108BD9-81ED-4DB2-BD59-A6C34878D82A}">
                    <a16:rowId xmlns:a16="http://schemas.microsoft.com/office/drawing/2014/main" val="4000483672"/>
                  </a:ext>
                </a:extLst>
              </a:tr>
              <a:tr h="357971">
                <a:tc>
                  <a:txBody>
                    <a:bodyPr/>
                    <a:lstStyle/>
                    <a:p>
                      <a:pPr algn="l" rtl="0" fontAlgn="ctr"/>
                      <a:r>
                        <a:rPr lang="tr-TR" sz="1300" b="0" i="0" u="none" strike="noStrike">
                          <a:solidFill>
                            <a:srgbClr val="0C0D0D"/>
                          </a:solidFill>
                          <a:effectLst/>
                          <a:latin typeface="Calibri" panose="020F0502020204030204" pitchFamily="34" charset="0"/>
                        </a:rPr>
                        <a:t>Termin Tarihi : ….</a:t>
                      </a:r>
                    </a:p>
                  </a:txBody>
                  <a:tcPr marL="5593" marR="5593" marT="5593" marB="0" anchor="ctr">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tc>
                  <a:txBody>
                    <a:bodyPr/>
                    <a:lstStyle/>
                    <a:p>
                      <a:pPr algn="l" fontAlgn="t"/>
                      <a:r>
                        <a:rPr lang="tr-TR" sz="1300" b="0" i="0" u="none" strike="noStrike">
                          <a:solidFill>
                            <a:srgbClr val="000000"/>
                          </a:solidFill>
                          <a:effectLst/>
                          <a:latin typeface="Arial" panose="020B0604020202020204" pitchFamily="34" charset="0"/>
                        </a:rPr>
                        <a:t> </a:t>
                      </a:r>
                    </a:p>
                  </a:txBody>
                  <a:tcPr marL="5593" marR="5593" marT="5593" marB="0">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extLst>
                  <a:ext uri="{0D108BD9-81ED-4DB2-BD59-A6C34878D82A}">
                    <a16:rowId xmlns:a16="http://schemas.microsoft.com/office/drawing/2014/main" val="2021964957"/>
                  </a:ext>
                </a:extLst>
              </a:tr>
              <a:tr h="357971">
                <a:tc>
                  <a:txBody>
                    <a:bodyPr/>
                    <a:lstStyle/>
                    <a:p>
                      <a:pPr algn="l" rtl="0" fontAlgn="ctr"/>
                      <a:r>
                        <a:rPr lang="tr-TR" sz="1300" b="0" i="0" u="none" strike="noStrike">
                          <a:solidFill>
                            <a:srgbClr val="0C0D0D"/>
                          </a:solidFill>
                          <a:effectLst/>
                          <a:latin typeface="Calibri" panose="020F0502020204030204" pitchFamily="34" charset="0"/>
                        </a:rPr>
                        <a:t>Yapılan Geçici Faaliyet :….</a:t>
                      </a:r>
                    </a:p>
                  </a:txBody>
                  <a:tcPr marL="5593" marR="5593" marT="5593" marB="0" anchor="ctr">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tc>
                  <a:txBody>
                    <a:bodyPr/>
                    <a:lstStyle/>
                    <a:p>
                      <a:pPr algn="l" fontAlgn="t"/>
                      <a:r>
                        <a:rPr lang="tr-TR" sz="1300" b="0" i="0" u="none" strike="noStrike">
                          <a:solidFill>
                            <a:srgbClr val="000000"/>
                          </a:solidFill>
                          <a:effectLst/>
                          <a:latin typeface="Arial" panose="020B0604020202020204" pitchFamily="34" charset="0"/>
                        </a:rPr>
                        <a:t> </a:t>
                      </a:r>
                    </a:p>
                  </a:txBody>
                  <a:tcPr marL="5593" marR="5593" marT="5593" marB="0">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extLst>
                  <a:ext uri="{0D108BD9-81ED-4DB2-BD59-A6C34878D82A}">
                    <a16:rowId xmlns:a16="http://schemas.microsoft.com/office/drawing/2014/main" val="2066807988"/>
                  </a:ext>
                </a:extLst>
              </a:tr>
              <a:tr h="357971">
                <a:tc>
                  <a:txBody>
                    <a:bodyPr/>
                    <a:lstStyle/>
                    <a:p>
                      <a:pPr algn="l" rtl="0" fontAlgn="ctr"/>
                      <a:r>
                        <a:rPr lang="tr-TR" sz="1300" b="0" i="0" u="none" strike="noStrike">
                          <a:solidFill>
                            <a:srgbClr val="0C0D0D"/>
                          </a:solidFill>
                          <a:effectLst/>
                          <a:latin typeface="Calibri" panose="020F0502020204030204" pitchFamily="34" charset="0"/>
                        </a:rPr>
                        <a:t>Yapılan Kalıcı Faaliyet :…..</a:t>
                      </a:r>
                    </a:p>
                  </a:txBody>
                  <a:tcPr marL="5593" marR="5593" marT="5593" marB="0" anchor="ctr">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tc>
                  <a:txBody>
                    <a:bodyPr/>
                    <a:lstStyle/>
                    <a:p>
                      <a:pPr algn="l" fontAlgn="t"/>
                      <a:r>
                        <a:rPr lang="tr-TR" sz="1300" b="0" i="0" u="none" strike="noStrike" dirty="0">
                          <a:solidFill>
                            <a:srgbClr val="000000"/>
                          </a:solidFill>
                          <a:effectLst/>
                          <a:latin typeface="Arial" panose="020B0604020202020204" pitchFamily="34" charset="0"/>
                        </a:rPr>
                        <a:t> </a:t>
                      </a:r>
                    </a:p>
                  </a:txBody>
                  <a:tcPr marL="5593" marR="5593" marT="5593" marB="0">
                    <a:lnL w="6350" cap="flat" cmpd="sng" algn="ctr">
                      <a:solidFill>
                        <a:srgbClr val="9E5E9B"/>
                      </a:solidFill>
                      <a:prstDash val="solid"/>
                      <a:round/>
                      <a:headEnd type="none" w="med" len="med"/>
                      <a:tailEnd type="none" w="med" len="med"/>
                    </a:lnL>
                    <a:lnR w="6350" cap="flat" cmpd="sng" algn="ctr">
                      <a:solidFill>
                        <a:srgbClr val="9E5E9B"/>
                      </a:solidFill>
                      <a:prstDash val="solid"/>
                      <a:round/>
                      <a:headEnd type="none" w="med" len="med"/>
                      <a:tailEnd type="none" w="med" len="med"/>
                    </a:lnR>
                    <a:lnT w="6350" cap="flat" cmpd="sng" algn="ctr">
                      <a:solidFill>
                        <a:srgbClr val="9E5E9B"/>
                      </a:solidFill>
                      <a:prstDash val="solid"/>
                      <a:round/>
                      <a:headEnd type="none" w="med" len="med"/>
                      <a:tailEnd type="none" w="med" len="med"/>
                    </a:lnT>
                    <a:lnB w="6350" cap="flat" cmpd="sng" algn="ctr">
                      <a:solidFill>
                        <a:srgbClr val="9E5E9B"/>
                      </a:solidFill>
                      <a:prstDash val="solid"/>
                      <a:round/>
                      <a:headEnd type="none" w="med" len="med"/>
                      <a:tailEnd type="none" w="med" len="med"/>
                    </a:lnB>
                    <a:solidFill>
                      <a:srgbClr val="ECDFEB"/>
                    </a:solidFill>
                  </a:tcPr>
                </a:tc>
                <a:extLst>
                  <a:ext uri="{0D108BD9-81ED-4DB2-BD59-A6C34878D82A}">
                    <a16:rowId xmlns:a16="http://schemas.microsoft.com/office/drawing/2014/main" val="3885282429"/>
                  </a:ext>
                </a:extLst>
              </a:tr>
            </a:tbl>
          </a:graphicData>
        </a:graphic>
      </p:graphicFrame>
    </p:spTree>
    <p:extLst>
      <p:ext uri="{BB962C8B-B14F-4D97-AF65-F5344CB8AC3E}">
        <p14:creationId xmlns:p14="http://schemas.microsoft.com/office/powerpoint/2010/main" val="1082165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pPr algn="just">
              <a:buClr>
                <a:schemeClr val="tx2">
                  <a:lumMod val="75000"/>
                </a:schemeClr>
              </a:buClr>
            </a:pPr>
            <a:r>
              <a:rPr lang="tr-TR" dirty="0" smtClean="0">
                <a:solidFill>
                  <a:srgbClr val="0F2303"/>
                </a:solidFill>
              </a:rPr>
              <a:t>ABUTTO</a:t>
            </a:r>
            <a:r>
              <a:rPr lang="tr-TR" dirty="0" smtClean="0">
                <a:solidFill>
                  <a:srgbClr val="0F2303"/>
                </a:solidFill>
              </a:rPr>
              <a:t> </a:t>
            </a:r>
            <a:r>
              <a:rPr lang="tr-TR" dirty="0" smtClean="0">
                <a:solidFill>
                  <a:srgbClr val="0F2303"/>
                </a:solidFill>
              </a:rPr>
              <a:t>2021 yılı İç Denetim Puanı </a:t>
            </a:r>
            <a:r>
              <a:rPr lang="tr-TR" dirty="0" smtClean="0">
                <a:solidFill>
                  <a:srgbClr val="0F2303"/>
                </a:solidFill>
              </a:rPr>
              <a:t>91/100’dir.</a:t>
            </a:r>
            <a:endParaRPr lang="tr-TR" dirty="0" smtClean="0">
              <a:solidFill>
                <a:srgbClr val="0F2303"/>
              </a:solidFill>
            </a:endParaRPr>
          </a:p>
          <a:p>
            <a:pPr algn="just">
              <a:buClr>
                <a:schemeClr val="tx2">
                  <a:lumMod val="75000"/>
                </a:schemeClr>
              </a:buClr>
            </a:pPr>
            <a:r>
              <a:rPr lang="tr-TR" dirty="0">
                <a:solidFill>
                  <a:srgbClr val="0F2303"/>
                </a:solidFill>
              </a:rPr>
              <a:t>ABUTTO </a:t>
            </a:r>
            <a:r>
              <a:rPr lang="tr-TR" dirty="0" smtClean="0">
                <a:solidFill>
                  <a:srgbClr val="0F2303"/>
                </a:solidFill>
              </a:rPr>
              <a:t>bünyesinde kalite </a:t>
            </a:r>
            <a:r>
              <a:rPr lang="tr-TR" dirty="0">
                <a:solidFill>
                  <a:srgbClr val="0F2303"/>
                </a:solidFill>
              </a:rPr>
              <a:t>süreci </a:t>
            </a:r>
            <a:r>
              <a:rPr lang="tr-TR" dirty="0" smtClean="0">
                <a:solidFill>
                  <a:srgbClr val="0F2303"/>
                </a:solidFill>
              </a:rPr>
              <a:t>içselleştirilmiştir.</a:t>
            </a:r>
            <a:endParaRPr lang="tr-TR" dirty="0">
              <a:solidFill>
                <a:srgbClr val="0F2303"/>
              </a:solidFill>
            </a:endParaRPr>
          </a:p>
          <a:p>
            <a:pPr algn="just">
              <a:buClr>
                <a:schemeClr val="tx2">
                  <a:lumMod val="75000"/>
                </a:schemeClr>
              </a:buClr>
            </a:pPr>
            <a:r>
              <a:rPr lang="tr-TR" dirty="0">
                <a:solidFill>
                  <a:srgbClr val="0F2303"/>
                </a:solidFill>
              </a:rPr>
              <a:t>Kalite sürecinin otomasyonu süreçlerin izlenmesini ve dokümantasyonunu kolaylaştırmıştır.</a:t>
            </a:r>
          </a:p>
          <a:p>
            <a:pPr algn="just">
              <a:buClr>
                <a:schemeClr val="tx2">
                  <a:lumMod val="75000"/>
                </a:schemeClr>
              </a:buClr>
            </a:pPr>
            <a:r>
              <a:rPr lang="tr-TR" dirty="0" smtClean="0">
                <a:solidFill>
                  <a:srgbClr val="0F2303"/>
                </a:solidFill>
              </a:rPr>
              <a:t>Kalite </a:t>
            </a:r>
            <a:r>
              <a:rPr lang="tr-TR" dirty="0">
                <a:solidFill>
                  <a:srgbClr val="0F2303"/>
                </a:solidFill>
              </a:rPr>
              <a:t>süreci SPİK tablolarının aynı zamanda YÖKAK kriterlerini içermesi daha bütüncül bir kalite sürecini ortaya koymuştur.</a:t>
            </a:r>
          </a:p>
          <a:p>
            <a:pPr algn="just">
              <a:buClr>
                <a:schemeClr val="tx2">
                  <a:lumMod val="75000"/>
                </a:schemeClr>
              </a:buClr>
            </a:pPr>
            <a:r>
              <a:rPr lang="tr-TR" dirty="0">
                <a:solidFill>
                  <a:srgbClr val="0F2303"/>
                </a:solidFill>
              </a:rPr>
              <a:t>Risk analizi tablolarının güncellenmesi risklerin takibini ve kontrol faaliyetlerinin uygulanmasını kolaylaştırmıştır</a:t>
            </a:r>
            <a:r>
              <a:rPr lang="tr-TR" dirty="0" smtClean="0">
                <a:solidFill>
                  <a:srgbClr val="0F2303"/>
                </a:solidFill>
              </a:rPr>
              <a:t>.</a:t>
            </a:r>
            <a:endParaRPr lang="tr-TR" dirty="0" smtClean="0">
              <a:solidFill>
                <a:srgbClr val="0F2303"/>
              </a:solidFill>
            </a:endParaRPr>
          </a:p>
        </p:txBody>
      </p:sp>
    </p:spTree>
    <p:extLst>
      <p:ext uri="{BB962C8B-B14F-4D97-AF65-F5344CB8AC3E}">
        <p14:creationId xmlns:p14="http://schemas.microsoft.com/office/powerpoint/2010/main" val="13463543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a:xfrm>
            <a:off x="1168388" y="3955616"/>
            <a:ext cx="6711654" cy="588675"/>
          </a:xfrm>
        </p:spPr>
        <p:txBody>
          <a:bodyPr>
            <a:normAutofit/>
          </a:bodyPr>
          <a:lstStyle/>
          <a:p>
            <a:pPr marL="0" indent="0" algn="just">
              <a:buNone/>
            </a:pPr>
            <a:r>
              <a:rPr lang="tr-TR" sz="2800" b="1" dirty="0">
                <a:solidFill>
                  <a:schemeClr val="accent6"/>
                </a:solidFill>
                <a:effectLst>
                  <a:outerShdw blurRad="38100" dist="38100" dir="2700000" algn="tl">
                    <a:srgbClr val="000000">
                      <a:alpha val="43137"/>
                    </a:srgbClr>
                  </a:outerShdw>
                </a:effectLst>
                <a:latin typeface="+mn-lt"/>
                <a:ea typeface="+mn-ea"/>
                <a:cs typeface="+mn-cs"/>
              </a:rPr>
              <a:t>TEŞEKKÜR EDERİZ…</a:t>
            </a:r>
          </a:p>
        </p:txBody>
      </p:sp>
    </p:spTree>
    <p:extLst>
      <p:ext uri="{BB962C8B-B14F-4D97-AF65-F5344CB8AC3E}">
        <p14:creationId xmlns:p14="http://schemas.microsoft.com/office/powerpoint/2010/main" val="1073717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322066" y="1489432"/>
            <a:ext cx="8352928" cy="216982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marL="285750" indent="-285750" fontAlgn="base">
              <a:spcAft>
                <a:spcPts val="0"/>
              </a:spcAft>
              <a:buFont typeface="Wingdings" panose="05000000000000000000" pitchFamily="2" charset="2"/>
              <a:buChar char="Ø"/>
            </a:pPr>
            <a:r>
              <a:rPr lang="tr-TR" b="1" dirty="0">
                <a:solidFill>
                  <a:srgbClr val="0F2303"/>
                </a:solidFill>
              </a:rPr>
              <a:t>Antalya Bilim Üniversitesi Teknoloji Transfer Ofisi (ABUTTO), üniversitelerde üretilen bilimsel birikimi sanayi ile buluşturup ülke sanayisinin uluslararası rekabette söz sahibi olmasını, akademisyenlerin sanayi ile işbirliğini yenilikçi düşüncelerle ve fikri mülkiyet hakları temelinde ticarileştirilmesini ve bu anlamda </a:t>
            </a:r>
            <a:r>
              <a:rPr lang="tr-TR" b="1" dirty="0" err="1">
                <a:solidFill>
                  <a:srgbClr val="0F2303"/>
                </a:solidFill>
              </a:rPr>
              <a:t>yenilikçiği</a:t>
            </a:r>
            <a:r>
              <a:rPr lang="tr-TR" b="1" dirty="0">
                <a:solidFill>
                  <a:srgbClr val="0F2303"/>
                </a:solidFill>
              </a:rPr>
              <a:t> ve girişimciliği şiar edinerek ülke kalkınmasına katkı sağlamayı vizyon edinmiştir. </a:t>
            </a:r>
          </a:p>
        </p:txBody>
      </p:sp>
      <p:sp>
        <p:nvSpPr>
          <p:cNvPr id="8" name="Dikdörtgen 7"/>
          <p:cNvSpPr/>
          <p:nvPr/>
        </p:nvSpPr>
        <p:spPr>
          <a:xfrm>
            <a:off x="322066" y="4110182"/>
            <a:ext cx="8287086" cy="216982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marL="285750" indent="-285750">
              <a:buFont typeface="Wingdings" panose="05000000000000000000" pitchFamily="2" charset="2"/>
              <a:buChar char="Ø"/>
            </a:pPr>
            <a:r>
              <a:rPr lang="tr-TR" b="1" dirty="0">
                <a:solidFill>
                  <a:srgbClr val="0F2303"/>
                </a:solidFill>
              </a:rPr>
              <a:t>Antalya Bilim Üniversitesi Teknoloji Transfer Ofisi (ABUTTO), girişimci ve yenilikçi fikirlerle üniversite sanayi işbirliğinin gelişimine katkı sağlamayı, akademik araştırmalara üretim sektörünün ihtiyaçları temelinde destek sağlamak amacıyla, </a:t>
            </a:r>
            <a:r>
              <a:rPr lang="tr-TR" b="1" dirty="0" err="1">
                <a:solidFill>
                  <a:srgbClr val="0F2303"/>
                </a:solidFill>
              </a:rPr>
              <a:t>inovasyonel</a:t>
            </a:r>
            <a:r>
              <a:rPr lang="tr-TR" b="1" dirty="0">
                <a:solidFill>
                  <a:srgbClr val="0F2303"/>
                </a:solidFill>
              </a:rPr>
              <a:t> bilgi ve teknolojiye dayalı yaklaşımlarla, Ar-Ge projeleri oluşturmayı ve geliştirmeyi, patentlenebilir ve ticarileştirilebilir fikir ve ürünlerle yatırımcı ve buluşçularla bir arada çalışmayı misyon edinmiştir.</a:t>
            </a:r>
            <a:endParaRPr lang="tr-TR" b="1" dirty="0">
              <a:solidFill>
                <a:srgbClr val="0F2303"/>
              </a:solidFill>
            </a:endParaRPr>
          </a:p>
        </p:txBody>
      </p:sp>
    </p:spTree>
    <p:extLst>
      <p:ext uri="{BB962C8B-B14F-4D97-AF65-F5344CB8AC3E}">
        <p14:creationId xmlns:p14="http://schemas.microsoft.com/office/powerpoint/2010/main" val="1355346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309942" y="1970468"/>
            <a:ext cx="8352928" cy="3416320"/>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a:t>
            </a:r>
          </a:p>
          <a:p>
            <a:pPr algn="just" fontAlgn="base">
              <a:lnSpc>
                <a:spcPct val="150000"/>
              </a:lnSpc>
              <a:spcAft>
                <a:spcPts val="0"/>
              </a:spcAft>
            </a:pPr>
            <a:r>
              <a:rPr lang="tr-TR" b="1" dirty="0" smtClean="0">
                <a:solidFill>
                  <a:srgbClr val="0F2303"/>
                </a:solidFill>
              </a:rPr>
              <a:t>ABUTTO olarak Üniversitelerde </a:t>
            </a:r>
            <a:r>
              <a:rPr lang="tr-TR" b="1" dirty="0">
                <a:solidFill>
                  <a:srgbClr val="0F2303"/>
                </a:solidFill>
              </a:rPr>
              <a:t>yürütülen araştırma çıktılarının ekonomik değere </a:t>
            </a:r>
            <a:r>
              <a:rPr lang="tr-TR" b="1" dirty="0" smtClean="0">
                <a:solidFill>
                  <a:srgbClr val="0F2303"/>
                </a:solidFill>
              </a:rPr>
              <a:t>dönüşmesi, üniversite sanayi </a:t>
            </a:r>
            <a:r>
              <a:rPr lang="tr-TR" b="1" dirty="0">
                <a:solidFill>
                  <a:srgbClr val="0F2303"/>
                </a:solidFill>
              </a:rPr>
              <a:t>işbirliğinin sağlanması, üniversitelerin ulusal ve uluslararası </a:t>
            </a:r>
            <a:r>
              <a:rPr lang="tr-TR" b="1" dirty="0" smtClean="0">
                <a:solidFill>
                  <a:srgbClr val="0F2303"/>
                </a:solidFill>
              </a:rPr>
              <a:t>destek mekanizmalarından </a:t>
            </a:r>
            <a:r>
              <a:rPr lang="tr-TR" b="1" dirty="0">
                <a:solidFill>
                  <a:srgbClr val="0F2303"/>
                </a:solidFill>
              </a:rPr>
              <a:t>faydalanması, üniversitelerde üretilen bilgiye dayalı </a:t>
            </a:r>
            <a:r>
              <a:rPr lang="tr-TR" b="1" dirty="0" smtClean="0">
                <a:solidFill>
                  <a:srgbClr val="0F2303"/>
                </a:solidFill>
              </a:rPr>
              <a:t>akademik girişimciliğin </a:t>
            </a:r>
            <a:r>
              <a:rPr lang="tr-TR" b="1" dirty="0">
                <a:solidFill>
                  <a:srgbClr val="0F2303"/>
                </a:solidFill>
              </a:rPr>
              <a:t>geliştirilmesi ve üniversitelerde fikri sınai hakların </a:t>
            </a:r>
            <a:r>
              <a:rPr lang="tr-TR" b="1" dirty="0" smtClean="0">
                <a:solidFill>
                  <a:srgbClr val="0F2303"/>
                </a:solidFill>
              </a:rPr>
              <a:t>ticarileştirilmesi hedeflerine yönelik </a:t>
            </a:r>
            <a:r>
              <a:rPr lang="tr-TR" b="1" dirty="0">
                <a:solidFill>
                  <a:srgbClr val="0F2303"/>
                </a:solidFill>
              </a:rPr>
              <a:t>olarak faaliyet </a:t>
            </a:r>
            <a:r>
              <a:rPr lang="tr-TR" b="1" dirty="0" smtClean="0">
                <a:solidFill>
                  <a:srgbClr val="0F2303"/>
                </a:solidFill>
              </a:rPr>
              <a:t>göstermekteyiz.</a:t>
            </a:r>
          </a:p>
          <a:p>
            <a:pPr algn="just" fontAlgn="base">
              <a:lnSpc>
                <a:spcPct val="150000"/>
              </a:lnSpc>
              <a:spcAft>
                <a:spcPts val="0"/>
              </a:spcAft>
            </a:pPr>
            <a:r>
              <a:rPr lang="tr-TR" b="1" dirty="0" smtClean="0">
                <a:solidFill>
                  <a:srgbClr val="0F2303"/>
                </a:solidFill>
              </a:rPr>
              <a:t>Söz konusu bu faaliyetler aşağıda belirtilen modüllerle tanımlanmıştır.</a:t>
            </a:r>
            <a:endParaRPr lang="tr-TR" b="1" dirty="0">
              <a:solidFill>
                <a:srgbClr val="0F2303"/>
              </a:solidFill>
            </a:endParaRPr>
          </a:p>
          <a:p>
            <a:pPr algn="just" fontAlgn="base">
              <a:lnSpc>
                <a:spcPct val="150000"/>
              </a:lnSpc>
              <a:spcAft>
                <a:spcPts val="0"/>
              </a:spcAft>
            </a:pPr>
            <a:endParaRPr lang="tr-TR" b="1" dirty="0">
              <a:solidFill>
                <a:srgbClr val="0F230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0719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503655" y="1291399"/>
            <a:ext cx="8352928" cy="4939814"/>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TTO </a:t>
            </a:r>
            <a:r>
              <a:rPr lang="tr-TR" b="1" dirty="0" smtClean="0">
                <a:solidFill>
                  <a:srgbClr val="FF0000"/>
                </a:solidFill>
                <a:latin typeface="Calibri" panose="020F0502020204030204" pitchFamily="34" charset="0"/>
                <a:ea typeface="Times New Roman" panose="02020603050405020304" pitchFamily="18" charset="0"/>
              </a:rPr>
              <a:t>faaliyet modüllerimiz:</a:t>
            </a:r>
            <a:endParaRPr lang="tr-TR" b="1" dirty="0">
              <a:solidFill>
                <a:srgbClr val="FF0000"/>
              </a:solidFill>
              <a:latin typeface="Calibri" panose="020F0502020204030204" pitchFamily="34" charset="0"/>
              <a:ea typeface="Times New Roman" panose="02020603050405020304" pitchFamily="18" charset="0"/>
            </a:endParaRPr>
          </a:p>
          <a:p>
            <a:pPr algn="just" fontAlgn="base"/>
            <a:r>
              <a:rPr lang="tr-TR" b="1" dirty="0" smtClean="0">
                <a:solidFill>
                  <a:srgbClr val="0F2303"/>
                </a:solidFill>
              </a:rPr>
              <a:t>Modül </a:t>
            </a:r>
            <a:r>
              <a:rPr lang="tr-TR" b="1" dirty="0">
                <a:solidFill>
                  <a:srgbClr val="0F2303"/>
                </a:solidFill>
              </a:rPr>
              <a:t>1: Farkındalık, Tanıtım, Bilgilendirme ve Eğitim Hizmetleri: Bu modül ile </a:t>
            </a:r>
            <a:r>
              <a:rPr lang="tr-TR" b="1" dirty="0" smtClean="0">
                <a:solidFill>
                  <a:srgbClr val="0F2303"/>
                </a:solidFill>
              </a:rPr>
              <a:t>iş dünyasının</a:t>
            </a:r>
            <a:r>
              <a:rPr lang="tr-TR" b="1" dirty="0">
                <a:solidFill>
                  <a:srgbClr val="0F2303"/>
                </a:solidFill>
              </a:rPr>
              <a:t>, Ar-Ge projeleri yürütme, üniversite ile işbirliği yaparak projeler </a:t>
            </a:r>
            <a:r>
              <a:rPr lang="tr-TR" b="1" dirty="0" smtClean="0">
                <a:solidFill>
                  <a:srgbClr val="0F2303"/>
                </a:solidFill>
              </a:rPr>
              <a:t>geliştirme, teknoloji </a:t>
            </a:r>
            <a:r>
              <a:rPr lang="tr-TR" b="1" dirty="0">
                <a:solidFill>
                  <a:srgbClr val="0F2303"/>
                </a:solidFill>
              </a:rPr>
              <a:t>ve </a:t>
            </a:r>
            <a:r>
              <a:rPr lang="tr-TR" b="1" dirty="0" err="1">
                <a:solidFill>
                  <a:srgbClr val="0F2303"/>
                </a:solidFill>
              </a:rPr>
              <a:t>inovasyon</a:t>
            </a:r>
            <a:r>
              <a:rPr lang="tr-TR" b="1" dirty="0">
                <a:solidFill>
                  <a:srgbClr val="0F2303"/>
                </a:solidFill>
              </a:rPr>
              <a:t> konularında bilgi sahibi kılınması amaçlanmaktadır. </a:t>
            </a:r>
            <a:r>
              <a:rPr lang="tr-TR" b="1" dirty="0" smtClean="0">
                <a:solidFill>
                  <a:srgbClr val="0F2303"/>
                </a:solidFill>
              </a:rPr>
              <a:t>Modül çerçevesinde </a:t>
            </a:r>
            <a:r>
              <a:rPr lang="tr-TR" b="1" dirty="0">
                <a:solidFill>
                  <a:srgbClr val="0F2303"/>
                </a:solidFill>
              </a:rPr>
              <a:t>yürütülebilecek faaliyetler, üniversitelerin iş dünyasına yönelik </a:t>
            </a:r>
            <a:r>
              <a:rPr lang="tr-TR" b="1" dirty="0" smtClean="0">
                <a:solidFill>
                  <a:srgbClr val="0F2303"/>
                </a:solidFill>
              </a:rPr>
              <a:t>olarak sahip </a:t>
            </a:r>
            <a:r>
              <a:rPr lang="tr-TR" b="1" dirty="0">
                <a:solidFill>
                  <a:srgbClr val="0F2303"/>
                </a:solidFill>
              </a:rPr>
              <a:t>oldukları yetkinliklerinin, kaynakların ve işbirliği imkânlarının tanıtılması, </a:t>
            </a:r>
            <a:r>
              <a:rPr lang="tr-TR" b="1" dirty="0" smtClean="0">
                <a:solidFill>
                  <a:srgbClr val="0F2303"/>
                </a:solidFill>
              </a:rPr>
              <a:t>yeni teknolojiler</a:t>
            </a:r>
            <a:r>
              <a:rPr lang="tr-TR" b="1" dirty="0">
                <a:solidFill>
                  <a:srgbClr val="0F2303"/>
                </a:solidFill>
              </a:rPr>
              <a:t>, Ar-Ge sistematiği vb. konularda eğitim organizasyonları düzenlenmesi </a:t>
            </a:r>
            <a:r>
              <a:rPr lang="tr-TR" b="1" dirty="0" smtClean="0">
                <a:solidFill>
                  <a:srgbClr val="0F2303"/>
                </a:solidFill>
              </a:rPr>
              <a:t>ve üniversite </a:t>
            </a:r>
            <a:r>
              <a:rPr lang="tr-TR" b="1" dirty="0">
                <a:solidFill>
                  <a:srgbClr val="0F2303"/>
                </a:solidFill>
              </a:rPr>
              <a:t>sanayi işbirliğine yönelik çeşitli bilgilendirme etkinliklerinin </a:t>
            </a:r>
            <a:r>
              <a:rPr lang="tr-TR" b="1" dirty="0" smtClean="0">
                <a:solidFill>
                  <a:srgbClr val="0F2303"/>
                </a:solidFill>
              </a:rPr>
              <a:t>yapılması şeklinde </a:t>
            </a:r>
            <a:r>
              <a:rPr lang="tr-TR" b="1" dirty="0">
                <a:solidFill>
                  <a:srgbClr val="0F2303"/>
                </a:solidFill>
              </a:rPr>
              <a:t>sıralanabilir.</a:t>
            </a:r>
          </a:p>
          <a:p>
            <a:pPr algn="just" fontAlgn="base"/>
            <a:r>
              <a:rPr lang="tr-TR" b="1" dirty="0" smtClean="0">
                <a:solidFill>
                  <a:srgbClr val="0F2303"/>
                </a:solidFill>
              </a:rPr>
              <a:t>Modül </a:t>
            </a:r>
            <a:r>
              <a:rPr lang="tr-TR" b="1" dirty="0">
                <a:solidFill>
                  <a:srgbClr val="0F2303"/>
                </a:solidFill>
              </a:rPr>
              <a:t>2: Destek Programlarından Yararlanmaya Yönelik Hizmetler: Bu </a:t>
            </a:r>
            <a:r>
              <a:rPr lang="tr-TR" b="1" dirty="0" smtClean="0">
                <a:solidFill>
                  <a:srgbClr val="0F2303"/>
                </a:solidFill>
              </a:rPr>
              <a:t>modül çerçevesinde </a:t>
            </a:r>
            <a:r>
              <a:rPr lang="tr-TR" b="1" dirty="0">
                <a:solidFill>
                  <a:srgbClr val="0F2303"/>
                </a:solidFill>
              </a:rPr>
              <a:t>TTO tarafından yürütülebilecek faaliyetler; üniversitelerin ve </a:t>
            </a:r>
            <a:r>
              <a:rPr lang="tr-TR" b="1" dirty="0" smtClean="0">
                <a:solidFill>
                  <a:srgbClr val="0F2303"/>
                </a:solidFill>
              </a:rPr>
              <a:t>iş dünyasının </a:t>
            </a:r>
            <a:r>
              <a:rPr lang="tr-TR" b="1" dirty="0">
                <a:solidFill>
                  <a:srgbClr val="0F2303"/>
                </a:solidFill>
              </a:rPr>
              <a:t>çeşitli hibe destek programlarından yararlanması için </a:t>
            </a:r>
            <a:r>
              <a:rPr lang="tr-TR" b="1" dirty="0" smtClean="0">
                <a:solidFill>
                  <a:srgbClr val="0F2303"/>
                </a:solidFill>
              </a:rPr>
              <a:t>bilgilendirme, projelendirme </a:t>
            </a:r>
            <a:r>
              <a:rPr lang="tr-TR" b="1" dirty="0">
                <a:solidFill>
                  <a:srgbClr val="0F2303"/>
                </a:solidFill>
              </a:rPr>
              <a:t>ve idari destek işlemleri vb. </a:t>
            </a:r>
            <a:r>
              <a:rPr lang="tr-TR" b="1" dirty="0">
                <a:solidFill>
                  <a:srgbClr val="0F2303"/>
                </a:solidFill>
              </a:rPr>
              <a:t>olarak tanımlanabilir. </a:t>
            </a:r>
            <a:r>
              <a:rPr lang="tr-TR" b="1" dirty="0">
                <a:solidFill>
                  <a:srgbClr val="0F2303"/>
                </a:solidFill>
              </a:rPr>
              <a:t>Ulusal ve </a:t>
            </a:r>
            <a:r>
              <a:rPr lang="tr-TR" b="1" dirty="0" smtClean="0">
                <a:solidFill>
                  <a:srgbClr val="0F2303"/>
                </a:solidFill>
              </a:rPr>
              <a:t>uluslararası araştırma </a:t>
            </a:r>
            <a:r>
              <a:rPr lang="tr-TR" b="1" dirty="0">
                <a:solidFill>
                  <a:srgbClr val="0F2303"/>
                </a:solidFill>
              </a:rPr>
              <a:t>projeleri kapsamında üniversite çatısı altında üretilecek yeni bilgi </a:t>
            </a:r>
            <a:r>
              <a:rPr lang="tr-TR" b="1" dirty="0" smtClean="0">
                <a:solidFill>
                  <a:srgbClr val="0F2303"/>
                </a:solidFill>
              </a:rPr>
              <a:t>ve teknolojiler</a:t>
            </a:r>
            <a:r>
              <a:rPr lang="tr-TR" b="1" dirty="0">
                <a:solidFill>
                  <a:srgbClr val="0F2303"/>
                </a:solidFill>
              </a:rPr>
              <a:t>, </a:t>
            </a:r>
            <a:r>
              <a:rPr lang="tr-TR" b="1" dirty="0" err="1">
                <a:solidFill>
                  <a:srgbClr val="0F2303"/>
                </a:solidFill>
              </a:rPr>
              <a:t>TTO’nun</a:t>
            </a:r>
            <a:r>
              <a:rPr lang="tr-TR" b="1" dirty="0">
                <a:solidFill>
                  <a:srgbClr val="0F2303"/>
                </a:solidFill>
              </a:rPr>
              <a:t> asli katma değerini oluşturacağı lisanslama ve </a:t>
            </a:r>
            <a:r>
              <a:rPr lang="tr-TR" b="1" dirty="0" smtClean="0">
                <a:solidFill>
                  <a:srgbClr val="0F2303"/>
                </a:solidFill>
              </a:rPr>
              <a:t>ticarileştirme faaliyetleri </a:t>
            </a:r>
            <a:r>
              <a:rPr lang="tr-TR" b="1" dirty="0">
                <a:solidFill>
                  <a:srgbClr val="0F2303"/>
                </a:solidFill>
              </a:rPr>
              <a:t>için en önemli girdilerden birini oluşturmaktadır.</a:t>
            </a:r>
          </a:p>
          <a:p>
            <a:pPr algn="just" fontAlgn="base"/>
            <a:endParaRPr lang="tr-TR" b="1" dirty="0">
              <a:solidFill>
                <a:srgbClr val="0F2303"/>
              </a:solidFill>
            </a:endParaRPr>
          </a:p>
        </p:txBody>
      </p:sp>
    </p:spTree>
    <p:extLst>
      <p:ext uri="{BB962C8B-B14F-4D97-AF65-F5344CB8AC3E}">
        <p14:creationId xmlns:p14="http://schemas.microsoft.com/office/powerpoint/2010/main" val="499761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73892" y="1291399"/>
            <a:ext cx="8959272" cy="5632311"/>
          </a:xfrm>
          <a:prstGeom prst="rect">
            <a:avLst/>
          </a:prstGeom>
        </p:spPr>
        <p:txBody>
          <a:bodyPr wrap="square">
            <a:spAutoFit/>
          </a:bodyPr>
          <a:lstStyle/>
          <a:p>
            <a:pPr algn="just" fontAlgn="base">
              <a:spcAft>
                <a:spcPts val="0"/>
              </a:spcAft>
            </a:pPr>
            <a:r>
              <a:rPr lang="tr-TR" b="1" dirty="0" smtClean="0">
                <a:solidFill>
                  <a:srgbClr val="0F2303"/>
                </a:solidFill>
              </a:rPr>
              <a:t>Modül </a:t>
            </a:r>
            <a:r>
              <a:rPr lang="tr-TR" b="1" dirty="0">
                <a:solidFill>
                  <a:srgbClr val="0F2303"/>
                </a:solidFill>
              </a:rPr>
              <a:t>3: Proje Geliştirme/Yönetim Hizmetleri (Üniversite Sanayi </a:t>
            </a:r>
            <a:r>
              <a:rPr lang="tr-TR" b="1" dirty="0" smtClean="0">
                <a:solidFill>
                  <a:srgbClr val="0F2303"/>
                </a:solidFill>
              </a:rPr>
              <a:t>İşbirliği Faaliyetleri</a:t>
            </a:r>
            <a:r>
              <a:rPr lang="tr-TR" b="1" dirty="0">
                <a:solidFill>
                  <a:srgbClr val="0F2303"/>
                </a:solidFill>
              </a:rPr>
              <a:t>): Bu modülün ana ekseni, üniversitelerin sahip oldukları akademik </a:t>
            </a:r>
            <a:r>
              <a:rPr lang="tr-TR" b="1" dirty="0" smtClean="0">
                <a:solidFill>
                  <a:srgbClr val="0F2303"/>
                </a:solidFill>
              </a:rPr>
              <a:t>bilgi birikiminin </a:t>
            </a:r>
            <a:r>
              <a:rPr lang="tr-TR" b="1" dirty="0">
                <a:solidFill>
                  <a:srgbClr val="0F2303"/>
                </a:solidFill>
              </a:rPr>
              <a:t>özel sektör Ar-Ge projelerinde kullanılmasıdır. Bu modül çerçevesinde </a:t>
            </a:r>
            <a:r>
              <a:rPr lang="tr-TR" b="1" dirty="0" smtClean="0">
                <a:solidFill>
                  <a:srgbClr val="0F2303"/>
                </a:solidFill>
              </a:rPr>
              <a:t>TTO tarafından </a:t>
            </a:r>
            <a:r>
              <a:rPr lang="tr-TR" b="1" dirty="0">
                <a:solidFill>
                  <a:srgbClr val="0F2303"/>
                </a:solidFill>
              </a:rPr>
              <a:t>yürütülecek faaliyetler; çeşitli iletişim araçlarının kullanılarak </a:t>
            </a:r>
            <a:r>
              <a:rPr lang="tr-TR" b="1" dirty="0" smtClean="0">
                <a:solidFill>
                  <a:srgbClr val="0F2303"/>
                </a:solidFill>
              </a:rPr>
              <a:t>firmaların ihtiyaçlarının </a:t>
            </a:r>
            <a:r>
              <a:rPr lang="tr-TR" b="1" dirty="0">
                <a:solidFill>
                  <a:srgbClr val="0F2303"/>
                </a:solidFill>
              </a:rPr>
              <a:t>belirlenmesi ve projelendirilmesi, belirlenen projelere destek </a:t>
            </a:r>
            <a:r>
              <a:rPr lang="tr-TR" b="1" dirty="0" smtClean="0">
                <a:solidFill>
                  <a:srgbClr val="0F2303"/>
                </a:solidFill>
              </a:rPr>
              <a:t>verecek araştırmacıların </a:t>
            </a:r>
            <a:r>
              <a:rPr lang="tr-TR" b="1" dirty="0">
                <a:solidFill>
                  <a:srgbClr val="0F2303"/>
                </a:solidFill>
              </a:rPr>
              <a:t>bulunması, işbirliğine yönelik kontratların oluşturulması, </a:t>
            </a:r>
            <a:r>
              <a:rPr lang="tr-TR" b="1" dirty="0" smtClean="0">
                <a:solidFill>
                  <a:srgbClr val="0F2303"/>
                </a:solidFill>
              </a:rPr>
              <a:t>projelerin yürütülmesi esnasında </a:t>
            </a:r>
            <a:r>
              <a:rPr lang="tr-TR" b="1" dirty="0">
                <a:solidFill>
                  <a:srgbClr val="0F2303"/>
                </a:solidFill>
              </a:rPr>
              <a:t>verilecek koordinasyon hizmetleri olarak örneklendirilebilir. </a:t>
            </a:r>
            <a:r>
              <a:rPr lang="tr-TR" b="1" dirty="0" smtClean="0">
                <a:solidFill>
                  <a:srgbClr val="0F2303"/>
                </a:solidFill>
              </a:rPr>
              <a:t>Bu modül </a:t>
            </a:r>
            <a:r>
              <a:rPr lang="tr-TR" b="1" dirty="0">
                <a:solidFill>
                  <a:srgbClr val="0F2303"/>
                </a:solidFill>
              </a:rPr>
              <a:t>kapsamında </a:t>
            </a:r>
            <a:r>
              <a:rPr lang="tr-TR" b="1" dirty="0" smtClean="0">
                <a:solidFill>
                  <a:srgbClr val="0F2303"/>
                </a:solidFill>
              </a:rPr>
              <a:t>oluşacak çıktılar </a:t>
            </a:r>
            <a:r>
              <a:rPr lang="tr-TR" b="1" dirty="0">
                <a:solidFill>
                  <a:srgbClr val="0F2303"/>
                </a:solidFill>
              </a:rPr>
              <a:t>da teknoloji transferi için önemli </a:t>
            </a:r>
            <a:r>
              <a:rPr lang="tr-TR" b="1" dirty="0" smtClean="0">
                <a:solidFill>
                  <a:srgbClr val="0F2303"/>
                </a:solidFill>
              </a:rPr>
              <a:t>girdiler oluşturmaktadır</a:t>
            </a:r>
            <a:r>
              <a:rPr lang="tr-TR" b="1" dirty="0">
                <a:solidFill>
                  <a:srgbClr val="0F2303"/>
                </a:solidFill>
              </a:rPr>
              <a:t>.</a:t>
            </a:r>
          </a:p>
          <a:p>
            <a:pPr algn="just" fontAlgn="base">
              <a:spcAft>
                <a:spcPts val="0"/>
              </a:spcAft>
            </a:pPr>
            <a:r>
              <a:rPr lang="tr-TR" b="1" dirty="0" smtClean="0">
                <a:solidFill>
                  <a:srgbClr val="0F2303"/>
                </a:solidFill>
              </a:rPr>
              <a:t>Modül </a:t>
            </a:r>
            <a:r>
              <a:rPr lang="tr-TR" b="1" dirty="0">
                <a:solidFill>
                  <a:srgbClr val="0F2303"/>
                </a:solidFill>
              </a:rPr>
              <a:t>4: Fikri Sınai Hakların Yönetimi ve Lisanslama Hizmetleri: </a:t>
            </a:r>
            <a:r>
              <a:rPr lang="tr-TR" b="1" dirty="0" smtClean="0">
                <a:solidFill>
                  <a:srgbClr val="0F2303"/>
                </a:solidFill>
              </a:rPr>
              <a:t>Üniversitelerde fikri </a:t>
            </a:r>
            <a:r>
              <a:rPr lang="tr-TR" b="1" dirty="0">
                <a:solidFill>
                  <a:srgbClr val="0F2303"/>
                </a:solidFill>
              </a:rPr>
              <a:t>mülkiyet kapsamında değerlendirilebilecek proje ve çalışmaların belirlenmesi, </a:t>
            </a:r>
            <a:r>
              <a:rPr lang="tr-TR" b="1" dirty="0" smtClean="0">
                <a:solidFill>
                  <a:srgbClr val="0F2303"/>
                </a:solidFill>
              </a:rPr>
              <a:t>fikri mülkiyet </a:t>
            </a:r>
            <a:r>
              <a:rPr lang="tr-TR" b="1" dirty="0">
                <a:solidFill>
                  <a:srgbClr val="0F2303"/>
                </a:solidFill>
              </a:rPr>
              <a:t>yönetimi çerçevesinde gizlilik, </a:t>
            </a:r>
            <a:r>
              <a:rPr lang="tr-TR" b="1" dirty="0" err="1">
                <a:solidFill>
                  <a:srgbClr val="0F2303"/>
                </a:solidFill>
              </a:rPr>
              <a:t>know</a:t>
            </a:r>
            <a:r>
              <a:rPr lang="tr-TR" b="1" dirty="0">
                <a:solidFill>
                  <a:srgbClr val="0F2303"/>
                </a:solidFill>
              </a:rPr>
              <a:t>-how, tescil vb. </a:t>
            </a:r>
            <a:r>
              <a:rPr lang="tr-TR" b="1" dirty="0">
                <a:solidFill>
                  <a:srgbClr val="0F2303"/>
                </a:solidFill>
              </a:rPr>
              <a:t>kararların alınması, </a:t>
            </a:r>
            <a:r>
              <a:rPr lang="tr-TR" b="1" dirty="0" smtClean="0">
                <a:solidFill>
                  <a:srgbClr val="0F2303"/>
                </a:solidFill>
              </a:rPr>
              <a:t>tescil işlemleri </a:t>
            </a:r>
            <a:r>
              <a:rPr lang="tr-TR" b="1" dirty="0">
                <a:solidFill>
                  <a:srgbClr val="0F2303"/>
                </a:solidFill>
              </a:rPr>
              <a:t>(faydalı model, patent vb.), fikri mülkiyetin pazarlanması, lisanslanması </a:t>
            </a:r>
            <a:r>
              <a:rPr lang="tr-TR" b="1" dirty="0" smtClean="0">
                <a:solidFill>
                  <a:srgbClr val="0F2303"/>
                </a:solidFill>
              </a:rPr>
              <a:t>ve kullanıcıya/müşteriye </a:t>
            </a:r>
            <a:r>
              <a:rPr lang="tr-TR" b="1" dirty="0">
                <a:solidFill>
                  <a:srgbClr val="0F2303"/>
                </a:solidFill>
              </a:rPr>
              <a:t>kullanım bilgisinin aktarılması </a:t>
            </a:r>
            <a:r>
              <a:rPr lang="tr-TR" b="1" dirty="0" smtClean="0">
                <a:solidFill>
                  <a:srgbClr val="0F2303"/>
                </a:solidFill>
              </a:rPr>
              <a:t>ile ilgili </a:t>
            </a:r>
            <a:r>
              <a:rPr lang="tr-TR" b="1" dirty="0">
                <a:solidFill>
                  <a:srgbClr val="0F2303"/>
                </a:solidFill>
              </a:rPr>
              <a:t>işlemler bu </a:t>
            </a:r>
            <a:r>
              <a:rPr lang="tr-TR" b="1" dirty="0" smtClean="0">
                <a:solidFill>
                  <a:srgbClr val="0F2303"/>
                </a:solidFill>
              </a:rPr>
              <a:t>modül kapsamında </a:t>
            </a:r>
            <a:r>
              <a:rPr lang="tr-TR" b="1" dirty="0">
                <a:solidFill>
                  <a:srgbClr val="0F2303"/>
                </a:solidFill>
              </a:rPr>
              <a:t>yürütülecektir.</a:t>
            </a:r>
          </a:p>
          <a:p>
            <a:pPr algn="just" fontAlgn="base">
              <a:spcAft>
                <a:spcPts val="0"/>
              </a:spcAft>
            </a:pPr>
            <a:r>
              <a:rPr lang="tr-TR" b="1" dirty="0" smtClean="0">
                <a:solidFill>
                  <a:srgbClr val="0F2303"/>
                </a:solidFill>
              </a:rPr>
              <a:t>Modül </a:t>
            </a:r>
            <a:r>
              <a:rPr lang="tr-TR" b="1" dirty="0">
                <a:solidFill>
                  <a:srgbClr val="0F2303"/>
                </a:solidFill>
              </a:rPr>
              <a:t>5: Şirketleşme ve Girişimcilik Hizmetleri: Yeni ürün ve </a:t>
            </a:r>
            <a:r>
              <a:rPr lang="tr-TR" b="1" dirty="0" smtClean="0">
                <a:solidFill>
                  <a:srgbClr val="0F2303"/>
                </a:solidFill>
              </a:rPr>
              <a:t>teknolojilerin ekonomiye kazandırılmasına yönelik </a:t>
            </a:r>
            <a:r>
              <a:rPr lang="tr-TR" b="1" dirty="0">
                <a:solidFill>
                  <a:srgbClr val="0F2303"/>
                </a:solidFill>
              </a:rPr>
              <a:t>olarak akademisyenler tarafından </a:t>
            </a:r>
            <a:r>
              <a:rPr lang="tr-TR" b="1" dirty="0" smtClean="0">
                <a:solidFill>
                  <a:srgbClr val="0F2303"/>
                </a:solidFill>
              </a:rPr>
              <a:t>yürütülecek girişimcilik </a:t>
            </a:r>
            <a:r>
              <a:rPr lang="tr-TR" b="1" dirty="0">
                <a:solidFill>
                  <a:srgbClr val="0F2303"/>
                </a:solidFill>
              </a:rPr>
              <a:t>faaliyetlerinin desteklenmesi bu modülün içeriğini oluşturmaktadır. </a:t>
            </a:r>
            <a:r>
              <a:rPr lang="tr-TR" b="1" dirty="0" smtClean="0">
                <a:solidFill>
                  <a:srgbClr val="0F2303"/>
                </a:solidFill>
              </a:rPr>
              <a:t>Modül çerçevesinde </a:t>
            </a:r>
            <a:r>
              <a:rPr lang="tr-TR" b="1" dirty="0" err="1">
                <a:solidFill>
                  <a:srgbClr val="0F2303"/>
                </a:solidFill>
              </a:rPr>
              <a:t>TTO’lar</a:t>
            </a:r>
            <a:r>
              <a:rPr lang="tr-TR" b="1" dirty="0">
                <a:solidFill>
                  <a:srgbClr val="0F2303"/>
                </a:solidFill>
              </a:rPr>
              <a:t>, Ar-Ge fikri olan akademisyenleri, söz konusu </a:t>
            </a:r>
            <a:r>
              <a:rPr lang="tr-TR" b="1" dirty="0" smtClean="0">
                <a:solidFill>
                  <a:srgbClr val="0F2303"/>
                </a:solidFill>
              </a:rPr>
              <a:t>fikirlerinin projelendirilmesi</a:t>
            </a:r>
            <a:r>
              <a:rPr lang="tr-TR" b="1" dirty="0">
                <a:solidFill>
                  <a:srgbClr val="0F2303"/>
                </a:solidFill>
              </a:rPr>
              <a:t>, pazarlama, hukuk ve idari işlemler gibi konularda danışmanlık, </a:t>
            </a:r>
            <a:r>
              <a:rPr lang="tr-TR" b="1" dirty="0" smtClean="0">
                <a:solidFill>
                  <a:srgbClr val="0F2303"/>
                </a:solidFill>
              </a:rPr>
              <a:t>eğitim vb</a:t>
            </a:r>
            <a:r>
              <a:rPr lang="tr-TR" b="1" dirty="0">
                <a:solidFill>
                  <a:srgbClr val="0F2303"/>
                </a:solidFill>
              </a:rPr>
              <a:t>. </a:t>
            </a:r>
            <a:r>
              <a:rPr lang="tr-TR" b="1" dirty="0">
                <a:solidFill>
                  <a:srgbClr val="0F2303"/>
                </a:solidFill>
              </a:rPr>
              <a:t>hizmetler verilmesi şeklinde destekleyecektir</a:t>
            </a:r>
          </a:p>
        </p:txBody>
      </p:sp>
    </p:spTree>
    <p:extLst>
      <p:ext uri="{BB962C8B-B14F-4D97-AF65-F5344CB8AC3E}">
        <p14:creationId xmlns:p14="http://schemas.microsoft.com/office/powerpoint/2010/main" val="803495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3346513312"/>
              </p:ext>
            </p:extLst>
          </p:nvPr>
        </p:nvGraphicFramePr>
        <p:xfrm>
          <a:off x="526473" y="1468581"/>
          <a:ext cx="7989452" cy="5163126"/>
        </p:xfrm>
        <a:graphic>
          <a:graphicData uri="http://schemas.openxmlformats.org/drawingml/2006/table">
            <a:tbl>
              <a:tblPr/>
              <a:tblGrid>
                <a:gridCol w="1997363">
                  <a:extLst>
                    <a:ext uri="{9D8B030D-6E8A-4147-A177-3AD203B41FA5}">
                      <a16:colId xmlns:a16="http://schemas.microsoft.com/office/drawing/2014/main" val="2497372604"/>
                    </a:ext>
                  </a:extLst>
                </a:gridCol>
                <a:gridCol w="1997363">
                  <a:extLst>
                    <a:ext uri="{9D8B030D-6E8A-4147-A177-3AD203B41FA5}">
                      <a16:colId xmlns:a16="http://schemas.microsoft.com/office/drawing/2014/main" val="1225930320"/>
                    </a:ext>
                  </a:extLst>
                </a:gridCol>
                <a:gridCol w="1997363">
                  <a:extLst>
                    <a:ext uri="{9D8B030D-6E8A-4147-A177-3AD203B41FA5}">
                      <a16:colId xmlns:a16="http://schemas.microsoft.com/office/drawing/2014/main" val="2465423208"/>
                    </a:ext>
                  </a:extLst>
                </a:gridCol>
                <a:gridCol w="1997363">
                  <a:extLst>
                    <a:ext uri="{9D8B030D-6E8A-4147-A177-3AD203B41FA5}">
                      <a16:colId xmlns:a16="http://schemas.microsoft.com/office/drawing/2014/main" val="2976734762"/>
                    </a:ext>
                  </a:extLst>
                </a:gridCol>
              </a:tblGrid>
              <a:tr h="181112">
                <a:tc>
                  <a:txBody>
                    <a:bodyPr/>
                    <a:lstStyle/>
                    <a:p>
                      <a:pPr algn="ctr" fontAlgn="ctr"/>
                      <a:r>
                        <a:rPr lang="tr-TR" sz="800" b="1" i="0" u="none" strike="noStrike">
                          <a:solidFill>
                            <a:srgbClr val="000000"/>
                          </a:solidFill>
                          <a:effectLst/>
                          <a:latin typeface="Times New Roman" panose="02020603050405020304" pitchFamily="18" charset="0"/>
                        </a:rPr>
                        <a:t>GÜÇLÜ YÖNLER</a:t>
                      </a:r>
                    </a:p>
                  </a:txBody>
                  <a:tcPr marL="5217" marR="5217" marT="52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800" b="1" i="0" u="none" strike="noStrike">
                          <a:solidFill>
                            <a:srgbClr val="000000"/>
                          </a:solidFill>
                          <a:effectLst/>
                          <a:latin typeface="Times New Roman" panose="02020603050405020304" pitchFamily="18" charset="0"/>
                        </a:rPr>
                        <a:t>ZAYIF  YÖNLER</a:t>
                      </a:r>
                    </a:p>
                  </a:txBody>
                  <a:tcPr marL="5217" marR="5217" marT="52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800" b="1" i="0" u="none" strike="noStrike">
                          <a:solidFill>
                            <a:srgbClr val="000000"/>
                          </a:solidFill>
                          <a:effectLst/>
                          <a:latin typeface="Times New Roman" panose="02020603050405020304" pitchFamily="18" charset="0"/>
                        </a:rPr>
                        <a:t>FIRSATLAR</a:t>
                      </a:r>
                    </a:p>
                  </a:txBody>
                  <a:tcPr marL="5217" marR="5217" marT="52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800" b="1" i="0" u="none" strike="noStrike">
                          <a:solidFill>
                            <a:srgbClr val="000000"/>
                          </a:solidFill>
                          <a:effectLst/>
                          <a:latin typeface="Times New Roman" panose="02020603050405020304" pitchFamily="18" charset="0"/>
                        </a:rPr>
                        <a:t>TEHDİTLER</a:t>
                      </a:r>
                    </a:p>
                  </a:txBody>
                  <a:tcPr marL="5217" marR="5217" marT="52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84950293"/>
                  </a:ext>
                </a:extLst>
              </a:tr>
              <a:tr h="576781">
                <a:tc>
                  <a:txBody>
                    <a:bodyPr/>
                    <a:lstStyle/>
                    <a:p>
                      <a:pPr algn="l" fontAlgn="t"/>
                      <a:r>
                        <a:rPr lang="tr-TR" sz="700" b="0" i="0" u="none" strike="noStrike">
                          <a:solidFill>
                            <a:srgbClr val="000000"/>
                          </a:solidFill>
                          <a:effectLst/>
                          <a:latin typeface="Times New Roman" panose="02020603050405020304" pitchFamily="18" charset="0"/>
                        </a:rPr>
                        <a:t>G1- Sanayi ile güçlü iletişim geliştirebilecek seviyede ve özel sektör tecrübesine sahip personellere sahip olunması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Z1 - TÜBİTAK TTO modüllerinden biri olan "Destek Programlarından Yararlanmaya Yönelik Hizmetler" konusunda tecrübeli bir personelimizin bulunmaması.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F1- Kampüsümüzün AOSB'ye olan fiziki yakınlığı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nb-NO" sz="700" b="0" i="0" u="none" strike="noStrike">
                          <a:solidFill>
                            <a:srgbClr val="000000"/>
                          </a:solidFill>
                          <a:effectLst/>
                          <a:latin typeface="Times New Roman" panose="02020603050405020304" pitchFamily="18" charset="0"/>
                        </a:rPr>
                        <a:t>T1- GYÜ endeksine giren ilk 50 üniversite içinde olunmaması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464578"/>
                  </a:ext>
                </a:extLst>
              </a:tr>
              <a:tr h="576781">
                <a:tc>
                  <a:txBody>
                    <a:bodyPr/>
                    <a:lstStyle/>
                    <a:p>
                      <a:pPr algn="l" fontAlgn="t"/>
                      <a:r>
                        <a:rPr lang="tr-TR" sz="700" b="0" i="0" u="none" strike="noStrike">
                          <a:solidFill>
                            <a:srgbClr val="000000"/>
                          </a:solidFill>
                          <a:effectLst/>
                          <a:latin typeface="Times New Roman" panose="02020603050405020304" pitchFamily="18" charset="0"/>
                        </a:rPr>
                        <a:t>G2- AOSB Teknopark Yönetim Kurulu'nda TTO'nun temsil ediliyor olması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dirty="0">
                          <a:solidFill>
                            <a:srgbClr val="000000"/>
                          </a:solidFill>
                          <a:effectLst/>
                          <a:latin typeface="Times New Roman" panose="02020603050405020304" pitchFamily="18" charset="0"/>
                        </a:rPr>
                        <a:t> Z2 - TÜBİTAK TTO modüllerinden biri olan "Şirketleşme ve Girişimcilik Hizmetleri" konusunda tecrübeli bir personelimizin bulunmaması.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F2- Antalya şehrinin getirdiği ekonomik ve kültürel avantajlar</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T2-F9- Akdeniz TTO, Antalya Teknokent TTO ve SDÜ TTO ofislerinin rekabete etkileri</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14145043"/>
                  </a:ext>
                </a:extLst>
              </a:tr>
              <a:tr h="576781">
                <a:tc>
                  <a:txBody>
                    <a:bodyPr/>
                    <a:lstStyle/>
                    <a:p>
                      <a:pPr algn="l" fontAlgn="t"/>
                      <a:r>
                        <a:rPr lang="tr-TR" sz="700" b="0" i="0" u="none" strike="noStrike">
                          <a:solidFill>
                            <a:srgbClr val="000000"/>
                          </a:solidFill>
                          <a:effectLst/>
                          <a:latin typeface="Times New Roman" panose="02020603050405020304" pitchFamily="18" charset="0"/>
                        </a:rPr>
                        <a:t>G3- TTO personellerinin yüksek lisans ve doktora dereceleri olması veya adayı olmaları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Z3- TTO Web sitesinin bulunmaması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F3- AOSB'de kurulmakta olan Teknopark'ta da TTO hizmetlerine ihtiyaç olması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T3- Üniversite - Sanayi İş Birliği kültürünün hem sanayiciler hem de akademi bazında zayıf olması</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3891645"/>
                  </a:ext>
                </a:extLst>
              </a:tr>
              <a:tr h="445815">
                <a:tc>
                  <a:txBody>
                    <a:bodyPr/>
                    <a:lstStyle/>
                    <a:p>
                      <a:pPr algn="l" fontAlgn="t"/>
                      <a:r>
                        <a:rPr lang="tr-TR" sz="700" b="0" i="0" u="none" strike="noStrike">
                          <a:solidFill>
                            <a:srgbClr val="000000"/>
                          </a:solidFill>
                          <a:effectLst/>
                          <a:latin typeface="Times New Roman" panose="02020603050405020304" pitchFamily="18" charset="0"/>
                        </a:rPr>
                        <a:t>G4- TTO personellerinin gerçekleştirilmiş ve devam eden projelerde rol almış veya yürütmüş olmaları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Z4- TTO bütçesinin sınırlı olması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F4- Üniversite akademisyenlerimizin araştırma alanları yönünden yeni teknolojilere yakın olmaları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T4 - Küresel Pandemi nedeniyle oluşan yeni normallerin beraberinde getirdiği güvensiz ekonomi ortamı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7347267"/>
                  </a:ext>
                </a:extLst>
              </a:tr>
              <a:tr h="576781">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Z5-  Z1 ve Z2'de belirtilen zayıflıklardan dolayı   TTO hizmetleri konusunda akademisyen ve öğrencilere yeterli bilgilendirmenin yapılamaması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F5- Akademisyenlerin ve öğrencilerin, ulusal ve uluslararası projeler yazma konusunda potansiyelli olması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T5- AOSB Teknoparkın açılmaması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218175"/>
                  </a:ext>
                </a:extLst>
              </a:tr>
              <a:tr h="445815">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F6- Bölgedeki sanayi kuruluşlarının iyi düzeyde olması ve bazılarının AR-GE merkezine sahip olmaları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0130481"/>
                  </a:ext>
                </a:extLst>
              </a:tr>
              <a:tr h="445815">
                <a:tc>
                  <a:txBody>
                    <a:bodyPr/>
                    <a:lstStyle/>
                    <a:p>
                      <a:pPr algn="l" fontAlgn="b"/>
                      <a:r>
                        <a:rPr lang="tr-TR" sz="700" b="0" i="0" u="none" strike="noStrike">
                          <a:solidFill>
                            <a:srgbClr val="000000"/>
                          </a:solidFill>
                          <a:effectLst/>
                          <a:latin typeface="Times New Roman" panose="02020603050405020304" pitchFamily="18" charset="0"/>
                        </a:rPr>
                        <a:t> </a:t>
                      </a:r>
                    </a:p>
                  </a:txBody>
                  <a:tcPr marL="5217" marR="5217" marT="52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F7- Yerli ve milli üretimin Türkiye'nin en önemli hedefi haline gelmesi ve bu konudaki çalışmaların oldukça hızlanmış olması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35385171"/>
                  </a:ext>
                </a:extLst>
              </a:tr>
              <a:tr h="445815">
                <a:tc>
                  <a:txBody>
                    <a:bodyPr/>
                    <a:lstStyle/>
                    <a:p>
                      <a:pPr algn="l" fontAlgn="b"/>
                      <a:r>
                        <a:rPr lang="tr-TR" sz="700" b="0" i="0" u="none" strike="noStrike">
                          <a:solidFill>
                            <a:srgbClr val="000000"/>
                          </a:solidFill>
                          <a:effectLst/>
                          <a:latin typeface="Times New Roman" panose="02020603050405020304" pitchFamily="18" charset="0"/>
                        </a:rPr>
                        <a:t> </a:t>
                      </a:r>
                    </a:p>
                  </a:txBody>
                  <a:tcPr marL="5217" marR="5217" marT="52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F8- Teknoloji yönetimi konusunda tecrübeli bir rektörlüğe sahip olunması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519415"/>
                  </a:ext>
                </a:extLst>
              </a:tr>
              <a:tr h="445815">
                <a:tc>
                  <a:txBody>
                    <a:bodyPr/>
                    <a:lstStyle/>
                    <a:p>
                      <a:pPr algn="l" fontAlgn="b"/>
                      <a:r>
                        <a:rPr lang="tr-TR" sz="700" b="0" i="0" u="none" strike="noStrike">
                          <a:solidFill>
                            <a:srgbClr val="000000"/>
                          </a:solidFill>
                          <a:effectLst/>
                          <a:latin typeface="Times New Roman" panose="02020603050405020304" pitchFamily="18" charset="0"/>
                        </a:rPr>
                        <a:t> </a:t>
                      </a:r>
                    </a:p>
                  </a:txBody>
                  <a:tcPr marL="5217" marR="5217" marT="52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F9-T2- Akdeniz TTO, Antalya Teknokent TTO ve SDÜ TTO ofislerinin rekabete etkileri</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2215918"/>
                  </a:ext>
                </a:extLst>
              </a:tr>
              <a:tr h="445815">
                <a:tc>
                  <a:txBody>
                    <a:bodyPr/>
                    <a:lstStyle/>
                    <a:p>
                      <a:pPr algn="l" fontAlgn="t"/>
                      <a:r>
                        <a:rPr lang="tr-TR" sz="700" b="0" i="0" u="none" strike="noStrike">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0" i="0" u="none" strike="noStrike">
                          <a:solidFill>
                            <a:srgbClr val="000000"/>
                          </a:solidFill>
                          <a:effectLst/>
                          <a:latin typeface="Times New Roman" panose="02020603050405020304" pitchFamily="18" charset="0"/>
                        </a:rPr>
                        <a:t> </a:t>
                      </a:r>
                    </a:p>
                  </a:txBody>
                  <a:tcPr marL="5217" marR="5217" marT="52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F10- Hukuki konularda danışabileceğimiz üniversite idari kadrosunda bulunan hukuk danışmanlarımızın olması</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dirty="0">
                          <a:solidFill>
                            <a:srgbClr val="000000"/>
                          </a:solidFill>
                          <a:effectLst/>
                          <a:latin typeface="Times New Roman" panose="02020603050405020304" pitchFamily="18" charset="0"/>
                        </a:rPr>
                        <a:t> </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93032890"/>
                  </a:ext>
                </a:extLst>
              </a:tr>
            </a:tbl>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2337371630"/>
              </p:ext>
            </p:extLst>
          </p:nvPr>
        </p:nvGraphicFramePr>
        <p:xfrm>
          <a:off x="701964" y="1450108"/>
          <a:ext cx="7684653" cy="5089236"/>
        </p:xfrm>
        <a:graphic>
          <a:graphicData uri="http://schemas.openxmlformats.org/drawingml/2006/table">
            <a:tbl>
              <a:tblPr/>
              <a:tblGrid>
                <a:gridCol w="2201703">
                  <a:extLst>
                    <a:ext uri="{9D8B030D-6E8A-4147-A177-3AD203B41FA5}">
                      <a16:colId xmlns:a16="http://schemas.microsoft.com/office/drawing/2014/main" val="259823205"/>
                    </a:ext>
                  </a:extLst>
                </a:gridCol>
                <a:gridCol w="2741475">
                  <a:extLst>
                    <a:ext uri="{9D8B030D-6E8A-4147-A177-3AD203B41FA5}">
                      <a16:colId xmlns:a16="http://schemas.microsoft.com/office/drawing/2014/main" val="1904690198"/>
                    </a:ext>
                  </a:extLst>
                </a:gridCol>
                <a:gridCol w="2741475">
                  <a:extLst>
                    <a:ext uri="{9D8B030D-6E8A-4147-A177-3AD203B41FA5}">
                      <a16:colId xmlns:a16="http://schemas.microsoft.com/office/drawing/2014/main" val="1373626281"/>
                    </a:ext>
                  </a:extLst>
                </a:gridCol>
              </a:tblGrid>
              <a:tr h="251320">
                <a:tc>
                  <a:txBody>
                    <a:bodyPr/>
                    <a:lstStyle/>
                    <a:p>
                      <a:pPr algn="l" rtl="0" fontAlgn="ctr"/>
                      <a:r>
                        <a:rPr lang="tr-TR" sz="1200" b="1" i="0" u="none" strike="noStrike">
                          <a:solidFill>
                            <a:srgbClr val="FFFFFF"/>
                          </a:solidFill>
                          <a:effectLst/>
                          <a:latin typeface="Calibri" panose="020F0502020204030204" pitchFamily="34" charset="0"/>
                        </a:rPr>
                        <a:t>Paydaş Adı</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tc>
                  <a:txBody>
                    <a:bodyPr/>
                    <a:lstStyle/>
                    <a:p>
                      <a:pPr algn="l" rtl="0" fontAlgn="ctr"/>
                      <a:r>
                        <a:rPr lang="tr-TR" sz="1200" b="1" i="0" u="none" strike="noStrike">
                          <a:solidFill>
                            <a:srgbClr val="FFFFFF"/>
                          </a:solidFill>
                          <a:effectLst/>
                          <a:latin typeface="Calibri" panose="020F0502020204030204" pitchFamily="34" charset="0"/>
                        </a:rPr>
                        <a:t>Paydaş Beklentisi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tc>
                  <a:txBody>
                    <a:bodyPr/>
                    <a:lstStyle/>
                    <a:p>
                      <a:pPr algn="l" rtl="0" fontAlgn="ctr"/>
                      <a:r>
                        <a:rPr lang="tr-TR" sz="1200" b="1" i="0" u="none" strike="noStrike">
                          <a:solidFill>
                            <a:srgbClr val="FFFFFF"/>
                          </a:solidFill>
                          <a:effectLst/>
                          <a:latin typeface="Calibri" panose="020F0502020204030204" pitchFamily="34" charset="0"/>
                        </a:rPr>
                        <a:t>Karşılanma Durumu</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val="3945211602"/>
                  </a:ext>
                </a:extLst>
              </a:tr>
              <a:tr h="349056">
                <a:tc>
                  <a:txBody>
                    <a:bodyPr/>
                    <a:lstStyle/>
                    <a:p>
                      <a:pPr algn="ctr" rtl="0" fontAlgn="ctr"/>
                      <a:r>
                        <a:rPr lang="tr-TR" sz="1000" b="0" i="0" u="none" strike="noStrike" dirty="0">
                          <a:solidFill>
                            <a:srgbClr val="000000"/>
                          </a:solidFill>
                          <a:effectLst/>
                          <a:latin typeface="Calibri" panose="020F0502020204030204" pitchFamily="34" charset="0"/>
                        </a:rPr>
                        <a:t>TTO PERSONELİ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Ortak  ve Verimli Çıktılar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sv-SE" sz="1000" b="0" i="0" u="none" strike="noStrike">
                          <a:solidFill>
                            <a:srgbClr val="000000"/>
                          </a:solidFill>
                          <a:effectLst/>
                          <a:latin typeface="Calibri" panose="020F0502020204030204" pitchFamily="34" charset="0"/>
                        </a:rPr>
                        <a:t>Verimli bir şekilde personeller çalışmaktadır.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2943370238"/>
                  </a:ext>
                </a:extLst>
              </a:tr>
              <a:tr h="677169">
                <a:tc>
                  <a:txBody>
                    <a:bodyPr/>
                    <a:lstStyle/>
                    <a:p>
                      <a:pPr algn="ctr" rtl="0" fontAlgn="ctr"/>
                      <a:r>
                        <a:rPr lang="tr-TR" sz="1000" b="0" i="0" u="none" strike="noStrike" dirty="0">
                          <a:solidFill>
                            <a:srgbClr val="000000"/>
                          </a:solidFill>
                          <a:effectLst/>
                          <a:latin typeface="Calibri" panose="020F0502020204030204" pitchFamily="34" charset="0"/>
                        </a:rPr>
                        <a:t>ABÜ İDARİ PERSONEL</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Ortak  ve Verimli Çıktılar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Talep edilen bilgiler; mali işer, satın alma ve tanıtım birimleri ile paylaşılmış süreçte koordineli çalışılmaya devam edilmektedir.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2506468913"/>
                  </a:ext>
                </a:extLst>
              </a:tr>
              <a:tr h="621320">
                <a:tc>
                  <a:txBody>
                    <a:bodyPr/>
                    <a:lstStyle/>
                    <a:p>
                      <a:pPr algn="ctr" rtl="0" fontAlgn="ctr"/>
                      <a:r>
                        <a:rPr lang="tr-TR" sz="1000" b="0" i="0" u="none" strike="noStrike" dirty="0">
                          <a:solidFill>
                            <a:srgbClr val="000000"/>
                          </a:solidFill>
                          <a:effectLst/>
                          <a:latin typeface="Calibri" panose="020F0502020204030204" pitchFamily="34" charset="0"/>
                        </a:rPr>
                        <a:t>Kısmi Zamanlı Öğrenci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dirty="0">
                          <a:solidFill>
                            <a:srgbClr val="000000"/>
                          </a:solidFill>
                          <a:effectLst/>
                          <a:latin typeface="Calibri" panose="020F0502020204030204" pitchFamily="34" charset="0"/>
                        </a:rPr>
                        <a:t>Ücret, Verimli Çalışma Ortamı ve İş Üretme</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Kısmi zamanlı öğrencilerimiz ile verimli bir şekilde çalışılmaya ve talepleri karşılanmaya devam edilmektedir.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3937038691"/>
                  </a:ext>
                </a:extLst>
              </a:tr>
              <a:tr h="642262">
                <a:tc rowSpan="2">
                  <a:txBody>
                    <a:bodyPr/>
                    <a:lstStyle/>
                    <a:p>
                      <a:pPr algn="ctr" rtl="0" fontAlgn="ctr"/>
                      <a:r>
                        <a:rPr lang="tr-TR" sz="1000" b="0" i="0" u="none" strike="noStrike">
                          <a:solidFill>
                            <a:srgbClr val="000000"/>
                          </a:solidFill>
                          <a:effectLst/>
                          <a:latin typeface="Calibri" panose="020F0502020204030204" pitchFamily="34" charset="0"/>
                        </a:rPr>
                        <a:t>ABÜ Akademik Personeli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dirty="0">
                          <a:solidFill>
                            <a:srgbClr val="000000"/>
                          </a:solidFill>
                          <a:effectLst/>
                          <a:latin typeface="Calibri" panose="020F0502020204030204" pitchFamily="34" charset="0"/>
                        </a:rPr>
                        <a:t>Proje yazım desteği, çağrı bilgilendirilmesi, patent </a:t>
                      </a:r>
                      <a:r>
                        <a:rPr lang="tr-TR" sz="1000" b="0" i="0" u="none" strike="noStrike" dirty="0" err="1">
                          <a:solidFill>
                            <a:srgbClr val="000000"/>
                          </a:solidFill>
                          <a:effectLst/>
                          <a:latin typeface="Calibri" panose="020F0502020204030204" pitchFamily="34" charset="0"/>
                        </a:rPr>
                        <a:t>başburu</a:t>
                      </a:r>
                      <a:r>
                        <a:rPr lang="tr-TR" sz="1000" b="0" i="0" u="none" strike="noStrike" dirty="0">
                          <a:solidFill>
                            <a:srgbClr val="000000"/>
                          </a:solidFill>
                          <a:effectLst/>
                          <a:latin typeface="Calibri" panose="020F0502020204030204" pitchFamily="34" charset="0"/>
                        </a:rPr>
                        <a:t> desteği, sanayi firmaları ve dış firmalarla iletişim desteği.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8D3E0"/>
                    </a:solidFill>
                  </a:tcPr>
                </a:tc>
                <a:tc rowSpan="2">
                  <a:txBody>
                    <a:bodyPr/>
                    <a:lstStyle/>
                    <a:p>
                      <a:pPr algn="ctr" rtl="0" fontAlgn="ctr"/>
                      <a:r>
                        <a:rPr lang="tr-TR" sz="1000" b="0" i="0" u="none" strike="noStrike">
                          <a:solidFill>
                            <a:srgbClr val="000000"/>
                          </a:solidFill>
                          <a:effectLst/>
                          <a:latin typeface="Calibri" panose="020F0502020204030204" pitchFamily="34" charset="0"/>
                        </a:rPr>
                        <a:t>Gelen talepler neticesinde akademik personele proje yazım desteği ve bilgilendirmeler yapılmıştır.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487195460"/>
                  </a:ext>
                </a:extLst>
              </a:tr>
              <a:tr h="174528">
                <a:tc vMerge="1">
                  <a:txBody>
                    <a:bodyPr/>
                    <a:lstStyle/>
                    <a:p>
                      <a:endParaRPr lang="tr-TR"/>
                    </a:p>
                  </a:txBody>
                  <a:tcPr/>
                </a:tc>
                <a:tc>
                  <a:txBody>
                    <a:bodyPr/>
                    <a:lstStyle/>
                    <a:p>
                      <a:pPr algn="ctr" rtl="0" fontAlgn="ctr"/>
                      <a:r>
                        <a:rPr lang="tr-TR" sz="1000" b="0" i="0" u="none" strike="noStrike">
                          <a:solidFill>
                            <a:srgbClr val="000000"/>
                          </a:solidFill>
                          <a:effectLst/>
                          <a:latin typeface="Calibri" panose="020F0502020204030204" pitchFamily="34" charset="0"/>
                        </a:rPr>
                        <a:t>Ortak ve verimli çalışma </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3E0"/>
                    </a:solidFill>
                  </a:tcPr>
                </a:tc>
                <a:tc vMerge="1">
                  <a:txBody>
                    <a:bodyPr/>
                    <a:lstStyle/>
                    <a:p>
                      <a:endParaRPr lang="tr-TR"/>
                    </a:p>
                  </a:txBody>
                  <a:tcPr/>
                </a:tc>
                <a:extLst>
                  <a:ext uri="{0D108BD9-81ED-4DB2-BD59-A6C34878D82A}">
                    <a16:rowId xmlns:a16="http://schemas.microsoft.com/office/drawing/2014/main" val="3586074151"/>
                  </a:ext>
                </a:extLst>
              </a:tr>
              <a:tr h="481697">
                <a:tc rowSpan="3">
                  <a:txBody>
                    <a:bodyPr/>
                    <a:lstStyle/>
                    <a:p>
                      <a:pPr algn="ctr" rtl="0" fontAlgn="ctr"/>
                      <a:r>
                        <a:rPr lang="tr-TR" sz="1000" b="0" i="0" u="none" strike="noStrike">
                          <a:solidFill>
                            <a:srgbClr val="000000"/>
                          </a:solidFill>
                          <a:effectLst/>
                          <a:latin typeface="Calibri" panose="020F0502020204030204" pitchFamily="34" charset="0"/>
                        </a:rPr>
                        <a:t>ABÜ Öğrencileri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dirty="0">
                          <a:solidFill>
                            <a:srgbClr val="000000"/>
                          </a:solidFill>
                          <a:effectLst/>
                          <a:latin typeface="Calibri" panose="020F0502020204030204" pitchFamily="34" charset="0"/>
                        </a:rPr>
                        <a:t>Proje yazım desteği, çağrı bilgilendirilmesi, Yarışmalar hakkında bilgiler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Gelen Talepler neticesinde destek olunmuştur.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DEAF0"/>
                    </a:solidFill>
                  </a:tcPr>
                </a:tc>
                <a:extLst>
                  <a:ext uri="{0D108BD9-81ED-4DB2-BD59-A6C34878D82A}">
                    <a16:rowId xmlns:a16="http://schemas.microsoft.com/office/drawing/2014/main" val="3220499660"/>
                  </a:ext>
                </a:extLst>
              </a:tr>
              <a:tr h="321132">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Yarışmaya katılmaları için bilgilendirme</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Yarışmaya katılmak isteyen öğrencilere destek olunmuştur.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DEAF0"/>
                    </a:solidFill>
                  </a:tcPr>
                </a:tc>
                <a:extLst>
                  <a:ext uri="{0D108BD9-81ED-4DB2-BD59-A6C34878D82A}">
                    <a16:rowId xmlns:a16="http://schemas.microsoft.com/office/drawing/2014/main" val="3147769917"/>
                  </a:ext>
                </a:extLst>
              </a:tr>
              <a:tr h="174528">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Staj talepleri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DEAF0"/>
                    </a:solidFill>
                  </a:tcPr>
                </a:tc>
                <a:tc>
                  <a:txBody>
                    <a:bodyPr/>
                    <a:lstStyle/>
                    <a:p>
                      <a:pPr algn="ctr" fontAlgn="ctr"/>
                      <a:r>
                        <a:rPr lang="tr-TR" sz="1000" b="0" i="0" u="none" strike="noStrike">
                          <a:solidFill>
                            <a:srgbClr val="000000"/>
                          </a:solidFill>
                          <a:effectLst/>
                          <a:latin typeface="Calibri" panose="020F0502020204030204" pitchFamily="34" charset="0"/>
                        </a:rPr>
                        <a:t>Staj taleplerine destek verilmiştir.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3244467601"/>
                  </a:ext>
                </a:extLst>
              </a:tr>
              <a:tr h="328113">
                <a:tc>
                  <a:txBody>
                    <a:bodyPr/>
                    <a:lstStyle/>
                    <a:p>
                      <a:pPr algn="ctr" rtl="0" fontAlgn="ctr"/>
                      <a:r>
                        <a:rPr lang="tr-TR" sz="1000" b="0" i="0" u="none" strike="noStrike">
                          <a:solidFill>
                            <a:srgbClr val="000000"/>
                          </a:solidFill>
                          <a:effectLst/>
                          <a:latin typeface="Calibri" panose="020F0502020204030204" pitchFamily="34" charset="0"/>
                        </a:rPr>
                        <a:t>Ulusal/Uluslararası Ar-Ge Kuruluşları</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dirty="0">
                          <a:solidFill>
                            <a:srgbClr val="000000"/>
                          </a:solidFill>
                          <a:effectLst/>
                          <a:latin typeface="Calibri" panose="020F0502020204030204" pitchFamily="34" charset="0"/>
                        </a:rPr>
                        <a:t>Yenilikçi ve Destekleyici Çözüm Önerileri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fontAlgn="ctr"/>
                      <a:r>
                        <a:rPr lang="tr-TR" sz="1000" b="0" i="0" u="none" strike="noStrike">
                          <a:solidFill>
                            <a:srgbClr val="000000"/>
                          </a:solidFill>
                          <a:effectLst/>
                          <a:latin typeface="Arial" panose="020B0604020202020204" pitchFamily="34" charset="0"/>
                        </a:rPr>
                        <a:t> </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1272694972"/>
                  </a:ext>
                </a:extLst>
              </a:tr>
              <a:tr h="174528">
                <a:tc>
                  <a:txBody>
                    <a:bodyPr/>
                    <a:lstStyle/>
                    <a:p>
                      <a:pPr algn="ctr" rtl="0" fontAlgn="ctr"/>
                      <a:r>
                        <a:rPr lang="tr-TR" sz="1000" b="0" i="0" u="none" strike="noStrike">
                          <a:solidFill>
                            <a:srgbClr val="000000"/>
                          </a:solidFill>
                          <a:effectLst/>
                          <a:latin typeface="Calibri" panose="020F0502020204030204" pitchFamily="34" charset="0"/>
                        </a:rPr>
                        <a:t>TTO Ofisleri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dirty="0">
                          <a:solidFill>
                            <a:srgbClr val="000000"/>
                          </a:solidFill>
                          <a:effectLst/>
                          <a:latin typeface="Calibri" panose="020F0502020204030204" pitchFamily="34" charset="0"/>
                        </a:rPr>
                        <a:t>Ortak  ve Verimli Çalışmalar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Ortak işbirlikleri devam etmektedir.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4144906549"/>
                  </a:ext>
                </a:extLst>
              </a:tr>
              <a:tr h="167547">
                <a:tc rowSpan="3">
                  <a:txBody>
                    <a:bodyPr/>
                    <a:lstStyle/>
                    <a:p>
                      <a:pPr algn="ctr" rtl="0" fontAlgn="ctr"/>
                      <a:r>
                        <a:rPr lang="tr-TR" sz="1000" b="0" i="0" u="none" strike="noStrike">
                          <a:solidFill>
                            <a:srgbClr val="000000"/>
                          </a:solidFill>
                          <a:effectLst/>
                          <a:latin typeface="Calibri" panose="020F0502020204030204" pitchFamily="34" charset="0"/>
                        </a:rPr>
                        <a:t>TÜBİTAK</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dirty="0">
                          <a:solidFill>
                            <a:srgbClr val="000000"/>
                          </a:solidFill>
                          <a:effectLst/>
                          <a:latin typeface="Calibri" panose="020F0502020204030204" pitchFamily="34" charset="0"/>
                        </a:rPr>
                        <a:t>Faydalı ve Sürdürülebilir Projeler,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8D3E0"/>
                    </a:solidFill>
                  </a:tcPr>
                </a:tc>
                <a:tc rowSpan="3">
                  <a:txBody>
                    <a:bodyPr/>
                    <a:lstStyle/>
                    <a:p>
                      <a:pPr algn="ctr" rtl="0" fontAlgn="ctr"/>
                      <a:r>
                        <a:rPr lang="tr-TR" sz="1000" b="0" i="0" u="none" strike="noStrike" dirty="0">
                          <a:solidFill>
                            <a:srgbClr val="000000"/>
                          </a:solidFill>
                          <a:effectLst/>
                          <a:latin typeface="Calibri" panose="020F0502020204030204" pitchFamily="34" charset="0"/>
                        </a:rPr>
                        <a:t>Açılan çağrılara uygun olarak faydalı ve sürdürülebilir projeler sunulmaktadır. Ayrıca GYÜ Endeksi ve projeler için istenilen bilgiler, kapatılması gereken projelerin gerekli işlem süreçleri başlatılıp bilgi verilmektedir.</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4199871054"/>
                  </a:ext>
                </a:extLst>
              </a:tr>
              <a:tr h="167547">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GYÜ Endeks Bilgileri,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8D3E0"/>
                    </a:solidFill>
                  </a:tcPr>
                </a:tc>
                <a:tc vMerge="1">
                  <a:txBody>
                    <a:bodyPr/>
                    <a:lstStyle/>
                    <a:p>
                      <a:endParaRPr lang="tr-TR"/>
                    </a:p>
                  </a:txBody>
                  <a:tcPr/>
                </a:tc>
                <a:extLst>
                  <a:ext uri="{0D108BD9-81ED-4DB2-BD59-A6C34878D82A}">
                    <a16:rowId xmlns:a16="http://schemas.microsoft.com/office/drawing/2014/main" val="5999879"/>
                  </a:ext>
                </a:extLst>
              </a:tr>
              <a:tr h="558489">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Proje Durum Bilgileri</a:t>
                      </a:r>
                    </a:p>
                  </a:txBody>
                  <a:tcPr marL="5756" marR="5756" marT="575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3E0"/>
                    </a:solidFill>
                  </a:tcPr>
                </a:tc>
                <a:tc vMerge="1">
                  <a:txBody>
                    <a:bodyPr/>
                    <a:lstStyle/>
                    <a:p>
                      <a:endParaRPr lang="tr-TR"/>
                    </a:p>
                  </a:txBody>
                  <a:tcPr/>
                </a:tc>
                <a:extLst>
                  <a:ext uri="{0D108BD9-81ED-4DB2-BD59-A6C34878D82A}">
                    <a16:rowId xmlns:a16="http://schemas.microsoft.com/office/drawing/2014/main" val="593610185"/>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4280089891"/>
              </p:ext>
            </p:extLst>
          </p:nvPr>
        </p:nvGraphicFramePr>
        <p:xfrm>
          <a:off x="443345" y="1219206"/>
          <a:ext cx="8423565" cy="5458684"/>
        </p:xfrm>
        <a:graphic>
          <a:graphicData uri="http://schemas.openxmlformats.org/drawingml/2006/table">
            <a:tbl>
              <a:tblPr/>
              <a:tblGrid>
                <a:gridCol w="2807855">
                  <a:extLst>
                    <a:ext uri="{9D8B030D-6E8A-4147-A177-3AD203B41FA5}">
                      <a16:colId xmlns:a16="http://schemas.microsoft.com/office/drawing/2014/main" val="459816416"/>
                    </a:ext>
                  </a:extLst>
                </a:gridCol>
                <a:gridCol w="2807855">
                  <a:extLst>
                    <a:ext uri="{9D8B030D-6E8A-4147-A177-3AD203B41FA5}">
                      <a16:colId xmlns:a16="http://schemas.microsoft.com/office/drawing/2014/main" val="3692866490"/>
                    </a:ext>
                  </a:extLst>
                </a:gridCol>
                <a:gridCol w="2807855">
                  <a:extLst>
                    <a:ext uri="{9D8B030D-6E8A-4147-A177-3AD203B41FA5}">
                      <a16:colId xmlns:a16="http://schemas.microsoft.com/office/drawing/2014/main" val="1493725900"/>
                    </a:ext>
                  </a:extLst>
                </a:gridCol>
              </a:tblGrid>
              <a:tr h="226230">
                <a:tc>
                  <a:txBody>
                    <a:bodyPr/>
                    <a:lstStyle/>
                    <a:p>
                      <a:pPr algn="l" rtl="0" fontAlgn="ctr"/>
                      <a:r>
                        <a:rPr lang="tr-TR" sz="1000" b="1" i="0" u="none" strike="noStrike">
                          <a:solidFill>
                            <a:srgbClr val="FFFFFF"/>
                          </a:solidFill>
                          <a:effectLst/>
                          <a:latin typeface="Calibri" panose="020F0502020204030204" pitchFamily="34" charset="0"/>
                        </a:rPr>
                        <a:t>Paydaş Adı</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064A2"/>
                    </a:solidFill>
                  </a:tcPr>
                </a:tc>
                <a:tc>
                  <a:txBody>
                    <a:bodyPr/>
                    <a:lstStyle/>
                    <a:p>
                      <a:pPr algn="l" rtl="0" fontAlgn="ctr"/>
                      <a:r>
                        <a:rPr lang="tr-TR" sz="1000" b="1" i="0" u="none" strike="noStrike">
                          <a:solidFill>
                            <a:srgbClr val="FFFFFF"/>
                          </a:solidFill>
                          <a:effectLst/>
                          <a:latin typeface="Calibri" panose="020F0502020204030204" pitchFamily="34" charset="0"/>
                        </a:rPr>
                        <a:t>Paydaş Beklentisi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064A2"/>
                    </a:solidFill>
                  </a:tcPr>
                </a:tc>
                <a:tc>
                  <a:txBody>
                    <a:bodyPr/>
                    <a:lstStyle/>
                    <a:p>
                      <a:pPr algn="l" rtl="0" fontAlgn="ctr"/>
                      <a:r>
                        <a:rPr lang="tr-TR" sz="1000" b="1" i="0" u="none" strike="noStrike">
                          <a:solidFill>
                            <a:srgbClr val="FFFFFF"/>
                          </a:solidFill>
                          <a:effectLst/>
                          <a:latin typeface="Calibri" panose="020F0502020204030204" pitchFamily="34" charset="0"/>
                        </a:rPr>
                        <a:t>Karşılanma Durumu</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val="2867402578"/>
                  </a:ext>
                </a:extLst>
              </a:tr>
              <a:tr h="350291">
                <a:tc>
                  <a:txBody>
                    <a:bodyPr/>
                    <a:lstStyle/>
                    <a:p>
                      <a:pPr algn="ctr" rtl="0" fontAlgn="ctr"/>
                      <a:r>
                        <a:rPr lang="tr-TR" sz="1000" b="0" i="0" u="none" strike="noStrike" dirty="0">
                          <a:solidFill>
                            <a:srgbClr val="000000"/>
                          </a:solidFill>
                          <a:effectLst/>
                          <a:latin typeface="Calibri" panose="020F0502020204030204" pitchFamily="34" charset="0"/>
                        </a:rPr>
                        <a:t>KOSGEB</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l" rtl="0" fontAlgn="ctr"/>
                      <a:r>
                        <a:rPr lang="tr-TR" sz="1000" b="0" i="0" u="none" strike="noStrike">
                          <a:solidFill>
                            <a:srgbClr val="000000"/>
                          </a:solidFill>
                          <a:effectLst/>
                          <a:latin typeface="Calibri" panose="020F0502020204030204" pitchFamily="34" charset="0"/>
                        </a:rPr>
                        <a:t>TTO Ofisinin bu sene için proje çalışması bulunmamaktadır.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2769065139"/>
                  </a:ext>
                </a:extLst>
              </a:tr>
              <a:tr h="342993">
                <a:tc>
                  <a:txBody>
                    <a:bodyPr/>
                    <a:lstStyle/>
                    <a:p>
                      <a:pPr algn="ctr" rtl="0" fontAlgn="ctr"/>
                      <a:r>
                        <a:rPr lang="tr-TR" sz="1000" b="0" i="0" u="none" strike="noStrike" dirty="0">
                          <a:solidFill>
                            <a:srgbClr val="000000"/>
                          </a:solidFill>
                          <a:effectLst/>
                          <a:latin typeface="Calibri" panose="020F0502020204030204" pitchFamily="34" charset="0"/>
                        </a:rPr>
                        <a:t>Kalkınma Ajansları</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l" rtl="0" fontAlgn="ctr"/>
                      <a:r>
                        <a:rPr lang="tr-TR" sz="1000" b="0" i="0" u="none" strike="noStrike">
                          <a:solidFill>
                            <a:srgbClr val="000000"/>
                          </a:solidFill>
                          <a:effectLst/>
                          <a:latin typeface="Calibri" panose="020F0502020204030204" pitchFamily="34" charset="0"/>
                        </a:rPr>
                        <a:t>BAKA ile ABİP imzalanmış ve koordinasyonu devam etmektedir.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3290330059"/>
                  </a:ext>
                </a:extLst>
              </a:tr>
              <a:tr h="175144">
                <a:tc rowSpan="3">
                  <a:txBody>
                    <a:bodyPr/>
                    <a:lstStyle/>
                    <a:p>
                      <a:pPr algn="ctr" rtl="0" fontAlgn="ctr"/>
                      <a:r>
                        <a:rPr lang="tr-TR" sz="1000" b="0" i="0" u="none" strike="noStrike" dirty="0">
                          <a:solidFill>
                            <a:srgbClr val="000000"/>
                          </a:solidFill>
                          <a:effectLst/>
                          <a:latin typeface="Calibri" panose="020F0502020204030204" pitchFamily="34" charset="0"/>
                        </a:rPr>
                        <a:t>AOSB</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Yenilikçi ve Destekleyici Çözüm Önerileri,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DEAF0"/>
                    </a:solidFill>
                  </a:tcPr>
                </a:tc>
                <a:tc rowSpan="3">
                  <a:txBody>
                    <a:bodyPr/>
                    <a:lstStyle/>
                    <a:p>
                      <a:pPr algn="l" rtl="0" fontAlgn="ctr"/>
                      <a:r>
                        <a:rPr lang="tr-TR" sz="1000" b="0" i="0" u="none" strike="noStrike">
                          <a:solidFill>
                            <a:srgbClr val="000000"/>
                          </a:solidFill>
                          <a:effectLst/>
                          <a:latin typeface="Calibri" panose="020F0502020204030204" pitchFamily="34" charset="0"/>
                        </a:rPr>
                        <a:t>AOSB ile işbirliğimiz devam etmektedir. Teknopark için gerekli çalışmalar devam etmektedir. Yapılan Proje Pazarına Üniversitemiz destek olmuştur. </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2249242858"/>
                  </a:ext>
                </a:extLst>
              </a:tr>
              <a:tr h="175144">
                <a:tc vMerge="1">
                  <a:txBody>
                    <a:bodyPr/>
                    <a:lstStyle/>
                    <a:p>
                      <a:endParaRPr lang="tr-TR"/>
                    </a:p>
                  </a:txBody>
                  <a:tcPr/>
                </a:tc>
                <a:tc>
                  <a:txBody>
                    <a:bodyPr/>
                    <a:lstStyle/>
                    <a:p>
                      <a:pPr algn="ctr" rtl="0" fontAlgn="ctr"/>
                      <a:r>
                        <a:rPr lang="tr-TR" sz="1000" b="0" i="0" u="none" strike="noStrike">
                          <a:solidFill>
                            <a:srgbClr val="000000"/>
                          </a:solidFill>
                          <a:effectLst/>
                          <a:latin typeface="Calibri" panose="020F0502020204030204" pitchFamily="34" charset="0"/>
                        </a:rPr>
                        <a:t>Proje Pazarları Desteği,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DEAF0"/>
                    </a:solidFill>
                  </a:tcPr>
                </a:tc>
                <a:tc vMerge="1">
                  <a:txBody>
                    <a:bodyPr/>
                    <a:lstStyle/>
                    <a:p>
                      <a:endParaRPr lang="tr-TR"/>
                    </a:p>
                  </a:txBody>
                  <a:tcPr/>
                </a:tc>
                <a:extLst>
                  <a:ext uri="{0D108BD9-81ED-4DB2-BD59-A6C34878D82A}">
                    <a16:rowId xmlns:a16="http://schemas.microsoft.com/office/drawing/2014/main" val="4186382879"/>
                  </a:ext>
                </a:extLst>
              </a:tr>
              <a:tr h="284611">
                <a:tc vMerge="1">
                  <a:txBody>
                    <a:bodyPr/>
                    <a:lstStyle/>
                    <a:p>
                      <a:endParaRPr lang="tr-TR"/>
                    </a:p>
                  </a:txBody>
                  <a:tcPr/>
                </a:tc>
                <a:tc>
                  <a:txBody>
                    <a:bodyPr/>
                    <a:lstStyle/>
                    <a:p>
                      <a:pPr algn="ctr" rtl="0" fontAlgn="ctr"/>
                      <a:r>
                        <a:rPr lang="tr-TR" sz="1000" b="0" i="0" u="none" strike="noStrike">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DEAF0"/>
                    </a:solidFill>
                  </a:tcPr>
                </a:tc>
                <a:tc vMerge="1">
                  <a:txBody>
                    <a:bodyPr/>
                    <a:lstStyle/>
                    <a:p>
                      <a:endParaRPr lang="tr-TR"/>
                    </a:p>
                  </a:txBody>
                  <a:tcPr/>
                </a:tc>
                <a:extLst>
                  <a:ext uri="{0D108BD9-81ED-4DB2-BD59-A6C34878D82A}">
                    <a16:rowId xmlns:a16="http://schemas.microsoft.com/office/drawing/2014/main" val="2064802497"/>
                  </a:ext>
                </a:extLst>
              </a:tr>
              <a:tr h="175144">
                <a:tc rowSpan="3">
                  <a:txBody>
                    <a:bodyPr/>
                    <a:lstStyle/>
                    <a:p>
                      <a:pPr algn="ctr" rtl="0" fontAlgn="ctr"/>
                      <a:r>
                        <a:rPr lang="tr-TR" sz="1000" b="0" i="0" u="none" strike="noStrike" dirty="0">
                          <a:solidFill>
                            <a:srgbClr val="000000"/>
                          </a:solidFill>
                          <a:effectLst/>
                          <a:latin typeface="Calibri" panose="020F0502020204030204" pitchFamily="34" charset="0"/>
                        </a:rPr>
                        <a:t>ATSO</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Yenilikçi ve Destekleyici Çözüm Önerileri,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8D3E0"/>
                    </a:solidFill>
                  </a:tcPr>
                </a:tc>
                <a:tc rowSpan="3">
                  <a:txBody>
                    <a:bodyPr/>
                    <a:lstStyle/>
                    <a:p>
                      <a:pPr algn="l" rtl="0" fontAlgn="ctr"/>
                      <a:r>
                        <a:rPr lang="tr-TR" sz="1000" b="0" i="0" u="none" strike="noStrike">
                          <a:solidFill>
                            <a:srgbClr val="000000"/>
                          </a:solidFill>
                          <a:effectLst/>
                          <a:latin typeface="Calibri" panose="020F0502020204030204" pitchFamily="34" charset="0"/>
                        </a:rPr>
                        <a:t>ATSO ile işbirliğimiz devam etmektedir. Ortak olarak bilgilendirme toplantıları yapılmaktadır. Çözüm önerileri sunulmaktadır.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3044441545"/>
                  </a:ext>
                </a:extLst>
              </a:tr>
              <a:tr h="175144">
                <a:tc vMerge="1">
                  <a:txBody>
                    <a:bodyPr/>
                    <a:lstStyle/>
                    <a:p>
                      <a:endParaRPr lang="tr-TR"/>
                    </a:p>
                  </a:txBody>
                  <a:tcPr/>
                </a:tc>
                <a:tc>
                  <a:txBody>
                    <a:bodyPr/>
                    <a:lstStyle/>
                    <a:p>
                      <a:pPr algn="ctr" rtl="0" fontAlgn="ctr"/>
                      <a:r>
                        <a:rPr lang="tr-TR" sz="1000" b="0" i="0" u="none" strike="noStrike">
                          <a:solidFill>
                            <a:srgbClr val="000000"/>
                          </a:solidFill>
                          <a:effectLst/>
                          <a:latin typeface="Calibri" panose="020F0502020204030204" pitchFamily="34" charset="0"/>
                        </a:rPr>
                        <a:t>Proje Pazarları Desteği,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8D3E0"/>
                    </a:solidFill>
                  </a:tcPr>
                </a:tc>
                <a:tc vMerge="1">
                  <a:txBody>
                    <a:bodyPr/>
                    <a:lstStyle/>
                    <a:p>
                      <a:endParaRPr lang="tr-TR"/>
                    </a:p>
                  </a:txBody>
                  <a:tcPr/>
                </a:tc>
                <a:extLst>
                  <a:ext uri="{0D108BD9-81ED-4DB2-BD59-A6C34878D82A}">
                    <a16:rowId xmlns:a16="http://schemas.microsoft.com/office/drawing/2014/main" val="3279294789"/>
                  </a:ext>
                </a:extLst>
              </a:tr>
              <a:tr h="240824">
                <a:tc vMerge="1">
                  <a:txBody>
                    <a:bodyPr/>
                    <a:lstStyle/>
                    <a:p>
                      <a:endParaRPr lang="tr-TR"/>
                    </a:p>
                  </a:txBody>
                  <a:tcPr/>
                </a:tc>
                <a:tc>
                  <a:txBody>
                    <a:bodyPr/>
                    <a:lstStyle/>
                    <a:p>
                      <a:pPr algn="ctr" rtl="0" fontAlgn="ctr"/>
                      <a:r>
                        <a:rPr lang="tr-TR" sz="1000" b="0" i="0" u="none" strike="noStrike">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3E0"/>
                    </a:solidFill>
                  </a:tcPr>
                </a:tc>
                <a:tc vMerge="1">
                  <a:txBody>
                    <a:bodyPr/>
                    <a:lstStyle/>
                    <a:p>
                      <a:endParaRPr lang="tr-TR"/>
                    </a:p>
                  </a:txBody>
                  <a:tcPr/>
                </a:tc>
                <a:extLst>
                  <a:ext uri="{0D108BD9-81ED-4DB2-BD59-A6C34878D82A}">
                    <a16:rowId xmlns:a16="http://schemas.microsoft.com/office/drawing/2014/main" val="3958642966"/>
                  </a:ext>
                </a:extLst>
              </a:tr>
              <a:tr h="175144">
                <a:tc rowSpan="2">
                  <a:txBody>
                    <a:bodyPr/>
                    <a:lstStyle/>
                    <a:p>
                      <a:pPr algn="ctr" rtl="0" fontAlgn="ctr"/>
                      <a:r>
                        <a:rPr lang="tr-TR" sz="1000" b="0" i="0" u="none" strike="noStrike">
                          <a:solidFill>
                            <a:srgbClr val="000000"/>
                          </a:solidFill>
                          <a:effectLst/>
                          <a:latin typeface="Calibri" panose="020F0502020204030204" pitchFamily="34" charset="0"/>
                        </a:rPr>
                        <a:t>Özel Sektör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dirty="0">
                          <a:solidFill>
                            <a:srgbClr val="000000"/>
                          </a:solidFill>
                          <a:effectLst/>
                          <a:latin typeface="Calibri" panose="020F0502020204030204" pitchFamily="34" charset="0"/>
                        </a:rPr>
                        <a:t>Yenilikçi ve Destekleyici Çözüm Önerileri,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DEAF0"/>
                    </a:solidFill>
                  </a:tcPr>
                </a:tc>
                <a:tc rowSpan="2">
                  <a:txBody>
                    <a:bodyPr/>
                    <a:lstStyle/>
                    <a:p>
                      <a:pPr algn="l" rtl="0" fontAlgn="ctr"/>
                      <a:r>
                        <a:rPr lang="tr-TR" sz="1000" b="0" i="0" u="none" strike="noStrike">
                          <a:solidFill>
                            <a:srgbClr val="000000"/>
                          </a:solidFill>
                          <a:effectLst/>
                          <a:latin typeface="Calibri" panose="020F0502020204030204" pitchFamily="34" charset="0"/>
                        </a:rPr>
                        <a:t>Pandemi nedeniye sekteye uğrasa da talep eden firmalar için danışmanlık, proje yazımı ve bilgilendirme toplantıları yapılmaktadır.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2811697299"/>
                  </a:ext>
                </a:extLst>
              </a:tr>
              <a:tr h="299207">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DEAF0"/>
                    </a:solidFill>
                  </a:tcPr>
                </a:tc>
                <a:tc vMerge="1">
                  <a:txBody>
                    <a:bodyPr/>
                    <a:lstStyle/>
                    <a:p>
                      <a:endParaRPr lang="tr-TR"/>
                    </a:p>
                  </a:txBody>
                  <a:tcPr/>
                </a:tc>
                <a:extLst>
                  <a:ext uri="{0D108BD9-81ED-4DB2-BD59-A6C34878D82A}">
                    <a16:rowId xmlns:a16="http://schemas.microsoft.com/office/drawing/2014/main" val="2489530202"/>
                  </a:ext>
                </a:extLst>
              </a:tr>
              <a:tr h="175144">
                <a:tc rowSpan="2">
                  <a:txBody>
                    <a:bodyPr/>
                    <a:lstStyle/>
                    <a:p>
                      <a:pPr algn="ctr" rtl="0" fontAlgn="ctr"/>
                      <a:r>
                        <a:rPr lang="tr-TR" sz="1000" b="0" i="0" u="none" strike="noStrike">
                          <a:solidFill>
                            <a:srgbClr val="000000"/>
                          </a:solidFill>
                          <a:effectLst/>
                          <a:latin typeface="Calibri" panose="020F0502020204030204" pitchFamily="34" charset="0"/>
                        </a:rPr>
                        <a:t>Sivil Toplum Kuruluşları</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Yenilikçi ve Destekleyici Çözüm Önerileri,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8D3E0"/>
                    </a:solidFill>
                  </a:tcPr>
                </a:tc>
                <a:tc rowSpan="2">
                  <a:txBody>
                    <a:bodyPr/>
                    <a:lstStyle/>
                    <a:p>
                      <a:pPr algn="l" rtl="0" fontAlgn="ctr"/>
                      <a:r>
                        <a:rPr lang="tr-TR" sz="1000" b="0" i="0" u="none" strike="noStrike">
                          <a:solidFill>
                            <a:srgbClr val="000000"/>
                          </a:solidFill>
                          <a:effectLst/>
                          <a:latin typeface="Calibri" panose="020F0502020204030204" pitchFamily="34" charset="0"/>
                        </a:rPr>
                        <a:t>Pandemi nedeniyle yeni projeler üretilememiş ama geçen dönemden başlayan işbirliği çalışmaları devam etmektedir.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1319218176"/>
                  </a:ext>
                </a:extLst>
              </a:tr>
              <a:tr h="386779">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3E0"/>
                    </a:solidFill>
                  </a:tcPr>
                </a:tc>
                <a:tc vMerge="1">
                  <a:txBody>
                    <a:bodyPr/>
                    <a:lstStyle/>
                    <a:p>
                      <a:endParaRPr lang="tr-TR"/>
                    </a:p>
                  </a:txBody>
                  <a:tcPr/>
                </a:tc>
                <a:extLst>
                  <a:ext uri="{0D108BD9-81ED-4DB2-BD59-A6C34878D82A}">
                    <a16:rowId xmlns:a16="http://schemas.microsoft.com/office/drawing/2014/main" val="2252494890"/>
                  </a:ext>
                </a:extLst>
              </a:tr>
              <a:tr h="175144">
                <a:tc rowSpan="2">
                  <a:txBody>
                    <a:bodyPr/>
                    <a:lstStyle/>
                    <a:p>
                      <a:pPr algn="ctr" rtl="0" fontAlgn="ctr"/>
                      <a:r>
                        <a:rPr lang="tr-TR" sz="1000" b="0" i="0" u="none" strike="noStrike">
                          <a:solidFill>
                            <a:srgbClr val="000000"/>
                          </a:solidFill>
                          <a:effectLst/>
                          <a:latin typeface="Calibri" panose="020F0502020204030204" pitchFamily="34" charset="0"/>
                        </a:rPr>
                        <a:t>Yurt İçi Üniversiteler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dirty="0">
                          <a:solidFill>
                            <a:srgbClr val="000000"/>
                          </a:solidFill>
                          <a:effectLst/>
                          <a:latin typeface="Calibri" panose="020F0502020204030204" pitchFamily="34" charset="0"/>
                        </a:rPr>
                        <a:t>Faydalı, Yenilikçi ve Sürdürülebilir Projeler , </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DEAF0"/>
                    </a:solidFill>
                  </a:tcPr>
                </a:tc>
                <a:tc rowSpan="2">
                  <a:txBody>
                    <a:bodyPr/>
                    <a:lstStyle/>
                    <a:p>
                      <a:pPr algn="l" rtl="0" fontAlgn="ctr"/>
                      <a:r>
                        <a:rPr lang="tr-TR" sz="1000" b="0" i="0" u="none" strike="noStrike">
                          <a:solidFill>
                            <a:srgbClr val="000000"/>
                          </a:solidFill>
                          <a:effectLst/>
                          <a:latin typeface="Calibri" panose="020F0502020204030204" pitchFamily="34" charset="0"/>
                        </a:rPr>
                        <a:t>Ortak projeler, çözüm önerileri ve organizasyonlar sınırlı da olsa gerçekleştirilmeye çalışılmaktadır.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2438175991"/>
                  </a:ext>
                </a:extLst>
              </a:tr>
              <a:tr h="350291">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Ortak çalışmalar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DEAF0"/>
                    </a:solidFill>
                  </a:tcPr>
                </a:tc>
                <a:tc vMerge="1">
                  <a:txBody>
                    <a:bodyPr/>
                    <a:lstStyle/>
                    <a:p>
                      <a:endParaRPr lang="tr-TR"/>
                    </a:p>
                  </a:txBody>
                  <a:tcPr/>
                </a:tc>
                <a:extLst>
                  <a:ext uri="{0D108BD9-81ED-4DB2-BD59-A6C34878D82A}">
                    <a16:rowId xmlns:a16="http://schemas.microsoft.com/office/drawing/2014/main" val="2122098756"/>
                  </a:ext>
                </a:extLst>
              </a:tr>
              <a:tr h="175144">
                <a:tc rowSpan="2">
                  <a:txBody>
                    <a:bodyPr/>
                    <a:lstStyle/>
                    <a:p>
                      <a:pPr algn="ctr" rtl="0" fontAlgn="ctr"/>
                      <a:r>
                        <a:rPr lang="tr-TR" sz="1000" b="0" i="0" u="none" strike="noStrike">
                          <a:solidFill>
                            <a:srgbClr val="000000"/>
                          </a:solidFill>
                          <a:effectLst/>
                          <a:latin typeface="Calibri" panose="020F0502020204030204" pitchFamily="34" charset="0"/>
                        </a:rPr>
                        <a:t>Kamu Kuruluşları</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dirty="0">
                          <a:solidFill>
                            <a:srgbClr val="000000"/>
                          </a:solidFill>
                          <a:effectLst/>
                          <a:latin typeface="Calibri" panose="020F0502020204030204" pitchFamily="34" charset="0"/>
                        </a:rPr>
                        <a:t>Yenilikçi ve Destekleyici Çözüm Önerileri,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8D3E0"/>
                    </a:solidFill>
                  </a:tcPr>
                </a:tc>
                <a:tc rowSpan="2">
                  <a:txBody>
                    <a:bodyPr/>
                    <a:lstStyle/>
                    <a:p>
                      <a:pPr algn="l" rtl="0" fontAlgn="ctr"/>
                      <a:r>
                        <a:rPr lang="tr-TR" sz="1000" b="0" i="0" u="none" strike="noStrike">
                          <a:solidFill>
                            <a:srgbClr val="000000"/>
                          </a:solidFill>
                          <a:effectLst/>
                          <a:latin typeface="Calibri" panose="020F0502020204030204" pitchFamily="34" charset="0"/>
                        </a:rPr>
                        <a:t>Bilgilendirme toplantıları yapılmaktadır. </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2267723230"/>
                  </a:ext>
                </a:extLst>
              </a:tr>
              <a:tr h="342993">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Faydalı ve Sürdürülebilir Projeler  Bilgilendirme Toplantıları</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3E0"/>
                    </a:solidFill>
                  </a:tcPr>
                </a:tc>
                <a:tc vMerge="1">
                  <a:txBody>
                    <a:bodyPr/>
                    <a:lstStyle/>
                    <a:p>
                      <a:endParaRPr lang="tr-TR"/>
                    </a:p>
                  </a:txBody>
                  <a:tcPr/>
                </a:tc>
                <a:extLst>
                  <a:ext uri="{0D108BD9-81ED-4DB2-BD59-A6C34878D82A}">
                    <a16:rowId xmlns:a16="http://schemas.microsoft.com/office/drawing/2014/main" val="2483007345"/>
                  </a:ext>
                </a:extLst>
              </a:tr>
              <a:tr h="175144">
                <a:tc rowSpan="3">
                  <a:txBody>
                    <a:bodyPr/>
                    <a:lstStyle/>
                    <a:p>
                      <a:pPr algn="ctr" rtl="0" fontAlgn="ctr"/>
                      <a:r>
                        <a:rPr lang="tr-TR" sz="1000" b="0" i="0" u="none" strike="noStrike">
                          <a:solidFill>
                            <a:srgbClr val="000000"/>
                          </a:solidFill>
                          <a:effectLst/>
                          <a:latin typeface="Calibri" panose="020F0502020204030204" pitchFamily="34" charset="0"/>
                        </a:rPr>
                        <a:t>Yerel Yönetimler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dirty="0">
                          <a:solidFill>
                            <a:srgbClr val="000000"/>
                          </a:solidFill>
                          <a:effectLst/>
                          <a:latin typeface="Calibri" panose="020F0502020204030204" pitchFamily="34" charset="0"/>
                        </a:rPr>
                        <a:t>Yenilikçi ve Destekleyici Çözüm Önerileri,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DEAF0"/>
                    </a:solidFill>
                  </a:tcPr>
                </a:tc>
                <a:tc rowSpan="3">
                  <a:txBody>
                    <a:bodyPr/>
                    <a:lstStyle/>
                    <a:p>
                      <a:pPr algn="l" rtl="0" fontAlgn="ctr"/>
                      <a:r>
                        <a:rPr lang="tr-TR" sz="1000" b="0" i="0" u="none" strike="noStrike">
                          <a:solidFill>
                            <a:srgbClr val="000000"/>
                          </a:solidFill>
                          <a:effectLst/>
                          <a:latin typeface="Calibri" panose="020F0502020204030204" pitchFamily="34" charset="0"/>
                        </a:rPr>
                        <a:t>Talep edilen bilgilendirme toplantıları yapılmaktadır. Ayrıca Faydalı çözüm önerileri sunulmaktadır.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1320163459"/>
                  </a:ext>
                </a:extLst>
              </a:tr>
              <a:tr h="175144">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Faydalı ve Sürdürülebilir Projeler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DEAF0"/>
                    </a:solidFill>
                  </a:tcPr>
                </a:tc>
                <a:tc vMerge="1">
                  <a:txBody>
                    <a:bodyPr/>
                    <a:lstStyle/>
                    <a:p>
                      <a:endParaRPr lang="tr-TR"/>
                    </a:p>
                  </a:txBody>
                  <a:tcPr/>
                </a:tc>
                <a:extLst>
                  <a:ext uri="{0D108BD9-81ED-4DB2-BD59-A6C34878D82A}">
                    <a16:rowId xmlns:a16="http://schemas.microsoft.com/office/drawing/2014/main" val="3883129606"/>
                  </a:ext>
                </a:extLst>
              </a:tr>
              <a:tr h="182444">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Bilgilendirme Toplantıları</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DEAF0"/>
                    </a:solidFill>
                  </a:tcPr>
                </a:tc>
                <a:tc vMerge="1">
                  <a:txBody>
                    <a:bodyPr/>
                    <a:lstStyle/>
                    <a:p>
                      <a:endParaRPr lang="tr-TR"/>
                    </a:p>
                  </a:txBody>
                  <a:tcPr/>
                </a:tc>
                <a:extLst>
                  <a:ext uri="{0D108BD9-81ED-4DB2-BD59-A6C34878D82A}">
                    <a16:rowId xmlns:a16="http://schemas.microsoft.com/office/drawing/2014/main" val="890305339"/>
                  </a:ext>
                </a:extLst>
              </a:tr>
              <a:tr h="175144">
                <a:tc rowSpan="2">
                  <a:txBody>
                    <a:bodyPr/>
                    <a:lstStyle/>
                    <a:p>
                      <a:pPr algn="ctr" rtl="0" fontAlgn="ctr"/>
                      <a:r>
                        <a:rPr lang="tr-TR" sz="1000" b="0" i="0" u="none" strike="noStrike">
                          <a:solidFill>
                            <a:srgbClr val="000000"/>
                          </a:solidFill>
                          <a:effectLst/>
                          <a:latin typeface="Calibri" panose="020F0502020204030204" pitchFamily="34" charset="0"/>
                        </a:rPr>
                        <a:t>Yurt Dışı Üniversiteler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tc>
                  <a:txBody>
                    <a:bodyPr/>
                    <a:lstStyle/>
                    <a:p>
                      <a:pPr algn="ctr" rtl="0" fontAlgn="ctr"/>
                      <a:r>
                        <a:rPr lang="tr-TR" sz="1000" b="0" i="0" u="none" strike="noStrike">
                          <a:solidFill>
                            <a:srgbClr val="000000"/>
                          </a:solidFill>
                          <a:effectLst/>
                          <a:latin typeface="Calibri" panose="020F0502020204030204" pitchFamily="34" charset="0"/>
                        </a:rPr>
                        <a:t>Faydalı, Yenilikçi ve Sürdürülebilir Projeler , </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8D3E0"/>
                    </a:solidFill>
                  </a:tcPr>
                </a:tc>
                <a:tc rowSpan="2">
                  <a:txBody>
                    <a:bodyPr/>
                    <a:lstStyle/>
                    <a:p>
                      <a:pPr algn="l" rtl="0" fontAlgn="ctr"/>
                      <a:r>
                        <a:rPr lang="tr-TR" sz="1000" b="0" i="0" u="none" strike="noStrike" dirty="0">
                          <a:solidFill>
                            <a:srgbClr val="000000"/>
                          </a:solidFill>
                          <a:effectLst/>
                          <a:latin typeface="Calibri" panose="020F0502020204030204" pitchFamily="34" charset="0"/>
                        </a:rPr>
                        <a:t>İşbirlikleri oluşturulmaya çalışılmaktadır. Ancak </a:t>
                      </a:r>
                      <a:r>
                        <a:rPr lang="tr-TR" sz="1000" b="0" i="0" u="none" strike="noStrike" dirty="0" err="1">
                          <a:solidFill>
                            <a:srgbClr val="000000"/>
                          </a:solidFill>
                          <a:effectLst/>
                          <a:latin typeface="Calibri" panose="020F0502020204030204" pitchFamily="34" charset="0"/>
                        </a:rPr>
                        <a:t>pandemi</a:t>
                      </a:r>
                      <a:r>
                        <a:rPr lang="tr-TR" sz="1000" b="0" i="0" u="none" strike="noStrike" dirty="0">
                          <a:solidFill>
                            <a:srgbClr val="000000"/>
                          </a:solidFill>
                          <a:effectLst/>
                          <a:latin typeface="Calibri" panose="020F0502020204030204" pitchFamily="34" charset="0"/>
                        </a:rPr>
                        <a:t> nedeniyle sınırlı bir miktarda gerçekleşmektedir.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D3E0"/>
                    </a:solidFill>
                  </a:tcPr>
                </a:tc>
                <a:extLst>
                  <a:ext uri="{0D108BD9-81ED-4DB2-BD59-A6C34878D82A}">
                    <a16:rowId xmlns:a16="http://schemas.microsoft.com/office/drawing/2014/main" val="3204474352"/>
                  </a:ext>
                </a:extLst>
              </a:tr>
              <a:tr h="342993">
                <a:tc vMerge="1">
                  <a:txBody>
                    <a:bodyPr/>
                    <a:lstStyle/>
                    <a:p>
                      <a:endParaRPr lang="tr-TR"/>
                    </a:p>
                  </a:txBody>
                  <a:tcPr/>
                </a:tc>
                <a:tc>
                  <a:txBody>
                    <a:bodyPr/>
                    <a:lstStyle/>
                    <a:p>
                      <a:pPr algn="ctr" rtl="0" fontAlgn="ctr"/>
                      <a:r>
                        <a:rPr lang="tr-TR" sz="1000" b="0" i="0" u="none" strike="noStrike" dirty="0">
                          <a:solidFill>
                            <a:srgbClr val="000000"/>
                          </a:solidFill>
                          <a:effectLst/>
                          <a:latin typeface="Calibri" panose="020F0502020204030204" pitchFamily="34" charset="0"/>
                        </a:rPr>
                        <a:t>Ortak çalışmalar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3E0"/>
                    </a:solidFill>
                  </a:tcPr>
                </a:tc>
                <a:tc vMerge="1">
                  <a:txBody>
                    <a:bodyPr/>
                    <a:lstStyle/>
                    <a:p>
                      <a:endParaRPr lang="tr-TR"/>
                    </a:p>
                  </a:txBody>
                  <a:tcPr/>
                </a:tc>
                <a:extLst>
                  <a:ext uri="{0D108BD9-81ED-4DB2-BD59-A6C34878D82A}">
                    <a16:rowId xmlns:a16="http://schemas.microsoft.com/office/drawing/2014/main" val="4206017879"/>
                  </a:ext>
                </a:extLst>
              </a:tr>
              <a:tr h="182444">
                <a:tc>
                  <a:txBody>
                    <a:bodyPr/>
                    <a:lstStyle/>
                    <a:p>
                      <a:pPr algn="ctr" rtl="0" fontAlgn="ctr"/>
                      <a:r>
                        <a:rPr lang="tr-TR" sz="1000" b="0" i="0" u="none" strike="noStrike">
                          <a:solidFill>
                            <a:srgbClr val="000000"/>
                          </a:solidFill>
                          <a:effectLst/>
                          <a:latin typeface="Calibri" panose="020F0502020204030204" pitchFamily="34" charset="0"/>
                        </a:rPr>
                        <a:t>YÖK</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ctr" rtl="0" fontAlgn="ctr"/>
                      <a:r>
                        <a:rPr lang="tr-TR" sz="1000" b="0" i="0" u="none" strike="noStrike">
                          <a:solidFill>
                            <a:srgbClr val="000000"/>
                          </a:solidFill>
                          <a:effectLst/>
                          <a:latin typeface="Calibri" panose="020F0502020204030204" pitchFamily="34" charset="0"/>
                        </a:rPr>
                        <a:t>Mevcut Durum Bilgilendirmesi</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tc>
                  <a:txBody>
                    <a:bodyPr/>
                    <a:lstStyle/>
                    <a:p>
                      <a:pPr algn="l" rtl="0" fontAlgn="ctr"/>
                      <a:r>
                        <a:rPr lang="tr-TR" sz="1000" b="0" i="0" u="none" strike="noStrike" dirty="0">
                          <a:solidFill>
                            <a:srgbClr val="000000"/>
                          </a:solidFill>
                          <a:effectLst/>
                          <a:latin typeface="Calibri" panose="020F0502020204030204" pitchFamily="34" charset="0"/>
                        </a:rPr>
                        <a:t>İstenilen bilgiler gönderilmiştir.</a:t>
                      </a:r>
                    </a:p>
                  </a:txBody>
                  <a:tcPr marL="5609" marR="5609" marT="560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AF0"/>
                    </a:solidFill>
                  </a:tcPr>
                </a:tc>
                <a:extLst>
                  <a:ext uri="{0D108BD9-81ED-4DB2-BD59-A6C34878D82A}">
                    <a16:rowId xmlns:a16="http://schemas.microsoft.com/office/drawing/2014/main" val="1156510598"/>
                  </a:ext>
                </a:extLst>
              </a:tr>
            </a:tbl>
          </a:graphicData>
        </a:graphic>
      </p:graphicFrame>
    </p:spTree>
    <p:extLst>
      <p:ext uri="{BB962C8B-B14F-4D97-AF65-F5344CB8AC3E}">
        <p14:creationId xmlns:p14="http://schemas.microsoft.com/office/powerpoint/2010/main" val="1987104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3662828954"/>
              </p:ext>
            </p:extLst>
          </p:nvPr>
        </p:nvGraphicFramePr>
        <p:xfrm>
          <a:off x="275453" y="2456501"/>
          <a:ext cx="8681015" cy="2417087"/>
        </p:xfrm>
        <a:graphic>
          <a:graphicData uri="http://schemas.openxmlformats.org/drawingml/2006/table">
            <a:tbl>
              <a:tblPr/>
              <a:tblGrid>
                <a:gridCol w="1651658">
                  <a:extLst>
                    <a:ext uri="{9D8B030D-6E8A-4147-A177-3AD203B41FA5}">
                      <a16:colId xmlns:a16="http://schemas.microsoft.com/office/drawing/2014/main" val="3918363564"/>
                    </a:ext>
                  </a:extLst>
                </a:gridCol>
                <a:gridCol w="1747032">
                  <a:extLst>
                    <a:ext uri="{9D8B030D-6E8A-4147-A177-3AD203B41FA5}">
                      <a16:colId xmlns:a16="http://schemas.microsoft.com/office/drawing/2014/main" val="1683979601"/>
                    </a:ext>
                  </a:extLst>
                </a:gridCol>
                <a:gridCol w="1760775">
                  <a:extLst>
                    <a:ext uri="{9D8B030D-6E8A-4147-A177-3AD203B41FA5}">
                      <a16:colId xmlns:a16="http://schemas.microsoft.com/office/drawing/2014/main" val="2592459544"/>
                    </a:ext>
                  </a:extLst>
                </a:gridCol>
                <a:gridCol w="1760775">
                  <a:extLst>
                    <a:ext uri="{9D8B030D-6E8A-4147-A177-3AD203B41FA5}">
                      <a16:colId xmlns:a16="http://schemas.microsoft.com/office/drawing/2014/main" val="3383282758"/>
                    </a:ext>
                  </a:extLst>
                </a:gridCol>
                <a:gridCol w="1760775">
                  <a:extLst>
                    <a:ext uri="{9D8B030D-6E8A-4147-A177-3AD203B41FA5}">
                      <a16:colId xmlns:a16="http://schemas.microsoft.com/office/drawing/2014/main" val="494559924"/>
                    </a:ext>
                  </a:extLst>
                </a:gridCol>
              </a:tblGrid>
              <a:tr h="280984">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069245">
                <a:tc>
                  <a:txBody>
                    <a:bodyPr/>
                    <a:lstStyle/>
                    <a:p>
                      <a:pPr algn="ctr" fontAlgn="ctr"/>
                      <a:r>
                        <a:rPr lang="tr-TR" sz="1400" b="0" i="0" u="none" strike="noStrike" dirty="0" smtClean="0">
                          <a:solidFill>
                            <a:srgbClr val="000000"/>
                          </a:solidFill>
                          <a:effectLst/>
                          <a:latin typeface="Calibri" panose="020F0502020204030204" pitchFamily="34" charset="0"/>
                        </a:rPr>
                        <a:t>Kısmi Zamanlı Öğrenci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3</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Bütçe ve personel istihdamı sorunu nedeniyle ofis</a:t>
                      </a:r>
                      <a:r>
                        <a:rPr lang="tr-TR" sz="1400" b="0" i="0" u="none" strike="noStrike" baseline="0" dirty="0" smtClean="0">
                          <a:solidFill>
                            <a:srgbClr val="000000"/>
                          </a:solidFill>
                          <a:effectLst/>
                          <a:latin typeface="Calibri" panose="020F0502020204030204" pitchFamily="34" charset="0"/>
                        </a:rPr>
                        <a:t> bürokrasisi ve modüllerde çalışan personel eksikliğini karşılamamız için yarı zamanlı öğrenci istihdamı gerekmektedir.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4493892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614</TotalTime>
  <Words>1740</Words>
  <Application>Microsoft Office PowerPoint</Application>
  <PresentationFormat>Ekran Gösterisi (4:3)</PresentationFormat>
  <Paragraphs>240</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Calibri Light</vt:lpstr>
      <vt:lpstr>Times New Roman</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Halil İbrahim Çelimli</cp:lastModifiedBy>
  <cp:revision>97</cp:revision>
  <dcterms:created xsi:type="dcterms:W3CDTF">2020-01-20T10:44:30Z</dcterms:created>
  <dcterms:modified xsi:type="dcterms:W3CDTF">2022-03-02T08:14:09Z</dcterms:modified>
</cp:coreProperties>
</file>