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88" r:id="rId3"/>
    <p:sldId id="347" r:id="rId4"/>
    <p:sldId id="346" r:id="rId5"/>
    <p:sldId id="365" r:id="rId6"/>
    <p:sldId id="320" r:id="rId7"/>
    <p:sldId id="363" r:id="rId8"/>
    <p:sldId id="364" r:id="rId9"/>
    <p:sldId id="367" r:id="rId10"/>
    <p:sldId id="366" r:id="rId11"/>
    <p:sldId id="285" r:id="rId12"/>
    <p:sldId id="368" r:id="rId13"/>
    <p:sldId id="353" r:id="rId14"/>
    <p:sldId id="358" r:id="rId15"/>
    <p:sldId id="352" r:id="rId16"/>
    <p:sldId id="371" r:id="rId17"/>
    <p:sldId id="357" r:id="rId18"/>
    <p:sldId id="304" r:id="rId19"/>
    <p:sldId id="359" r:id="rId20"/>
    <p:sldId id="360" r:id="rId21"/>
    <p:sldId id="361" r:id="rId22"/>
    <p:sldId id="362" r:id="rId23"/>
    <p:sldId id="278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BEA70EB5-37B4-4FD2-923D-5284A583AEE6}">
          <p14:sldIdLst>
            <p14:sldId id="256"/>
          </p14:sldIdLst>
        </p14:section>
        <p14:section name="Başlıksız Bölüm" id="{29ED5E7A-0C58-4AF1-A401-2AB9E7D510F4}">
          <p14:sldIdLst>
            <p14:sldId id="288"/>
            <p14:sldId id="347"/>
            <p14:sldId id="346"/>
            <p14:sldId id="365"/>
            <p14:sldId id="320"/>
            <p14:sldId id="363"/>
            <p14:sldId id="364"/>
            <p14:sldId id="367"/>
            <p14:sldId id="366"/>
            <p14:sldId id="285"/>
            <p14:sldId id="368"/>
            <p14:sldId id="353"/>
            <p14:sldId id="358"/>
            <p14:sldId id="352"/>
            <p14:sldId id="371"/>
            <p14:sldId id="357"/>
            <p14:sldId id="304"/>
            <p14:sldId id="359"/>
            <p14:sldId id="360"/>
            <p14:sldId id="361"/>
            <p14:sldId id="362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 Engin DORUM" initials="AED" lastIdx="1" clrIdx="0">
    <p:extLst>
      <p:ext uri="{19B8F6BF-5375-455C-9EA6-DF929625EA0E}">
        <p15:presenceInfo xmlns:p15="http://schemas.microsoft.com/office/powerpoint/2012/main" userId="d7838842375f6d7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2303"/>
    <a:srgbClr val="0C0D0D"/>
    <a:srgbClr val="001626"/>
    <a:srgbClr val="7AEE32"/>
    <a:srgbClr val="E626AF"/>
    <a:srgbClr val="1F0620"/>
    <a:srgbClr val="020424"/>
    <a:srgbClr val="D9D9D9"/>
    <a:srgbClr val="122204"/>
    <a:srgbClr val="122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C4A0E0-5728-3060-DBC6-73089B61B9EC}" v="19" dt="2021-12-30T11:12:01.669"/>
    <p1510:client id="{5DACE587-96EF-BCC8-9D45-661E4D919997}" v="25" dt="2021-12-30T11:23:17.420"/>
    <p1510:client id="{FBBD671A-7482-21DB-78BB-48D5101602C6}" v="422" dt="2021-12-30T11:09:03.6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Koyu Stil 2 - Vurgu 5/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iuchqfsx011\everyone\_Kalite%20Y&#246;netim%20Sistemi\Birim%20Anketleri\ANKET%20ANAL&#304;ZLER\&#304;dari%20Birimler\Tan&#305;t&#305;m%20Bas&#305;n%20ve%20Halkla%20&#304;li&#351;kiler\TBH&#304;-Anket%20Analizleri-2021\2021%20TBH&#304;%20MEMNUN&#304;YET%20ANKET&#304;%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'Form Yanıtları 1'!$C$92:$K$92</c:f>
              <c:numCache>
                <c:formatCode>0%</c:formatCode>
                <c:ptCount val="9"/>
                <c:pt idx="0">
                  <c:v>0.85128205128205126</c:v>
                </c:pt>
                <c:pt idx="1">
                  <c:v>0.84102564102564104</c:v>
                </c:pt>
                <c:pt idx="2">
                  <c:v>0.85641025641025637</c:v>
                </c:pt>
                <c:pt idx="3">
                  <c:v>0.83000000000000007</c:v>
                </c:pt>
                <c:pt idx="4">
                  <c:v>0.79</c:v>
                </c:pt>
                <c:pt idx="5">
                  <c:v>0.8</c:v>
                </c:pt>
                <c:pt idx="6">
                  <c:v>0.81500000000000006</c:v>
                </c:pt>
                <c:pt idx="7">
                  <c:v>0.81500000000000006</c:v>
                </c:pt>
                <c:pt idx="8">
                  <c:v>0.82483974358974366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53-47D1-B172-75F318C275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3893823"/>
        <c:axId val="303905055"/>
      </c:barChart>
      <c:catAx>
        <c:axId val="303893823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03905055"/>
        <c:crosses val="autoZero"/>
        <c:auto val="1"/>
        <c:lblAlgn val="ctr"/>
        <c:lblOffset val="100"/>
        <c:noMultiLvlLbl val="0"/>
      </c:catAx>
      <c:valAx>
        <c:axId val="303905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038938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21.02.2022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</a:t>
            </a:r>
            <a:r>
              <a:rPr lang="tr-TR" dirty="0" smtClean="0"/>
              <a:t>%79</a:t>
            </a:r>
            <a:r>
              <a:rPr lang="tr-TR" baseline="0" dirty="0" smtClean="0"/>
              <a:t> olan soru: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Üniversitenin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tanıtım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faaliyetlerinden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memnunum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. / I am satisfied with the publicity events.</a:t>
            </a:r>
            <a:endParaRPr lang="tr-TR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6369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84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21.02.2022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46277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09280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19107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78411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21.02.2022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03407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21.02.2022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4203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53334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48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14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50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21.02.2022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33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21.02.2022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3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82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724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115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21.02.2022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2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70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879812" y="4814242"/>
            <a:ext cx="3456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b="1" dirty="0" smtClean="0">
                <a:solidFill>
                  <a:schemeClr val="accent5">
                    <a:lumMod val="50000"/>
                  </a:schemeClr>
                </a:solidFill>
              </a:rPr>
              <a:t>TANITIM, BASIN VE HALKLA İLİŞKİLER MÜDÜRLÜĞÜ</a:t>
            </a:r>
            <a:endParaRPr lang="tr-TR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836712"/>
            <a:ext cx="2376264" cy="50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Metin kutusu 44"/>
          <p:cNvSpPr txBox="1"/>
          <p:nvPr/>
        </p:nvSpPr>
        <p:spPr>
          <a:xfrm>
            <a:off x="330546" y="2410020"/>
            <a:ext cx="8554916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 2021 YILI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/>
              <a:ea typeface="+mj-ea"/>
              <a:cs typeface="Calibri"/>
            </a:endParaRP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YÖNETİMİN GÖZDEN GEÇİRME TOPLANTISI </a:t>
            </a: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(YGG)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ea typeface="+mj-ea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14023" y="525848"/>
            <a:ext cx="5265420" cy="845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SKORU YÜKSEK OLAN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AKSİYON 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GEREKTİREN 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RİS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KLER</a:t>
            </a:r>
            <a:endParaRPr lang="en-US" sz="28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>
              <a:spcAft>
                <a:spcPts val="600"/>
              </a:spcAft>
            </a:pPr>
            <a:endParaRPr lang="en-US"/>
          </a:p>
        </p:txBody>
      </p:sp>
      <p:sp>
        <p:nvSpPr>
          <p:cNvPr id="12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9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056952"/>
              </p:ext>
            </p:extLst>
          </p:nvPr>
        </p:nvGraphicFramePr>
        <p:xfrm>
          <a:off x="545121" y="3030478"/>
          <a:ext cx="8203223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1" kern="1200" baseline="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T2- Aday öğrenci ilgisinin düşmesi</a:t>
                      </a:r>
                      <a:endParaRPr lang="tr-TR" sz="1800" b="1" kern="1200" baseline="0" dirty="0">
                        <a:solidFill>
                          <a:srgbClr val="0C0D0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1.10.2022</a:t>
                      </a:r>
                      <a:endParaRPr lang="tr-TR" sz="1800" kern="1200" dirty="0">
                        <a:solidFill>
                          <a:srgbClr val="0C0D0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Tanıtım, Basın ve Halkla İlişkiler Müdürlüğü</a:t>
                      </a:r>
                      <a:endParaRPr lang="tr-TR" sz="1800" kern="1200" dirty="0">
                        <a:solidFill>
                          <a:srgbClr val="0C0D0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Tanıtım faaliyetlerinin sıklaştırılması</a:t>
                      </a:r>
                      <a:endParaRPr lang="tr-TR" sz="1800" kern="1200" dirty="0">
                        <a:solidFill>
                          <a:srgbClr val="0C0D0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4590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14023" y="525848"/>
            <a:ext cx="5265420" cy="845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SKORU YÜKSEK OLAN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AKSİYON 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GEREKTİREN 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RİS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KLER</a:t>
            </a:r>
            <a:endParaRPr lang="en-US" sz="28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>
              <a:spcAft>
                <a:spcPts val="600"/>
              </a:spcAft>
            </a:pPr>
            <a:endParaRPr lang="en-US"/>
          </a:p>
        </p:txBody>
      </p:sp>
      <p:sp>
        <p:nvSpPr>
          <p:cNvPr id="12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9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475624"/>
              </p:ext>
            </p:extLst>
          </p:nvPr>
        </p:nvGraphicFramePr>
        <p:xfrm>
          <a:off x="545121" y="2424307"/>
          <a:ext cx="8203223" cy="1752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1" kern="1200" baseline="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T3- Ekonomik Kriz nedeniyle aday öğrenci ailelerinin ekonomik sıkıntı yaşama ihtimalleri</a:t>
                      </a:r>
                      <a:endParaRPr lang="tr-TR" sz="1800" b="1" kern="1200" baseline="0" dirty="0">
                        <a:solidFill>
                          <a:srgbClr val="0C0D0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Katlanılması Zorunlu Risk</a:t>
                      </a:r>
                      <a:endParaRPr lang="tr-TR" sz="1800" kern="1200" dirty="0">
                        <a:solidFill>
                          <a:srgbClr val="0C0D0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730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14023" y="525848"/>
            <a:ext cx="5265420" cy="845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SKORU YÜKSEK OLAN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AKSİYON 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GEREKTİREN 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RİS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KLER</a:t>
            </a:r>
            <a:endParaRPr lang="en-US" sz="28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>
              <a:spcAft>
                <a:spcPts val="600"/>
              </a:spcAft>
            </a:pPr>
            <a:endParaRPr lang="en-US"/>
          </a:p>
        </p:txBody>
      </p:sp>
      <p:sp>
        <p:nvSpPr>
          <p:cNvPr id="12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9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274203"/>
              </p:ext>
            </p:extLst>
          </p:nvPr>
        </p:nvGraphicFramePr>
        <p:xfrm>
          <a:off x="545121" y="2560039"/>
          <a:ext cx="8203223" cy="1752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800" b="1" kern="1200" baseline="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T4 - Pandemi nedeniyle aday öğrenci ailelerinin maddi sıkıntı yaşama ihtimalleri - F6</a:t>
                      </a:r>
                      <a:endParaRPr lang="tr-TR" sz="1800" b="1" kern="1200" baseline="0" dirty="0">
                        <a:solidFill>
                          <a:srgbClr val="0C0D0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Katlanılması Zorunlu Risk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816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5957505"/>
              </p:ext>
            </p:extLst>
          </p:nvPr>
        </p:nvGraphicFramePr>
        <p:xfrm>
          <a:off x="589935" y="1887794"/>
          <a:ext cx="8200103" cy="3972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66700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823765" y="476672"/>
            <a:ext cx="7321964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(HAYATA GEÇİRİLEN ÖNERİLER ve AKSİYON ALINAN ŞİKAYETLER)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o 8">
            <a:extLst>
              <a:ext uri="{FF2B5EF4-FFF2-40B4-BE49-F238E27FC236}">
                <a16:creationId xmlns:a16="http://schemas.microsoft.com/office/drawing/2014/main" id="{400F1050-5732-4B60-86BA-E121C706F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82428"/>
              </p:ext>
            </p:extLst>
          </p:nvPr>
        </p:nvGraphicFramePr>
        <p:xfrm>
          <a:off x="78658" y="1861667"/>
          <a:ext cx="8957188" cy="4827639"/>
        </p:xfrm>
        <a:graphic>
          <a:graphicData uri="http://schemas.openxmlformats.org/drawingml/2006/table">
            <a:tbl>
              <a:tblPr/>
              <a:tblGrid>
                <a:gridCol w="3787669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2112693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3056826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</a:tblGrid>
              <a:tr h="45147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KONUSU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ÇÖZÜM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SONUÇ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210219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5,6,7,8 sorularına 1 verdim çünkü okulumuzun tanıtımı gerçekten</a:t>
                      </a:r>
                    </a:p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çok kötü yapılmakta. Tanıtım yapılmamakta bile hatta, okulumuzun </a:t>
                      </a:r>
                      <a:r>
                        <a:rPr lang="tr-TR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websitesi</a:t>
                      </a:r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çok kötü hocaların başarıları projeleri paylaşılmıyor. İyi öğrenciyi çekebilecek hiçbir şey yok,</a:t>
                      </a:r>
                    </a:p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okulumuzun çarşısı bile güzel </a:t>
                      </a:r>
                      <a:r>
                        <a:rPr lang="tr-TR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şekilde paylaşılıp reklam </a:t>
                      </a:r>
                      <a:r>
                        <a:rPr lang="tr-TR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yapılmıyor.Bence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okulumuz iyi bir tanıtım ile çok daha iyi </a:t>
                      </a:r>
                      <a:r>
                        <a:rPr lang="tr-TR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yerlere gelebilir. Çoğu okul </a:t>
                      </a:r>
                      <a:r>
                        <a:rPr lang="tr-TR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youtubeda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tanıtım günleri yapıyor bizim okulumuz hiçbir şey yapmıyor ve okulumuz unutulup kötü bir duruma geliyor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 dijital tanıtım alanlarının genişletilmesi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 yılından itibaren Üniversitemiz dijital reklam çalışmalarına yoğunlaşmıştır. Sponsorlu reklamların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yanısıra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Youtube, Google reklamlarını da kullanmaya başlamıştır. Online tanıtım toplantıları 2021 yılı itibariyle daha geniş çevrelere ulaşmak amacıyla Üniversitemiz resmi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Instagram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hesabı üzerinden yapılmaya başlanmıştır.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112612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tanıtım için yeterli bütçe olmadığını</a:t>
                      </a:r>
                    </a:p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düşünüyorum. 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Üst yönetimden daha fazla bütçe istenmesi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6.07.2021 tarihli bütçe toplantısında yıllık oranın üstünde bütçe talebinde bulunulmuştur.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114784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 İle ilgili bilgi almak isteyen </a:t>
                      </a:r>
                    </a:p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aday öğrencilerin telefonlarının yanlış yönlendirildiği durumlar olmaktadır. konuyla ilgili santrale bağlanmak uzun sürdüğü için öğrenci ilgili olmayan birimlere bağlanmaktadır. telefon sıralamasında santralin öncelikli sıraya alınması bir çözüm olabilir.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Çağrı Merkezi arandığı sıradaki 1 numaranın Çağrı Merkezi'ne yönlendirilmesi talep edilmiştir.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Çağrı Merkezi arandığı sıradaki 1 numaranın Çağrı Merkezi'ne yönlendirilmiştir.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939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94291" y="481299"/>
            <a:ext cx="5976664" cy="6480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DÜZELTİCİ</a:t>
            </a:r>
            <a:r>
              <a:rPr lang="tr-TR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-ÖNLEYİCİ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FAALİYETLER</a:t>
            </a: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4063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872547"/>
              </p:ext>
            </p:extLst>
          </p:nvPr>
        </p:nvGraphicFramePr>
        <p:xfrm>
          <a:off x="470388" y="1885208"/>
          <a:ext cx="8203223" cy="148336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5231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Bulgu (DF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) 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: 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Geçici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Kalıcı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  <p:graphicFrame>
        <p:nvGraphicFramePr>
          <p:cNvPr id="6" name="Tablo 5">
            <a:extLst>
              <a:ext uri="{FF2B5EF4-FFF2-40B4-BE49-F238E27FC236}">
                <a16:creationId xmlns:a16="http://schemas.microsoft.com/office/drawing/2014/main" id="{358F49DB-67A9-4A30-AB61-0A5CA1A55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841331"/>
              </p:ext>
            </p:extLst>
          </p:nvPr>
        </p:nvGraphicFramePr>
        <p:xfrm>
          <a:off x="470388" y="3467849"/>
          <a:ext cx="8203223" cy="148336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5231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Bulgu (DF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) 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: 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Geçici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Kalıcı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  <p:sp>
        <p:nvSpPr>
          <p:cNvPr id="2" name="Metin kutusu 1">
            <a:extLst>
              <a:ext uri="{FF2B5EF4-FFF2-40B4-BE49-F238E27FC236}">
                <a16:creationId xmlns:a16="http://schemas.microsoft.com/office/drawing/2014/main" id="{86836AFB-9A07-49E9-9AEA-095FC62A66B5}"/>
              </a:ext>
            </a:extLst>
          </p:cNvPr>
          <p:cNvSpPr txBox="1"/>
          <p:nvPr/>
        </p:nvSpPr>
        <p:spPr>
          <a:xfrm>
            <a:off x="470387" y="5922787"/>
            <a:ext cx="623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NOT:SADECE GÖZLEM VERİLMİŞTİR. 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165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94291" y="481299"/>
            <a:ext cx="5976664" cy="6480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DÜZELTİCİ</a:t>
            </a:r>
            <a:r>
              <a:rPr lang="tr-TR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-ÖNLEYİCİ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FAALİYETLER</a:t>
            </a: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4063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Resim 2"/>
          <p:cNvPicPr>
            <a:picLocks noChangeAspect="1"/>
          </p:cNvPicPr>
          <p:nvPr/>
        </p:nvPicPr>
        <p:blipFill rotWithShape="1">
          <a:blip r:embed="rId3"/>
          <a:srcRect l="2551" t="31718" r="42402" b="34275"/>
          <a:stretch/>
        </p:blipFill>
        <p:spPr>
          <a:xfrm>
            <a:off x="102741" y="2178119"/>
            <a:ext cx="8899590" cy="309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078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168388" y="628902"/>
            <a:ext cx="6927589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 SONUCUNA DAYALI ÖZ DEĞERLENDİRME ve GÖRÜŞLERİNİZ</a:t>
            </a:r>
          </a:p>
        </p:txBody>
      </p:sp>
      <p:pic>
        <p:nvPicPr>
          <p:cNvPr id="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21109" y="2635046"/>
            <a:ext cx="8377084" cy="2109025"/>
          </a:xfrm>
        </p:spPr>
        <p:txBody>
          <a:bodyPr/>
          <a:lstStyle/>
          <a:p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Denetim öncesinde bütün evrakların tekrar incelenmesi gerekmektedir.</a:t>
            </a:r>
          </a:p>
          <a:p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Bazı konularda her sene farkı dönüt verilmekte, bu da her sene başka bir işlem yapılmasını gerektirmektedir. </a:t>
            </a:r>
          </a:p>
          <a:p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İç denetçilerimiz her şeyi detaylıca incelediler ve açıklama yapmamız için müsaade ettiler. Anlayışları için teşekkür ederiz. </a:t>
            </a:r>
            <a:endParaRPr lang="tr-T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354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777471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EĞİTİM-ÖĞRETİM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275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133479" y="939397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ARAŞTIRMA-GELİŞTİRME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233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241579" y="649467"/>
            <a:ext cx="504056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MİSYON-VİZYON-POLİTİKA</a:t>
            </a: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72" y="450628"/>
            <a:ext cx="1872208" cy="39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490637" y="1291399"/>
            <a:ext cx="4189482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tr-TR" b="1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Calibri"/>
              </a:rPr>
              <a:t>  </a:t>
            </a:r>
            <a:endParaRPr lang="tr-TR" b="1" dirty="0"/>
          </a:p>
        </p:txBody>
      </p:sp>
      <p:sp>
        <p:nvSpPr>
          <p:cNvPr id="4" name="Dikdörtgen 3"/>
          <p:cNvSpPr/>
          <p:nvPr/>
        </p:nvSpPr>
        <p:spPr>
          <a:xfrm>
            <a:off x="490637" y="4064588"/>
            <a:ext cx="8352928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ÇALIŞMA </a:t>
            </a:r>
            <a:r>
              <a:rPr lang="tr-TR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POLİTİKASI</a:t>
            </a:r>
          </a:p>
          <a:p>
            <a:pPr fontAlgn="base">
              <a:spcAft>
                <a:spcPts val="0"/>
              </a:spcAft>
            </a:pPr>
            <a:r>
              <a:rPr lang="tr-TR" dirty="0">
                <a:solidFill>
                  <a:schemeClr val="tx2"/>
                </a:solidFill>
              </a:rPr>
              <a:t>Takım çalışmasını esas alarak, iletişim konusunda uzmanlıkları bir araya getirip, çeşitlendirerek çok yönlü tanıtımı benimsemek. </a:t>
            </a:r>
            <a:endParaRPr lang="tr-TR" dirty="0" smtClean="0">
              <a:solidFill>
                <a:schemeClr val="tx2"/>
              </a:solidFill>
            </a:endParaRPr>
          </a:p>
          <a:p>
            <a:pPr fontAlgn="base">
              <a:spcAft>
                <a:spcPts val="0"/>
              </a:spcAft>
            </a:pPr>
            <a:r>
              <a:rPr lang="tr-TR" dirty="0" smtClean="0">
                <a:solidFill>
                  <a:schemeClr val="tx2"/>
                </a:solidFill>
              </a:rPr>
              <a:t>Üniversitemizin tanınırlığını daha yaygın hale getirmek, bilinirliğinin Antalya odağının yanı sıra hedef kitlesinde yer alan coğrafyalarda derinleştirilmesini sağlamak</a:t>
            </a:r>
          </a:p>
          <a:p>
            <a:pPr fontAlgn="base">
              <a:spcAft>
                <a:spcPts val="0"/>
              </a:spcAft>
            </a:pPr>
            <a:r>
              <a:rPr lang="tr-TR" dirty="0" smtClean="0">
                <a:solidFill>
                  <a:schemeClr val="tx2"/>
                </a:solidFill>
              </a:rPr>
              <a:t>Girişimci, sektör ile işbirliğini destekleyen, toplumsal sosyal sorumluluğa önem veren ve araştırmacı üniversite yaklaşımını tüm paydaşlar ile süreklilik ilkesi içeren iletişim faaliyetleri ile desteklemektir. </a:t>
            </a:r>
            <a:endParaRPr lang="tr-TR" dirty="0">
              <a:solidFill>
                <a:schemeClr val="tx2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90637" y="2725760"/>
            <a:ext cx="835292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 VİZYONU</a:t>
            </a:r>
          </a:p>
          <a:p>
            <a:r>
              <a:rPr lang="tr-TR" dirty="0">
                <a:solidFill>
                  <a:schemeClr val="tx2"/>
                </a:solidFill>
              </a:rPr>
              <a:t>Günümüzün bilgi ve teknoloji odaklı dünyasında, globalleşen dünyanın dinamiklerine hakim olmak, yerel olma değerinden güç alarak, çalışan ve paydaşlar için yenilikçi ve dinamik üniversite anlayışını en iyi şekilde temsil etmektir.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490637" y="1386932"/>
            <a:ext cx="835292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 MİSYONU</a:t>
            </a:r>
          </a:p>
          <a:p>
            <a:r>
              <a:rPr lang="tr-TR" dirty="0">
                <a:solidFill>
                  <a:schemeClr val="tx2"/>
                </a:solidFill>
              </a:rPr>
              <a:t>Girişimci, yenilikçi ve nitelikli eğitim esas alan Üniversitemizin, stratejik iletişim çalışmaları çerçevesinde bilinirliğinin sürekliliğini sağlamak ve hedef kitlemizde yer alan tüm </a:t>
            </a:r>
            <a:r>
              <a:rPr lang="tr-TR" dirty="0" smtClean="0">
                <a:solidFill>
                  <a:schemeClr val="tx2"/>
                </a:solidFill>
              </a:rPr>
              <a:t>paydaşlara </a:t>
            </a:r>
            <a:r>
              <a:rPr lang="tr-TR" dirty="0">
                <a:solidFill>
                  <a:schemeClr val="tx2"/>
                </a:solidFill>
              </a:rPr>
              <a:t>farklılığımızı ve kattığımız değeri iletişim çalışmaları ile ifade etmektir.</a:t>
            </a:r>
          </a:p>
        </p:txBody>
      </p:sp>
    </p:spTree>
    <p:extLst>
      <p:ext uri="{BB962C8B-B14F-4D97-AF65-F5344CB8AC3E}">
        <p14:creationId xmlns:p14="http://schemas.microsoft.com/office/powerpoint/2010/main" val="1938822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471888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GİRİŞİMCİLİK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3205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471888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TOPLUMSAL KATKI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2529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725083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KURUMSALLAŞMA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03" y="310487"/>
            <a:ext cx="1951851" cy="41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521110" y="2743201"/>
            <a:ext cx="8318089" cy="2492483"/>
          </a:xfrm>
        </p:spPr>
        <p:txBody>
          <a:bodyPr/>
          <a:lstStyle/>
          <a:p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Üniversite kurumsal logonun kullanılması gereken farklı bir mecra ya da alanda, paylaşılan logonun web sitemizde yer alan kurumsal logo olduğundan emin olunmalıdır. </a:t>
            </a:r>
          </a:p>
          <a:p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Üniversitemiz birimlerinin kurumsallıkla ilgili çalışmaları öncesinde birimimizle istişare edilmelidir. </a:t>
            </a:r>
          </a:p>
          <a:p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Üniversite birimlerimizin ortak dil kullanması gerekmektedir. </a:t>
            </a:r>
          </a:p>
          <a:p>
            <a:endParaRPr lang="tr-T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1544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742309" y="464778"/>
            <a:ext cx="5659381" cy="8052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4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SÜREKLİ İYİLEŞTİRME ÖNERİLERİ</a:t>
            </a:r>
            <a:endParaRPr lang="en-US" sz="24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87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411204"/>
            <a:ext cx="1477697" cy="31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8491" y="2448232"/>
            <a:ext cx="8878529" cy="2433490"/>
          </a:xfrm>
        </p:spPr>
        <p:txBody>
          <a:bodyPr/>
          <a:lstStyle/>
          <a:p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Tanıtım süreci belirli bir zaman aralığında değil, aksine yıl içerisine yayılmış etkinlikler bütünüdür. Bu etkinlikler aracılığıyla sadece bir birim değil, Üniversitemizin bir bütün olarak tanıtılması hedeflenmektedir. Kurumsallık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</a:rPr>
              <a:t>gereği bütün personelin tanıtım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etkinliklerinin önemli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</a:rPr>
              <a:t>bir parçası olduğu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bilinciyle hareket etmesi ve birimimizle anlayış içerisinde işbirliği yapması beklenmektedir.</a:t>
            </a:r>
          </a:p>
          <a:p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Etkinliklerde ortak dil kullanmaya özen gösterilmelidir. </a:t>
            </a:r>
          </a:p>
          <a:p>
            <a:endParaRPr lang="tr-T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244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533747" y="537546"/>
            <a:ext cx="440376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(GZFT) ANALİZİ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17147"/>
            <a:ext cx="2088232" cy="44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71D4A1E5-060A-49D3-A943-BEC00AFE7E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496249"/>
              </p:ext>
            </p:extLst>
          </p:nvPr>
        </p:nvGraphicFramePr>
        <p:xfrm>
          <a:off x="0" y="1799304"/>
          <a:ext cx="9212825" cy="4436349"/>
        </p:xfrm>
        <a:graphic>
          <a:graphicData uri="http://schemas.openxmlformats.org/drawingml/2006/table">
            <a:tbl>
              <a:tblPr/>
              <a:tblGrid>
                <a:gridCol w="2390339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2134293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2142489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2545704">
                  <a:extLst>
                    <a:ext uri="{9D8B030D-6E8A-4147-A177-3AD203B41FA5}">
                      <a16:colId xmlns:a16="http://schemas.microsoft.com/office/drawing/2014/main" val="588152821"/>
                    </a:ext>
                  </a:extLst>
                </a:gridCol>
              </a:tblGrid>
              <a:tr h="81315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GÜÇLÜ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ZAYIF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FIRSATLAR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TEHDİTLER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48131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G1- Eğitimli ve deneyimli personel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Z1-Tanıtıma </a:t>
                      </a:r>
                      <a:r>
                        <a:rPr lang="en-US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ait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araca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her an </a:t>
                      </a:r>
                      <a:r>
                        <a:rPr lang="en-US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erişilememesi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F1- Özel okul sayısının fazla olması</a:t>
                      </a: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T1- Bölgede başka vakıf üniversitelerinin olması - F5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48131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G2- Güçlü birim içi iletişim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F2- İl dışından gelen okul </a:t>
                      </a:r>
                    </a:p>
                    <a:p>
                      <a:pPr algn="ctr" fontAlgn="ctr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ziyareti talepleri</a:t>
                      </a: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T2- Aday öğrenci ilgisinin düşmesi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46597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G3- </a:t>
                      </a:r>
                      <a:r>
                        <a:rPr lang="tr-TR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Güleryüzlü</a:t>
                      </a: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personel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F4- Antalya'daki ilk vakıf üniversite olması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T3- Ekonomik Kriz nedeniyle aday öğrenci ailelerinin ekonomik sıkıntı yaşama ihtimalleri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48131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G4- Basınla ilişkileri kuvvetli personel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T4 - </a:t>
                      </a:r>
                      <a:r>
                        <a:rPr lang="tr-TR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Pandemi</a:t>
                      </a: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nedeniyle aday öğrenci ailelerinin maddi sıkıntı yaşama ihtimalleri - F6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6691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G5- Dinamik ve çözüm odaklı personel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889137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G6- Rehber öğretmenlerle iyi ilişki içinde olunması -F3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984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76429" y="423861"/>
            <a:ext cx="50766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8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739373"/>
              </p:ext>
            </p:extLst>
          </p:nvPr>
        </p:nvGraphicFramePr>
        <p:xfrm>
          <a:off x="170563" y="1750147"/>
          <a:ext cx="8888360" cy="4758044"/>
        </p:xfrm>
        <a:graphic>
          <a:graphicData uri="http://schemas.openxmlformats.org/drawingml/2006/table">
            <a:tbl>
              <a:tblPr/>
              <a:tblGrid>
                <a:gridCol w="2845359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3009663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3033338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</a:tblGrid>
              <a:tr h="34550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OLMA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BEKLENTİSİ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7796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Tanıtım, Basın ve Halkla İlişkiler Müdürlüğü Personeli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Görev ve Sorumluluk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Zamanında ve Doğru Bilgi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37796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Kısmi Zamanlı Öğrenci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 Üretme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Ücret, Verimli Çalışma Ortamı ve İş Üretme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660740"/>
                  </a:ext>
                </a:extLst>
              </a:tr>
              <a:tr h="37796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Aday Öğrenci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Okul hakkında detaylı bilgi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Doğru Bilgi Aktarımı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260654"/>
                  </a:ext>
                </a:extLst>
              </a:tr>
              <a:tr h="37796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Zengin etkinlikler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Etkinlik Materyali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84242"/>
                  </a:ext>
                </a:extLst>
              </a:tr>
              <a:tr h="37796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Liseler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Tanıtım ve Hizmet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İşbirliği Protokolü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204582"/>
                  </a:ext>
                </a:extLst>
              </a:tr>
              <a:tr h="37796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Veliler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 Alan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Doğru Bilgilendirme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778555"/>
                  </a:ext>
                </a:extLst>
              </a:tr>
              <a:tr h="37796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MEB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Sorumluluk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Mevzuata Uygunluk, Ortak Projeler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676607"/>
                  </a:ext>
                </a:extLst>
              </a:tr>
              <a:tr h="37796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Rehberlik Araştırma Merkezleri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Tanıtım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İşbirliği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37796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Sivil Toplum Kuruluşları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Tanıtım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İşbirliği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37796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Resmi Kurumlar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Sorumluluk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İşbirliği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37796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Özel Kurumlar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Sorumluluk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İşbirliği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836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76429" y="423861"/>
            <a:ext cx="50766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8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551115"/>
              </p:ext>
            </p:extLst>
          </p:nvPr>
        </p:nvGraphicFramePr>
        <p:xfrm>
          <a:off x="170563" y="1956625"/>
          <a:ext cx="8888360" cy="4172141"/>
        </p:xfrm>
        <a:graphic>
          <a:graphicData uri="http://schemas.openxmlformats.org/drawingml/2006/table">
            <a:tbl>
              <a:tblPr/>
              <a:tblGrid>
                <a:gridCol w="2845359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3009663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3033338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</a:tblGrid>
              <a:tr h="30479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OLMA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BEKLENTİSİ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Medya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Reklam Basın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İşbirliği, Doğru ve Zamanında Bilgilendirme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Belediyeler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Reklam Basın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İşbirliği, Doğru ve Zamanında Bilgilendirme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Rektörlük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Talepler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Hızlı ve Doğru İşlem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Genel Sekreterlik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Talepler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Hızlı ve Doğru İşlem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İdari Birimler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Talepler</a:t>
                      </a:r>
                      <a:b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Hızlı ve Doğru İşlem, Aktivitelerin Tanıtımı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9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Akademik Birimler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Bölümler hakkında detaylı tanıtım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Hızlı ve Doğru İşlem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0074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YÖKAK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 Denetimleri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KİDR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3128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Bağımsız Denetleme Kurumu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Bilgi/Mevzuat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Raporlama, Kalite Bünyesinde Faaliyet Gösterme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661676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Medya/Reklam Ajansları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Reklam, Hizmet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İşbirliği, Doğru ve Zamanında Bilgilendirme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796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099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471160" y="761596"/>
            <a:ext cx="8201679" cy="5886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(FİZİKİ, MALZEME, TEÇHİZAT, EKİPMAN vb.)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89" y="332656"/>
            <a:ext cx="1607689" cy="42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>
            <a:extLst>
              <a:ext uri="{FF2B5EF4-FFF2-40B4-BE49-F238E27FC236}">
                <a16:creationId xmlns:a16="http://schemas.microsoft.com/office/drawing/2014/main" id="{8304B644-425E-4186-B593-E25613CE91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466738"/>
              </p:ext>
            </p:extLst>
          </p:nvPr>
        </p:nvGraphicFramePr>
        <p:xfrm>
          <a:off x="198905" y="2663275"/>
          <a:ext cx="8746188" cy="2230471"/>
        </p:xfrm>
        <a:graphic>
          <a:graphicData uri="http://schemas.openxmlformats.org/drawingml/2006/table">
            <a:tbl>
              <a:tblPr/>
              <a:tblGrid>
                <a:gridCol w="1214678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875071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543665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3338780">
                  <a:extLst>
                    <a:ext uri="{9D8B030D-6E8A-4147-A177-3AD203B41FA5}">
                      <a16:colId xmlns:a16="http://schemas.microsoft.com/office/drawing/2014/main" val="3383282758"/>
                    </a:ext>
                  </a:extLst>
                </a:gridCol>
                <a:gridCol w="1773994">
                  <a:extLst>
                    <a:ext uri="{9D8B030D-6E8A-4147-A177-3AD203B41FA5}">
                      <a16:colId xmlns:a16="http://schemas.microsoft.com/office/drawing/2014/main" val="494559924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Yeşil Perde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TBHİ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Yeşil Perde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Tanıtım Çekimleri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Işık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TBHİ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Ayaklı Stüdyo Işığı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Tanıtım Çekimleri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Tripod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TBHİ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Tripod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Tanıtım Çekimleri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TBHİ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Fotoğraf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Makinesi Pili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Tanıtım Çekimleri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Bilgisayar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TBHİ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Tasarım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için yeterli bilgisayar ya da çift ekran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Tasarım 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822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94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1570007" y="344252"/>
            <a:ext cx="5901761" cy="9221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(TEKNOLOJİK, YAZILIM, DONANIM vb.)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78" y="245892"/>
            <a:ext cx="1569900" cy="333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>
            <a:extLst>
              <a:ext uri="{FF2B5EF4-FFF2-40B4-BE49-F238E27FC236}">
                <a16:creationId xmlns:a16="http://schemas.microsoft.com/office/drawing/2014/main" id="{4E4BC37B-8B6C-4421-8472-B24C6619D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277079"/>
              </p:ext>
            </p:extLst>
          </p:nvPr>
        </p:nvGraphicFramePr>
        <p:xfrm>
          <a:off x="126278" y="3233547"/>
          <a:ext cx="8809702" cy="992534"/>
        </p:xfrm>
        <a:graphic>
          <a:graphicData uri="http://schemas.openxmlformats.org/drawingml/2006/table">
            <a:tbl>
              <a:tblPr/>
              <a:tblGrid>
                <a:gridCol w="1243722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347367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046800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2124693">
                  <a:extLst>
                    <a:ext uri="{9D8B030D-6E8A-4147-A177-3AD203B41FA5}">
                      <a16:colId xmlns:a16="http://schemas.microsoft.com/office/drawing/2014/main" val="3383282758"/>
                    </a:ext>
                  </a:extLst>
                </a:gridCol>
                <a:gridCol w="3047120">
                  <a:extLst>
                    <a:ext uri="{9D8B030D-6E8A-4147-A177-3AD203B41FA5}">
                      <a16:colId xmlns:a16="http://schemas.microsoft.com/office/drawing/2014/main" val="494559924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Stok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Fotoğraf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TBHİ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Stok Fotoğraf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Üyeliği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Daha çeşitli, etkili ve canlı tasarım ve görsel oluşturmak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165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1789470" y="157316"/>
            <a:ext cx="5869859" cy="10795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(İŞ GÜCÜ-İNSAN KAYNAĞI)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78" y="304675"/>
            <a:ext cx="1690292" cy="35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>
            <a:extLst>
              <a:ext uri="{FF2B5EF4-FFF2-40B4-BE49-F238E27FC236}">
                <a16:creationId xmlns:a16="http://schemas.microsoft.com/office/drawing/2014/main" id="{0F23ED71-2D0A-4A91-BB06-5711D16008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458518"/>
              </p:ext>
            </p:extLst>
          </p:nvPr>
        </p:nvGraphicFramePr>
        <p:xfrm>
          <a:off x="1696178" y="1385082"/>
          <a:ext cx="5472441" cy="5231359"/>
        </p:xfrm>
        <a:graphic>
          <a:graphicData uri="http://schemas.openxmlformats.org/drawingml/2006/table">
            <a:tbl>
              <a:tblPr/>
              <a:tblGrid>
                <a:gridCol w="1041192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101315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3383282758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494559924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9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0074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3128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661676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796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38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14023" y="525848"/>
            <a:ext cx="5265420" cy="845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SKORU YÜKSEK OLAN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AKSİYON 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GEREKTİREN 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RİS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KLER</a:t>
            </a:r>
            <a:endParaRPr lang="en-US" sz="28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>
              <a:spcAft>
                <a:spcPts val="600"/>
              </a:spcAft>
            </a:pPr>
            <a:endParaRPr lang="en-US"/>
          </a:p>
        </p:txBody>
      </p:sp>
      <p:sp>
        <p:nvSpPr>
          <p:cNvPr id="12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9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926633"/>
              </p:ext>
            </p:extLst>
          </p:nvPr>
        </p:nvGraphicFramePr>
        <p:xfrm>
          <a:off x="545121" y="2987709"/>
          <a:ext cx="8203223" cy="1752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800" b="1" kern="1200" baseline="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T1- Bölgede başka vakıf üniversitelerinin olması - F5</a:t>
                      </a:r>
                      <a:endParaRPr lang="tr-TR" sz="1800" b="1" kern="1200" baseline="0" dirty="0">
                        <a:solidFill>
                          <a:srgbClr val="0C0D0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1.10.2022</a:t>
                      </a:r>
                      <a:endParaRPr lang="tr-TR" sz="1800" kern="1200" dirty="0">
                        <a:solidFill>
                          <a:srgbClr val="0C0D0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Tanıtım, Basın ve Halkla İlişkiler Müdürlüğü</a:t>
                      </a:r>
                      <a:endParaRPr lang="tr-TR" sz="1800" kern="1200" dirty="0">
                        <a:solidFill>
                          <a:srgbClr val="0C0D0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Tanıtım faaliyetlerinde, diğer vakıf üniversitelerinden ayırt edici özelliklere vurgu yapılması</a:t>
                      </a:r>
                      <a:endParaRPr lang="tr-TR" sz="1800" kern="1200" dirty="0">
                        <a:solidFill>
                          <a:srgbClr val="0C0D0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10637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Özel 2">
      <a:dk1>
        <a:srgbClr val="8AD0D5"/>
      </a:dk1>
      <a:lt1>
        <a:sysClr val="window" lastClr="FFFFFF"/>
      </a:lt1>
      <a:dk2>
        <a:srgbClr val="1E5155"/>
      </a:dk2>
      <a:lt2>
        <a:srgbClr val="BFBFBF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1211</TotalTime>
  <Words>1129</Words>
  <Application>Microsoft Office PowerPoint</Application>
  <PresentationFormat>Ekran Gösterisi (4:3)</PresentationFormat>
  <Paragraphs>287</Paragraphs>
  <Slides>23</Slides>
  <Notes>1</Notes>
  <HiddenSlides>1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Tahoma</vt:lpstr>
      <vt:lpstr>Times New Roman</vt:lpstr>
      <vt:lpstr>Wingdings 3</vt:lpstr>
      <vt:lpstr>İyon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YILI  YGG SUNUMU  MEZUNLAR OFİSİ ve KARİYER GELİŞTİRME KOORDİNATÖRLÜĞÜ SÜRECİ  30/12/2019</dc:title>
  <dc:creator>Ali Engin DORUM</dc:creator>
  <cp:lastModifiedBy>Sezin İrtem</cp:lastModifiedBy>
  <cp:revision>71</cp:revision>
  <dcterms:created xsi:type="dcterms:W3CDTF">2020-01-20T10:44:30Z</dcterms:created>
  <dcterms:modified xsi:type="dcterms:W3CDTF">2022-02-21T14:37:53Z</dcterms:modified>
</cp:coreProperties>
</file>