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88" r:id="rId3"/>
    <p:sldId id="347" r:id="rId4"/>
    <p:sldId id="346" r:id="rId5"/>
    <p:sldId id="320" r:id="rId6"/>
    <p:sldId id="363" r:id="rId7"/>
    <p:sldId id="364" r:id="rId8"/>
    <p:sldId id="285" r:id="rId9"/>
    <p:sldId id="373" r:id="rId10"/>
    <p:sldId id="380" r:id="rId11"/>
    <p:sldId id="378" r:id="rId12"/>
    <p:sldId id="375" r:id="rId13"/>
    <p:sldId id="376" r:id="rId14"/>
    <p:sldId id="372" r:id="rId15"/>
    <p:sldId id="374" r:id="rId16"/>
    <p:sldId id="358" r:id="rId17"/>
    <p:sldId id="352" r:id="rId18"/>
    <p:sldId id="384" r:id="rId19"/>
    <p:sldId id="357" r:id="rId20"/>
    <p:sldId id="304" r:id="rId21"/>
    <p:sldId id="360" r:id="rId22"/>
    <p:sldId id="382" r:id="rId23"/>
    <p:sldId id="361" r:id="rId24"/>
    <p:sldId id="362" r:id="rId25"/>
    <p:sldId id="278"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ection>
        <p14:section name="Başlıksız Bölüm" id="{29ED5E7A-0C58-4AF1-A401-2AB9E7D510F4}">
          <p14:sldIdLst>
            <p14:sldId id="256"/>
            <p14:sldId id="288"/>
            <p14:sldId id="347"/>
            <p14:sldId id="346"/>
            <p14:sldId id="320"/>
            <p14:sldId id="363"/>
            <p14:sldId id="364"/>
            <p14:sldId id="285"/>
            <p14:sldId id="373"/>
            <p14:sldId id="380"/>
            <p14:sldId id="378"/>
            <p14:sldId id="375"/>
            <p14:sldId id="376"/>
            <p14:sldId id="372"/>
            <p14:sldId id="374"/>
            <p14:sldId id="358"/>
            <p14:sldId id="352"/>
            <p14:sldId id="384"/>
            <p14:sldId id="357"/>
            <p14:sldId id="304"/>
            <p14:sldId id="360"/>
            <p14:sldId id="382"/>
            <p14:sldId id="361"/>
            <p14:sldId id="362"/>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D0D"/>
    <a:srgbClr val="E626AF"/>
    <a:srgbClr val="D9D9D9"/>
    <a:srgbClr val="0F2303"/>
    <a:srgbClr val="001626"/>
    <a:srgbClr val="7AEE32"/>
    <a:srgbClr val="1F0620"/>
    <a:srgbClr val="020424"/>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5/10/relationships/revisionInfo" Target="revisionInfo.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rdda\AppData\Local\Packages\microsoft.windowscommunicationsapps_8wekyb3d8bbwe\LocalState\Files\S0\127\Attachments\Haziran%20ay&#305;%20sks%20memnuniyet%5b1375%5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rdda\AppData\Local\Packages\microsoft.windowscommunicationsapps_8wekyb3d8bbwe\LocalState\Files\S0\127\Attachments\Haziran%20ay&#305;%20sks%20memnuniyet%5b1375%5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rdda\AppData\Local\Packages\microsoft.windowscommunicationsapps_8wekyb3d8bbwe\LocalState\Files\S0\127\Attachments\Haziran%20ay&#305;%20sks%20memnuniyet%5b1375%5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rdda\AppData\Local\Packages\microsoft.windowscommunicationsapps_8wekyb3d8bbwe\LocalState\Files\S0\127\Attachments\HAYVANLARA%20MAMA%20DA&#286;ITIMI%20ANKET%5b1378%5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rdda\AppData\Local\Packages\microsoft.windowscommunicationsapps_8wekyb3d8bbwe\LocalState\Files\S0\127\Attachments\OKUMA%20AT&#214;LYES&#304;%20ANKET%5b1379%5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rdda\AppData\Local\Packages\microsoft.windowscommunicationsapps_8wekyb3d8bbwe\LocalState\Files\S0\127\Attachments\(Kas&#305;m)sks%20anket%20gezi%20top%20%5b1376%5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rdda\AppData\Local\Packages\microsoft.windowscommunicationsapps_8wekyb3d8bbwe\LocalState\Files\S0\127\Attachments\Kopya%20KIZILAY%20KAN%20BA&#286;I&#350;I%20%20ANKET%20new%5b1377%5d.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5634451202855"/>
          <c:y val="9.01761740214128E-2"/>
          <c:w val="0.81874468845927006"/>
          <c:h val="0.4554990542383319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'ÖĞRENCİ MEMNUNİYET-GRAFİK ANALİ'!$A$1:$G$1</c:f>
              <c:strCache>
                <c:ptCount val="7"/>
                <c:pt idx="0">
                  <c:v>1 - İdari personelin öğrencilere karşı tutum ve davranışları olumludur. / The general attitude of the administrative staff towards students is positive.  </c:v>
                </c:pt>
                <c:pt idx="1">
                  <c:v>2 - İlgi ve yeteneklerime uygun kulüp etkinlikleri bulunmaktadır. / There are community activities suitable for my interests and abilities.     </c:v>
                </c:pt>
                <c:pt idx="2">
                  <c:v>3 - Kültürel ve sanatsal etkinlikler yeterlidir. / Cultural and artistic activities are adequate.  </c:v>
                </c:pt>
                <c:pt idx="3">
                  <c:v>4 - Sportif etkinlikler yeterlidir. / Sports activities are adequate.</c:v>
                </c:pt>
                <c:pt idx="4">
                  <c:v>5 - Talep ettiğimiz hizmetler için hızlı ve doğru çözümler üretir/bilgilendirir. / They produce quick and accurate solutions, and inform us regarding the services we demand.  </c:v>
                </c:pt>
                <c:pt idx="5">
                  <c:v>6 - SKS'nin kampüs içi konumundan memnunum. / I am satisfied with the location of the HCS within the campus.  </c:v>
                </c:pt>
                <c:pt idx="6">
                  <c:v>Ortalama</c:v>
                </c:pt>
              </c:strCache>
            </c:strRef>
          </c:cat>
          <c:val>
            <c:numRef>
              <c:f>'ÖĞRENCİ MEMNUNİYET-GRAFİK ANALİ'!$A$2:$G$2</c:f>
              <c:numCache>
                <c:formatCode>0%</c:formatCode>
                <c:ptCount val="7"/>
                <c:pt idx="0">
                  <c:v>0.82278481012658222</c:v>
                </c:pt>
                <c:pt idx="1">
                  <c:v>0.78227848101265818</c:v>
                </c:pt>
                <c:pt idx="2">
                  <c:v>0.76708860759493669</c:v>
                </c:pt>
                <c:pt idx="3">
                  <c:v>0.74545454545454537</c:v>
                </c:pt>
                <c:pt idx="4">
                  <c:v>0.8125</c:v>
                </c:pt>
                <c:pt idx="5">
                  <c:v>0.80579710144927541</c:v>
                </c:pt>
                <c:pt idx="6">
                  <c:v>0.79</c:v>
                </c:pt>
              </c:numCache>
            </c:numRef>
          </c:val>
          <c:extLst>
            <c:ext xmlns:c16="http://schemas.microsoft.com/office/drawing/2014/chart" uri="{C3380CC4-5D6E-409C-BE32-E72D297353CC}">
              <c16:uniqueId val="{00000000-8AF3-4047-978A-459D110A2FB1}"/>
            </c:ext>
          </c:extLst>
        </c:ser>
        <c:dLbls>
          <c:dLblPos val="outEnd"/>
          <c:showLegendKey val="0"/>
          <c:showVal val="1"/>
          <c:showCatName val="0"/>
          <c:showSerName val="0"/>
          <c:showPercent val="0"/>
          <c:showBubbleSize val="0"/>
        </c:dLbls>
        <c:gapWidth val="219"/>
        <c:overlap val="-27"/>
        <c:axId val="95827520"/>
        <c:axId val="95828080"/>
      </c:barChart>
      <c:catAx>
        <c:axId val="9582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95828080"/>
        <c:crosses val="autoZero"/>
        <c:auto val="1"/>
        <c:lblAlgn val="ctr"/>
        <c:lblOffset val="100"/>
        <c:noMultiLvlLbl val="0"/>
      </c:catAx>
      <c:valAx>
        <c:axId val="95828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95827520"/>
        <c:crosses val="autoZero"/>
        <c:crossBetween val="between"/>
      </c:valAx>
      <c:spPr>
        <a:noFill/>
        <a:ln>
          <a:noFill/>
        </a:ln>
        <a:effectLst/>
      </c:spPr>
    </c:plotArea>
    <c:plotVisOnly val="1"/>
    <c:dispBlanksAs val="gap"/>
    <c:showDLblsOverMax val="0"/>
  </c:chart>
  <c:spPr>
    <a:noFill/>
    <a:ln>
      <a:solidFill>
        <a:srgbClr val="0C0D0D"/>
      </a:solidFill>
    </a:ln>
    <a:effectLst/>
  </c:spPr>
  <c:txPr>
    <a:bodyPr/>
    <a:lstStyle/>
    <a:p>
      <a:pPr>
        <a:defRPr>
          <a:solidFill>
            <a:srgbClr val="0C0D0D"/>
          </a:solidFill>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5634451202855"/>
          <c:y val="9.01761740214128E-2"/>
          <c:w val="0.81874468845927006"/>
          <c:h val="0.4554990542383319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C0D0D"/>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'akademik-grafik analizi'!$A$1:$G$1</c:f>
              <c:strCache>
                <c:ptCount val="7"/>
                <c:pt idx="0">
                  <c:v>1 - SKS çalışanlarına kolay erişim sağlarım. / I have convenient access to the HCS staff  </c:v>
                </c:pt>
                <c:pt idx="1">
                  <c:v>2 - SKS yöneticisine kolay erişim sağlarım. / I have convenient access to the HCS administrator.  </c:v>
                </c:pt>
                <c:pt idx="2">
                  <c:v>3 - SKS yöneticisinin soru/sorun ve taleplere karşı üslup ve yaklaşımlarından memnunum. / I am satisfied with the way the HCS administrator approaches problems, questions and demands.</c:v>
                </c:pt>
                <c:pt idx="3">
                  <c:v>4 - SKS çalışanlarının soru/sorun ve taleplere karşı üslup ve yaklaşımlarından memnunum. / I am satisfied with the way the HCS staff members approach problems, questions and demands.  </c:v>
                </c:pt>
                <c:pt idx="4">
                  <c:v>5 - Talep ettiğimiz hizmetler için hızlı ve doğru çözümler üretir/bilgilendirir. / They produce quick and accurate solutions, and inform us regarding the services we demand.  </c:v>
                </c:pt>
                <c:pt idx="5">
                  <c:v>6 - SKS'nin kampüs içi konumundan memnunum. / I am satisfied with the location of the HCS within the campus.  </c:v>
                </c:pt>
                <c:pt idx="6">
                  <c:v>Ortalama</c:v>
                </c:pt>
              </c:strCache>
            </c:strRef>
          </c:cat>
          <c:val>
            <c:numRef>
              <c:f>'akademik-grafik analizi'!$A$2:$G$2</c:f>
              <c:numCache>
                <c:formatCode>0%</c:formatCode>
                <c:ptCount val="7"/>
                <c:pt idx="0">
                  <c:v>0.84000000000000008</c:v>
                </c:pt>
                <c:pt idx="1">
                  <c:v>0.88000000000000012</c:v>
                </c:pt>
                <c:pt idx="2">
                  <c:v>0.91999999999999993</c:v>
                </c:pt>
                <c:pt idx="3">
                  <c:v>0.91999999999999993</c:v>
                </c:pt>
                <c:pt idx="4">
                  <c:v>0.88000000000000012</c:v>
                </c:pt>
                <c:pt idx="5">
                  <c:v>0.88000000000000012</c:v>
                </c:pt>
                <c:pt idx="6">
                  <c:v>0.89</c:v>
                </c:pt>
              </c:numCache>
            </c:numRef>
          </c:val>
          <c:extLst>
            <c:ext xmlns:c16="http://schemas.microsoft.com/office/drawing/2014/chart" uri="{C3380CC4-5D6E-409C-BE32-E72D297353CC}">
              <c16:uniqueId val="{00000000-D718-4C09-A1BD-B16A4BA658D8}"/>
            </c:ext>
          </c:extLst>
        </c:ser>
        <c:dLbls>
          <c:dLblPos val="outEnd"/>
          <c:showLegendKey val="0"/>
          <c:showVal val="1"/>
          <c:showCatName val="0"/>
          <c:showSerName val="0"/>
          <c:showPercent val="0"/>
          <c:showBubbleSize val="0"/>
        </c:dLbls>
        <c:gapWidth val="219"/>
        <c:overlap val="-27"/>
        <c:axId val="95821920"/>
        <c:axId val="95822480"/>
      </c:barChart>
      <c:catAx>
        <c:axId val="9582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95822480"/>
        <c:crosses val="autoZero"/>
        <c:auto val="1"/>
        <c:lblAlgn val="ctr"/>
        <c:lblOffset val="100"/>
        <c:noMultiLvlLbl val="0"/>
      </c:catAx>
      <c:valAx>
        <c:axId val="95822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95821920"/>
        <c:crosses val="autoZero"/>
        <c:crossBetween val="between"/>
      </c:valAx>
      <c:spPr>
        <a:noFill/>
        <a:ln>
          <a:noFill/>
        </a:ln>
        <a:effectLst/>
      </c:spPr>
    </c:plotArea>
    <c:plotVisOnly val="1"/>
    <c:dispBlanksAs val="gap"/>
    <c:showDLblsOverMax val="0"/>
  </c:chart>
  <c:spPr>
    <a:noFill/>
    <a:ln>
      <a:solidFill>
        <a:srgbClr val="0C0D0D"/>
      </a:solid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5634451202855"/>
          <c:y val="9.01761740214128E-2"/>
          <c:w val="0.81874468845927006"/>
          <c:h val="0.4554990542383319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C0D0D"/>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'idari-grafik analizi'!$A$1:$G$1</c:f>
              <c:strCache>
                <c:ptCount val="7"/>
                <c:pt idx="0">
                  <c:v>1 - SKS çalışanlarına kolay erişim sağlarım. / I have convenient access to the HCS staff  </c:v>
                </c:pt>
                <c:pt idx="1">
                  <c:v>2 - SKS yöneticisine kolay erişim sağlarım. / I have convenient access to the HCS administrator.  </c:v>
                </c:pt>
                <c:pt idx="2">
                  <c:v>3 - SKS yöneticisinin soru/sorun ve taleplere karşı üslup ve yaklaşımlarından memnunum. / I am satisfied with the way the HCS administrator approaches problems, questions and demands.</c:v>
                </c:pt>
                <c:pt idx="3">
                  <c:v>4 - SKS çalışanlarının soru/sorun ve taleplere karşı üslup ve yaklaşımlarından memnunum. / I am satisfied with the way the HCS staff members approach problems, questions and demands.  </c:v>
                </c:pt>
                <c:pt idx="4">
                  <c:v>5 - Talep ettiğimiz hizmetler için hızlı ve doğru çözümler üretir/bilgilendirir. / They produce quick and accurate solutions, and inform us regarding the services we demand.  </c:v>
                </c:pt>
                <c:pt idx="5">
                  <c:v>6 - SKS'nin kampüs içi konumundan memnunum. / I am satisfied with the location of the HCS within the campus.  </c:v>
                </c:pt>
                <c:pt idx="6">
                  <c:v>Ortalama</c:v>
                </c:pt>
              </c:strCache>
            </c:strRef>
          </c:cat>
          <c:val>
            <c:numRef>
              <c:f>'idari-grafik analizi'!$A$2:$G$2</c:f>
              <c:numCache>
                <c:formatCode>0%</c:formatCode>
                <c:ptCount val="7"/>
                <c:pt idx="0">
                  <c:v>0.88387096774193541</c:v>
                </c:pt>
                <c:pt idx="1">
                  <c:v>0.90967741935483881</c:v>
                </c:pt>
                <c:pt idx="2">
                  <c:v>0.88387096774193541</c:v>
                </c:pt>
                <c:pt idx="3">
                  <c:v>0.89032258064516123</c:v>
                </c:pt>
                <c:pt idx="4">
                  <c:v>0.84666666666666668</c:v>
                </c:pt>
                <c:pt idx="5">
                  <c:v>0.82580645161290323</c:v>
                </c:pt>
                <c:pt idx="6">
                  <c:v>0.88558690630771486</c:v>
                </c:pt>
              </c:numCache>
            </c:numRef>
          </c:val>
          <c:extLst>
            <c:ext xmlns:c16="http://schemas.microsoft.com/office/drawing/2014/chart" uri="{C3380CC4-5D6E-409C-BE32-E72D297353CC}">
              <c16:uniqueId val="{00000000-E830-475A-A658-208A72C700B5}"/>
            </c:ext>
          </c:extLst>
        </c:ser>
        <c:dLbls>
          <c:dLblPos val="outEnd"/>
          <c:showLegendKey val="0"/>
          <c:showVal val="1"/>
          <c:showCatName val="0"/>
          <c:showSerName val="0"/>
          <c:showPercent val="0"/>
          <c:showBubbleSize val="0"/>
        </c:dLbls>
        <c:gapWidth val="219"/>
        <c:overlap val="-27"/>
        <c:axId val="95824720"/>
        <c:axId val="95825280"/>
      </c:barChart>
      <c:catAx>
        <c:axId val="9582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95825280"/>
        <c:crosses val="autoZero"/>
        <c:auto val="1"/>
        <c:lblAlgn val="ctr"/>
        <c:lblOffset val="100"/>
        <c:noMultiLvlLbl val="0"/>
      </c:catAx>
      <c:valAx>
        <c:axId val="95825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95824720"/>
        <c:crosses val="autoZero"/>
        <c:crossBetween val="between"/>
      </c:valAx>
      <c:spPr>
        <a:noFill/>
        <a:ln>
          <a:noFill/>
        </a:ln>
        <a:effectLst/>
      </c:spPr>
    </c:plotArea>
    <c:plotVisOnly val="1"/>
    <c:dispBlanksAs val="gap"/>
    <c:showDLblsOverMax val="0"/>
  </c:chart>
  <c:spPr>
    <a:noFill/>
    <a:ln>
      <a:solidFill>
        <a:srgbClr val="0C0D0D"/>
      </a:solid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5634451202855"/>
          <c:y val="9.01761740214128E-2"/>
          <c:w val="0.81874468845927006"/>
          <c:h val="0.4554990542383319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C0D0D"/>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'ÖĞRENCİ MEMNUNİYET-GRAFİK ANALİ'!$A$1:$G$1</c:f>
              <c:strCache>
                <c:ptCount val="7"/>
                <c:pt idx="0">
                  <c:v>1 - Etkinlik yer uygundur. / The location of the event was convenient.</c:v>
                </c:pt>
                <c:pt idx="1">
                  <c:v>2 - Etkinlik içeriği başarılı idi. / The content of event was adequate.</c:v>
                </c:pt>
                <c:pt idx="2">
                  <c:v>3 - Etkinlik saati uygundu. / The time of event was convient. </c:v>
                </c:pt>
                <c:pt idx="3">
                  <c:v>4 - Etkinlik ikramları başarılı idi. / The food &amp; drink service was adequate.</c:v>
                </c:pt>
                <c:pt idx="4">
                  <c:v>5 - Etkinliğe katılım oranı yeterli idi. / Participation rate in the event was adequate.</c:v>
                </c:pt>
                <c:pt idx="5">
                  <c:v>6 - Etkinliğin görevlileri ilgili idi. /Staff members working at the event was involved.</c:v>
                </c:pt>
                <c:pt idx="6">
                  <c:v>7- Etkinlik duyurusu zamanında yapıldı. / The event was announced on time.</c:v>
                </c:pt>
              </c:strCache>
            </c:strRef>
          </c:cat>
          <c:val>
            <c:numRef>
              <c:f>'ÖĞRENCİ MEMNUNİYET-GRAFİK ANALİ'!$A$2:$G$2</c:f>
              <c:numCache>
                <c:formatCode>0%</c:formatCode>
                <c:ptCount val="7"/>
                <c:pt idx="0">
                  <c:v>0.98000000000000009</c:v>
                </c:pt>
                <c:pt idx="1">
                  <c:v>0.98000000000000009</c:v>
                </c:pt>
                <c:pt idx="2">
                  <c:v>0.96</c:v>
                </c:pt>
                <c:pt idx="3">
                  <c:v>0.96</c:v>
                </c:pt>
                <c:pt idx="4">
                  <c:v>0.98000000000000009</c:v>
                </c:pt>
                <c:pt idx="5">
                  <c:v>0.98000000000000009</c:v>
                </c:pt>
                <c:pt idx="6">
                  <c:v>0.98000000000000009</c:v>
                </c:pt>
              </c:numCache>
            </c:numRef>
          </c:val>
          <c:extLst>
            <c:ext xmlns:c16="http://schemas.microsoft.com/office/drawing/2014/chart" uri="{C3380CC4-5D6E-409C-BE32-E72D297353CC}">
              <c16:uniqueId val="{00000000-ADC9-469B-8802-7278C45C6C01}"/>
            </c:ext>
          </c:extLst>
        </c:ser>
        <c:dLbls>
          <c:dLblPos val="outEnd"/>
          <c:showLegendKey val="0"/>
          <c:showVal val="1"/>
          <c:showCatName val="0"/>
          <c:showSerName val="0"/>
          <c:showPercent val="0"/>
          <c:showBubbleSize val="0"/>
        </c:dLbls>
        <c:gapWidth val="219"/>
        <c:overlap val="-27"/>
        <c:axId val="316364896"/>
        <c:axId val="316365456"/>
      </c:barChart>
      <c:catAx>
        <c:axId val="31636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5456"/>
        <c:crosses val="autoZero"/>
        <c:auto val="1"/>
        <c:lblAlgn val="ctr"/>
        <c:lblOffset val="100"/>
        <c:noMultiLvlLbl val="0"/>
      </c:catAx>
      <c:valAx>
        <c:axId val="316365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4896"/>
        <c:crosses val="autoZero"/>
        <c:crossBetween val="between"/>
      </c:valAx>
      <c:spPr>
        <a:noFill/>
        <a:ln>
          <a:noFill/>
        </a:ln>
        <a:effectLst/>
      </c:spPr>
    </c:plotArea>
    <c:plotVisOnly val="1"/>
    <c:dispBlanksAs val="gap"/>
    <c:showDLblsOverMax val="0"/>
  </c:chart>
  <c:spPr>
    <a:noFill/>
    <a:ln>
      <a:solidFill>
        <a:srgbClr val="0C0D0D"/>
      </a:solid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5634451202855"/>
          <c:y val="9.01761740214128E-2"/>
          <c:w val="0.81874468845927006"/>
          <c:h val="0.4554990542383319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C0D0D"/>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'ÖĞRENCİ MEMNUNİYET-GRAFİK ANALİ'!$A$1:$G$1</c:f>
              <c:strCache>
                <c:ptCount val="7"/>
                <c:pt idx="0">
                  <c:v>1 - Etkinlik yer uygundur. / The location of the event was convenient.</c:v>
                </c:pt>
                <c:pt idx="1">
                  <c:v>2 - Etkinlik içeriği başarılı idi. / The content of event was adequate.</c:v>
                </c:pt>
                <c:pt idx="2">
                  <c:v>3 - Etkinlik saati uygundu. / The time of event was convient. </c:v>
                </c:pt>
                <c:pt idx="3">
                  <c:v>4 - Etkinlik ikramları başarılı idi. / The food &amp; drink service was adequate.</c:v>
                </c:pt>
                <c:pt idx="4">
                  <c:v>5 - Etkinliğe katılım oranı yeterli idi. / Participation rate in the event was adequate.</c:v>
                </c:pt>
                <c:pt idx="5">
                  <c:v>6 - Etkinliğin görevlileri ilgili idi. /Staff members working at the event was involved.</c:v>
                </c:pt>
                <c:pt idx="6">
                  <c:v>7- Etkinlik duyurusu zamanında yapıldı. / The event was announced on time.</c:v>
                </c:pt>
              </c:strCache>
            </c:strRef>
          </c:cat>
          <c:val>
            <c:numRef>
              <c:f>'ÖĞRENCİ MEMNUNİYET-GRAFİK ANALİ'!$A$2:$G$2</c:f>
              <c:numCache>
                <c:formatCode>0%</c:formatCode>
                <c:ptCount val="7"/>
                <c:pt idx="0">
                  <c:v>0.98947368421052639</c:v>
                </c:pt>
                <c:pt idx="1">
                  <c:v>1</c:v>
                </c:pt>
                <c:pt idx="2">
                  <c:v>1</c:v>
                </c:pt>
                <c:pt idx="3">
                  <c:v>1</c:v>
                </c:pt>
                <c:pt idx="4">
                  <c:v>1</c:v>
                </c:pt>
                <c:pt idx="5">
                  <c:v>0.98947368421052639</c:v>
                </c:pt>
                <c:pt idx="6">
                  <c:v>1</c:v>
                </c:pt>
              </c:numCache>
            </c:numRef>
          </c:val>
          <c:extLst>
            <c:ext xmlns:c16="http://schemas.microsoft.com/office/drawing/2014/chart" uri="{C3380CC4-5D6E-409C-BE32-E72D297353CC}">
              <c16:uniqueId val="{00000000-490D-4EFA-B6E4-2896783EE868}"/>
            </c:ext>
          </c:extLst>
        </c:ser>
        <c:dLbls>
          <c:dLblPos val="outEnd"/>
          <c:showLegendKey val="0"/>
          <c:showVal val="1"/>
          <c:showCatName val="0"/>
          <c:showSerName val="0"/>
          <c:showPercent val="0"/>
          <c:showBubbleSize val="0"/>
        </c:dLbls>
        <c:gapWidth val="219"/>
        <c:overlap val="-27"/>
        <c:axId val="316368256"/>
        <c:axId val="307820336"/>
      </c:barChart>
      <c:catAx>
        <c:axId val="31636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07820336"/>
        <c:crosses val="autoZero"/>
        <c:auto val="1"/>
        <c:lblAlgn val="ctr"/>
        <c:lblOffset val="100"/>
        <c:noMultiLvlLbl val="0"/>
      </c:catAx>
      <c:valAx>
        <c:axId val="307820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16368256"/>
        <c:crosses val="autoZero"/>
        <c:crossBetween val="between"/>
      </c:valAx>
      <c:spPr>
        <a:noFill/>
        <a:ln>
          <a:noFill/>
        </a:ln>
        <a:effectLst/>
      </c:spPr>
    </c:plotArea>
    <c:plotVisOnly val="1"/>
    <c:dispBlanksAs val="gap"/>
    <c:showDLblsOverMax val="0"/>
  </c:chart>
  <c:spPr>
    <a:noFill/>
    <a:ln>
      <a:solidFill>
        <a:srgbClr val="0C0D0D"/>
      </a:solid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76247433635328E-2"/>
          <c:y val="0.10552274715660542"/>
          <c:w val="0.81874468845927006"/>
          <c:h val="0.4554990542383319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'ÖĞRENCİ MEMNUNİYET-GRAFİK ANALİ'!$A$1:$G$1</c:f>
              <c:strCache>
                <c:ptCount val="7"/>
                <c:pt idx="0">
                  <c:v>1 - Düzenlenen geziler amacına uygundur. / The trips fit their purpose. </c:v>
                </c:pt>
                <c:pt idx="1">
                  <c:v>2 - Gezilerin organizasyonları başarılıdır. / The trips are well organised.</c:v>
                </c:pt>
                <c:pt idx="2">
                  <c:v>3 - Gezi ücretleri makul seviyededir. / Trips fees are reasonable.</c:v>
                </c:pt>
                <c:pt idx="3">
                  <c:v>4 - Gezilere katılım oranı yüksektir. / Participation rate for trips is adequate.</c:v>
                </c:pt>
                <c:pt idx="4">
                  <c:v>5 - Gezilere konulan katılımcı kotaları yeterlidir. / Participant quotas for trips are adequate.</c:v>
                </c:pt>
                <c:pt idx="5">
                  <c:v>6 - Gezi görevlilerinin tavır ve yaklaşımlarından memnunum. / I am satisfied with the general attitude of the staff working on trips.</c:v>
                </c:pt>
                <c:pt idx="6">
                  <c:v>7 - Gezi organizasyonlarının duyurusu yeterlidir. / Announcements of the trips are adequate.</c:v>
                </c:pt>
              </c:strCache>
            </c:strRef>
          </c:cat>
          <c:val>
            <c:numRef>
              <c:f>'ÖĞRENCİ MEMNUNİYET-GRAFİK ANALİ'!$A$2:$G$2</c:f>
              <c:numCache>
                <c:formatCode>0%</c:formatCode>
                <c:ptCount val="7"/>
                <c:pt idx="0">
                  <c:v>0.96666666666666656</c:v>
                </c:pt>
                <c:pt idx="1">
                  <c:v>0.95555555555555549</c:v>
                </c:pt>
                <c:pt idx="2">
                  <c:v>0.94444444444444442</c:v>
                </c:pt>
                <c:pt idx="3">
                  <c:v>0.96111111111111103</c:v>
                </c:pt>
                <c:pt idx="4">
                  <c:v>0.93888888888888888</c:v>
                </c:pt>
                <c:pt idx="5">
                  <c:v>0.96111111111111103</c:v>
                </c:pt>
                <c:pt idx="6">
                  <c:v>0.95555555555555549</c:v>
                </c:pt>
              </c:numCache>
            </c:numRef>
          </c:val>
          <c:extLst>
            <c:ext xmlns:c16="http://schemas.microsoft.com/office/drawing/2014/chart" uri="{C3380CC4-5D6E-409C-BE32-E72D297353CC}">
              <c16:uniqueId val="{00000000-CAAF-4901-9ACB-07A4A9D01AAF}"/>
            </c:ext>
          </c:extLst>
        </c:ser>
        <c:dLbls>
          <c:dLblPos val="outEnd"/>
          <c:showLegendKey val="0"/>
          <c:showVal val="1"/>
          <c:showCatName val="0"/>
          <c:showSerName val="0"/>
          <c:showPercent val="0"/>
          <c:showBubbleSize val="0"/>
        </c:dLbls>
        <c:gapWidth val="219"/>
        <c:overlap val="-27"/>
        <c:axId val="319327600"/>
        <c:axId val="319323680"/>
      </c:barChart>
      <c:catAx>
        <c:axId val="31932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crossAx val="319323680"/>
        <c:crosses val="autoZero"/>
        <c:auto val="1"/>
        <c:lblAlgn val="ctr"/>
        <c:lblOffset val="100"/>
        <c:noMultiLvlLbl val="0"/>
      </c:catAx>
      <c:valAx>
        <c:axId val="319323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F2303"/>
                </a:solidFill>
                <a:latin typeface="+mn-lt"/>
                <a:ea typeface="+mn-ea"/>
                <a:cs typeface="+mn-cs"/>
              </a:defRPr>
            </a:pPr>
            <a:endParaRPr lang="tr-TR"/>
          </a:p>
        </c:txPr>
        <c:crossAx val="319327600"/>
        <c:crosses val="autoZero"/>
        <c:crossBetween val="between"/>
      </c:valAx>
      <c:spPr>
        <a:noFill/>
        <a:ln>
          <a:noFill/>
        </a:ln>
        <a:effectLst/>
      </c:spPr>
    </c:plotArea>
    <c:plotVisOnly val="1"/>
    <c:dispBlanksAs val="gap"/>
    <c:showDLblsOverMax val="0"/>
  </c:chart>
  <c:spPr>
    <a:noFill/>
    <a:ln>
      <a:solidFill>
        <a:srgbClr val="0C0D0D"/>
      </a:solidFill>
    </a:ln>
    <a:effectLst/>
  </c:spPr>
  <c:txPr>
    <a:bodyPr/>
    <a:lstStyle/>
    <a:p>
      <a:pPr>
        <a:defRPr>
          <a:solidFill>
            <a:srgbClr val="0F2303"/>
          </a:solidFill>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5634451202855"/>
          <c:y val="9.01761740214128E-2"/>
          <c:w val="0.81874468845927006"/>
          <c:h val="0.4554990542383319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C0D0D"/>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'ÖĞRENCİ MEMNUNİYET-GRAFİK ANALİ'!$A$1:$G$1</c:f>
              <c:strCache>
                <c:ptCount val="7"/>
                <c:pt idx="0">
                  <c:v>1 - Etkinlik yer uygundur. / The location of the event was convenient.</c:v>
                </c:pt>
                <c:pt idx="1">
                  <c:v>2 - Etkinlik içeriği başarılı idi. / The content of event was adequate.</c:v>
                </c:pt>
                <c:pt idx="2">
                  <c:v>3 - Etkinlik saati uygundu. / The time of event was convient. </c:v>
                </c:pt>
                <c:pt idx="3">
                  <c:v>4 - Etkinlik ikramları başarılı idi. / The food &amp; drink service was adequate.</c:v>
                </c:pt>
                <c:pt idx="4">
                  <c:v>5 - Etkinliğe katılım oranı yeterli idi. / Participation rate in the event was adequate.</c:v>
                </c:pt>
                <c:pt idx="5">
                  <c:v>6 - Etkinliğin görevlileri ilgili idi. /Staff members working at the event was involved.</c:v>
                </c:pt>
                <c:pt idx="6">
                  <c:v>7- Etkinlik duyurusu zamanında yapıldı. / The event was announced on time.</c:v>
                </c:pt>
              </c:strCache>
            </c:strRef>
          </c:cat>
          <c:val>
            <c:numRef>
              <c:f>'ÖĞRENCİ MEMNUNİYET-GRAFİK ANALİ'!$A$2:$G$2</c:f>
              <c:numCache>
                <c:formatCode>0%</c:formatCode>
                <c:ptCount val="7"/>
                <c:pt idx="0">
                  <c:v>0.98750000000000004</c:v>
                </c:pt>
                <c:pt idx="1">
                  <c:v>1</c:v>
                </c:pt>
                <c:pt idx="2">
                  <c:v>0.94117647058823528</c:v>
                </c:pt>
                <c:pt idx="3">
                  <c:v>0.97499999999999998</c:v>
                </c:pt>
                <c:pt idx="4">
                  <c:v>0.91764705882352937</c:v>
                </c:pt>
                <c:pt idx="5">
                  <c:v>0.9882352941176471</c:v>
                </c:pt>
                <c:pt idx="6">
                  <c:v>0.9764705882352942</c:v>
                </c:pt>
              </c:numCache>
            </c:numRef>
          </c:val>
          <c:extLst>
            <c:ext xmlns:c16="http://schemas.microsoft.com/office/drawing/2014/chart" uri="{C3380CC4-5D6E-409C-BE32-E72D297353CC}">
              <c16:uniqueId val="{00000000-5668-42EE-A519-EE796640DC88}"/>
            </c:ext>
          </c:extLst>
        </c:ser>
        <c:dLbls>
          <c:dLblPos val="outEnd"/>
          <c:showLegendKey val="0"/>
          <c:showVal val="1"/>
          <c:showCatName val="0"/>
          <c:showSerName val="0"/>
          <c:showPercent val="0"/>
          <c:showBubbleSize val="0"/>
        </c:dLbls>
        <c:gapWidth val="219"/>
        <c:overlap val="-27"/>
        <c:axId val="338039296"/>
        <c:axId val="338041536"/>
      </c:barChart>
      <c:catAx>
        <c:axId val="338039296"/>
        <c:scaling>
          <c:orientation val="minMax"/>
        </c:scaling>
        <c:delete val="0"/>
        <c:axPos val="b"/>
        <c:numFmt formatCode="General" sourceLinked="1"/>
        <c:majorTickMark val="none"/>
        <c:minorTickMark val="none"/>
        <c:tickLblPos val="nextTo"/>
        <c:spPr>
          <a:noFill/>
          <a:ln w="9525" cap="flat" cmpd="sng" algn="ctr">
            <a:solidFill>
              <a:srgbClr val="0C0D0D"/>
            </a:solidFill>
            <a:round/>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38041536"/>
        <c:crosses val="autoZero"/>
        <c:auto val="1"/>
        <c:lblAlgn val="ctr"/>
        <c:lblOffset val="100"/>
        <c:noMultiLvlLbl val="0"/>
      </c:catAx>
      <c:valAx>
        <c:axId val="338041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C0D0D"/>
                </a:solidFill>
                <a:latin typeface="+mn-lt"/>
                <a:ea typeface="+mn-ea"/>
                <a:cs typeface="+mn-cs"/>
              </a:defRPr>
            </a:pPr>
            <a:endParaRPr lang="tr-TR"/>
          </a:p>
        </c:txPr>
        <c:crossAx val="338039296"/>
        <c:crosses val="autoZero"/>
        <c:crossBetween val="between"/>
      </c:valAx>
      <c:spPr>
        <a:noFill/>
        <a:ln>
          <a:noFill/>
        </a:ln>
        <a:effectLst/>
      </c:spPr>
    </c:plotArea>
    <c:plotVisOnly val="1"/>
    <c:dispBlanksAs val="gap"/>
    <c:showDLblsOverMax val="0"/>
  </c:chart>
  <c:spPr>
    <a:noFill/>
    <a:ln>
      <a:solidFill>
        <a:srgbClr val="0C0D0D"/>
      </a:solid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25.02.2022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25.02.2022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25.02.2022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25.02.2022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25.02.2022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25.02.2022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25.02.2022</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25.02.2022</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25.02.2022</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25.02.2022</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25.02.2022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25.02.2022</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53265" y="5512332"/>
            <a:ext cx="5673212" cy="861774"/>
          </a:xfrm>
          <a:prstGeom prst="rect">
            <a:avLst/>
          </a:prstGeom>
          <a:noFill/>
        </p:spPr>
        <p:txBody>
          <a:bodyPr wrap="square" rtlCol="0">
            <a:spAutoFit/>
          </a:bodyPr>
          <a:lstStyle/>
          <a:p>
            <a:r>
              <a:rPr lang="tr-TR" sz="2200" b="1" dirty="0">
                <a:solidFill>
                  <a:schemeClr val="accent5">
                    <a:lumMod val="50000"/>
                  </a:schemeClr>
                </a:solidFill>
              </a:rPr>
              <a:t>SPOR, KÜLTÜR VE SANAT MÜDÜRLÜĞÜ</a:t>
            </a:r>
          </a:p>
          <a:p>
            <a:r>
              <a:rPr lang="tr-TR" sz="2800" b="1" dirty="0">
                <a:solidFill>
                  <a:schemeClr val="accent5">
                    <a:lumMod val="50000"/>
                  </a:schemeClr>
                </a:solidFill>
              </a:rPr>
              <a:t>         </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2021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C429FA16-BF1B-4921-819D-86F854F544D3}"/>
              </a:ext>
            </a:extLst>
          </p:cNvPr>
          <p:cNvSpPr txBox="1"/>
          <p:nvPr/>
        </p:nvSpPr>
        <p:spPr>
          <a:xfrm>
            <a:off x="2720128" y="1336456"/>
            <a:ext cx="4003340" cy="646331"/>
          </a:xfrm>
          <a:prstGeom prst="rect">
            <a:avLst/>
          </a:prstGeom>
          <a:noFill/>
        </p:spPr>
        <p:txBody>
          <a:bodyPr wrap="none" rtlCol="0">
            <a:spAutoFit/>
          </a:bodyPr>
          <a:lstStyle/>
          <a:p>
            <a:pPr algn="ctr"/>
            <a:r>
              <a:rPr lang="tr-TR" b="1" dirty="0">
                <a:solidFill>
                  <a:srgbClr val="C00000"/>
                </a:solidFill>
              </a:rPr>
              <a:t>HAZİRAN AYI SKS MEMNUNİYET ANKETİ</a:t>
            </a:r>
          </a:p>
          <a:p>
            <a:pPr algn="ctr"/>
            <a:r>
              <a:rPr lang="tr-TR" b="1" dirty="0">
                <a:solidFill>
                  <a:srgbClr val="C00000"/>
                </a:solidFill>
              </a:rPr>
              <a:t>(Akademik Memnuniyet)</a:t>
            </a:r>
          </a:p>
        </p:txBody>
      </p:sp>
      <p:graphicFrame>
        <p:nvGraphicFramePr>
          <p:cNvPr id="6" name="Grafik 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528561169"/>
              </p:ext>
            </p:extLst>
          </p:nvPr>
        </p:nvGraphicFramePr>
        <p:xfrm>
          <a:off x="927926" y="1912048"/>
          <a:ext cx="6867524" cy="4295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033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C429FA16-BF1B-4921-819D-86F854F544D3}"/>
              </a:ext>
            </a:extLst>
          </p:cNvPr>
          <p:cNvSpPr txBox="1"/>
          <p:nvPr/>
        </p:nvSpPr>
        <p:spPr>
          <a:xfrm>
            <a:off x="2720128" y="1336456"/>
            <a:ext cx="4003340" cy="646331"/>
          </a:xfrm>
          <a:prstGeom prst="rect">
            <a:avLst/>
          </a:prstGeom>
          <a:noFill/>
        </p:spPr>
        <p:txBody>
          <a:bodyPr wrap="none" rtlCol="0">
            <a:spAutoFit/>
          </a:bodyPr>
          <a:lstStyle/>
          <a:p>
            <a:pPr algn="ctr"/>
            <a:r>
              <a:rPr lang="tr-TR" b="1" dirty="0">
                <a:solidFill>
                  <a:srgbClr val="C00000"/>
                </a:solidFill>
              </a:rPr>
              <a:t>HAZİRAN AYI SKS MEMNUNİYET ANKETİ</a:t>
            </a:r>
          </a:p>
          <a:p>
            <a:pPr algn="ctr"/>
            <a:r>
              <a:rPr lang="tr-TR" b="1" dirty="0">
                <a:solidFill>
                  <a:srgbClr val="C00000"/>
                </a:solidFill>
              </a:rPr>
              <a:t>(İdari Memnuniyet)</a:t>
            </a:r>
          </a:p>
        </p:txBody>
      </p:sp>
      <p:graphicFrame>
        <p:nvGraphicFramePr>
          <p:cNvPr id="7" name="Grafik 6">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226654919"/>
              </p:ext>
            </p:extLst>
          </p:nvPr>
        </p:nvGraphicFramePr>
        <p:xfrm>
          <a:off x="853892" y="2085553"/>
          <a:ext cx="7436216" cy="4295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7917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rgbClr val="7030A0"/>
                </a:solidFill>
                <a:effectLst>
                  <a:outerShdw blurRad="38100" dist="38100" dir="2700000" algn="tl">
                    <a:srgbClr val="000000">
                      <a:alpha val="43137"/>
                    </a:srgbClr>
                  </a:outerShdw>
                </a:effectLst>
              </a:rPr>
              <a:t>PAYDAŞ GERİBİLDİRİMLERİ</a:t>
            </a:r>
          </a:p>
          <a:p>
            <a:pPr algn="ctr"/>
            <a:r>
              <a:rPr lang="tr-TR" sz="2800" b="1" dirty="0">
                <a:solidFill>
                  <a:srgbClr val="7030A0"/>
                </a:solidFill>
                <a:effectLst>
                  <a:outerShdw blurRad="38100" dist="38100" dir="2700000" algn="tl">
                    <a:srgbClr val="000000">
                      <a:alpha val="43137"/>
                    </a:srgbClr>
                  </a:outerShdw>
                </a:effectLst>
              </a:rPr>
              <a:t>(ANKET ANALİZLERİ)</a:t>
            </a:r>
            <a:endParaRPr lang="en-US" sz="2800" dirty="0">
              <a:solidFill>
                <a:srgbClr val="7030A0"/>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246C5D7C-A123-4DFE-AF31-1607C9100A13}"/>
              </a:ext>
            </a:extLst>
          </p:cNvPr>
          <p:cNvSpPr txBox="1"/>
          <p:nvPr/>
        </p:nvSpPr>
        <p:spPr>
          <a:xfrm>
            <a:off x="2664440" y="1506998"/>
            <a:ext cx="4114716" cy="369332"/>
          </a:xfrm>
          <a:prstGeom prst="rect">
            <a:avLst/>
          </a:prstGeom>
          <a:noFill/>
        </p:spPr>
        <p:txBody>
          <a:bodyPr wrap="none" rtlCol="0">
            <a:spAutoFit/>
          </a:bodyPr>
          <a:lstStyle/>
          <a:p>
            <a:r>
              <a:rPr lang="tr-TR" b="1" dirty="0">
                <a:solidFill>
                  <a:srgbClr val="E626AF"/>
                </a:solidFill>
              </a:rPr>
              <a:t>EKİM AYI HAYVANLARA MAMA DAĞITIMI</a:t>
            </a:r>
          </a:p>
        </p:txBody>
      </p:sp>
      <p:graphicFrame>
        <p:nvGraphicFramePr>
          <p:cNvPr id="6" name="Grafik 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620165619"/>
              </p:ext>
            </p:extLst>
          </p:nvPr>
        </p:nvGraphicFramePr>
        <p:xfrm>
          <a:off x="438912" y="2266528"/>
          <a:ext cx="8275320" cy="4353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62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E9CBA553-673D-4954-9BF4-F6232D16FB8B}"/>
              </a:ext>
            </a:extLst>
          </p:cNvPr>
          <p:cNvSpPr txBox="1"/>
          <p:nvPr/>
        </p:nvSpPr>
        <p:spPr>
          <a:xfrm>
            <a:off x="3331641" y="1407955"/>
            <a:ext cx="2780313" cy="369332"/>
          </a:xfrm>
          <a:prstGeom prst="rect">
            <a:avLst/>
          </a:prstGeom>
          <a:noFill/>
        </p:spPr>
        <p:txBody>
          <a:bodyPr wrap="none" rtlCol="0">
            <a:spAutoFit/>
          </a:bodyPr>
          <a:lstStyle/>
          <a:p>
            <a:r>
              <a:rPr lang="tr-TR" b="1" dirty="0">
                <a:solidFill>
                  <a:srgbClr val="E626AF"/>
                </a:solidFill>
              </a:rPr>
              <a:t>EKİM AYI OKUMA ATÖLYESİ</a:t>
            </a:r>
          </a:p>
        </p:txBody>
      </p:sp>
      <p:graphicFrame>
        <p:nvGraphicFramePr>
          <p:cNvPr id="6" name="Grafik 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901974080"/>
              </p:ext>
            </p:extLst>
          </p:nvPr>
        </p:nvGraphicFramePr>
        <p:xfrm>
          <a:off x="722376" y="1910316"/>
          <a:ext cx="7447978" cy="46268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81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CECE7EE8-7EBF-48B2-89D1-F692563DC891}"/>
              </a:ext>
            </a:extLst>
          </p:cNvPr>
          <p:cNvSpPr txBox="1"/>
          <p:nvPr/>
        </p:nvSpPr>
        <p:spPr>
          <a:xfrm>
            <a:off x="3049734" y="1369405"/>
            <a:ext cx="3580788" cy="369332"/>
          </a:xfrm>
          <a:prstGeom prst="rect">
            <a:avLst/>
          </a:prstGeom>
          <a:noFill/>
        </p:spPr>
        <p:txBody>
          <a:bodyPr wrap="none" rtlCol="0">
            <a:spAutoFit/>
          </a:bodyPr>
          <a:lstStyle/>
          <a:p>
            <a:r>
              <a:rPr lang="tr-TR" b="1" dirty="0">
                <a:solidFill>
                  <a:srgbClr val="E626AF"/>
                </a:solidFill>
              </a:rPr>
              <a:t>KASIM AYI GEZİ TOPLULUĞU ANKET</a:t>
            </a:r>
          </a:p>
        </p:txBody>
      </p:sp>
      <p:graphicFrame>
        <p:nvGraphicFramePr>
          <p:cNvPr id="6" name="Grafik 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090430065"/>
              </p:ext>
            </p:extLst>
          </p:nvPr>
        </p:nvGraphicFramePr>
        <p:xfrm>
          <a:off x="612649" y="1833216"/>
          <a:ext cx="7827264" cy="43298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6595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88823923-85FF-42C2-A3A7-013B31E0D9AA}"/>
              </a:ext>
            </a:extLst>
          </p:cNvPr>
          <p:cNvSpPr txBox="1"/>
          <p:nvPr/>
        </p:nvSpPr>
        <p:spPr>
          <a:xfrm>
            <a:off x="3146431" y="1485186"/>
            <a:ext cx="3150734" cy="369332"/>
          </a:xfrm>
          <a:prstGeom prst="rect">
            <a:avLst/>
          </a:prstGeom>
          <a:noFill/>
        </p:spPr>
        <p:txBody>
          <a:bodyPr wrap="none" rtlCol="0">
            <a:spAutoFit/>
          </a:bodyPr>
          <a:lstStyle/>
          <a:p>
            <a:r>
              <a:rPr lang="tr-TR" b="1" dirty="0">
                <a:solidFill>
                  <a:srgbClr val="E626AF"/>
                </a:solidFill>
              </a:rPr>
              <a:t>ARALIK AYI KIZILAY KAN BAĞIŞI</a:t>
            </a:r>
          </a:p>
        </p:txBody>
      </p:sp>
      <p:graphicFrame>
        <p:nvGraphicFramePr>
          <p:cNvPr id="6" name="Grafik 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382078971"/>
              </p:ext>
            </p:extLst>
          </p:nvPr>
        </p:nvGraphicFramePr>
        <p:xfrm>
          <a:off x="251520" y="2266528"/>
          <a:ext cx="8572440" cy="42706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62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631080510"/>
              </p:ext>
            </p:extLst>
          </p:nvPr>
        </p:nvGraphicFramePr>
        <p:xfrm>
          <a:off x="383458" y="2045109"/>
          <a:ext cx="8406581" cy="4383753"/>
        </p:xfrm>
        <a:graphic>
          <a:graphicData uri="http://schemas.openxmlformats.org/drawingml/2006/table">
            <a:tbl>
              <a:tblPr/>
              <a:tblGrid>
                <a:gridCol w="2691131">
                  <a:extLst>
                    <a:ext uri="{9D8B030D-6E8A-4147-A177-3AD203B41FA5}">
                      <a16:colId xmlns:a16="http://schemas.microsoft.com/office/drawing/2014/main" val="3918363564"/>
                    </a:ext>
                  </a:extLst>
                </a:gridCol>
                <a:gridCol w="2846529">
                  <a:extLst>
                    <a:ext uri="{9D8B030D-6E8A-4147-A177-3AD203B41FA5}">
                      <a16:colId xmlns:a16="http://schemas.microsoft.com/office/drawing/2014/main" val="1683979601"/>
                    </a:ext>
                  </a:extLst>
                </a:gridCol>
                <a:gridCol w="2868921">
                  <a:extLst>
                    <a:ext uri="{9D8B030D-6E8A-4147-A177-3AD203B41FA5}">
                      <a16:colId xmlns:a16="http://schemas.microsoft.com/office/drawing/2014/main" val="2592459544"/>
                    </a:ext>
                  </a:extLst>
                </a:gridCol>
              </a:tblGrid>
              <a:tr h="1199536">
                <a:tc>
                  <a:txBody>
                    <a:bodyPr/>
                    <a:lstStyle/>
                    <a:p>
                      <a:pPr algn="ctr" fontAlgn="ctr"/>
                      <a:r>
                        <a:rPr lang="tr-TR" sz="1200" b="1" i="0" u="none" strike="noStrike" dirty="0">
                          <a:solidFill>
                            <a:srgbClr val="000000"/>
                          </a:solidFill>
                          <a:effectLst/>
                          <a:latin typeface="+mn-lt"/>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860980">
                <a:tc>
                  <a:txBody>
                    <a:bodyPr/>
                    <a:lstStyle/>
                    <a:p>
                      <a:pPr algn="ctr" fontAlgn="ctr"/>
                      <a:r>
                        <a:rPr lang="tr-TR" sz="1400" b="0" i="0" u="none" strike="noStrike" dirty="0">
                          <a:solidFill>
                            <a:srgbClr val="000000"/>
                          </a:solidFill>
                          <a:effectLst/>
                          <a:latin typeface="+mn-lt"/>
                        </a:rPr>
                        <a:t>Tenis kortu, futbol sahası ve basketbol sahasının restore edilmesi ve tenis kortunun zeminini taş yerine toprak zemin hazırlanması.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Mail ile geri dönüş sağlandı.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01.12.2021 tarihinde gerçekleşen  Gençlik Spor İl Müdürlüğü ve Topluluk Başkanları toplantısında , üniversitemizin Gençlik Spor İl Müdürlüğü’nden destek alabileceği görüşüldü ve çalışmalar başlatıldı.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323237">
                <a:tc>
                  <a:txBody>
                    <a:bodyPr/>
                    <a:lstStyle/>
                    <a:p>
                      <a:pPr algn="ctr" fontAlgn="ctr"/>
                      <a:r>
                        <a:rPr lang="tr-TR" sz="1400" b="0" i="0" u="none" strike="noStrike" dirty="0">
                          <a:solidFill>
                            <a:srgbClr val="000000"/>
                          </a:solidFill>
                          <a:effectLst/>
                          <a:latin typeface="+mn-lt"/>
                        </a:rPr>
                        <a:t> Yeni tenis raketleri getirilmeli.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Mail ile geri dönüş sağlandı.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Branşın kişiye özgü olması ve </a:t>
                      </a:r>
                      <a:r>
                        <a:rPr lang="tr-TR" sz="1400" b="0" i="0" u="none" strike="noStrike" dirty="0" err="1">
                          <a:solidFill>
                            <a:srgbClr val="000000"/>
                          </a:solidFill>
                          <a:effectLst/>
                          <a:latin typeface="+mn-lt"/>
                        </a:rPr>
                        <a:t>pandemi</a:t>
                      </a:r>
                      <a:r>
                        <a:rPr lang="tr-TR" sz="1400" b="0" i="0" u="none" strike="noStrike" dirty="0">
                          <a:solidFill>
                            <a:srgbClr val="000000"/>
                          </a:solidFill>
                          <a:effectLst/>
                          <a:latin typeface="+mn-lt"/>
                        </a:rPr>
                        <a:t> sebebinden ötürü, tenis raketi temini sağlayamamaktayız.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380593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737404776"/>
              </p:ext>
            </p:extLst>
          </p:nvPr>
        </p:nvGraphicFramePr>
        <p:xfrm>
          <a:off x="470388" y="1885208"/>
          <a:ext cx="8203223" cy="163068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r>
                        <a:rPr lang="tr-TR" sz="1400" b="0" dirty="0">
                          <a:solidFill>
                            <a:srgbClr val="0C0D0D"/>
                          </a:solidFill>
                        </a:rPr>
                        <a:t>Sportif ve Kültürel faaliyetler planlanmış, ancak kanıtlar K klasörüne yüklenmemiştir</a:t>
                      </a:r>
                      <a:r>
                        <a:rPr lang="tr-TR" sz="1200" b="0" dirty="0">
                          <a:solidFill>
                            <a:srgbClr val="0C0D0D"/>
                          </a:solidFill>
                        </a:rPr>
                        <a:t>.</a:t>
                      </a: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r>
                        <a:rPr lang="tr-TR" sz="1600" dirty="0">
                          <a:solidFill>
                            <a:srgbClr val="0C0D0D"/>
                          </a:solidFill>
                        </a:rPr>
                        <a:t>14.02.2022</a:t>
                      </a: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r>
                        <a:rPr lang="tr-TR" sz="1400" dirty="0">
                          <a:solidFill>
                            <a:srgbClr val="0C0D0D"/>
                          </a:solidFill>
                        </a:rPr>
                        <a:t>Faaliyetler K klasörüne yüklenmiştir.</a:t>
                      </a: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462880422"/>
              </p:ext>
            </p:extLst>
          </p:nvPr>
        </p:nvGraphicFramePr>
        <p:xfrm>
          <a:off x="470388" y="3467847"/>
          <a:ext cx="8113173" cy="1703920"/>
        </p:xfrm>
        <a:graphic>
          <a:graphicData uri="http://schemas.openxmlformats.org/drawingml/2006/table">
            <a:tbl>
              <a:tblPr firstRow="1" bandRow="1">
                <a:tableStyleId>{08FB837D-C827-4EFA-A057-4D05807E0F7C}</a:tableStyleId>
              </a:tblPr>
              <a:tblGrid>
                <a:gridCol w="2939178">
                  <a:extLst>
                    <a:ext uri="{9D8B030D-6E8A-4147-A177-3AD203B41FA5}">
                      <a16:colId xmlns:a16="http://schemas.microsoft.com/office/drawing/2014/main" val="3521804200"/>
                    </a:ext>
                  </a:extLst>
                </a:gridCol>
                <a:gridCol w="5173995">
                  <a:extLst>
                    <a:ext uri="{9D8B030D-6E8A-4147-A177-3AD203B41FA5}">
                      <a16:colId xmlns:a16="http://schemas.microsoft.com/office/drawing/2014/main" val="2784112581"/>
                    </a:ext>
                  </a:extLst>
                </a:gridCol>
              </a:tblGrid>
              <a:tr h="42598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42598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42598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42598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2" name="Metin kutusu 1">
            <a:extLst>
              <a:ext uri="{FF2B5EF4-FFF2-40B4-BE49-F238E27FC236}">
                <a16:creationId xmlns:a16="http://schemas.microsoft.com/office/drawing/2014/main" id="{86836AFB-9A07-49E9-9AEA-095FC62A66B5}"/>
              </a:ext>
            </a:extLst>
          </p:cNvPr>
          <p:cNvSpPr txBox="1"/>
          <p:nvPr/>
        </p:nvSpPr>
        <p:spPr>
          <a:xfrm>
            <a:off x="470387" y="5922787"/>
            <a:ext cx="6230560" cy="369332"/>
          </a:xfrm>
          <a:prstGeom prst="rect">
            <a:avLst/>
          </a:prstGeom>
          <a:noFill/>
        </p:spPr>
        <p:txBody>
          <a:bodyPr wrap="square" rtlCol="0">
            <a:spAutoFit/>
          </a:bodyPr>
          <a:lstStyle/>
          <a:p>
            <a:r>
              <a:rPr lang="tr-TR" dirty="0">
                <a:solidFill>
                  <a:srgbClr val="FF0000"/>
                </a:solidFill>
              </a:rPr>
              <a:t>NOT:DURUMA GÖRE ÇOĞALTILABİLİR!</a:t>
            </a:r>
          </a:p>
        </p:txBody>
      </p:sp>
    </p:spTree>
    <p:extLst>
      <p:ext uri="{BB962C8B-B14F-4D97-AF65-F5344CB8AC3E}">
        <p14:creationId xmlns:p14="http://schemas.microsoft.com/office/powerpoint/2010/main" val="1082165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88052" y="658399"/>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184" y="506169"/>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p:nvPr/>
        </p:nvPicPr>
        <p:blipFill>
          <a:blip r:embed="rId3"/>
          <a:stretch>
            <a:fillRect/>
          </a:stretch>
        </p:blipFill>
        <p:spPr>
          <a:xfrm>
            <a:off x="1808109" y="-781479"/>
            <a:ext cx="1835799" cy="285610"/>
          </a:xfrm>
          <a:prstGeom prst="rect">
            <a:avLst/>
          </a:prstGeom>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750" y="1652684"/>
            <a:ext cx="7314012" cy="4882963"/>
          </a:xfrm>
          <a:prstGeom prst="rect">
            <a:avLst/>
          </a:prstGeom>
        </p:spPr>
      </p:pic>
    </p:spTree>
    <p:extLst>
      <p:ext uri="{BB962C8B-B14F-4D97-AF65-F5344CB8AC3E}">
        <p14:creationId xmlns:p14="http://schemas.microsoft.com/office/powerpoint/2010/main" val="192490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4" name="İçerik Yer Tutucusu 3"/>
          <p:cNvSpPr>
            <a:spLocks noGrp="1"/>
          </p:cNvSpPr>
          <p:nvPr>
            <p:ph idx="1"/>
          </p:nvPr>
        </p:nvSpPr>
        <p:spPr>
          <a:xfrm>
            <a:off x="471948" y="5594555"/>
            <a:ext cx="8386917" cy="1032387"/>
          </a:xfrm>
        </p:spPr>
        <p:txBody>
          <a:bodyPr>
            <a:normAutofit/>
          </a:bodyPr>
          <a:lstStyle/>
          <a:p>
            <a:pPr marL="0" indent="0">
              <a:buNone/>
            </a:pPr>
            <a:r>
              <a:rPr lang="tr-TR" dirty="0">
                <a:solidFill>
                  <a:srgbClr val="0F2303"/>
                </a:solidFill>
              </a:rPr>
              <a:t>Etkinliklerimiz ve sonuçlarımızın verimli ve başarılı olduğu kanısına vardık. Daha önceden 4 kişi çalışılan ekip performansına oranla 2 kişi çalışmamıza rağmen; birimimizin verimlilik , işbirliği ve etkinlik oranında %50 oranında artış olmuştur.</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74" y="1774824"/>
            <a:ext cx="8023123" cy="3721407"/>
          </a:xfrm>
          <a:prstGeom prst="rect">
            <a:avLst/>
          </a:prstGeom>
        </p:spPr>
      </p:pic>
    </p:spTree>
    <p:extLst>
      <p:ext uri="{BB962C8B-B14F-4D97-AF65-F5344CB8AC3E}">
        <p14:creationId xmlns:p14="http://schemas.microsoft.com/office/powerpoint/2010/main" val="1346354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147485" y="5066678"/>
            <a:ext cx="8888361" cy="1754326"/>
          </a:xfrm>
          <a:prstGeom prst="rect">
            <a:avLst/>
          </a:prstGeom>
        </p:spPr>
        <p:txBody>
          <a:bodyPr wrap="square">
            <a:spAutoFit/>
          </a:bodyPr>
          <a:lstStyle/>
          <a:p>
            <a:pPr fontAlgn="base">
              <a:lnSpc>
                <a:spcPct val="150000"/>
              </a:lnSpc>
              <a:spcAft>
                <a:spcPts val="0"/>
              </a:spcAft>
            </a:pPr>
            <a:r>
              <a:rPr lang="tr-TR" b="1" dirty="0">
                <a:solidFill>
                  <a:srgbClr val="FF0000"/>
                </a:solidFill>
                <a:ea typeface="Times New Roman" panose="02020603050405020304" pitchFamily="18" charset="0"/>
              </a:rPr>
              <a:t>ÇALIŞMA POLİTİKASI</a:t>
            </a:r>
            <a:endParaRPr lang="tr-TR" b="1" dirty="0">
              <a:solidFill>
                <a:srgbClr val="0C0D0D"/>
              </a:solidFill>
              <a:ea typeface="Times New Roman" panose="02020603050405020304" pitchFamily="18" charset="0"/>
            </a:endParaRPr>
          </a:p>
          <a:p>
            <a:pPr fontAlgn="base">
              <a:lnSpc>
                <a:spcPct val="150000"/>
              </a:lnSpc>
              <a:spcAft>
                <a:spcPts val="0"/>
              </a:spcAft>
            </a:pPr>
            <a:r>
              <a:rPr lang="tr-TR" dirty="0">
                <a:solidFill>
                  <a:srgbClr val="0C0D0D"/>
                </a:solidFill>
                <a:ea typeface="Times New Roman" panose="02020603050405020304" pitchFamily="18" charset="0"/>
              </a:rPr>
              <a:t>Genç ,yenilikçi, dinamik, akademik olarak yetişmiş, birimi ile ilgili niteliklere sahip, ulusal anlamda tanınırlık düzeyi yüksek, dil ve iletişim becerileri gelişmiş, öğrenci bağları kuvvetli, </a:t>
            </a:r>
            <a:r>
              <a:rPr lang="tr-TR" dirty="0" err="1">
                <a:solidFill>
                  <a:srgbClr val="0C0D0D"/>
                </a:solidFill>
                <a:ea typeface="Times New Roman" panose="02020603050405020304" pitchFamily="18" charset="0"/>
              </a:rPr>
              <a:t>multidisipliner</a:t>
            </a:r>
            <a:r>
              <a:rPr lang="tr-TR" dirty="0">
                <a:solidFill>
                  <a:srgbClr val="0C0D0D"/>
                </a:solidFill>
                <a:ea typeface="Times New Roman" panose="02020603050405020304" pitchFamily="18" charset="0"/>
              </a:rPr>
              <a:t> çalışma odaklı, güçlü dış paydaş ilişkileri olan </a:t>
            </a:r>
            <a:endParaRPr lang="tr-TR" dirty="0">
              <a:solidFill>
                <a:srgbClr val="FF0000"/>
              </a:solidFill>
              <a:ea typeface="Times New Roman" panose="02020603050405020304" pitchFamily="18" charset="0"/>
            </a:endParaRPr>
          </a:p>
        </p:txBody>
      </p:sp>
      <p:sp>
        <p:nvSpPr>
          <p:cNvPr id="7" name="Dikdörtgen 6"/>
          <p:cNvSpPr/>
          <p:nvPr/>
        </p:nvSpPr>
        <p:spPr>
          <a:xfrm>
            <a:off x="78657" y="3358518"/>
            <a:ext cx="8829368" cy="1754326"/>
          </a:xfrm>
          <a:prstGeom prst="rect">
            <a:avLst/>
          </a:prstGeom>
        </p:spPr>
        <p:txBody>
          <a:bodyPr wrap="square">
            <a:spAutoFit/>
          </a:bodyPr>
          <a:lstStyle/>
          <a:p>
            <a:pPr fontAlgn="base">
              <a:lnSpc>
                <a:spcPct val="150000"/>
              </a:lnSpc>
              <a:spcAft>
                <a:spcPts val="0"/>
              </a:spcAft>
            </a:pPr>
            <a:r>
              <a:rPr lang="tr-TR" b="1" dirty="0">
                <a:solidFill>
                  <a:srgbClr val="FF0000"/>
                </a:solidFill>
                <a:ea typeface="Times New Roman" panose="02020603050405020304" pitchFamily="18" charset="0"/>
              </a:rPr>
              <a:t>BİRİMİN VİZYONU</a:t>
            </a:r>
          </a:p>
          <a:p>
            <a:pPr fontAlgn="base">
              <a:lnSpc>
                <a:spcPct val="150000"/>
              </a:lnSpc>
              <a:spcAft>
                <a:spcPts val="0"/>
              </a:spcAft>
            </a:pPr>
            <a:r>
              <a:rPr lang="tr-TR" dirty="0">
                <a:solidFill>
                  <a:schemeClr val="tx2">
                    <a:lumMod val="50000"/>
                  </a:schemeClr>
                </a:solidFill>
                <a:cs typeface="Times New Roman" panose="02020603050405020304" pitchFamily="18" charset="0"/>
              </a:rPr>
              <a:t>Spor, kültür ve sanat  alanlarında yenilikçi, ulusal platformda rekabetçi ve sürekli gelişen; kaynaklarını etkili ve verimli kullanan, hizmetlerinin kalitesini ve yaygınlığını arttıran, odağında öğrenci ve çalışanının memnuniyeti olan referans bir birim olmak.</a:t>
            </a:r>
            <a:endParaRPr lang="tr-TR" b="1" dirty="0">
              <a:solidFill>
                <a:schemeClr val="tx2">
                  <a:lumMod val="50000"/>
                </a:schemeClr>
              </a:solidFill>
              <a:ea typeface="Times New Roman" panose="02020603050405020304" pitchFamily="18" charset="0"/>
              <a:cs typeface="Times New Roman" panose="02020603050405020304" pitchFamily="18" charset="0"/>
            </a:endParaRPr>
          </a:p>
        </p:txBody>
      </p:sp>
      <p:sp>
        <p:nvSpPr>
          <p:cNvPr id="8" name="Dikdörtgen 7"/>
          <p:cNvSpPr/>
          <p:nvPr/>
        </p:nvSpPr>
        <p:spPr>
          <a:xfrm>
            <a:off x="147484" y="1308326"/>
            <a:ext cx="8888362" cy="2585323"/>
          </a:xfrm>
          <a:prstGeom prst="rect">
            <a:avLst/>
          </a:prstGeom>
        </p:spPr>
        <p:txBody>
          <a:bodyPr wrap="square">
            <a:spAutoFit/>
          </a:bodyPr>
          <a:lstStyle/>
          <a:p>
            <a:pPr fontAlgn="base">
              <a:lnSpc>
                <a:spcPct val="150000"/>
              </a:lnSpc>
              <a:spcAft>
                <a:spcPts val="0"/>
              </a:spcAft>
            </a:pPr>
            <a:r>
              <a:rPr lang="tr-TR" b="1" dirty="0">
                <a:solidFill>
                  <a:srgbClr val="FF0000"/>
                </a:solidFill>
                <a:ea typeface="Times New Roman" panose="02020603050405020304" pitchFamily="18" charset="0"/>
              </a:rPr>
              <a:t>BİRİMİN MİSYONU</a:t>
            </a:r>
          </a:p>
          <a:p>
            <a:pPr fontAlgn="base">
              <a:lnSpc>
                <a:spcPct val="150000"/>
              </a:lnSpc>
              <a:spcAft>
                <a:spcPts val="0"/>
              </a:spcAft>
            </a:pPr>
            <a:r>
              <a:rPr lang="tr-TR" dirty="0">
                <a:solidFill>
                  <a:schemeClr val="tx2">
                    <a:lumMod val="50000"/>
                  </a:schemeClr>
                </a:solidFill>
                <a:cs typeface="Times New Roman" panose="02020603050405020304" pitchFamily="18" charset="0"/>
              </a:rPr>
              <a:t>Öğrencilerimizin ruh ve beden sağlıklarını geliştirmek, ilgi alanlarına göre serbest zamanlarını değerlendirmek, yeni ilgi alanları kazanmalarına imkan sağlamak. Spor, kültür ve sanat  etkinlikleriyle onları duyarlı, özgüveni yüksek ve mutlu bireyler olarak  yetişmesine katkı sağlamak.</a:t>
            </a:r>
            <a:endParaRPr lang="tr-TR" b="1" dirty="0">
              <a:solidFill>
                <a:schemeClr val="tx2">
                  <a:lumMod val="50000"/>
                </a:schemeClr>
              </a:solidFill>
              <a:ea typeface="Times New Roman" panose="02020603050405020304" pitchFamily="18" charset="0"/>
              <a:cs typeface="Times New Roman" panose="02020603050405020304" pitchFamily="18" charset="0"/>
            </a:endParaRPr>
          </a:p>
          <a:p>
            <a:pPr fontAlgn="base">
              <a:lnSpc>
                <a:spcPct val="150000"/>
              </a:lnSpc>
              <a:spcAft>
                <a:spcPts val="0"/>
              </a:spcAft>
            </a:pPr>
            <a:endParaRPr lang="tr-TR" b="1"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570270" y="1971081"/>
            <a:ext cx="8003457" cy="1477328"/>
          </a:xfrm>
          <a:prstGeom prst="rect">
            <a:avLst/>
          </a:prstGeom>
          <a:noFill/>
        </p:spPr>
        <p:txBody>
          <a:bodyPr wrap="square" rtlCol="0">
            <a:spAutoFit/>
          </a:bodyPr>
          <a:lstStyle/>
          <a:p>
            <a:r>
              <a:rPr lang="tr-TR" dirty="0">
                <a:solidFill>
                  <a:srgbClr val="0F2303"/>
                </a:solidFill>
              </a:rPr>
              <a:t>Öğrencilerimize</a:t>
            </a:r>
            <a:r>
              <a:rPr lang="tr-TR" dirty="0"/>
              <a:t> </a:t>
            </a:r>
            <a:r>
              <a:rPr lang="tr-TR" dirty="0">
                <a:solidFill>
                  <a:srgbClr val="0F2303"/>
                </a:solidFill>
              </a:rPr>
              <a:t>sportif ve sanatsal alanlarda eğitimler sağlanmaktadır, öğrencilerimizin istekleri doğrultusunda farklı alanlarda eğitim imkanı sunulmaktadır. Örneğin </a:t>
            </a:r>
            <a:r>
              <a:rPr lang="tr-TR" dirty="0" err="1">
                <a:solidFill>
                  <a:srgbClr val="0F2303"/>
                </a:solidFill>
              </a:rPr>
              <a:t>Unity</a:t>
            </a:r>
            <a:r>
              <a:rPr lang="tr-TR" dirty="0">
                <a:solidFill>
                  <a:srgbClr val="0F2303"/>
                </a:solidFill>
              </a:rPr>
              <a:t> ile Oyun Geliştirmeye Giriş Eğitimleri.</a:t>
            </a:r>
          </a:p>
          <a:p>
            <a:r>
              <a:rPr lang="tr-TR" dirty="0">
                <a:solidFill>
                  <a:srgbClr val="0F2303"/>
                </a:solidFill>
              </a:rPr>
              <a:t>Topluluklarımızın düzenlemiş olduğu kendi alanları ile ilgili eğitimler sağlanmasıdır. Örneğin ABÜ Hukuk ve Ombudsmanlık topluluğu UYAP Eğitimi.</a:t>
            </a:r>
            <a:endParaRPr lang="tr-TR" dirty="0">
              <a:solidFill>
                <a:srgbClr val="FFFF00"/>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634" y="3654784"/>
            <a:ext cx="4516059" cy="2615543"/>
          </a:xfrm>
          <a:prstGeom prst="rect">
            <a:avLst/>
          </a:prstGeom>
        </p:spPr>
      </p:pic>
    </p:spTree>
    <p:extLst>
      <p:ext uri="{BB962C8B-B14F-4D97-AF65-F5344CB8AC3E}">
        <p14:creationId xmlns:p14="http://schemas.microsoft.com/office/powerpoint/2010/main" val="2309275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42391"/>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422786" y="1515159"/>
            <a:ext cx="8406581" cy="5355312"/>
          </a:xfrm>
          <a:prstGeom prst="rect">
            <a:avLst/>
          </a:prstGeom>
          <a:noFill/>
        </p:spPr>
        <p:txBody>
          <a:bodyPr wrap="square" rtlCol="0">
            <a:spAutoFit/>
          </a:bodyPr>
          <a:lstStyle/>
          <a:p>
            <a:r>
              <a:rPr lang="tr-TR" dirty="0">
                <a:solidFill>
                  <a:srgbClr val="0F2303"/>
                </a:solidFill>
              </a:rPr>
              <a:t>-Antalya Üniversiteleri SKS Zirvesini oluşturarak etki alanımızı genişletip daha az maliyetlerle daha büyük etkinlik ve organizasyonlar yapma fırsatına erişmiş bulunmaktayız. Bu sayede tanınırlığımız ve prestijimize büyük katkı sağlamış bulunmaktayız.</a:t>
            </a:r>
          </a:p>
          <a:p>
            <a:r>
              <a:rPr lang="tr-TR" dirty="0">
                <a:solidFill>
                  <a:srgbClr val="0F2303"/>
                </a:solidFill>
              </a:rPr>
              <a:t>-Bu birlikteliğimizi gelen ilgi ve taleplerden dolayı Akdeniz Üniversiteleri olarak büyütmeyi planlamaktayız.</a:t>
            </a:r>
          </a:p>
          <a:p>
            <a:endParaRPr lang="tr-TR" dirty="0">
              <a:solidFill>
                <a:srgbClr val="0F2303"/>
              </a:solidFill>
            </a:endParaRPr>
          </a:p>
          <a:p>
            <a:r>
              <a:rPr lang="tr-TR" dirty="0">
                <a:solidFill>
                  <a:srgbClr val="0F2303"/>
                </a:solidFill>
              </a:rPr>
              <a:t>-</a:t>
            </a:r>
            <a:r>
              <a:rPr lang="tr-TR" dirty="0" err="1">
                <a:solidFill>
                  <a:srgbClr val="0F2303"/>
                </a:solidFill>
              </a:rPr>
              <a:t>Karekod</a:t>
            </a:r>
            <a:r>
              <a:rPr lang="tr-TR" dirty="0">
                <a:solidFill>
                  <a:srgbClr val="0F2303"/>
                </a:solidFill>
              </a:rPr>
              <a:t> sistemine geçerek daha mobil ve interaktif olmuş durumdayız. Örneğin topluluk tanıtım günlerinde  </a:t>
            </a:r>
            <a:r>
              <a:rPr lang="tr-TR" dirty="0" err="1">
                <a:solidFill>
                  <a:srgbClr val="0F2303"/>
                </a:solidFill>
              </a:rPr>
              <a:t>karekod</a:t>
            </a:r>
            <a:r>
              <a:rPr lang="tr-TR" dirty="0">
                <a:solidFill>
                  <a:srgbClr val="0F2303"/>
                </a:solidFill>
              </a:rPr>
              <a:t> ile üye olma, sosyal medya hesabını takibe alma gibi. </a:t>
            </a:r>
          </a:p>
          <a:p>
            <a:endParaRPr lang="tr-TR" dirty="0"/>
          </a:p>
          <a:p>
            <a:r>
              <a:rPr lang="tr-TR" dirty="0">
                <a:solidFill>
                  <a:srgbClr val="0F2303"/>
                </a:solidFill>
              </a:rPr>
              <a:t>-Danışman hocalarımızı </a:t>
            </a:r>
            <a:r>
              <a:rPr lang="tr-TR" dirty="0" smtClean="0">
                <a:solidFill>
                  <a:srgbClr val="0F2303"/>
                </a:solidFill>
              </a:rPr>
              <a:t>kağıt üzerinde görevli olmaktan çıkarıp</a:t>
            </a:r>
            <a:r>
              <a:rPr lang="tr-TR" dirty="0">
                <a:solidFill>
                  <a:srgbClr val="0F2303"/>
                </a:solidFill>
              </a:rPr>
              <a:t>, daha aktif olmalarını sağlayarak etkinlik sayılarımızı arttırdık</a:t>
            </a:r>
            <a:r>
              <a:rPr lang="tr-TR" dirty="0" smtClean="0">
                <a:solidFill>
                  <a:srgbClr val="0F2303"/>
                </a:solidFill>
              </a:rPr>
              <a:t>.</a:t>
            </a:r>
          </a:p>
          <a:p>
            <a:endParaRPr lang="tr-TR" dirty="0" smtClean="0">
              <a:solidFill>
                <a:srgbClr val="0F2303"/>
              </a:solidFill>
            </a:endParaRPr>
          </a:p>
          <a:p>
            <a:r>
              <a:rPr lang="tr-TR" dirty="0" smtClean="0">
                <a:solidFill>
                  <a:srgbClr val="0F2303"/>
                </a:solidFill>
              </a:rPr>
              <a:t>-</a:t>
            </a:r>
            <a:r>
              <a:rPr lang="tr-TR" dirty="0" err="1">
                <a:solidFill>
                  <a:srgbClr val="0F2303"/>
                </a:solidFill>
              </a:rPr>
              <a:t>Dron</a:t>
            </a:r>
            <a:r>
              <a:rPr lang="tr-TR" dirty="0">
                <a:solidFill>
                  <a:srgbClr val="0F2303"/>
                </a:solidFill>
              </a:rPr>
              <a:t> yarışları etkinliğini düzenleyip Türkiye üniversiteler arası turnuvalar tarihindeki ilk resmi havacılık yarışması ve dünya üniversiteler arasındaki ilk </a:t>
            </a:r>
            <a:r>
              <a:rPr lang="tr-TR" dirty="0" err="1">
                <a:solidFill>
                  <a:srgbClr val="0F2303"/>
                </a:solidFill>
              </a:rPr>
              <a:t>dron</a:t>
            </a:r>
            <a:r>
              <a:rPr lang="tr-TR" dirty="0">
                <a:solidFill>
                  <a:srgbClr val="0F2303"/>
                </a:solidFill>
              </a:rPr>
              <a:t> yarışması olması nedeniyle tarihi bir etkinlik olup hem ulusal hem de uluslararası anlamda okulumuzun adından söz ettirmek</a:t>
            </a:r>
            <a:endParaRPr lang="tr-TR" dirty="0" smtClean="0">
              <a:solidFill>
                <a:srgbClr val="0F2303"/>
              </a:solidFill>
            </a:endParaRPr>
          </a:p>
          <a:p>
            <a:endParaRPr lang="tr-TR" dirty="0">
              <a:solidFill>
                <a:srgbClr val="0F2303"/>
              </a:solidFill>
            </a:endParaRPr>
          </a:p>
        </p:txBody>
      </p:sp>
    </p:spTree>
    <p:extLst>
      <p:ext uri="{BB962C8B-B14F-4D97-AF65-F5344CB8AC3E}">
        <p14:creationId xmlns:p14="http://schemas.microsoft.com/office/powerpoint/2010/main" val="2926320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600712" y="29031503"/>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595950" y="2919342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595950" y="2935535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999300" y="2902197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999300" y="29183903"/>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999300" y="2902197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999300" y="29183903"/>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999300" y="29379166"/>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600712" y="29031503"/>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595950" y="2935535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999300" y="2902197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999300" y="29183903"/>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600712" y="29023566"/>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595950" y="29177553"/>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999300" y="29021978"/>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999300" y="29175966"/>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999300" y="29021978"/>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999300" y="29175966"/>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999300" y="29379166"/>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999300" y="29379166"/>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600712" y="29031503"/>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595950" y="2919977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595950" y="29355353"/>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999300" y="2902197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999300" y="29183903"/>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999300" y="29387103"/>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970850" y="29031503"/>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966087" y="2919977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966087" y="29355353"/>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600712" y="29922091"/>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595950" y="30084016"/>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595950" y="30245941"/>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999300" y="29912566"/>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999300" y="30074491"/>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999300" y="29912566"/>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999300" y="30074491"/>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999300" y="30271341"/>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600712" y="29922091"/>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595950" y="30245941"/>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999300" y="29912566"/>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999300" y="30074491"/>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600712" y="2991415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595950" y="30069728"/>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595950" y="30245941"/>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999300" y="29912566"/>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999300" y="3006655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999300" y="29912566"/>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999300" y="3006655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999300" y="30271341"/>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999300" y="30271341"/>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600712" y="29922091"/>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595950" y="30091953"/>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595950" y="30245941"/>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999300" y="29912566"/>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999300" y="30074491"/>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999300" y="30279278"/>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970850" y="29922091"/>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966087" y="30091953"/>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966087" y="30245941"/>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157775" y="271166"/>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503" y="131934"/>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34175" y="1630850"/>
            <a:ext cx="8459659" cy="4247317"/>
          </a:xfrm>
          <a:prstGeom prst="rect">
            <a:avLst/>
          </a:prstGeom>
        </p:spPr>
        <p:txBody>
          <a:bodyPr wrap="square">
            <a:spAutoFit/>
          </a:bodyPr>
          <a:lstStyle/>
          <a:p>
            <a:pPr algn="just"/>
            <a:r>
              <a:rPr lang="tr-TR" dirty="0">
                <a:solidFill>
                  <a:srgbClr val="000000"/>
                </a:solidFill>
              </a:rPr>
              <a:t>Hedefimiz; Topluma hizmet vermek ve farkındalık oluşturabilmek amacıyla, çözüm odaklı ve katma değeri yüksek uygulamaların hayata geçmesini sağlamaktır.</a:t>
            </a:r>
          </a:p>
          <a:p>
            <a:pPr algn="just"/>
            <a:endParaRPr lang="tr-TR" dirty="0">
              <a:solidFill>
                <a:srgbClr val="000000"/>
              </a:solidFill>
            </a:endParaRPr>
          </a:p>
          <a:p>
            <a:pPr algn="just"/>
            <a:r>
              <a:rPr lang="tr-TR" dirty="0">
                <a:solidFill>
                  <a:srgbClr val="000000"/>
                </a:solidFill>
              </a:rPr>
              <a:t>Ör:17.11.2021 ‘’ Neden Hep Bir Şeyler Eksikmiş Gibi Hissediyoruz?</a:t>
            </a:r>
          </a:p>
          <a:p>
            <a:pPr algn="just"/>
            <a:endParaRPr lang="tr-TR" dirty="0">
              <a:solidFill>
                <a:srgbClr val="000000"/>
              </a:solidFill>
            </a:endParaRPr>
          </a:p>
          <a:p>
            <a:pPr algn="just"/>
            <a:r>
              <a:rPr lang="tr-TR" dirty="0" err="1">
                <a:solidFill>
                  <a:srgbClr val="000000"/>
                </a:solidFill>
              </a:rPr>
              <a:t>Lacanyen</a:t>
            </a:r>
            <a:r>
              <a:rPr lang="tr-TR" dirty="0">
                <a:solidFill>
                  <a:srgbClr val="000000"/>
                </a:solidFill>
              </a:rPr>
              <a:t> psikanaliz kavramları üzerinden "eksiklik" hissiyatının tartışılması.</a:t>
            </a:r>
          </a:p>
          <a:p>
            <a:pPr algn="just"/>
            <a:endParaRPr lang="tr-TR" dirty="0">
              <a:solidFill>
                <a:srgbClr val="000000"/>
              </a:solidFill>
            </a:endParaRPr>
          </a:p>
          <a:p>
            <a:pPr algn="just"/>
            <a:r>
              <a:rPr lang="tr-TR" dirty="0">
                <a:solidFill>
                  <a:srgbClr val="000000"/>
                </a:solidFill>
              </a:rPr>
              <a:t>Ör:23.11.2021 Kan Bağışı Etkinliği</a:t>
            </a:r>
          </a:p>
          <a:p>
            <a:pPr algn="just"/>
            <a:endParaRPr lang="tr-TR" dirty="0">
              <a:solidFill>
                <a:srgbClr val="000000"/>
              </a:solidFill>
            </a:endParaRPr>
          </a:p>
          <a:p>
            <a:pPr algn="just"/>
            <a:r>
              <a:rPr lang="tr-TR" dirty="0">
                <a:solidFill>
                  <a:srgbClr val="000000"/>
                </a:solidFill>
              </a:rPr>
              <a:t>Kızılay Kan bağışı ve kök hücre bağışı için okulumuzda kan bağışı etkinliği gerçekleştirildi.</a:t>
            </a:r>
          </a:p>
          <a:p>
            <a:pPr algn="just"/>
            <a:endParaRPr lang="tr-TR" dirty="0">
              <a:solidFill>
                <a:srgbClr val="000000"/>
              </a:solidFill>
            </a:endParaRPr>
          </a:p>
          <a:p>
            <a:pPr algn="just"/>
            <a:r>
              <a:rPr lang="tr-TR" dirty="0">
                <a:solidFill>
                  <a:srgbClr val="000000"/>
                </a:solidFill>
              </a:rPr>
              <a:t>02.12.2021 Kapak Toplama Etkinliği</a:t>
            </a:r>
          </a:p>
          <a:p>
            <a:pPr algn="just"/>
            <a:endParaRPr lang="tr-TR" dirty="0">
              <a:solidFill>
                <a:srgbClr val="000000"/>
              </a:solidFill>
            </a:endParaRPr>
          </a:p>
          <a:p>
            <a:pPr algn="just"/>
            <a:r>
              <a:rPr lang="tr-TR" dirty="0">
                <a:solidFill>
                  <a:srgbClr val="000000"/>
                </a:solidFill>
              </a:rPr>
              <a:t>Kampüs içinde toplanan mavi kapaklar Omurilik Felçliler Derneğine bağışlanıp, ihtiyaç sahiplerine tekerlekli sandalye temin edildi.</a:t>
            </a:r>
          </a:p>
        </p:txBody>
      </p:sp>
    </p:spTree>
    <p:extLst>
      <p:ext uri="{BB962C8B-B14F-4D97-AF65-F5344CB8AC3E}">
        <p14:creationId xmlns:p14="http://schemas.microsoft.com/office/powerpoint/2010/main" val="3702693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629264" y="1637802"/>
            <a:ext cx="8141110" cy="2308324"/>
          </a:xfrm>
          <a:prstGeom prst="rect">
            <a:avLst/>
          </a:prstGeom>
          <a:noFill/>
        </p:spPr>
        <p:txBody>
          <a:bodyPr wrap="square" rtlCol="0">
            <a:spAutoFit/>
          </a:bodyPr>
          <a:lstStyle/>
          <a:p>
            <a:pPr algn="just"/>
            <a:r>
              <a:rPr lang="tr-TR" dirty="0">
                <a:solidFill>
                  <a:srgbClr val="000000"/>
                </a:solidFill>
              </a:rPr>
              <a:t>Ör:16.12.2021 İş yerlerinde psikolojik ve cinsel taciz konulu seminer etkinliği</a:t>
            </a:r>
          </a:p>
          <a:p>
            <a:pPr algn="just"/>
            <a:r>
              <a:rPr lang="tr-TR" dirty="0">
                <a:solidFill>
                  <a:srgbClr val="000000"/>
                </a:solidFill>
              </a:rPr>
              <a:t>Online seminer gerçekleştirildi.</a:t>
            </a:r>
          </a:p>
          <a:p>
            <a:pPr algn="just"/>
            <a:endParaRPr lang="tr-TR" dirty="0">
              <a:solidFill>
                <a:srgbClr val="000000"/>
              </a:solidFill>
            </a:endParaRPr>
          </a:p>
          <a:p>
            <a:pPr algn="just"/>
            <a:r>
              <a:rPr lang="tr-TR" dirty="0">
                <a:solidFill>
                  <a:srgbClr val="000000"/>
                </a:solidFill>
              </a:rPr>
              <a:t>15.11.2021 </a:t>
            </a:r>
            <a:r>
              <a:rPr lang="tr-TR" dirty="0" err="1">
                <a:solidFill>
                  <a:srgbClr val="000000"/>
                </a:solidFill>
              </a:rPr>
              <a:t>Lösev’deki</a:t>
            </a:r>
            <a:r>
              <a:rPr lang="tr-TR" dirty="0">
                <a:solidFill>
                  <a:srgbClr val="000000"/>
                </a:solidFill>
              </a:rPr>
              <a:t> çocuklarımızla Üniversite mutfağımızda renkli kurabiyeler yaptık, ardından VIP’de Genel Sekreter’imiz ve projeye destek veren gönüllü öğrencilerimiz yemek yedik. Konferans Salonu’ndaki müzik etkinliği ile dans edip, kendi yaptıkları kurabiyeleri ailelerine de götürmeleri için kutular hazırlayıp, teslim ettik.</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438" y="3872161"/>
            <a:ext cx="4062566" cy="2803594"/>
          </a:xfrm>
          <a:prstGeom prst="rect">
            <a:avLst/>
          </a:prstGeom>
        </p:spPr>
      </p:pic>
    </p:spTree>
    <p:extLst>
      <p:ext uri="{BB962C8B-B14F-4D97-AF65-F5344CB8AC3E}">
        <p14:creationId xmlns:p14="http://schemas.microsoft.com/office/powerpoint/2010/main" val="2544252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p:cNvSpPr txBox="1"/>
          <p:nvPr/>
        </p:nvSpPr>
        <p:spPr>
          <a:xfrm>
            <a:off x="717755" y="1823633"/>
            <a:ext cx="7708490" cy="3139321"/>
          </a:xfrm>
          <a:prstGeom prst="rect">
            <a:avLst/>
          </a:prstGeom>
          <a:noFill/>
        </p:spPr>
        <p:txBody>
          <a:bodyPr wrap="square" rtlCol="0">
            <a:spAutoFit/>
          </a:bodyPr>
          <a:lstStyle/>
          <a:p>
            <a:r>
              <a:rPr lang="tr-TR" dirty="0">
                <a:solidFill>
                  <a:srgbClr val="0F2303"/>
                </a:solidFill>
              </a:rPr>
              <a:t>Dış paydaş sayılarımızı ve görüşmelerimizi arttırarak işbirliği ve etki alanımızı genişlettik. </a:t>
            </a:r>
          </a:p>
          <a:p>
            <a:r>
              <a:rPr lang="tr-TR" dirty="0">
                <a:solidFill>
                  <a:srgbClr val="0F2303"/>
                </a:solidFill>
              </a:rPr>
              <a:t>İş ve görev tanımları revize edildi.</a:t>
            </a:r>
          </a:p>
          <a:p>
            <a:r>
              <a:rPr lang="tr-TR" dirty="0">
                <a:solidFill>
                  <a:srgbClr val="0F2303"/>
                </a:solidFill>
              </a:rPr>
              <a:t>Yönergelerde iyileştirici düzeltmeler yapıldı ve ilerleyen süreçte farklı yenilikler ve iş akış süreçlerini hızlandırıp etki alanlarını genişletecek yeni düzenlemeler eklemeyi planlamaktayız.</a:t>
            </a:r>
          </a:p>
          <a:p>
            <a:r>
              <a:rPr lang="tr-TR" dirty="0">
                <a:solidFill>
                  <a:srgbClr val="0F2303"/>
                </a:solidFill>
              </a:rPr>
              <a:t>-Halk eğitim üzerinden bize maliyeti 300 ila 500 TL arasında maliyeti olacak şekilde  çeşitli branşlarda (tenis ,basketbol, voleybol vb.) antrenör alımı yapılıp düşük bütçeyle büyük iş gücü oluşturup faaliyetleri arttırıp , okul takımlarımıza büyük katkı sağlayarak daha kurumsal bir yapıyla sportif etkinlikler düzenleme amacı ve planımız bulunmakta.</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410" y="4863993"/>
            <a:ext cx="3499819" cy="1733452"/>
          </a:xfrm>
          <a:prstGeom prst="rect">
            <a:avLst/>
          </a:prstGeom>
        </p:spPr>
      </p:pic>
    </p:spTree>
    <p:extLst>
      <p:ext uri="{BB962C8B-B14F-4D97-AF65-F5344CB8AC3E}">
        <p14:creationId xmlns:p14="http://schemas.microsoft.com/office/powerpoint/2010/main" val="1784154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609600" y="1783151"/>
            <a:ext cx="8239432" cy="3416320"/>
          </a:xfrm>
          <a:prstGeom prst="rect">
            <a:avLst/>
          </a:prstGeom>
          <a:noFill/>
        </p:spPr>
        <p:txBody>
          <a:bodyPr wrap="square" rtlCol="0">
            <a:spAutoFit/>
          </a:bodyPr>
          <a:lstStyle/>
          <a:p>
            <a:r>
              <a:rPr lang="tr-TR" dirty="0">
                <a:solidFill>
                  <a:srgbClr val="0F2303"/>
                </a:solidFill>
              </a:rPr>
              <a:t>Danışman hocalara daha geniş </a:t>
            </a:r>
            <a:r>
              <a:rPr lang="tr-TR" dirty="0" smtClean="0">
                <a:solidFill>
                  <a:srgbClr val="0F2303"/>
                </a:solidFill>
              </a:rPr>
              <a:t>yetki </a:t>
            </a:r>
            <a:r>
              <a:rPr lang="tr-TR" dirty="0">
                <a:solidFill>
                  <a:srgbClr val="0F2303"/>
                </a:solidFill>
              </a:rPr>
              <a:t>alanı </a:t>
            </a:r>
            <a:r>
              <a:rPr lang="tr-TR" dirty="0" smtClean="0">
                <a:solidFill>
                  <a:srgbClr val="0F2303"/>
                </a:solidFill>
              </a:rPr>
              <a:t>sağlayarak </a:t>
            </a:r>
            <a:r>
              <a:rPr lang="tr-TR" dirty="0">
                <a:solidFill>
                  <a:srgbClr val="0F2303"/>
                </a:solidFill>
              </a:rPr>
              <a:t>hızlı bir </a:t>
            </a:r>
            <a:r>
              <a:rPr lang="tr-TR" dirty="0" smtClean="0">
                <a:solidFill>
                  <a:srgbClr val="0F2303"/>
                </a:solidFill>
              </a:rPr>
              <a:t>şekilde </a:t>
            </a:r>
            <a:r>
              <a:rPr lang="tr-TR" dirty="0">
                <a:solidFill>
                  <a:srgbClr val="0F2303"/>
                </a:solidFill>
              </a:rPr>
              <a:t>etkinlik </a:t>
            </a:r>
            <a:r>
              <a:rPr lang="tr-TR" dirty="0" smtClean="0">
                <a:solidFill>
                  <a:srgbClr val="0F2303"/>
                </a:solidFill>
              </a:rPr>
              <a:t>sayımızın artışının yapılmasının </a:t>
            </a:r>
            <a:r>
              <a:rPr lang="tr-TR" dirty="0">
                <a:solidFill>
                  <a:srgbClr val="0F2303"/>
                </a:solidFill>
              </a:rPr>
              <a:t>sağlanması.</a:t>
            </a:r>
          </a:p>
          <a:p>
            <a:r>
              <a:rPr lang="tr-TR" dirty="0">
                <a:solidFill>
                  <a:srgbClr val="0F2303"/>
                </a:solidFill>
              </a:rPr>
              <a:t>Spor salonunun bakım onarımının yapılarak öğrencilerimizin istek, memnuniyet ve sportif oranda artış gösterilmesini sağlamak.</a:t>
            </a:r>
          </a:p>
          <a:p>
            <a:r>
              <a:rPr lang="tr-TR" dirty="0">
                <a:solidFill>
                  <a:srgbClr val="0F2303"/>
                </a:solidFill>
              </a:rPr>
              <a:t>Talep sisteminde son tarih (</a:t>
            </a:r>
            <a:r>
              <a:rPr lang="tr-TR" dirty="0" err="1">
                <a:solidFill>
                  <a:srgbClr val="0F2303"/>
                </a:solidFill>
              </a:rPr>
              <a:t>deadline</a:t>
            </a:r>
            <a:r>
              <a:rPr lang="tr-TR" dirty="0">
                <a:solidFill>
                  <a:srgbClr val="0F2303"/>
                </a:solidFill>
              </a:rPr>
              <a:t>) olması işlerin planlanması ve bize geri dönüş açısından kolaylık sağlayabilir.</a:t>
            </a:r>
          </a:p>
          <a:p>
            <a:r>
              <a:rPr lang="tr-TR" dirty="0">
                <a:solidFill>
                  <a:srgbClr val="0F2303"/>
                </a:solidFill>
              </a:rPr>
              <a:t>Sosyal faaliyet alanlarının artması</a:t>
            </a:r>
          </a:p>
          <a:p>
            <a:r>
              <a:rPr lang="tr-TR" dirty="0">
                <a:solidFill>
                  <a:srgbClr val="0F2303"/>
                </a:solidFill>
              </a:rPr>
              <a:t>Öğrenci sirkülasyonu, dış paydaş ziyareti ve etkinlik planlarımızda ofisimiz yetersiz kalmaktadır. Yapılacak etkinlik planları operasyonu ve sirkülasyona daha müsait büyük bir ofise ihtiyacımız vardır. </a:t>
            </a:r>
          </a:p>
          <a:p>
            <a:endParaRPr lang="tr-TR" dirty="0">
              <a:solidFill>
                <a:srgbClr val="0F2303"/>
              </a:solidFill>
            </a:endParaRPr>
          </a:p>
          <a:p>
            <a:endParaRPr lang="tr-TR" dirty="0">
              <a:solidFill>
                <a:srgbClr val="0F2303"/>
              </a:solidFill>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327" y="4552623"/>
            <a:ext cx="3569880" cy="2137520"/>
          </a:xfrm>
          <a:prstGeom prst="rect">
            <a:avLst/>
          </a:prstGeom>
        </p:spPr>
      </p:pic>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1697479426"/>
              </p:ext>
            </p:extLst>
          </p:nvPr>
        </p:nvGraphicFramePr>
        <p:xfrm>
          <a:off x="179513" y="1130511"/>
          <a:ext cx="8657306" cy="5449588"/>
        </p:xfrm>
        <a:graphic>
          <a:graphicData uri="http://schemas.openxmlformats.org/drawingml/2006/table">
            <a:tbl>
              <a:tblPr/>
              <a:tblGrid>
                <a:gridCol w="2066244">
                  <a:extLst>
                    <a:ext uri="{9D8B030D-6E8A-4147-A177-3AD203B41FA5}">
                      <a16:colId xmlns:a16="http://schemas.microsoft.com/office/drawing/2014/main" val="3918363564"/>
                    </a:ext>
                  </a:extLst>
                </a:gridCol>
                <a:gridCol w="2185560">
                  <a:extLst>
                    <a:ext uri="{9D8B030D-6E8A-4147-A177-3AD203B41FA5}">
                      <a16:colId xmlns:a16="http://schemas.microsoft.com/office/drawing/2014/main" val="1683979601"/>
                    </a:ext>
                  </a:extLst>
                </a:gridCol>
                <a:gridCol w="2202751">
                  <a:extLst>
                    <a:ext uri="{9D8B030D-6E8A-4147-A177-3AD203B41FA5}">
                      <a16:colId xmlns:a16="http://schemas.microsoft.com/office/drawing/2014/main" val="2592459544"/>
                    </a:ext>
                  </a:extLst>
                </a:gridCol>
                <a:gridCol w="2202751">
                  <a:extLst>
                    <a:ext uri="{9D8B030D-6E8A-4147-A177-3AD203B41FA5}">
                      <a16:colId xmlns:a16="http://schemas.microsoft.com/office/drawing/2014/main" val="588152821"/>
                    </a:ext>
                  </a:extLst>
                </a:gridCol>
              </a:tblGrid>
              <a:tr h="267752">
                <a:tc>
                  <a:txBody>
                    <a:bodyPr/>
                    <a:lstStyle/>
                    <a:p>
                      <a:pPr algn="ctr" fontAlgn="ctr"/>
                      <a:r>
                        <a:rPr lang="tr-TR" sz="1800" b="1" i="0" u="none" strike="noStrike" dirty="0">
                          <a:solidFill>
                            <a:srgbClr val="000000"/>
                          </a:solidFill>
                          <a:effectLst/>
                          <a:latin typeface="+mn-lt"/>
                          <a:cs typeface="Times New Roman" panose="02020603050405020304" pitchFamily="18"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mn-lt"/>
                          <a:cs typeface="Times New Roman" panose="02020603050405020304" pitchFamily="18"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mn-lt"/>
                          <a:cs typeface="Times New Roman" panose="02020603050405020304" pitchFamily="18"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mn-lt"/>
                          <a:cs typeface="Times New Roman" panose="02020603050405020304" pitchFamily="18"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10350">
                <a:tc>
                  <a:txBody>
                    <a:bodyPr/>
                    <a:lstStyle/>
                    <a:p>
                      <a:pPr algn="l" fontAlgn="t"/>
                      <a:r>
                        <a:rPr lang="tr-TR" sz="1200" b="0" i="0" u="none" strike="noStrike" dirty="0">
                          <a:solidFill>
                            <a:srgbClr val="0F2303"/>
                          </a:solidFill>
                          <a:effectLst/>
                          <a:latin typeface="+mn-lt"/>
                          <a:cs typeface="Times New Roman" panose="02020603050405020304" pitchFamily="18" charset="0"/>
                        </a:rPr>
                        <a:t>G1-Departmandaki personel arasındaki iletişimin güçlü oluşu.</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mn-lt"/>
                          <a:cs typeface="Times New Roman" panose="02020603050405020304" pitchFamily="18" charset="0"/>
                        </a:rPr>
                        <a:t>Z1-Birimde yeterli sayıda personel olmaması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mn-lt"/>
                          <a:cs typeface="Times New Roman" panose="02020603050405020304" pitchFamily="18" charset="0"/>
                        </a:rPr>
                        <a:t>F1-Antalya'da bulunmanın getirdiği fırsatlar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mn-lt"/>
                          <a:cs typeface="Times New Roman" panose="02020603050405020304" pitchFamily="18" charset="0"/>
                        </a:rPr>
                        <a:t>T1-Korona Virüs </a:t>
                      </a:r>
                      <a:r>
                        <a:rPr lang="tr-TR" sz="1200" b="0" i="0" u="none" strike="noStrike" dirty="0" err="1">
                          <a:solidFill>
                            <a:srgbClr val="0F2303"/>
                          </a:solidFill>
                          <a:effectLst/>
                          <a:latin typeface="+mn-lt"/>
                          <a:cs typeface="Times New Roman" panose="02020603050405020304" pitchFamily="18" charset="0"/>
                        </a:rPr>
                        <a:t>Pandemisi</a:t>
                      </a:r>
                      <a:endParaRPr lang="tr-TR" sz="1200" b="0" i="0" u="none" strike="noStrike" dirty="0">
                        <a:solidFill>
                          <a:srgbClr val="0F2303"/>
                        </a:solidFill>
                        <a:effectLst/>
                        <a:latin typeface="+mn-lt"/>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35418">
                <a:tc>
                  <a:txBody>
                    <a:bodyPr/>
                    <a:lstStyle/>
                    <a:p>
                      <a:pPr algn="l" fontAlgn="t"/>
                      <a:r>
                        <a:rPr lang="tr-TR" sz="1200" b="0" i="0" u="none" strike="noStrike" dirty="0">
                          <a:solidFill>
                            <a:srgbClr val="0F2303"/>
                          </a:solidFill>
                          <a:effectLst/>
                          <a:latin typeface="+mn-lt"/>
                          <a:cs typeface="Times New Roman" panose="02020603050405020304" pitchFamily="18" charset="0"/>
                        </a:rPr>
                        <a:t>G2-Yeniliğe ve değişime açık bir ekip oluşu.</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mn-lt"/>
                          <a:cs typeface="Times New Roman" panose="02020603050405020304" pitchFamily="18" charset="0"/>
                        </a:rPr>
                        <a:t>Z2-Spor sahalarının zeminin kötü</a:t>
                      </a:r>
                      <a:r>
                        <a:rPr lang="tr-TR" sz="1200" b="0" i="0" u="none" strike="noStrike" baseline="0" dirty="0">
                          <a:solidFill>
                            <a:srgbClr val="0F2303"/>
                          </a:solidFill>
                          <a:effectLst/>
                          <a:latin typeface="+mn-lt"/>
                          <a:cs typeface="Times New Roman" panose="02020603050405020304" pitchFamily="18" charset="0"/>
                        </a:rPr>
                        <a:t> halde olması</a:t>
                      </a:r>
                      <a:endParaRPr lang="tr-TR" sz="1200" b="0" i="0" u="none" strike="noStrike" dirty="0">
                        <a:solidFill>
                          <a:srgbClr val="0F2303"/>
                        </a:solidFill>
                        <a:effectLst/>
                        <a:latin typeface="+mn-lt"/>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a:solidFill>
                            <a:srgbClr val="0F2303"/>
                          </a:solidFill>
                          <a:effectLst/>
                          <a:latin typeface="+mn-lt"/>
                          <a:cs typeface="Times New Roman" panose="02020603050405020304" pitchFamily="18" charset="0"/>
                        </a:rPr>
                        <a:t>F2-Organize Sanayi Bölgesi'ne yakın oluşu.</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539876">
                <a:tc>
                  <a:txBody>
                    <a:bodyPr/>
                    <a:lstStyle/>
                    <a:p>
                      <a:pPr algn="l" fontAlgn="t"/>
                      <a:r>
                        <a:rPr lang="tr-TR" sz="1200" b="0" i="0" u="none" strike="noStrike">
                          <a:solidFill>
                            <a:srgbClr val="0F2303"/>
                          </a:solidFill>
                          <a:effectLst/>
                          <a:latin typeface="+mn-lt"/>
                          <a:cs typeface="Times New Roman" panose="02020603050405020304" pitchFamily="18" charset="0"/>
                        </a:rPr>
                        <a:t>G3-Katılımlı ve öğrenci odaklı organizasyonlar yapabilme yeteneği.</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mn-lt"/>
                          <a:cs typeface="Times New Roman" panose="02020603050405020304" pitchFamily="18" charset="0"/>
                        </a:rPr>
                        <a:t>Z3-Fiziksel ve sosyal alanların yetersizliği(müzik odası, tiyatro odası, vs.)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mn-lt"/>
                          <a:cs typeface="Times New Roman" panose="02020603050405020304" pitchFamily="18" charset="0"/>
                        </a:rPr>
                        <a:t>F3-Çeşitli milletlerden oluşan öğrenci çeşitliliği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716764">
                <a:tc>
                  <a:txBody>
                    <a:bodyPr/>
                    <a:lstStyle/>
                    <a:p>
                      <a:pPr algn="l" fontAlgn="t"/>
                      <a:r>
                        <a:rPr lang="tr-TR" sz="1200" b="0" i="0" u="none" strike="noStrike" dirty="0">
                          <a:solidFill>
                            <a:srgbClr val="0F2303"/>
                          </a:solidFill>
                          <a:effectLst/>
                          <a:latin typeface="+mn-lt"/>
                          <a:cs typeface="Times New Roman" panose="02020603050405020304" pitchFamily="18" charset="0"/>
                        </a:rPr>
                        <a:t>G4-Öğrenci toplulukları ile sivil toplum kuruluşları arasındaki işbirliği imkanı sağlama gücü.</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mn-lt"/>
                          <a:cs typeface="Times New Roman" panose="02020603050405020304" pitchFamily="18" charset="0"/>
                        </a:rPr>
                        <a:t>Z4-Sosyal ,sanatsal, kültürel ve sportif faaliyetler için materyal eksiklikleri.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mn-lt"/>
                          <a:cs typeface="Times New Roman" panose="02020603050405020304" pitchFamily="18" charset="0"/>
                        </a:rPr>
                        <a:t>F4-Yeni bölümlerin açılacak olması ile birlikte farklı yetenekteki öğrencilerin gelecek olması.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35418">
                <a:tc>
                  <a:txBody>
                    <a:bodyPr/>
                    <a:lstStyle/>
                    <a:p>
                      <a:pPr algn="l" fontAlgn="ctr"/>
                      <a:r>
                        <a:rPr lang="tr-TR" sz="1200" b="0" i="0" u="none" strike="noStrike">
                          <a:solidFill>
                            <a:srgbClr val="0F2303"/>
                          </a:solidFill>
                          <a:effectLst/>
                          <a:latin typeface="+mn-lt"/>
                          <a:cs typeface="Times New Roman" panose="02020603050405020304" pitchFamily="18" charset="0"/>
                        </a:rPr>
                        <a:t>G5-Dış paydaşlarla iletişimin iyi olması.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200" b="0" i="0" u="none" strike="noStrike" dirty="0">
                          <a:solidFill>
                            <a:srgbClr val="0F2303"/>
                          </a:solidFill>
                          <a:effectLst/>
                          <a:latin typeface="+mn-lt"/>
                          <a:cs typeface="Times New Roman" panose="02020603050405020304" pitchFamily="18" charset="0"/>
                        </a:rPr>
                        <a:t>Z5-Spor salonunun  kullanıma uygunsuz oluşu.</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539876">
                <a:tc>
                  <a:txBody>
                    <a:bodyPr/>
                    <a:lstStyle/>
                    <a:p>
                      <a:pPr algn="l" fontAlgn="t"/>
                      <a:r>
                        <a:rPr lang="tr-TR" sz="1200" b="0" i="0" u="none" strike="noStrike" dirty="0">
                          <a:solidFill>
                            <a:srgbClr val="0F2303"/>
                          </a:solidFill>
                          <a:effectLst/>
                          <a:latin typeface="+mn-lt"/>
                          <a:cs typeface="Times New Roman" panose="02020603050405020304" pitchFamily="18" charset="0"/>
                        </a:rPr>
                        <a:t>G6-Kritik anlarda pratik çözümler bulunması.(etkinliklerde)</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539876">
                <a:tc>
                  <a:txBody>
                    <a:bodyPr/>
                    <a:lstStyle/>
                    <a:p>
                      <a:pPr algn="l" fontAlgn="t"/>
                      <a:r>
                        <a:rPr lang="tr-TR" sz="1200" b="0" i="0" u="none" strike="noStrike">
                          <a:solidFill>
                            <a:srgbClr val="0F2303"/>
                          </a:solidFill>
                          <a:effectLst/>
                          <a:latin typeface="+mn-lt"/>
                          <a:cs typeface="Times New Roman" panose="02020603050405020304" pitchFamily="18" charset="0"/>
                        </a:rPr>
                        <a:t>G7-Birimde deneyimli,proaktif,dinamik personellerin varlığı.</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677564">
                <a:tc>
                  <a:txBody>
                    <a:bodyPr/>
                    <a:lstStyle/>
                    <a:p>
                      <a:pPr algn="l" fontAlgn="t"/>
                      <a:r>
                        <a:rPr lang="tr-TR" sz="1200" b="0" i="0" u="none" strike="noStrike" dirty="0">
                          <a:solidFill>
                            <a:srgbClr val="0F2303"/>
                          </a:solidFill>
                          <a:effectLst/>
                          <a:latin typeface="+mn-lt"/>
                          <a:cs typeface="Times New Roman" panose="02020603050405020304" pitchFamily="18" charset="0"/>
                        </a:rPr>
                        <a:t>G8-Sportif faaliyetlerdeki başarı(Korumalı </a:t>
                      </a:r>
                      <a:r>
                        <a:rPr lang="tr-TR" sz="1200" b="0" i="0" u="none" strike="noStrike" dirty="0" err="1">
                          <a:solidFill>
                            <a:srgbClr val="0F2303"/>
                          </a:solidFill>
                          <a:effectLst/>
                          <a:latin typeface="+mn-lt"/>
                          <a:cs typeface="Times New Roman" panose="02020603050405020304" pitchFamily="18" charset="0"/>
                        </a:rPr>
                        <a:t>futbol,basketbol,tenis,kickboks</a:t>
                      </a:r>
                      <a:r>
                        <a:rPr lang="tr-TR" sz="1200" b="0" i="0" u="none" strike="noStrike" dirty="0">
                          <a:solidFill>
                            <a:srgbClr val="0F2303"/>
                          </a:solidFill>
                          <a:effectLst/>
                          <a:latin typeface="+mn-lt"/>
                          <a:cs typeface="Times New Roman" panose="02020603050405020304" pitchFamily="18" charset="0"/>
                        </a:rPr>
                        <a:t>)</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716764">
                <a:tc>
                  <a:txBody>
                    <a:bodyPr/>
                    <a:lstStyle/>
                    <a:p>
                      <a:pPr algn="l" fontAlgn="t"/>
                      <a:r>
                        <a:rPr lang="tr-TR" sz="1200" b="0" i="0" u="none" strike="noStrike" dirty="0">
                          <a:solidFill>
                            <a:srgbClr val="0F2303"/>
                          </a:solidFill>
                          <a:effectLst/>
                          <a:latin typeface="+mn-lt"/>
                          <a:cs typeface="Times New Roman" panose="02020603050405020304" pitchFamily="18" charset="0"/>
                        </a:rPr>
                        <a:t>G9-Öğrencilerin sosyal faaliyetlerle ilgilenmesi sebebiyle kötü alışkanlıklara yönelmesinin önüne geçilmesi.</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mn-lt"/>
                          <a:cs typeface="Times New Roman" panose="02020603050405020304" pitchFamily="18"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332364479"/>
              </p:ext>
            </p:extLst>
          </p:nvPr>
        </p:nvGraphicFramePr>
        <p:xfrm>
          <a:off x="441789" y="1170887"/>
          <a:ext cx="8096036" cy="5599296"/>
        </p:xfrm>
        <a:graphic>
          <a:graphicData uri="http://schemas.openxmlformats.org/drawingml/2006/table">
            <a:tbl>
              <a:tblPr/>
              <a:tblGrid>
                <a:gridCol w="2591719">
                  <a:extLst>
                    <a:ext uri="{9D8B030D-6E8A-4147-A177-3AD203B41FA5}">
                      <a16:colId xmlns:a16="http://schemas.microsoft.com/office/drawing/2014/main" val="3918363564"/>
                    </a:ext>
                  </a:extLst>
                </a:gridCol>
                <a:gridCol w="2741377">
                  <a:extLst>
                    <a:ext uri="{9D8B030D-6E8A-4147-A177-3AD203B41FA5}">
                      <a16:colId xmlns:a16="http://schemas.microsoft.com/office/drawing/2014/main" val="1683979601"/>
                    </a:ext>
                  </a:extLst>
                </a:gridCol>
                <a:gridCol w="2762940">
                  <a:extLst>
                    <a:ext uri="{9D8B030D-6E8A-4147-A177-3AD203B41FA5}">
                      <a16:colId xmlns:a16="http://schemas.microsoft.com/office/drawing/2014/main" val="2592459544"/>
                    </a:ext>
                  </a:extLst>
                </a:gridCol>
              </a:tblGrid>
              <a:tr h="363182">
                <a:tc>
                  <a:txBody>
                    <a:bodyPr/>
                    <a:lstStyle/>
                    <a:p>
                      <a:pPr algn="ctr" fontAlgn="ctr"/>
                      <a:r>
                        <a:rPr lang="tr-TR" sz="1200" b="1" i="0" u="none" strike="noStrike" dirty="0">
                          <a:solidFill>
                            <a:srgbClr val="000000"/>
                          </a:solidFill>
                          <a:effectLst/>
                          <a:latin typeface="+mn-lt"/>
                          <a:cs typeface="Times New Roman" panose="02020603050405020304" pitchFamily="18"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cs typeface="Times New Roman" panose="02020603050405020304" pitchFamily="18"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cs typeface="Times New Roman" panose="02020603050405020304" pitchFamily="18"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ABÜ Akademik personeli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Faaliyetlerde etkileşim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sosyal etkinlikler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ABÜ Öğrencileri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sosyal etkinliklere katılım-Müşteri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Etkinlik,iyi iletişim,destek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1383620"/>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Öğrenci Toplulukları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etkinlik ,sosyal aktiviteler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Etkinlik,iyi iletişim,destek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7125244"/>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Milli Eğitim Bakanlığı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Projelere katılım ve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0944045"/>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Sivil Toplum Kuruluşları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Projelere katılım ve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6264210"/>
                  </a:ext>
                </a:extLst>
              </a:tr>
              <a:tr h="214972">
                <a:tc>
                  <a:txBody>
                    <a:bodyPr/>
                    <a:lstStyle/>
                    <a:p>
                      <a:pPr algn="ctr" fontAlgn="ctr"/>
                      <a:r>
                        <a:rPr lang="tr-TR" sz="800" b="0" i="0" u="none" strike="noStrike">
                          <a:solidFill>
                            <a:srgbClr val="000000"/>
                          </a:solidFill>
                          <a:effectLst/>
                          <a:latin typeface="+mn-lt"/>
                          <a:cs typeface="Times New Roman" panose="02020603050405020304" pitchFamily="18" charset="0"/>
                        </a:rPr>
                        <a:t>Belediyeler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Projelere katılım ve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6695795"/>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Valilik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Projelere katılım ve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3061172"/>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YÖK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Mevzuat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Yıllık planlama ve faaliyetlerinin raporlanması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80782640"/>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SKS PERSONELİ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İşbirliği,hizmet üretme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Ücret,verimli çalışma ortamı ve iş üretme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3622480"/>
                  </a:ext>
                </a:extLst>
              </a:tr>
              <a:tr h="214972">
                <a:tc>
                  <a:txBody>
                    <a:bodyPr/>
                    <a:lstStyle/>
                    <a:p>
                      <a:pPr algn="ctr" fontAlgn="ctr"/>
                      <a:r>
                        <a:rPr lang="tr-TR" sz="800" b="0" i="0" u="none" strike="noStrike">
                          <a:solidFill>
                            <a:srgbClr val="000000"/>
                          </a:solidFill>
                          <a:effectLst/>
                          <a:latin typeface="+mn-lt"/>
                          <a:cs typeface="Times New Roman" panose="02020603050405020304" pitchFamily="18" charset="0"/>
                        </a:rPr>
                        <a:t>GENEL SEKRETERLİK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Onay,izin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Etkinlikler için onay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9687554"/>
                  </a:ext>
                </a:extLst>
              </a:tr>
              <a:tr h="214972">
                <a:tc>
                  <a:txBody>
                    <a:bodyPr/>
                    <a:lstStyle/>
                    <a:p>
                      <a:pPr algn="ctr" fontAlgn="ctr"/>
                      <a:r>
                        <a:rPr lang="tr-TR" sz="800" b="0" i="0" u="none" strike="noStrike">
                          <a:solidFill>
                            <a:srgbClr val="000000"/>
                          </a:solidFill>
                          <a:effectLst/>
                          <a:latin typeface="+mn-lt"/>
                          <a:cs typeface="Times New Roman" panose="02020603050405020304" pitchFamily="18" charset="0"/>
                        </a:rPr>
                        <a:t>DİĞER SPONSORLAR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err="1">
                          <a:solidFill>
                            <a:srgbClr val="000000"/>
                          </a:solidFill>
                          <a:effectLst/>
                          <a:latin typeface="+mn-lt"/>
                          <a:cs typeface="Times New Roman" panose="02020603050405020304" pitchFamily="18" charset="0"/>
                        </a:rPr>
                        <a:t>Etkinlik,sponsor</a:t>
                      </a:r>
                      <a:r>
                        <a:rPr lang="tr-TR" sz="800" b="0" i="0" u="none" strike="noStrike" dirty="0">
                          <a:solidFill>
                            <a:srgbClr val="000000"/>
                          </a:solidFill>
                          <a:effectLst/>
                          <a:latin typeface="+mn-lt"/>
                          <a:cs typeface="Times New Roman" panose="02020603050405020304" pitchFamily="18" charset="0"/>
                        </a:rPr>
                        <a:t> desteği alabilmek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Tanıtım,reklam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9674700"/>
                  </a:ext>
                </a:extLst>
              </a:tr>
              <a:tr h="214972">
                <a:tc>
                  <a:txBody>
                    <a:bodyPr/>
                    <a:lstStyle/>
                    <a:p>
                      <a:pPr algn="ctr" fontAlgn="ctr"/>
                      <a:r>
                        <a:rPr lang="tr-TR" sz="800" b="0" i="0" u="none" strike="noStrike">
                          <a:solidFill>
                            <a:srgbClr val="000000"/>
                          </a:solidFill>
                          <a:effectLst/>
                          <a:latin typeface="+mn-lt"/>
                          <a:cs typeface="Times New Roman" panose="02020603050405020304" pitchFamily="18" charset="0"/>
                        </a:rPr>
                        <a:t>ABÜ İdari Personeli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Hizmeti Kullanan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Kaliteli, doğru, tutarlı bilgi/ belge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TÜSF (Türkiye Üniversite Sporları Federasyonu)</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Üniversiteler arası turnuvaları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Turnuva tarihleri,başvuru süreci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214972">
                <a:tc>
                  <a:txBody>
                    <a:bodyPr/>
                    <a:lstStyle/>
                    <a:p>
                      <a:pPr algn="ctr" fontAlgn="ctr"/>
                      <a:r>
                        <a:rPr lang="tr-TR" sz="800" b="0" i="0" u="none" strike="noStrike">
                          <a:solidFill>
                            <a:srgbClr val="000000"/>
                          </a:solidFill>
                          <a:effectLst/>
                          <a:latin typeface="+mn-lt"/>
                          <a:cs typeface="Times New Roman" panose="02020603050405020304" pitchFamily="18" charset="0"/>
                        </a:rPr>
                        <a:t>Aile ve Sosyal Politikalar Müdürlüğü</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Antalya Üniversiteleri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214972">
                <a:tc>
                  <a:txBody>
                    <a:bodyPr/>
                    <a:lstStyle/>
                    <a:p>
                      <a:pPr algn="ctr" fontAlgn="ctr"/>
                      <a:r>
                        <a:rPr lang="tr-TR" sz="800" b="0" i="0" u="none" strike="noStrike">
                          <a:solidFill>
                            <a:srgbClr val="000000"/>
                          </a:solidFill>
                          <a:effectLst/>
                          <a:latin typeface="+mn-lt"/>
                          <a:cs typeface="Times New Roman" panose="02020603050405020304" pitchFamily="18" charset="0"/>
                        </a:rPr>
                        <a:t>Gençlik ve Spor İl Müdürlüğü</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İş birliği,projelere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214972">
                <a:tc>
                  <a:txBody>
                    <a:bodyPr/>
                    <a:lstStyle/>
                    <a:p>
                      <a:pPr algn="ctr" fontAlgn="ctr"/>
                      <a:r>
                        <a:rPr lang="tr-TR" sz="800" b="0" i="0" u="none" strike="noStrike" dirty="0" err="1">
                          <a:solidFill>
                            <a:srgbClr val="000000"/>
                          </a:solidFill>
                          <a:effectLst/>
                          <a:latin typeface="+mn-lt"/>
                          <a:cs typeface="Times New Roman" panose="02020603050405020304" pitchFamily="18" charset="0"/>
                        </a:rPr>
                        <a:t>Özgecan</a:t>
                      </a:r>
                      <a:r>
                        <a:rPr lang="tr-TR" sz="800" b="0" i="0" u="none" strike="noStrike" dirty="0">
                          <a:solidFill>
                            <a:srgbClr val="000000"/>
                          </a:solidFill>
                          <a:effectLst/>
                          <a:latin typeface="+mn-lt"/>
                          <a:cs typeface="Times New Roman" panose="02020603050405020304" pitchFamily="18" charset="0"/>
                        </a:rPr>
                        <a:t> Aslan Gençlik Merkezi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Projelere katılım ,İş birliği,projelere  destek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214972">
                <a:tc>
                  <a:txBody>
                    <a:bodyPr/>
                    <a:lstStyle/>
                    <a:p>
                      <a:pPr algn="ctr" fontAlgn="ctr"/>
                      <a:r>
                        <a:rPr lang="tr-TR" sz="800" b="0" i="0" u="none" strike="noStrike">
                          <a:solidFill>
                            <a:srgbClr val="000000"/>
                          </a:solidFill>
                          <a:effectLst/>
                          <a:latin typeface="+mn-lt"/>
                          <a:cs typeface="Times New Roman" panose="02020603050405020304" pitchFamily="18" charset="0"/>
                        </a:rPr>
                        <a:t>Topluluk Danışmanları(Danışman hocalar)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İşbirliği,proje üretimi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Etkili </a:t>
                      </a:r>
                      <a:r>
                        <a:rPr lang="tr-TR" sz="800" b="0" i="0" u="none" strike="noStrike" dirty="0" err="1">
                          <a:solidFill>
                            <a:srgbClr val="000000"/>
                          </a:solidFill>
                          <a:effectLst/>
                          <a:latin typeface="+mn-lt"/>
                          <a:cs typeface="Times New Roman" panose="02020603050405020304" pitchFamily="18" charset="0"/>
                        </a:rPr>
                        <a:t>iletişim,destek</a:t>
                      </a:r>
                      <a:endParaRPr lang="tr-TR" sz="800" b="0" i="0" u="none" strike="noStrike" dirty="0">
                        <a:solidFill>
                          <a:srgbClr val="000000"/>
                        </a:solidFill>
                        <a:effectLst/>
                        <a:latin typeface="+mn-lt"/>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Finans Süreci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err="1">
                          <a:solidFill>
                            <a:srgbClr val="000000"/>
                          </a:solidFill>
                          <a:effectLst/>
                          <a:latin typeface="+mn-lt"/>
                          <a:cs typeface="Times New Roman" panose="02020603050405020304" pitchFamily="18" charset="0"/>
                        </a:rPr>
                        <a:t>Bütçe,Harcama</a:t>
                      </a:r>
                      <a:r>
                        <a:rPr lang="tr-TR" sz="800" b="0" i="0" u="none" strike="noStrike" dirty="0">
                          <a:solidFill>
                            <a:srgbClr val="000000"/>
                          </a:solidFill>
                          <a:effectLst/>
                          <a:latin typeface="+mn-lt"/>
                          <a:cs typeface="Times New Roman" panose="02020603050405020304" pitchFamily="18" charset="0"/>
                        </a:rPr>
                        <a:t>, Planlama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Satın Alma Süreci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Hizmet ve tedarik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İhtiyaç  </a:t>
                      </a:r>
                      <a:r>
                        <a:rPr lang="tr-TR" sz="800" b="0" i="0" u="none" strike="noStrike" dirty="0" err="1">
                          <a:solidFill>
                            <a:srgbClr val="000000"/>
                          </a:solidFill>
                          <a:effectLst/>
                          <a:latin typeface="+mn-lt"/>
                          <a:cs typeface="Times New Roman" panose="02020603050405020304" pitchFamily="18" charset="0"/>
                        </a:rPr>
                        <a:t>Tedariği</a:t>
                      </a:r>
                      <a:r>
                        <a:rPr lang="tr-TR" sz="800" b="0" i="0" u="none" strike="noStrike" dirty="0">
                          <a:solidFill>
                            <a:srgbClr val="000000"/>
                          </a:solidFill>
                          <a:effectLst/>
                          <a:latin typeface="+mn-lt"/>
                          <a:cs typeface="Times New Roman" panose="02020603050405020304" pitchFamily="18" charset="0"/>
                        </a:rPr>
                        <a:t> talep ve (alımının) Sağlanması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İnsan Kaynakları Süreci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Kısmi zamanlı öğrencilerin evraklarının eksiksiz tamamlanması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err="1">
                          <a:solidFill>
                            <a:srgbClr val="000000"/>
                          </a:solidFill>
                          <a:effectLst/>
                          <a:latin typeface="+mn-lt"/>
                          <a:cs typeface="Times New Roman" panose="02020603050405020304" pitchFamily="18" charset="0"/>
                        </a:rPr>
                        <a:t>SKS'ye</a:t>
                      </a:r>
                      <a:r>
                        <a:rPr lang="tr-TR" sz="800" b="0" i="0" u="none" strike="noStrike" dirty="0">
                          <a:solidFill>
                            <a:srgbClr val="000000"/>
                          </a:solidFill>
                          <a:effectLst/>
                          <a:latin typeface="+mn-lt"/>
                          <a:cs typeface="Times New Roman" panose="02020603050405020304" pitchFamily="18" charset="0"/>
                        </a:rPr>
                        <a:t>  personel </a:t>
                      </a:r>
                      <a:r>
                        <a:rPr lang="tr-TR" sz="800" b="0" i="0" u="none" strike="noStrike" dirty="0" err="1">
                          <a:solidFill>
                            <a:srgbClr val="000000"/>
                          </a:solidFill>
                          <a:effectLst/>
                          <a:latin typeface="+mn-lt"/>
                          <a:cs typeface="Times New Roman" panose="02020603050405020304" pitchFamily="18" charset="0"/>
                        </a:rPr>
                        <a:t>ihtyacı</a:t>
                      </a:r>
                      <a:r>
                        <a:rPr lang="tr-TR" sz="800" b="0" i="0" u="none" strike="noStrike" dirty="0">
                          <a:solidFill>
                            <a:srgbClr val="000000"/>
                          </a:solidFill>
                          <a:effectLst/>
                          <a:latin typeface="+mn-lt"/>
                          <a:cs typeface="Times New Roman" panose="02020603050405020304" pitchFamily="18" charset="0"/>
                        </a:rPr>
                        <a:t>, rotasyon, görevde yükselme, kısmi zamanlı öğrencilerin istihdamı, SGK primleri düzenlenmesi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Destek Hizmetleri Süreci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a:solidFill>
                            <a:srgbClr val="000000"/>
                          </a:solidFill>
                          <a:effectLst/>
                          <a:latin typeface="+mn-lt"/>
                          <a:cs typeface="Times New Roman" panose="02020603050405020304" pitchFamily="18" charset="0"/>
                        </a:rPr>
                        <a:t>Temizlik, </a:t>
                      </a:r>
                      <a:r>
                        <a:rPr lang="tr-TR" sz="800" b="0" i="0" u="none" strike="noStrike" dirty="0" err="1">
                          <a:solidFill>
                            <a:srgbClr val="000000"/>
                          </a:solidFill>
                          <a:effectLst/>
                          <a:latin typeface="+mn-lt"/>
                          <a:cs typeface="Times New Roman" panose="02020603050405020304" pitchFamily="18" charset="0"/>
                        </a:rPr>
                        <a:t>Teknik,ulaşım</a:t>
                      </a:r>
                      <a:r>
                        <a:rPr lang="tr-TR" sz="800" b="0" i="0" u="none" strike="noStrike" dirty="0">
                          <a:solidFill>
                            <a:srgbClr val="000000"/>
                          </a:solidFill>
                          <a:effectLst/>
                          <a:latin typeface="+mn-lt"/>
                          <a:cs typeface="Times New Roman" panose="02020603050405020304" pitchFamily="18" charset="0"/>
                        </a:rPr>
                        <a:t> </a:t>
                      </a:r>
                      <a:r>
                        <a:rPr lang="tr-TR" sz="800" b="0" i="0" u="none" strike="noStrike" dirty="0" err="1">
                          <a:solidFill>
                            <a:srgbClr val="000000"/>
                          </a:solidFill>
                          <a:effectLst/>
                          <a:latin typeface="+mn-lt"/>
                          <a:cs typeface="Times New Roman" panose="02020603050405020304" pitchFamily="18" charset="0"/>
                        </a:rPr>
                        <a:t>Güvenlik,taşıma,ikram</a:t>
                      </a:r>
                      <a:r>
                        <a:rPr lang="tr-TR" sz="800" b="0" i="0" u="none" strike="noStrike" dirty="0">
                          <a:solidFill>
                            <a:srgbClr val="000000"/>
                          </a:solidFill>
                          <a:effectLst/>
                          <a:latin typeface="+mn-lt"/>
                          <a:cs typeface="Times New Roman" panose="02020603050405020304" pitchFamily="18" charset="0"/>
                        </a:rPr>
                        <a:t> talep ve koordinasyon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KISMİ ZAMANLI ÖĞRENCİLER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a:solidFill>
                            <a:srgbClr val="000000"/>
                          </a:solidFill>
                          <a:effectLst/>
                          <a:latin typeface="+mn-lt"/>
                          <a:cs typeface="Times New Roman" panose="02020603050405020304" pitchFamily="18" charset="0"/>
                        </a:rPr>
                        <a:t>İşbirliği,hizmet üretme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err="1">
                          <a:solidFill>
                            <a:srgbClr val="000000"/>
                          </a:solidFill>
                          <a:effectLst/>
                          <a:latin typeface="+mn-lt"/>
                          <a:cs typeface="Times New Roman" panose="02020603050405020304" pitchFamily="18" charset="0"/>
                        </a:rPr>
                        <a:t>Ücret,verimli</a:t>
                      </a:r>
                      <a:r>
                        <a:rPr lang="tr-TR" sz="800" b="0" i="0" u="none" strike="noStrike" dirty="0">
                          <a:solidFill>
                            <a:srgbClr val="000000"/>
                          </a:solidFill>
                          <a:effectLst/>
                          <a:latin typeface="+mn-lt"/>
                          <a:cs typeface="Times New Roman" panose="02020603050405020304" pitchFamily="18" charset="0"/>
                        </a:rPr>
                        <a:t> çalışma ortamı ve iş üretme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214972">
                <a:tc>
                  <a:txBody>
                    <a:bodyPr/>
                    <a:lstStyle/>
                    <a:p>
                      <a:pPr algn="ctr" fontAlgn="ctr"/>
                      <a:r>
                        <a:rPr lang="tr-TR" sz="800" b="0" i="0" u="none" strike="noStrike" dirty="0">
                          <a:solidFill>
                            <a:srgbClr val="000000"/>
                          </a:solidFill>
                          <a:effectLst/>
                          <a:latin typeface="+mn-lt"/>
                          <a:cs typeface="Times New Roman" panose="02020603050405020304" pitchFamily="18" charset="0"/>
                        </a:rPr>
                        <a:t>YÖKAK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800" b="0" i="0" u="none" strike="noStrike" dirty="0" err="1">
                          <a:solidFill>
                            <a:srgbClr val="000000"/>
                          </a:solidFill>
                          <a:effectLst/>
                          <a:latin typeface="+mn-lt"/>
                          <a:cs typeface="Times New Roman" panose="02020603050405020304" pitchFamily="18" charset="0"/>
                        </a:rPr>
                        <a:t>İşbirliği,hizmet</a:t>
                      </a:r>
                      <a:r>
                        <a:rPr lang="tr-TR" sz="800" b="0" i="0" u="none" strike="noStrike" dirty="0">
                          <a:solidFill>
                            <a:srgbClr val="000000"/>
                          </a:solidFill>
                          <a:effectLst/>
                          <a:latin typeface="+mn-lt"/>
                          <a:cs typeface="Times New Roman" panose="02020603050405020304" pitchFamily="18" charset="0"/>
                        </a:rPr>
                        <a:t> üretme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800" b="0" i="0" u="none" strike="noStrike" dirty="0" err="1">
                          <a:solidFill>
                            <a:srgbClr val="000000"/>
                          </a:solidFill>
                          <a:effectLst/>
                          <a:latin typeface="+mn-lt"/>
                          <a:cs typeface="Times New Roman" panose="02020603050405020304" pitchFamily="18" charset="0"/>
                        </a:rPr>
                        <a:t>Denetim,raporlama</a:t>
                      </a:r>
                      <a:endParaRPr lang="tr-TR" sz="800" b="0" i="0" u="none" strike="noStrike" dirty="0">
                        <a:solidFill>
                          <a:srgbClr val="000000"/>
                        </a:solidFill>
                        <a:effectLst/>
                        <a:latin typeface="+mn-lt"/>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3384668771"/>
              </p:ext>
            </p:extLst>
          </p:nvPr>
        </p:nvGraphicFramePr>
        <p:xfrm>
          <a:off x="1120141" y="1528359"/>
          <a:ext cx="6766558" cy="5058482"/>
        </p:xfrm>
        <a:graphic>
          <a:graphicData uri="http://schemas.openxmlformats.org/drawingml/2006/table">
            <a:tbl>
              <a:tblPr/>
              <a:tblGrid>
                <a:gridCol w="1287413">
                  <a:extLst>
                    <a:ext uri="{9D8B030D-6E8A-4147-A177-3AD203B41FA5}">
                      <a16:colId xmlns:a16="http://schemas.microsoft.com/office/drawing/2014/main" val="3918363564"/>
                    </a:ext>
                  </a:extLst>
                </a:gridCol>
                <a:gridCol w="1361753">
                  <a:extLst>
                    <a:ext uri="{9D8B030D-6E8A-4147-A177-3AD203B41FA5}">
                      <a16:colId xmlns:a16="http://schemas.microsoft.com/office/drawing/2014/main" val="1683979601"/>
                    </a:ext>
                  </a:extLst>
                </a:gridCol>
                <a:gridCol w="1372464">
                  <a:extLst>
                    <a:ext uri="{9D8B030D-6E8A-4147-A177-3AD203B41FA5}">
                      <a16:colId xmlns:a16="http://schemas.microsoft.com/office/drawing/2014/main" val="2592459544"/>
                    </a:ext>
                  </a:extLst>
                </a:gridCol>
                <a:gridCol w="1372464">
                  <a:extLst>
                    <a:ext uri="{9D8B030D-6E8A-4147-A177-3AD203B41FA5}">
                      <a16:colId xmlns:a16="http://schemas.microsoft.com/office/drawing/2014/main" val="3383282758"/>
                    </a:ext>
                  </a:extLst>
                </a:gridCol>
                <a:gridCol w="1372464">
                  <a:extLst>
                    <a:ext uri="{9D8B030D-6E8A-4147-A177-3AD203B41FA5}">
                      <a16:colId xmlns:a16="http://schemas.microsoft.com/office/drawing/2014/main" val="494559924"/>
                    </a:ext>
                  </a:extLst>
                </a:gridCol>
              </a:tblGrid>
              <a:tr h="380309">
                <a:tc>
                  <a:txBody>
                    <a:bodyPr/>
                    <a:lstStyle/>
                    <a:p>
                      <a:pPr algn="ctr" fontAlgn="ctr"/>
                      <a:r>
                        <a:rPr lang="tr-TR" sz="1200" b="1" i="0" u="none" strike="noStrike" dirty="0">
                          <a:solidFill>
                            <a:srgbClr val="000000"/>
                          </a:solidFill>
                          <a:effectLst/>
                          <a:latin typeface="+mn-lt"/>
                          <a:cs typeface="Times New Roman" panose="02020603050405020304" pitchFamily="18"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cs typeface="Times New Roman" panose="02020603050405020304" pitchFamily="18"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cs typeface="Times New Roman" panose="02020603050405020304" pitchFamily="18"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cs typeface="Times New Roman" panose="02020603050405020304" pitchFamily="18"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cs typeface="Times New Roman" panose="02020603050405020304" pitchFamily="18"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33827">
                <a:tc>
                  <a:txBody>
                    <a:bodyPr/>
                    <a:lstStyle/>
                    <a:p>
                      <a:pPr algn="ctr" fontAlgn="ctr"/>
                      <a:r>
                        <a:rPr lang="tr-TR" sz="1400" b="0" i="0" u="none" strike="noStrike" dirty="0">
                          <a:solidFill>
                            <a:srgbClr val="000000"/>
                          </a:solidFill>
                          <a:effectLst/>
                          <a:latin typeface="+mn-lt"/>
                          <a:cs typeface="Times New Roman" panose="02020603050405020304" pitchFamily="18" charset="0"/>
                        </a:rPr>
                        <a:t>Satranç takımları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12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20024">
                <a:tc>
                  <a:txBody>
                    <a:bodyPr/>
                    <a:lstStyle/>
                    <a:p>
                      <a:pPr algn="ctr" fontAlgn="ctr"/>
                      <a:r>
                        <a:rPr lang="tr-TR" sz="1400" b="0" i="0" u="none" strike="noStrike" dirty="0">
                          <a:solidFill>
                            <a:srgbClr val="000000"/>
                          </a:solidFill>
                          <a:effectLst/>
                          <a:latin typeface="+mn-lt"/>
                          <a:cs typeface="Times New Roman" panose="02020603050405020304" pitchFamily="18" charset="0"/>
                        </a:rPr>
                        <a:t> Elektrikli pompa</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403804">
                <a:tc>
                  <a:txBody>
                    <a:bodyPr/>
                    <a:lstStyle/>
                    <a:p>
                      <a:pPr algn="ctr" fontAlgn="ctr"/>
                      <a:r>
                        <a:rPr lang="tr-TR" sz="1400" b="0" i="0" u="none" strike="noStrike" dirty="0">
                          <a:solidFill>
                            <a:srgbClr val="000000"/>
                          </a:solidFill>
                          <a:effectLst/>
                          <a:latin typeface="+mn-lt"/>
                          <a:cs typeface="Times New Roman" panose="02020603050405020304" pitchFamily="18" charset="0"/>
                        </a:rPr>
                        <a:t> Sağlık çantası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1 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403804">
                <a:tc>
                  <a:txBody>
                    <a:bodyPr/>
                    <a:lstStyle/>
                    <a:p>
                      <a:pPr algn="ctr" fontAlgn="ctr"/>
                      <a:r>
                        <a:rPr lang="tr-TR" sz="1400" b="0" i="0" u="none" strike="noStrike" dirty="0">
                          <a:solidFill>
                            <a:srgbClr val="000000"/>
                          </a:solidFill>
                          <a:effectLst/>
                          <a:latin typeface="+mn-lt"/>
                          <a:cs typeface="Times New Roman" panose="02020603050405020304" pitchFamily="18" charset="0"/>
                        </a:rPr>
                        <a:t> Boks Eldiveni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225110">
                <a:tc>
                  <a:txBody>
                    <a:bodyPr/>
                    <a:lstStyle/>
                    <a:p>
                      <a:pPr algn="ctr" fontAlgn="ctr"/>
                      <a:r>
                        <a:rPr lang="tr-TR" sz="1400" b="0" i="0" u="none" strike="noStrike" dirty="0">
                          <a:solidFill>
                            <a:srgbClr val="000000"/>
                          </a:solidFill>
                          <a:effectLst/>
                          <a:latin typeface="+mn-lt"/>
                          <a:cs typeface="Times New Roman" panose="02020603050405020304" pitchFamily="18" charset="0"/>
                        </a:rPr>
                        <a:t> Golf Sopası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225110">
                <a:tc>
                  <a:txBody>
                    <a:bodyPr/>
                    <a:lstStyle/>
                    <a:p>
                      <a:pPr algn="ctr" fontAlgn="ctr"/>
                      <a:r>
                        <a:rPr lang="tr-TR" sz="1400" b="0" i="0" u="none" strike="noStrike" dirty="0">
                          <a:solidFill>
                            <a:srgbClr val="000000"/>
                          </a:solidFill>
                          <a:effectLst/>
                          <a:latin typeface="+mn-lt"/>
                          <a:cs typeface="Times New Roman" panose="02020603050405020304" pitchFamily="18" charset="0"/>
                        </a:rPr>
                        <a:t> </a:t>
                      </a:r>
                      <a:r>
                        <a:rPr lang="tr-TR" sz="1400" b="0" i="0" u="none" strike="noStrike" dirty="0" err="1">
                          <a:solidFill>
                            <a:srgbClr val="000000"/>
                          </a:solidFill>
                          <a:effectLst/>
                          <a:latin typeface="+mn-lt"/>
                          <a:cs typeface="Times New Roman" panose="02020603050405020304" pitchFamily="18" charset="0"/>
                        </a:rPr>
                        <a:t>Gym</a:t>
                      </a:r>
                      <a:r>
                        <a:rPr lang="tr-TR" sz="1400" b="0" i="0" u="none" strike="noStrike" dirty="0">
                          <a:solidFill>
                            <a:srgbClr val="000000"/>
                          </a:solidFill>
                          <a:effectLst/>
                          <a:latin typeface="+mn-lt"/>
                          <a:cs typeface="Times New Roman" panose="02020603050405020304" pitchFamily="18" charset="0"/>
                        </a:rPr>
                        <a:t> mat</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3</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403804">
                <a:tc>
                  <a:txBody>
                    <a:bodyPr/>
                    <a:lstStyle/>
                    <a:p>
                      <a:pPr algn="ctr" fontAlgn="ctr"/>
                      <a:r>
                        <a:rPr lang="tr-TR" sz="1400" b="0" i="0" u="none" strike="noStrike" dirty="0">
                          <a:solidFill>
                            <a:srgbClr val="000000"/>
                          </a:solidFill>
                          <a:effectLst/>
                          <a:latin typeface="+mn-lt"/>
                          <a:cs typeface="Times New Roman" panose="02020603050405020304" pitchFamily="18" charset="0"/>
                        </a:rPr>
                        <a:t> Voleybol topu</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15</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225110">
                <a:tc>
                  <a:txBody>
                    <a:bodyPr/>
                    <a:lstStyle/>
                    <a:p>
                      <a:pPr algn="ctr" fontAlgn="ctr"/>
                      <a:r>
                        <a:rPr lang="tr-TR" sz="1400" b="0" i="0" u="none" strike="noStrike" dirty="0">
                          <a:solidFill>
                            <a:srgbClr val="000000"/>
                          </a:solidFill>
                          <a:effectLst/>
                          <a:latin typeface="+mn-lt"/>
                          <a:cs typeface="Times New Roman" panose="02020603050405020304" pitchFamily="18" charset="0"/>
                        </a:rPr>
                        <a:t> Dart</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3</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225110">
                <a:tc>
                  <a:txBody>
                    <a:bodyPr/>
                    <a:lstStyle/>
                    <a:p>
                      <a:pPr algn="ctr" fontAlgn="ctr"/>
                      <a:r>
                        <a:rPr lang="tr-TR" sz="1400" b="0" i="0" u="none" strike="noStrike" dirty="0">
                          <a:solidFill>
                            <a:srgbClr val="000000"/>
                          </a:solidFill>
                          <a:effectLst/>
                          <a:latin typeface="+mn-lt"/>
                          <a:cs typeface="Times New Roman" panose="02020603050405020304" pitchFamily="18" charset="0"/>
                        </a:rPr>
                        <a:t> Tenis Raketi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8</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420024">
                <a:tc>
                  <a:txBody>
                    <a:bodyPr/>
                    <a:lstStyle/>
                    <a:p>
                      <a:pPr algn="ctr" fontAlgn="ctr"/>
                      <a:r>
                        <a:rPr lang="tr-TR" sz="1400" b="0" i="0" u="none" strike="noStrike" dirty="0">
                          <a:solidFill>
                            <a:srgbClr val="000000"/>
                          </a:solidFill>
                          <a:effectLst/>
                          <a:latin typeface="+mn-lt"/>
                          <a:cs typeface="Times New Roman" panose="02020603050405020304" pitchFamily="18" charset="0"/>
                        </a:rPr>
                        <a:t> Badminton Raketi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19</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420024">
                <a:tc>
                  <a:txBody>
                    <a:bodyPr/>
                    <a:lstStyle/>
                    <a:p>
                      <a:pPr algn="ctr" fontAlgn="ctr"/>
                      <a:r>
                        <a:rPr lang="tr-TR" sz="1400" b="0" i="0" u="none" strike="noStrike" dirty="0" err="1">
                          <a:solidFill>
                            <a:srgbClr val="000000"/>
                          </a:solidFill>
                          <a:effectLst/>
                          <a:latin typeface="+mn-lt"/>
                          <a:cs typeface="Times New Roman" panose="02020603050405020304" pitchFamily="18" charset="0"/>
                        </a:rPr>
                        <a:t>Kickboks</a:t>
                      </a:r>
                      <a:r>
                        <a:rPr lang="tr-TR" sz="1400" b="0" i="0" u="none" strike="noStrike" dirty="0">
                          <a:solidFill>
                            <a:srgbClr val="000000"/>
                          </a:solidFill>
                          <a:effectLst/>
                          <a:latin typeface="+mn-lt"/>
                          <a:cs typeface="Times New Roman" panose="02020603050405020304" pitchFamily="18" charset="0"/>
                        </a:rPr>
                        <a:t> korumalık</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3</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225110">
                <a:tc>
                  <a:txBody>
                    <a:bodyPr/>
                    <a:lstStyle/>
                    <a:p>
                      <a:pPr algn="ctr" fontAlgn="ctr"/>
                      <a:r>
                        <a:rPr lang="tr-TR" sz="1400" b="0" i="0" u="none" strike="noStrike" dirty="0">
                          <a:solidFill>
                            <a:srgbClr val="000000"/>
                          </a:solidFill>
                          <a:effectLst/>
                          <a:latin typeface="+mn-lt"/>
                          <a:cs typeface="Times New Roman" panose="02020603050405020304" pitchFamily="18" charset="0"/>
                        </a:rPr>
                        <a:t> Hentbol Topu</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10 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225110">
                <a:tc>
                  <a:txBody>
                    <a:bodyPr/>
                    <a:lstStyle/>
                    <a:p>
                      <a:pPr algn="ctr" fontAlgn="ctr"/>
                      <a:r>
                        <a:rPr lang="tr-TR" sz="1400" b="0" i="0" u="none" strike="noStrike" dirty="0">
                          <a:solidFill>
                            <a:srgbClr val="000000"/>
                          </a:solidFill>
                          <a:effectLst/>
                          <a:latin typeface="+mn-lt"/>
                          <a:cs typeface="Times New Roman" panose="02020603050405020304" pitchFamily="18" charset="0"/>
                        </a:rPr>
                        <a:t> </a:t>
                      </a:r>
                      <a:r>
                        <a:rPr lang="tr-TR" sz="1400" b="0" i="0" u="none" strike="noStrike" dirty="0" err="1">
                          <a:solidFill>
                            <a:srgbClr val="000000"/>
                          </a:solidFill>
                          <a:effectLst/>
                          <a:latin typeface="+mn-lt"/>
                          <a:cs typeface="Times New Roman" panose="02020603050405020304" pitchFamily="18" charset="0"/>
                        </a:rPr>
                        <a:t>Dambıl</a:t>
                      </a: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4 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403804">
                <a:tc>
                  <a:txBody>
                    <a:bodyPr/>
                    <a:lstStyle/>
                    <a:p>
                      <a:pPr algn="ctr" fontAlgn="ctr"/>
                      <a:r>
                        <a:rPr lang="tr-TR" sz="1400" b="0" i="0" u="none" strike="noStrike" dirty="0">
                          <a:solidFill>
                            <a:srgbClr val="000000"/>
                          </a:solidFill>
                          <a:effectLst/>
                          <a:latin typeface="+mn-lt"/>
                          <a:cs typeface="Times New Roman" panose="02020603050405020304" pitchFamily="18" charset="0"/>
                        </a:rPr>
                        <a:t> Kutu Oyunları</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cs typeface="Times New Roman" panose="02020603050405020304" pitchFamily="18" charset="0"/>
                        </a:rPr>
                        <a:t>5</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cs typeface="Times New Roman" panose="02020603050405020304" pitchFamily="18"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2956063836"/>
              </p:ext>
            </p:extLst>
          </p:nvPr>
        </p:nvGraphicFramePr>
        <p:xfrm>
          <a:off x="1696178" y="2193457"/>
          <a:ext cx="5472441" cy="1631297"/>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487058">
                <a:tc>
                  <a:txBody>
                    <a:bodyPr/>
                    <a:lstStyle/>
                    <a:p>
                      <a:pPr algn="ctr" fontAlgn="ctr"/>
                      <a:r>
                        <a:rPr lang="tr-TR" sz="1200" b="1" i="0" u="none" strike="noStrike" dirty="0">
                          <a:solidFill>
                            <a:srgbClr val="000000"/>
                          </a:solidFill>
                          <a:effectLst/>
                          <a:latin typeface="+mn-lt"/>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792884">
                <a:tc>
                  <a:txBody>
                    <a:bodyPr/>
                    <a:lstStyle/>
                    <a:p>
                      <a:pPr algn="ctr" fontAlgn="ctr"/>
                      <a:r>
                        <a:rPr lang="tr-TR" sz="1400" b="0" i="0" u="none" strike="noStrike" dirty="0">
                          <a:solidFill>
                            <a:srgbClr val="000000"/>
                          </a:solidFill>
                          <a:effectLst/>
                          <a:latin typeface="+mn-lt"/>
                        </a:rPr>
                        <a:t>Bilgisayar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Bilgisayar</a:t>
                      </a:r>
                      <a:r>
                        <a:rPr lang="tr-TR" sz="1400" b="0" i="0" u="none" strike="noStrike" baseline="0" dirty="0">
                          <a:solidFill>
                            <a:srgbClr val="000000"/>
                          </a:solidFill>
                          <a:effectLst/>
                          <a:latin typeface="+mn-lt"/>
                        </a:rPr>
                        <a:t> donma/kasma problemleri ve eski olması</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288296">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159016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2268402542"/>
              </p:ext>
            </p:extLst>
          </p:nvPr>
        </p:nvGraphicFramePr>
        <p:xfrm>
          <a:off x="587477" y="1451204"/>
          <a:ext cx="7836310" cy="4887838"/>
        </p:xfrm>
        <a:graphic>
          <a:graphicData uri="http://schemas.openxmlformats.org/drawingml/2006/table">
            <a:tbl>
              <a:tblPr/>
              <a:tblGrid>
                <a:gridCol w="1490945">
                  <a:extLst>
                    <a:ext uri="{9D8B030D-6E8A-4147-A177-3AD203B41FA5}">
                      <a16:colId xmlns:a16="http://schemas.microsoft.com/office/drawing/2014/main" val="3918363564"/>
                    </a:ext>
                  </a:extLst>
                </a:gridCol>
                <a:gridCol w="1514192">
                  <a:extLst>
                    <a:ext uri="{9D8B030D-6E8A-4147-A177-3AD203B41FA5}">
                      <a16:colId xmlns:a16="http://schemas.microsoft.com/office/drawing/2014/main" val="1683979601"/>
                    </a:ext>
                  </a:extLst>
                </a:gridCol>
                <a:gridCol w="1652289">
                  <a:extLst>
                    <a:ext uri="{9D8B030D-6E8A-4147-A177-3AD203B41FA5}">
                      <a16:colId xmlns:a16="http://schemas.microsoft.com/office/drawing/2014/main" val="2592459544"/>
                    </a:ext>
                  </a:extLst>
                </a:gridCol>
                <a:gridCol w="1589442">
                  <a:extLst>
                    <a:ext uri="{9D8B030D-6E8A-4147-A177-3AD203B41FA5}">
                      <a16:colId xmlns:a16="http://schemas.microsoft.com/office/drawing/2014/main" val="3383282758"/>
                    </a:ext>
                  </a:extLst>
                </a:gridCol>
                <a:gridCol w="1589442">
                  <a:extLst>
                    <a:ext uri="{9D8B030D-6E8A-4147-A177-3AD203B41FA5}">
                      <a16:colId xmlns:a16="http://schemas.microsoft.com/office/drawing/2014/main" val="494559924"/>
                    </a:ext>
                  </a:extLst>
                </a:gridCol>
              </a:tblGrid>
              <a:tr h="486475">
                <a:tc>
                  <a:txBody>
                    <a:bodyPr/>
                    <a:lstStyle/>
                    <a:p>
                      <a:pPr algn="ctr" fontAlgn="ctr"/>
                      <a:r>
                        <a:rPr lang="tr-TR" sz="1200" b="1" i="0" u="none" strike="noStrike" dirty="0">
                          <a:solidFill>
                            <a:srgbClr val="000000"/>
                          </a:solidFill>
                          <a:effectLst/>
                          <a:latin typeface="+mn-lt"/>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mn-lt"/>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38647">
                <a:tc>
                  <a:txBody>
                    <a:bodyPr/>
                    <a:lstStyle/>
                    <a:p>
                      <a:pPr algn="ctr" fontAlgn="ctr"/>
                      <a:r>
                        <a:rPr lang="tr-TR" sz="1400" b="0" i="0" u="none" strike="noStrike" dirty="0">
                          <a:solidFill>
                            <a:srgbClr val="000000"/>
                          </a:solidFill>
                          <a:effectLst/>
                          <a:latin typeface="+mn-lt"/>
                        </a:rPr>
                        <a:t>SKS</a:t>
                      </a:r>
                      <a:r>
                        <a:rPr lang="tr-TR" sz="1400" b="0" i="0" u="none" strike="noStrike" baseline="0" dirty="0">
                          <a:solidFill>
                            <a:srgbClr val="000000"/>
                          </a:solidFill>
                          <a:effectLst/>
                          <a:latin typeface="+mn-lt"/>
                        </a:rPr>
                        <a:t> BÜTÇESİ</a:t>
                      </a:r>
                      <a:endParaRPr lang="tr-TR" sz="1400" b="0" i="0" u="none" strike="noStrike" dirty="0">
                        <a:solidFill>
                          <a:srgbClr val="000000"/>
                        </a:solidFill>
                        <a:effectLst/>
                        <a:latin typeface="+mn-lt"/>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BİLGİSAYAR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ETKİNLİKLER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mn-lt"/>
                          <a:ea typeface="+mn-ea"/>
                          <a:cs typeface="+mn-cs"/>
                        </a:rPr>
                        <a:t>SKS BÜTÇESİ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TABLET(2)</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srgbClr val="000000"/>
                          </a:solidFill>
                          <a:effectLst/>
                          <a:uLnTx/>
                          <a:uFillTx/>
                          <a:latin typeface="+mn-lt"/>
                          <a:ea typeface="+mn-ea"/>
                          <a:cs typeface="+mn-cs"/>
                        </a:rPr>
                        <a:t>SKS BÜTÇESİ</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FOTOĞRAF</a:t>
                      </a:r>
                      <a:r>
                        <a:rPr lang="tr-TR" sz="1400" b="0" i="0" u="none" strike="noStrike" baseline="0" dirty="0">
                          <a:solidFill>
                            <a:srgbClr val="000000"/>
                          </a:solidFill>
                          <a:effectLst/>
                          <a:latin typeface="+mn-lt"/>
                        </a:rPr>
                        <a:t> MAKİNASI</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mn-lt"/>
                          <a:ea typeface="+mn-ea"/>
                          <a:cs typeface="+mn-cs"/>
                        </a:rPr>
                        <a:t>SKS BÜTÇESİ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 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YETERSİZ</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OFİS</a:t>
                      </a:r>
                      <a:r>
                        <a:rPr lang="tr-TR" sz="1400" b="0" i="0" u="none" strike="noStrike" baseline="0" dirty="0">
                          <a:solidFill>
                            <a:srgbClr val="000000"/>
                          </a:solidFill>
                          <a:effectLst/>
                          <a:latin typeface="+mn-lt"/>
                        </a:rPr>
                        <a:t> </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mn-lt"/>
                          <a:ea typeface="+mn-ea"/>
                          <a:cs typeface="+mn-cs"/>
                        </a:rPr>
                        <a:t>SKS BÜTÇESİ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EKSİK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MÜZİK ALETLERİ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srgbClr val="000000"/>
                          </a:solidFill>
                          <a:effectLst/>
                          <a:uLnTx/>
                          <a:uFillTx/>
                          <a:latin typeface="+mn-lt"/>
                          <a:ea typeface="+mn-ea"/>
                          <a:cs typeface="+mn-cs"/>
                        </a:rPr>
                        <a:t>SKS BÜTÇESİ</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YOK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SAHNE</a:t>
                      </a:r>
                      <a:r>
                        <a:rPr lang="tr-TR" sz="1400" b="0" i="0" u="none" strike="noStrike" baseline="0" dirty="0">
                          <a:solidFill>
                            <a:srgbClr val="000000"/>
                          </a:solidFill>
                          <a:effectLst/>
                          <a:latin typeface="+mn-lt"/>
                        </a:rPr>
                        <a:t>/PLATFORM</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srgbClr val="000000"/>
                          </a:solidFill>
                          <a:effectLst/>
                          <a:uLnTx/>
                          <a:uFillTx/>
                          <a:latin typeface="+mn-lt"/>
                          <a:ea typeface="+mn-ea"/>
                          <a:cs typeface="+mn-cs"/>
                        </a:rPr>
                        <a:t>SKS BÜTÇESİ</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TADİLAT GEREKLİ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SPOR SALONU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43899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srgbClr val="000000"/>
                          </a:solidFill>
                          <a:effectLst/>
                          <a:uLnTx/>
                          <a:uFillTx/>
                          <a:latin typeface="+mn-lt"/>
                          <a:ea typeface="+mn-ea"/>
                          <a:cs typeface="+mn-cs"/>
                        </a:rPr>
                        <a:t>SKS BÜTÇESİ</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YOK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TENİS</a:t>
                      </a:r>
                      <a:r>
                        <a:rPr lang="tr-TR" sz="1400" b="0" i="0" u="none" strike="noStrike" baseline="0" dirty="0">
                          <a:solidFill>
                            <a:srgbClr val="000000"/>
                          </a:solidFill>
                          <a:effectLst/>
                          <a:latin typeface="+mn-lt"/>
                        </a:rPr>
                        <a:t> SAHASI </a:t>
                      </a: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mn-lt"/>
                        </a:rPr>
                        <a:t>ETKİNLİKLER</a:t>
                      </a:r>
                    </a:p>
                    <a:p>
                      <a:pPr algn="ctr" fontAlgn="ctr"/>
                      <a:endParaRPr lang="tr-TR" sz="1400" b="0" i="0" u="none" strike="noStrike" dirty="0">
                        <a:solidFill>
                          <a:srgbClr val="000000"/>
                        </a:solidFill>
                        <a:effectLst/>
                        <a:latin typeface="+mn-lt"/>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08149">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srgbClr val="000000"/>
                          </a:solidFill>
                          <a:effectLst/>
                          <a:uLnTx/>
                          <a:uFillTx/>
                          <a:latin typeface="+mn-lt"/>
                          <a:ea typeface="+mn-ea"/>
                          <a:cs typeface="+mn-cs"/>
                        </a:rPr>
                        <a:t>SKS BÜTÇESİ</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YOK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FITNES SALONU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srgbClr val="000000"/>
                          </a:solidFill>
                          <a:effectLst/>
                          <a:uLnTx/>
                          <a:uFillTx/>
                          <a:latin typeface="+mn-lt"/>
                          <a:ea typeface="+mn-ea"/>
                          <a:cs typeface="+mn-cs"/>
                        </a:rPr>
                        <a:t>ETKİNLİKLER</a:t>
                      </a:r>
                      <a:endParaRPr kumimoji="0" lang="tr-TR" sz="1400" b="0" i="0" u="none" strike="noStrike" kern="1200" cap="none" spc="0" normalizeH="0" baseline="0" noProof="0" dirty="0">
                        <a:ln>
                          <a:noFill/>
                        </a:ln>
                        <a:solidFill>
                          <a:srgbClr val="000000"/>
                        </a:solidFill>
                        <a:effectLst/>
                        <a:uLnTx/>
                        <a:uFillTx/>
                        <a:latin typeface="+mn-lt"/>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18760">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mn-lt"/>
                          <a:ea typeface="+mn-ea"/>
                          <a:cs typeface="+mn-cs"/>
                        </a:rPr>
                        <a:t>SKS BÜTÇESİ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YOK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DANS SALONU(AYNALI)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mn-lt"/>
                          <a:ea typeface="+mn-ea"/>
                          <a:cs typeface="+mn-cs"/>
                        </a:rPr>
                        <a:t>ETKİNLİKLER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52407">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mn-lt"/>
                          <a:ea typeface="+mn-ea"/>
                          <a:cs typeface="+mn-cs"/>
                        </a:rPr>
                        <a:t>SKS BÜTÇESİ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 SKS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2 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MONİTÖR(2 adet)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mn-lt"/>
                        </a:rPr>
                        <a:t>ETKİNLİK/TASIRM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bl>
          </a:graphicData>
        </a:graphic>
      </p:graphicFrame>
    </p:spTree>
    <p:extLst>
      <p:ext uri="{BB962C8B-B14F-4D97-AF65-F5344CB8AC3E}">
        <p14:creationId xmlns:p14="http://schemas.microsoft.com/office/powerpoint/2010/main" val="44938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22077983"/>
              </p:ext>
            </p:extLst>
          </p:nvPr>
        </p:nvGraphicFramePr>
        <p:xfrm>
          <a:off x="533400" y="1395137"/>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a:solidFill>
                            <a:srgbClr val="0F2303"/>
                          </a:solidFill>
                        </a:rPr>
                        <a:t>Spor salonunun  kullanıma uygunsuz oluşu</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31.12.2024</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Üst Yönetim</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a:solidFill>
                            <a:srgbClr val="0F2303"/>
                          </a:solidFill>
                        </a:rPr>
                        <a:t>Genel Sekreterliğe ve Destek Hizmetlerine spor salonunun ihtiyacı ve bütçe talebinin sunulması</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713017292"/>
              </p:ext>
            </p:extLst>
          </p:nvPr>
        </p:nvGraphicFramePr>
        <p:xfrm>
          <a:off x="545122" y="3216275"/>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a:solidFill>
                            <a:srgbClr val="0F2303"/>
                          </a:solidFill>
                        </a:rPr>
                        <a:t>Fiziksel ve sosyal alanların yetersizliği(müzik </a:t>
                      </a:r>
                      <a:r>
                        <a:rPr lang="tr-TR" dirty="0" err="1">
                          <a:solidFill>
                            <a:srgbClr val="0F2303"/>
                          </a:solidFill>
                        </a:rPr>
                        <a:t>odası,tiyatro</a:t>
                      </a:r>
                      <a:r>
                        <a:rPr lang="tr-TR" dirty="0">
                          <a:solidFill>
                            <a:srgbClr val="0F2303"/>
                          </a:solidFill>
                        </a:rPr>
                        <a:t> </a:t>
                      </a:r>
                      <a:r>
                        <a:rPr lang="tr-TR" dirty="0" err="1">
                          <a:solidFill>
                            <a:srgbClr val="0F2303"/>
                          </a:solidFill>
                        </a:rPr>
                        <a:t>odası,konferans</a:t>
                      </a:r>
                      <a:r>
                        <a:rPr lang="tr-TR" dirty="0">
                          <a:solidFill>
                            <a:srgbClr val="0F2303"/>
                          </a:solidFill>
                        </a:rPr>
                        <a:t> salonu vs.)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30.08.2022</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Üst Yönetim</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a:solidFill>
                            <a:srgbClr val="0F2303"/>
                          </a:solidFill>
                        </a:rPr>
                        <a:t>Durum tespiti, üst yönetime </a:t>
                      </a:r>
                      <a:r>
                        <a:rPr lang="tr-TR" dirty="0" smtClean="0">
                          <a:solidFill>
                            <a:srgbClr val="0F2303"/>
                          </a:solidFill>
                        </a:rPr>
                        <a:t>sorunun </a:t>
                      </a:r>
                      <a:r>
                        <a:rPr lang="tr-TR" dirty="0">
                          <a:solidFill>
                            <a:srgbClr val="0F2303"/>
                          </a:solidFill>
                        </a:rPr>
                        <a:t>bildirilmesi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1923388486"/>
              </p:ext>
            </p:extLst>
          </p:nvPr>
        </p:nvGraphicFramePr>
        <p:xfrm>
          <a:off x="533399" y="5037413"/>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a:solidFill>
                            <a:srgbClr val="0F2303"/>
                          </a:solidFill>
                        </a:rPr>
                        <a:t>Spor </a:t>
                      </a:r>
                      <a:r>
                        <a:rPr lang="tr-TR" dirty="0" smtClean="0">
                          <a:solidFill>
                            <a:srgbClr val="0F2303"/>
                          </a:solidFill>
                        </a:rPr>
                        <a:t>sahalarının(</a:t>
                      </a:r>
                      <a:r>
                        <a:rPr lang="tr-TR" dirty="0" err="1" smtClean="0">
                          <a:solidFill>
                            <a:srgbClr val="0F2303"/>
                          </a:solidFill>
                        </a:rPr>
                        <a:t>tenis,basketbol,futbol</a:t>
                      </a:r>
                      <a:r>
                        <a:rPr lang="tr-TR" baseline="0" dirty="0" smtClean="0">
                          <a:solidFill>
                            <a:srgbClr val="0F2303"/>
                          </a:solidFill>
                        </a:rPr>
                        <a:t> sahası)</a:t>
                      </a:r>
                      <a:r>
                        <a:rPr lang="tr-TR" dirty="0" smtClean="0">
                          <a:solidFill>
                            <a:srgbClr val="0F2303"/>
                          </a:solidFill>
                        </a:rPr>
                        <a:t> </a:t>
                      </a:r>
                      <a:r>
                        <a:rPr lang="tr-TR" dirty="0">
                          <a:solidFill>
                            <a:srgbClr val="0F2303"/>
                          </a:solidFill>
                        </a:rPr>
                        <a:t>zeminin kullanılamaz halde oluşu.</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31.12.2022</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F2303"/>
                          </a:solidFill>
                        </a:rPr>
                        <a:t>Üst Yönetim</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a:solidFill>
                            <a:srgbClr val="0F2303"/>
                          </a:solidFill>
                        </a:rPr>
                        <a:t>Durum tespiti, üst yönetime </a:t>
                      </a:r>
                      <a:r>
                        <a:rPr lang="tr-TR" dirty="0" smtClean="0">
                          <a:solidFill>
                            <a:srgbClr val="0F2303"/>
                          </a:solidFill>
                        </a:rPr>
                        <a:t>sorunun </a:t>
                      </a:r>
                      <a:r>
                        <a:rPr lang="tr-TR" dirty="0">
                          <a:solidFill>
                            <a:srgbClr val="0F2303"/>
                          </a:solidFill>
                        </a:rPr>
                        <a:t>bildirilmesi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C429FA16-BF1B-4921-819D-86F854F544D3}"/>
              </a:ext>
            </a:extLst>
          </p:cNvPr>
          <p:cNvSpPr txBox="1"/>
          <p:nvPr/>
        </p:nvSpPr>
        <p:spPr>
          <a:xfrm>
            <a:off x="2720128" y="1336456"/>
            <a:ext cx="4003340" cy="646331"/>
          </a:xfrm>
          <a:prstGeom prst="rect">
            <a:avLst/>
          </a:prstGeom>
          <a:noFill/>
        </p:spPr>
        <p:txBody>
          <a:bodyPr wrap="none" rtlCol="0">
            <a:spAutoFit/>
          </a:bodyPr>
          <a:lstStyle/>
          <a:p>
            <a:pPr algn="ctr"/>
            <a:r>
              <a:rPr lang="tr-TR" b="1" dirty="0">
                <a:solidFill>
                  <a:srgbClr val="C00000"/>
                </a:solidFill>
              </a:rPr>
              <a:t>HAZİRAN AYI SKS MEMNUNİYET ANKETİ</a:t>
            </a:r>
          </a:p>
          <a:p>
            <a:pPr algn="ctr"/>
            <a:r>
              <a:rPr lang="tr-TR" b="1" dirty="0">
                <a:solidFill>
                  <a:srgbClr val="C00000"/>
                </a:solidFill>
              </a:rPr>
              <a:t>(Öğrenci Memnuniyet)</a:t>
            </a:r>
          </a:p>
        </p:txBody>
      </p:sp>
      <p:graphicFrame>
        <p:nvGraphicFramePr>
          <p:cNvPr id="6" name="Grafik 5">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3541744711"/>
              </p:ext>
            </p:extLst>
          </p:nvPr>
        </p:nvGraphicFramePr>
        <p:xfrm>
          <a:off x="566928" y="1981580"/>
          <a:ext cx="8010144" cy="43997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298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1521</TotalTime>
  <Words>1573</Words>
  <Application>Microsoft Office PowerPoint</Application>
  <PresentationFormat>Ekran Gösterisi (4:3)</PresentationFormat>
  <Paragraphs>368</Paragraphs>
  <Slides>25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Arial</vt:lpstr>
      <vt:lpstr>Calibri</vt:lpstr>
      <vt:lpstr>Calibri Light</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Muttalip Gökhan DİNÇER</cp:lastModifiedBy>
  <cp:revision>118</cp:revision>
  <dcterms:created xsi:type="dcterms:W3CDTF">2020-01-20T10:44:30Z</dcterms:created>
  <dcterms:modified xsi:type="dcterms:W3CDTF">2022-02-25T11:25:24Z</dcterms:modified>
</cp:coreProperties>
</file>