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88" r:id="rId3"/>
    <p:sldId id="347" r:id="rId4"/>
    <p:sldId id="346" r:id="rId5"/>
    <p:sldId id="365" r:id="rId6"/>
    <p:sldId id="320" r:id="rId7"/>
    <p:sldId id="363" r:id="rId8"/>
    <p:sldId id="364" r:id="rId9"/>
    <p:sldId id="285" r:id="rId10"/>
    <p:sldId id="366" r:id="rId11"/>
    <p:sldId id="367" r:id="rId12"/>
    <p:sldId id="368" r:id="rId13"/>
    <p:sldId id="372" r:id="rId14"/>
    <p:sldId id="353" r:id="rId15"/>
    <p:sldId id="358" r:id="rId16"/>
    <p:sldId id="352" r:id="rId17"/>
    <p:sldId id="357" r:id="rId18"/>
    <p:sldId id="304" r:id="rId19"/>
    <p:sldId id="376" r:id="rId20"/>
    <p:sldId id="374" r:id="rId21"/>
    <p:sldId id="359" r:id="rId22"/>
    <p:sldId id="360" r:id="rId23"/>
    <p:sldId id="361" r:id="rId24"/>
    <p:sldId id="362" r:id="rId25"/>
    <p:sldId id="373" r:id="rId26"/>
    <p:sldId id="375" r:id="rId27"/>
    <p:sldId id="278" r:id="rId28"/>
    <p:sldId id="369"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47"/>
            <p14:sldId id="346"/>
            <p14:sldId id="365"/>
            <p14:sldId id="320"/>
            <p14:sldId id="363"/>
            <p14:sldId id="364"/>
            <p14:sldId id="285"/>
            <p14:sldId id="366"/>
            <p14:sldId id="367"/>
            <p14:sldId id="368"/>
            <p14:sldId id="372"/>
            <p14:sldId id="353"/>
            <p14:sldId id="358"/>
            <p14:sldId id="352"/>
            <p14:sldId id="357"/>
            <p14:sldId id="304"/>
            <p14:sldId id="376"/>
            <p14:sldId id="374"/>
            <p14:sldId id="359"/>
            <p14:sldId id="360"/>
            <p14:sldId id="361"/>
            <p14:sldId id="362"/>
            <p14:sldId id="373"/>
            <p14:sldId id="375"/>
            <p14:sldId id="278"/>
            <p14:sldId id="3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424"/>
    <a:srgbClr val="122204"/>
    <a:srgbClr val="000000"/>
    <a:srgbClr val="0F2303"/>
    <a:srgbClr val="0C0D0D"/>
    <a:srgbClr val="001626"/>
    <a:srgbClr val="7AEE32"/>
    <a:srgbClr val="E626AF"/>
    <a:srgbClr val="1F062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p:scale>
          <a:sx n="66" d="100"/>
          <a:sy n="66" d="100"/>
        </p:scale>
        <p:origin x="1422"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b="1" dirty="0" err="1"/>
              <a:t>Öğrenci</a:t>
            </a:r>
            <a:r>
              <a:rPr lang="en-US" b="1" dirty="0"/>
              <a:t> </a:t>
            </a:r>
            <a:r>
              <a:rPr lang="en-US" b="1" dirty="0" err="1"/>
              <a:t>Staj</a:t>
            </a:r>
            <a:r>
              <a:rPr lang="en-US" b="1" dirty="0"/>
              <a:t> </a:t>
            </a:r>
            <a:r>
              <a:rPr lang="en-US" b="1" dirty="0" err="1"/>
              <a:t>Memnuniyet</a:t>
            </a:r>
            <a:r>
              <a:rPr lang="en-US" b="1" dirty="0"/>
              <a:t> </a:t>
            </a:r>
            <a:r>
              <a:rPr lang="en-US" b="1" dirty="0" err="1"/>
              <a:t>Anketi</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title>
    <c:autoTitleDeleted val="0"/>
    <c:plotArea>
      <c:layout/>
      <c:barChart>
        <c:barDir val="col"/>
        <c:grouping val="clustered"/>
        <c:varyColors val="0"/>
        <c:ser>
          <c:idx val="0"/>
          <c:order val="0"/>
          <c:tx>
            <c:strRef>
              <c:f>Sayfa3!$A$2</c:f>
              <c:strCache>
                <c:ptCount val="1"/>
                <c:pt idx="0">
                  <c:v>Öğrenci Staj Memnuniyet Anketi</c:v>
                </c:pt>
              </c:strCache>
            </c:strRef>
          </c:tx>
          <c:spPr>
            <a:solidFill>
              <a:schemeClr val="accent1"/>
            </a:solidFill>
            <a:ln>
              <a:noFill/>
            </a:ln>
            <a:effectLst/>
          </c:spPr>
          <c:invertIfNegative val="0"/>
          <c:cat>
            <c:strRef>
              <c:f>Sayfa3!$B$1:$K$1</c:f>
              <c:strCache>
                <c:ptCount val="10"/>
                <c:pt idx="0">
                  <c:v>Ağız ve Diş Sağlığı</c:v>
                </c:pt>
                <c:pt idx="1">
                  <c:v>Ameliyathane Hzimetleri</c:v>
                </c:pt>
                <c:pt idx="2">
                  <c:v>Anestezi</c:v>
                </c:pt>
                <c:pt idx="3">
                  <c:v>Diyaliz </c:v>
                </c:pt>
                <c:pt idx="4">
                  <c:v>Fizyoterapi</c:v>
                </c:pt>
                <c:pt idx="5">
                  <c:v>İlk ve Acil Yardım</c:v>
                </c:pt>
                <c:pt idx="6">
                  <c:v>Optisyenlik</c:v>
                </c:pt>
                <c:pt idx="7">
                  <c:v>Tıbbi Görüntüleme Teknikleri</c:v>
                </c:pt>
                <c:pt idx="8">
                  <c:v>Tıbbi Laboratuvar Teknikleri</c:v>
                </c:pt>
                <c:pt idx="9">
                  <c:v>SHMYO</c:v>
                </c:pt>
              </c:strCache>
            </c:strRef>
          </c:cat>
          <c:val>
            <c:numRef>
              <c:f>Sayfa3!$B$2:$K$2</c:f>
              <c:numCache>
                <c:formatCode>0%</c:formatCode>
                <c:ptCount val="10"/>
                <c:pt idx="0">
                  <c:v>0.94</c:v>
                </c:pt>
                <c:pt idx="1">
                  <c:v>0.93</c:v>
                </c:pt>
                <c:pt idx="2">
                  <c:v>0.96</c:v>
                </c:pt>
                <c:pt idx="3">
                  <c:v>0.94</c:v>
                </c:pt>
                <c:pt idx="4">
                  <c:v>0.95</c:v>
                </c:pt>
                <c:pt idx="5">
                  <c:v>0.99</c:v>
                </c:pt>
                <c:pt idx="7">
                  <c:v>0.98</c:v>
                </c:pt>
                <c:pt idx="8">
                  <c:v>0.93</c:v>
                </c:pt>
                <c:pt idx="9">
                  <c:v>0.95</c:v>
                </c:pt>
              </c:numCache>
            </c:numRef>
          </c:val>
          <c:extLst>
            <c:ext xmlns:c16="http://schemas.microsoft.com/office/drawing/2014/chart" uri="{C3380CC4-5D6E-409C-BE32-E72D297353CC}">
              <c16:uniqueId val="{00000000-B278-4A0F-BBCE-E097545CB0BA}"/>
            </c:ext>
          </c:extLst>
        </c:ser>
        <c:dLbls>
          <c:showLegendKey val="0"/>
          <c:showVal val="0"/>
          <c:showCatName val="0"/>
          <c:showSerName val="0"/>
          <c:showPercent val="0"/>
          <c:showBubbleSize val="0"/>
        </c:dLbls>
        <c:gapWidth val="75"/>
        <c:overlap val="-25"/>
        <c:axId val="185701168"/>
        <c:axId val="185706576"/>
      </c:barChart>
      <c:catAx>
        <c:axId val="1857011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185706576"/>
        <c:crosses val="autoZero"/>
        <c:auto val="1"/>
        <c:lblAlgn val="ctr"/>
        <c:lblOffset val="100"/>
        <c:noMultiLvlLbl val="0"/>
      </c:catAx>
      <c:valAx>
        <c:axId val="185706576"/>
        <c:scaling>
          <c:orientation val="minMax"/>
        </c:scaling>
        <c:delete val="0"/>
        <c:axPos val="l"/>
        <c:numFmt formatCode="0%" sourceLinked="1"/>
        <c:majorTickMark val="none"/>
        <c:minorTickMark val="none"/>
        <c:tickLblPos val="nextTo"/>
        <c:spPr>
          <a:noFill/>
          <a:ln w="25400">
            <a:solidFill>
              <a:srgbClr val="0F2303"/>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1857011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tr-T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b="1" dirty="0" err="1"/>
              <a:t>Kurum</a:t>
            </a:r>
            <a:r>
              <a:rPr lang="en-US" b="1" dirty="0"/>
              <a:t> </a:t>
            </a:r>
            <a:r>
              <a:rPr lang="en-US" b="1" dirty="0" err="1"/>
              <a:t>Staj</a:t>
            </a:r>
            <a:r>
              <a:rPr lang="en-US" b="1" dirty="0"/>
              <a:t> </a:t>
            </a:r>
            <a:r>
              <a:rPr lang="en-US" b="1" dirty="0" err="1"/>
              <a:t>Sorumlusu</a:t>
            </a:r>
            <a:r>
              <a:rPr lang="en-US" b="1" dirty="0"/>
              <a:t> </a:t>
            </a:r>
            <a:r>
              <a:rPr lang="en-US" b="1" dirty="0" err="1"/>
              <a:t>Memnuniyet</a:t>
            </a:r>
            <a:r>
              <a:rPr lang="en-US" b="1" dirty="0"/>
              <a:t> </a:t>
            </a:r>
            <a:r>
              <a:rPr lang="en-US" b="1" dirty="0" err="1"/>
              <a:t>Anketi</a:t>
            </a:r>
            <a:r>
              <a:rPr lang="en-US" b="1"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title>
    <c:autoTitleDeleted val="0"/>
    <c:plotArea>
      <c:layout/>
      <c:barChart>
        <c:barDir val="col"/>
        <c:grouping val="clustered"/>
        <c:varyColors val="0"/>
        <c:ser>
          <c:idx val="0"/>
          <c:order val="0"/>
          <c:tx>
            <c:strRef>
              <c:f>Sayfa3!$A$3</c:f>
              <c:strCache>
                <c:ptCount val="1"/>
                <c:pt idx="0">
                  <c:v>Kurum Staj Sorumlusu Memnuniyet Anketi </c:v>
                </c:pt>
              </c:strCache>
            </c:strRef>
          </c:tx>
          <c:spPr>
            <a:solidFill>
              <a:schemeClr val="accent1"/>
            </a:solidFill>
            <a:ln>
              <a:noFill/>
            </a:ln>
            <a:effectLst/>
          </c:spPr>
          <c:invertIfNegative val="0"/>
          <c:cat>
            <c:strRef>
              <c:f>Sayfa3!$B$1:$K$1</c:f>
              <c:strCache>
                <c:ptCount val="10"/>
                <c:pt idx="0">
                  <c:v>Ağız ve Diş Sağlığı</c:v>
                </c:pt>
                <c:pt idx="1">
                  <c:v>Ameliyathane Hzimetleri</c:v>
                </c:pt>
                <c:pt idx="2">
                  <c:v>Anestezi</c:v>
                </c:pt>
                <c:pt idx="3">
                  <c:v>Diyaliz </c:v>
                </c:pt>
                <c:pt idx="4">
                  <c:v>Fizyoterapi</c:v>
                </c:pt>
                <c:pt idx="5">
                  <c:v>İlk ve Acil Yardım</c:v>
                </c:pt>
                <c:pt idx="6">
                  <c:v>Optisyenlik</c:v>
                </c:pt>
                <c:pt idx="7">
                  <c:v>Tıbbi Görüntüleme Teknikleri</c:v>
                </c:pt>
                <c:pt idx="8">
                  <c:v>Tıbbi Laboratuvar Teknikleri</c:v>
                </c:pt>
                <c:pt idx="9">
                  <c:v>SHMYO</c:v>
                </c:pt>
              </c:strCache>
            </c:strRef>
          </c:cat>
          <c:val>
            <c:numRef>
              <c:f>Sayfa3!$B$3:$K$3</c:f>
              <c:numCache>
                <c:formatCode>0%</c:formatCode>
                <c:ptCount val="10"/>
                <c:pt idx="0">
                  <c:v>0.91</c:v>
                </c:pt>
                <c:pt idx="1">
                  <c:v>0.87</c:v>
                </c:pt>
                <c:pt idx="2">
                  <c:v>0.89</c:v>
                </c:pt>
                <c:pt idx="3">
                  <c:v>0.83</c:v>
                </c:pt>
                <c:pt idx="4">
                  <c:v>0.9</c:v>
                </c:pt>
                <c:pt idx="5">
                  <c:v>0.87</c:v>
                </c:pt>
                <c:pt idx="7">
                  <c:v>0.94</c:v>
                </c:pt>
                <c:pt idx="9">
                  <c:v>0.89</c:v>
                </c:pt>
              </c:numCache>
            </c:numRef>
          </c:val>
          <c:extLst>
            <c:ext xmlns:c16="http://schemas.microsoft.com/office/drawing/2014/chart" uri="{C3380CC4-5D6E-409C-BE32-E72D297353CC}">
              <c16:uniqueId val="{00000000-0FE9-4F90-BDD9-38FF1192A777}"/>
            </c:ext>
          </c:extLst>
        </c:ser>
        <c:dLbls>
          <c:showLegendKey val="0"/>
          <c:showVal val="0"/>
          <c:showCatName val="0"/>
          <c:showSerName val="0"/>
          <c:showPercent val="0"/>
          <c:showBubbleSize val="0"/>
        </c:dLbls>
        <c:gapWidth val="75"/>
        <c:overlap val="-25"/>
        <c:axId val="196963040"/>
        <c:axId val="196965952"/>
      </c:barChart>
      <c:catAx>
        <c:axId val="1969630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196965952"/>
        <c:crosses val="autoZero"/>
        <c:auto val="1"/>
        <c:lblAlgn val="ctr"/>
        <c:lblOffset val="100"/>
        <c:noMultiLvlLbl val="0"/>
      </c:catAx>
      <c:valAx>
        <c:axId val="196965952"/>
        <c:scaling>
          <c:orientation val="minMax"/>
        </c:scaling>
        <c:delete val="0"/>
        <c:axPos val="l"/>
        <c:numFmt formatCode="0%" sourceLinked="1"/>
        <c:majorTickMark val="none"/>
        <c:minorTickMark val="none"/>
        <c:tickLblPos val="nextTo"/>
        <c:spPr>
          <a:noFill/>
          <a:ln w="25400">
            <a:solidFill>
              <a:srgbClr val="0F2303"/>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1969630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tr-T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b="1" dirty="0" err="1"/>
              <a:t>Mezun</a:t>
            </a:r>
            <a:r>
              <a:rPr lang="en-US" b="1" dirty="0"/>
              <a:t> </a:t>
            </a:r>
            <a:r>
              <a:rPr lang="en-US" b="1" dirty="0" err="1"/>
              <a:t>Memnuniyet</a:t>
            </a:r>
            <a:r>
              <a:rPr lang="en-US" b="1" dirty="0"/>
              <a:t> </a:t>
            </a:r>
            <a:r>
              <a:rPr lang="en-US" b="1" dirty="0" err="1"/>
              <a:t>Anketi</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title>
    <c:autoTitleDeleted val="0"/>
    <c:plotArea>
      <c:layout/>
      <c:barChart>
        <c:barDir val="col"/>
        <c:grouping val="clustered"/>
        <c:varyColors val="0"/>
        <c:ser>
          <c:idx val="0"/>
          <c:order val="0"/>
          <c:tx>
            <c:strRef>
              <c:f>Sayfa3!$A$4</c:f>
              <c:strCache>
                <c:ptCount val="1"/>
                <c:pt idx="0">
                  <c:v>Mezun Memnuniyet Anketi</c:v>
                </c:pt>
              </c:strCache>
            </c:strRef>
          </c:tx>
          <c:spPr>
            <a:solidFill>
              <a:schemeClr val="accent1"/>
            </a:solidFill>
            <a:ln>
              <a:noFill/>
            </a:ln>
            <a:effectLst/>
          </c:spPr>
          <c:invertIfNegative val="0"/>
          <c:cat>
            <c:strRef>
              <c:f>Sayfa3!$B$1:$K$1</c:f>
              <c:strCache>
                <c:ptCount val="10"/>
                <c:pt idx="0">
                  <c:v>Ağız ve Diş Sağlığı</c:v>
                </c:pt>
                <c:pt idx="1">
                  <c:v>Ameliyathane Hzimetleri</c:v>
                </c:pt>
                <c:pt idx="2">
                  <c:v>Anestezi</c:v>
                </c:pt>
                <c:pt idx="3">
                  <c:v>Diyaliz </c:v>
                </c:pt>
                <c:pt idx="4">
                  <c:v>Fizyoterapi</c:v>
                </c:pt>
                <c:pt idx="5">
                  <c:v>İlk ve Acil Yardım</c:v>
                </c:pt>
                <c:pt idx="6">
                  <c:v>Optisyenlik</c:v>
                </c:pt>
                <c:pt idx="7">
                  <c:v>Tıbbi Görüntüleme Teknikleri</c:v>
                </c:pt>
                <c:pt idx="8">
                  <c:v>Tıbbi Laboratuvar Teknikleri</c:v>
                </c:pt>
                <c:pt idx="9">
                  <c:v>SHMYO</c:v>
                </c:pt>
              </c:strCache>
            </c:strRef>
          </c:cat>
          <c:val>
            <c:numRef>
              <c:f>Sayfa3!$B$4:$K$4</c:f>
              <c:numCache>
                <c:formatCode>General</c:formatCode>
                <c:ptCount val="10"/>
                <c:pt idx="0" formatCode="0%">
                  <c:v>0.88</c:v>
                </c:pt>
                <c:pt idx="4" formatCode="0%">
                  <c:v>0.84</c:v>
                </c:pt>
                <c:pt idx="5" formatCode="0%">
                  <c:v>0.81</c:v>
                </c:pt>
                <c:pt idx="7" formatCode="0%">
                  <c:v>0.91</c:v>
                </c:pt>
                <c:pt idx="8" formatCode="0%">
                  <c:v>0.85</c:v>
                </c:pt>
                <c:pt idx="9" formatCode="0%">
                  <c:v>0.86</c:v>
                </c:pt>
              </c:numCache>
            </c:numRef>
          </c:val>
          <c:extLst>
            <c:ext xmlns:c16="http://schemas.microsoft.com/office/drawing/2014/chart" uri="{C3380CC4-5D6E-409C-BE32-E72D297353CC}">
              <c16:uniqueId val="{00000000-60CF-4AE2-84C1-1218535D85F2}"/>
            </c:ext>
          </c:extLst>
        </c:ser>
        <c:dLbls>
          <c:showLegendKey val="0"/>
          <c:showVal val="0"/>
          <c:showCatName val="0"/>
          <c:showSerName val="0"/>
          <c:showPercent val="0"/>
          <c:showBubbleSize val="0"/>
        </c:dLbls>
        <c:gapWidth val="75"/>
        <c:overlap val="-25"/>
        <c:axId val="196978432"/>
        <c:axId val="196978848"/>
      </c:barChart>
      <c:catAx>
        <c:axId val="1969784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196978848"/>
        <c:crosses val="autoZero"/>
        <c:auto val="1"/>
        <c:lblAlgn val="ctr"/>
        <c:lblOffset val="100"/>
        <c:noMultiLvlLbl val="0"/>
      </c:catAx>
      <c:valAx>
        <c:axId val="196978848"/>
        <c:scaling>
          <c:orientation val="minMax"/>
        </c:scaling>
        <c:delete val="0"/>
        <c:axPos val="l"/>
        <c:numFmt formatCode="0%" sourceLinked="1"/>
        <c:majorTickMark val="none"/>
        <c:minorTickMark val="none"/>
        <c:tickLblPos val="nextTo"/>
        <c:spPr>
          <a:noFill/>
          <a:ln>
            <a:solidFill>
              <a:srgbClr val="0F2303"/>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1969784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tr-T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24.02.2022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24.02.2022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24.02.2022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24.02.2022</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24.02.2022</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24.02.2022</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24.02.2022</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24.02.2022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24.02.2022</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888761" y="5251847"/>
            <a:ext cx="5531370" cy="769441"/>
          </a:xfrm>
          <a:prstGeom prst="rect">
            <a:avLst/>
          </a:prstGeom>
          <a:noFill/>
        </p:spPr>
        <p:txBody>
          <a:bodyPr wrap="square" rtlCol="0">
            <a:spAutoFit/>
          </a:bodyPr>
          <a:lstStyle/>
          <a:p>
            <a:pPr algn="ctr"/>
            <a:r>
              <a:rPr lang="tr-TR" sz="2200" b="1" dirty="0">
                <a:solidFill>
                  <a:schemeClr val="accent5">
                    <a:lumMod val="50000"/>
                  </a:schemeClr>
                </a:solidFill>
              </a:rPr>
              <a:t>SAĞLIK HİZMETLERİ MESLEK YÜKSEKOULU </a:t>
            </a:r>
          </a:p>
          <a:p>
            <a:pPr algn="ctr"/>
            <a:r>
              <a:rPr lang="tr-TR" sz="2200" b="1" dirty="0">
                <a:solidFill>
                  <a:schemeClr val="accent5">
                    <a:lumMod val="50000"/>
                  </a:schemeClr>
                </a:solidFill>
              </a:rPr>
              <a:t>(SHMYO)</a:t>
            </a:r>
            <a:endParaRPr lang="tr-TR" sz="2800" b="1" dirty="0">
              <a:solidFill>
                <a:schemeClr val="accent5">
                  <a:lumMod val="50000"/>
                </a:schemeClr>
              </a:solidFill>
            </a:endParaRP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2021 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ve AKSİYON 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nvGraphicFramePr>
        <p:xfrm>
          <a:off x="456990" y="2148113"/>
          <a:ext cx="8230019" cy="2989944"/>
        </p:xfrm>
        <a:graphic>
          <a:graphicData uri="http://schemas.openxmlformats.org/drawingml/2006/table">
            <a:tbl>
              <a:tblPr firstRow="1" bandRow="1">
                <a:tableStyleId>{3B4B98B0-60AC-42C2-AFA5-B58CD77FA1E5}</a:tableStyleId>
              </a:tblPr>
              <a:tblGrid>
                <a:gridCol w="1855597">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1063616">
                <a:tc>
                  <a:txBody>
                    <a:bodyPr/>
                    <a:lstStyle/>
                    <a:p>
                      <a:pPr marL="0" marR="0" indent="0" algn="just"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just"/>
                      <a:r>
                        <a:rPr lang="tr-TR" b="0" dirty="0">
                          <a:solidFill>
                            <a:srgbClr val="000000"/>
                          </a:solidFill>
                        </a:rPr>
                        <a:t>Laboratuvarlar cihazlar için kullanım talimatlarının bulunmaması nedeniyle Laboratuvarların ve cihazların kullanılması esnasında meydana gelebilecek olumsuzluklar</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431356">
                <a:tc>
                  <a:txBody>
                    <a:bodyPr/>
                    <a:lstStyle/>
                    <a:p>
                      <a:pPr marL="0" marR="0" indent="0" algn="just"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just"/>
                      <a:r>
                        <a:rPr lang="tr-TR" dirty="0">
                          <a:solidFill>
                            <a:srgbClr val="000000"/>
                          </a:solidFill>
                        </a:rPr>
                        <a:t>14.02.2002</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431356">
                <a:tc>
                  <a:txBody>
                    <a:bodyPr/>
                    <a:lstStyle/>
                    <a:p>
                      <a:pPr marL="0" marR="0" indent="0" algn="just"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just"/>
                      <a:r>
                        <a:rPr lang="tr-TR" dirty="0">
                          <a:solidFill>
                            <a:srgbClr val="000000"/>
                          </a:solidFill>
                        </a:rPr>
                        <a:t>SHMYO Müdürlüğü</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1063616">
                <a:tc>
                  <a:txBody>
                    <a:bodyPr/>
                    <a:lstStyle/>
                    <a:p>
                      <a:pPr marL="0" marR="0" indent="0" algn="just"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r>
                        <a:rPr lang="tr-TR" dirty="0">
                          <a:solidFill>
                            <a:srgbClr val="000000"/>
                          </a:solidFill>
                        </a:rPr>
                        <a:t>SH-TL-0001 SHMYO Laboratuvarda Güvenli Çalışma Talimatı ve SH-TL-0002 - SH-TL-0043 SHMYO Laboratuvar Cihazları Talimatları hazırlanmıştır.</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1656043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ve AKSİYON 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75282245"/>
              </p:ext>
            </p:extLst>
          </p:nvPr>
        </p:nvGraphicFramePr>
        <p:xfrm>
          <a:off x="456990" y="1690913"/>
          <a:ext cx="8230019" cy="4486648"/>
        </p:xfrm>
        <a:graphic>
          <a:graphicData uri="http://schemas.openxmlformats.org/drawingml/2006/table">
            <a:tbl>
              <a:tblPr firstRow="1" bandRow="1">
                <a:tableStyleId>{3B4B98B0-60AC-42C2-AFA5-B58CD77FA1E5}</a:tableStyleId>
              </a:tblPr>
              <a:tblGrid>
                <a:gridCol w="1855597">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1063616">
                <a:tc>
                  <a:txBody>
                    <a:bodyPr/>
                    <a:lstStyle/>
                    <a:p>
                      <a:pPr marL="0" marR="0" indent="0" algn="just"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just"/>
                      <a:r>
                        <a:rPr lang="tr-TR" b="0" dirty="0">
                          <a:solidFill>
                            <a:srgbClr val="000000"/>
                          </a:solidFill>
                        </a:rPr>
                        <a:t>Pandemi nedeniyle hastanelerin stajyer öğrenci kabul etmemesi nedeniyle öğrencilerin staj yeri bulamasında yaşanan olumsuzluklar</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431356">
                <a:tc>
                  <a:txBody>
                    <a:bodyPr/>
                    <a:lstStyle/>
                    <a:p>
                      <a:pPr marL="0" marR="0" indent="0" algn="just"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just"/>
                      <a:r>
                        <a:rPr lang="tr-TR" dirty="0">
                          <a:solidFill>
                            <a:srgbClr val="000000"/>
                          </a:solidFill>
                        </a:rPr>
                        <a:t>13.09.2022</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431356">
                <a:tc>
                  <a:txBody>
                    <a:bodyPr/>
                    <a:lstStyle/>
                    <a:p>
                      <a:pPr marL="0" marR="0" indent="0" algn="just"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just"/>
                      <a:r>
                        <a:rPr lang="tr-TR" dirty="0">
                          <a:solidFill>
                            <a:srgbClr val="000000"/>
                          </a:solidFill>
                        </a:rPr>
                        <a:t>SHMYO Müdürlüğü</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1063616">
                <a:tc>
                  <a:txBody>
                    <a:bodyPr/>
                    <a:lstStyle/>
                    <a:p>
                      <a:pPr marL="0" marR="0" indent="0" algn="just"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fontAlgn="ctr"/>
                      <a:r>
                        <a:rPr lang="tr-TR" sz="1800" b="1" i="0" u="none" strike="noStrike" dirty="0">
                          <a:solidFill>
                            <a:srgbClr val="000000"/>
                          </a:solidFill>
                          <a:effectLst/>
                          <a:latin typeface="Calibri Light" panose="020F0302020204030204" pitchFamily="34" charset="0"/>
                        </a:rPr>
                        <a:t>Sağlık Hizmetleri Meslek Yüksekokulu Müdürlüğü Cumhurbaşkanlığı Kariyer Seferberliği hakkında öğrencileri bilgilendirmiş ve  Antalya İl Sağlık Müdürlüğünden Antalya İlindeki Devlet Hastanelerinde staj yapmak isteyen öğrenciler için stajyer kontenjanı istenmiş ve temin edilen kontenjanlar not ortalamalarına göre öğrencilere dağıtılmıştır. Program staj danışmanları staj süreci hakkında </a:t>
                      </a:r>
                      <a:r>
                        <a:rPr lang="tr-TR" sz="1800" b="1" i="0" u="none" strike="noStrike" dirty="0">
                          <a:solidFill>
                            <a:srgbClr val="C00000"/>
                          </a:solidFill>
                          <a:effectLst/>
                          <a:latin typeface="Calibri Light" panose="020F0302020204030204" pitchFamily="34" charset="0"/>
                        </a:rPr>
                        <a:t>öğrencileri</a:t>
                      </a:r>
                      <a:r>
                        <a:rPr lang="tr-TR" sz="1800" b="1" i="0" u="none" strike="noStrike" dirty="0">
                          <a:solidFill>
                            <a:srgbClr val="000000"/>
                          </a:solidFill>
                          <a:effectLst/>
                          <a:latin typeface="Calibri Light" panose="020F0302020204030204" pitchFamily="34" charset="0"/>
                        </a:rPr>
                        <a:t> bilgilendirmiş ve de online toplantılar </a:t>
                      </a:r>
                      <a:r>
                        <a:rPr lang="tr-TR" sz="1800" b="1" i="0" u="none" strike="noStrike" dirty="0">
                          <a:solidFill>
                            <a:srgbClr val="C00000"/>
                          </a:solidFill>
                          <a:effectLst/>
                          <a:latin typeface="Calibri Light" panose="020F0302020204030204" pitchFamily="34" charset="0"/>
                        </a:rPr>
                        <a:t>düzenlemişlerdir</a:t>
                      </a:r>
                      <a:r>
                        <a:rPr lang="tr-TR" sz="1800" b="1" i="0" u="none" strike="noStrike" dirty="0">
                          <a:solidFill>
                            <a:srgbClr val="000000"/>
                          </a:solidFill>
                          <a:effectLst/>
                          <a:latin typeface="Calibri Light" panose="020F0302020204030204" pitchFamily="34" charset="0"/>
                        </a:rPr>
                        <a:t>.  Öğrencilerimizin %70'inden fazlası staj yeri bularak yaz döneminde stajlarını tamamlamıştır.</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841212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ve AKSİYON 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o 10">
            <a:extLst>
              <a:ext uri="{FF2B5EF4-FFF2-40B4-BE49-F238E27FC236}">
                <a16:creationId xmlns:a16="http://schemas.microsoft.com/office/drawing/2014/main" id="{3E9158AF-096C-4740-B915-90AFCAA8F697}"/>
              </a:ext>
            </a:extLst>
          </p:cNvPr>
          <p:cNvGraphicFramePr>
            <a:graphicFrameLocks noGrp="1"/>
          </p:cNvGraphicFramePr>
          <p:nvPr>
            <p:extLst>
              <p:ext uri="{D42A27DB-BD31-4B8C-83A1-F6EECF244321}">
                <p14:modId xmlns:p14="http://schemas.microsoft.com/office/powerpoint/2010/main" val="2552347021"/>
              </p:ext>
            </p:extLst>
          </p:nvPr>
        </p:nvGraphicFramePr>
        <p:xfrm>
          <a:off x="139700" y="1285086"/>
          <a:ext cx="8877300" cy="5491260"/>
        </p:xfrm>
        <a:graphic>
          <a:graphicData uri="http://schemas.openxmlformats.org/drawingml/2006/table">
            <a:tbl>
              <a:tblPr firstRow="1" bandRow="1">
                <a:tableStyleId>{3B4B98B0-60AC-42C2-AFA5-B58CD77FA1E5}</a:tableStyleId>
              </a:tblPr>
              <a:tblGrid>
                <a:gridCol w="2001537">
                  <a:extLst>
                    <a:ext uri="{9D8B030D-6E8A-4147-A177-3AD203B41FA5}">
                      <a16:colId xmlns:a16="http://schemas.microsoft.com/office/drawing/2014/main" val="3521804200"/>
                    </a:ext>
                  </a:extLst>
                </a:gridCol>
                <a:gridCol w="6875763">
                  <a:extLst>
                    <a:ext uri="{9D8B030D-6E8A-4147-A177-3AD203B41FA5}">
                      <a16:colId xmlns:a16="http://schemas.microsoft.com/office/drawing/2014/main" val="2784112581"/>
                    </a:ext>
                  </a:extLst>
                </a:gridCol>
              </a:tblGrid>
              <a:tr h="1143376">
                <a:tc>
                  <a:txBody>
                    <a:bodyPr/>
                    <a:lstStyle/>
                    <a:p>
                      <a:pPr marL="0" marR="0" indent="0" algn="just"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latin typeface="+mj-lt"/>
                        </a:rPr>
                        <a:t>Riskin</a:t>
                      </a:r>
                      <a:r>
                        <a:rPr lang="tr-TR" baseline="0" dirty="0">
                          <a:solidFill>
                            <a:srgbClr val="0C0D0D"/>
                          </a:solidFill>
                          <a:latin typeface="+mj-lt"/>
                        </a:rPr>
                        <a:t> Tanımı :</a:t>
                      </a:r>
                      <a:endParaRPr lang="tr-TR" dirty="0">
                        <a:solidFill>
                          <a:srgbClr val="0C0D0D"/>
                        </a:solidFill>
                        <a:latin typeface="+mj-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just"/>
                      <a:r>
                        <a:rPr lang="tr-TR" b="0" dirty="0">
                          <a:solidFill>
                            <a:srgbClr val="000000"/>
                          </a:solidFill>
                          <a:latin typeface="+mj-lt"/>
                        </a:rPr>
                        <a:t>Pandemi nedeniyle uzak eğitim yapılması ve bu nedenle de 2020/2021 Eğitim-Öğretim Yılında uygulamalı derslerin gerçekleştirilememesi sonucu öğrencilerin yeterli düzeyde pratik yapma fırsatı bulamaması</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414902">
                <a:tc>
                  <a:txBody>
                    <a:bodyPr/>
                    <a:lstStyle/>
                    <a:p>
                      <a:pPr marL="0" marR="0" indent="0" algn="just"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latin typeface="+mj-lt"/>
                        </a:rPr>
                        <a:t>Termin Tarihi </a:t>
                      </a:r>
                      <a:r>
                        <a:rPr lang="tr-TR" baseline="0" dirty="0">
                          <a:solidFill>
                            <a:srgbClr val="0C0D0D"/>
                          </a:solidFill>
                          <a:latin typeface="+mj-lt"/>
                        </a:rPr>
                        <a:t>:</a:t>
                      </a:r>
                      <a:endParaRPr lang="tr-TR" dirty="0">
                        <a:solidFill>
                          <a:srgbClr val="0C0D0D"/>
                        </a:solidFill>
                        <a:latin typeface="+mj-lt"/>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just"/>
                      <a:r>
                        <a:rPr lang="tr-TR" dirty="0">
                          <a:solidFill>
                            <a:srgbClr val="000000"/>
                          </a:solidFill>
                          <a:latin typeface="+mj-lt"/>
                        </a:rPr>
                        <a:t>13.09.2022</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414902">
                <a:tc>
                  <a:txBody>
                    <a:bodyPr/>
                    <a:lstStyle/>
                    <a:p>
                      <a:pPr marL="0" marR="0" indent="0" algn="just"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latin typeface="+mj-lt"/>
                        </a:rPr>
                        <a:t>Sorumlu</a:t>
                      </a:r>
                      <a:r>
                        <a:rPr lang="tr-TR" baseline="0" dirty="0">
                          <a:solidFill>
                            <a:srgbClr val="0C0D0D"/>
                          </a:solidFill>
                          <a:latin typeface="+mj-lt"/>
                        </a:rPr>
                        <a:t> Birim :</a:t>
                      </a:r>
                      <a:endParaRPr lang="tr-TR" dirty="0">
                        <a:solidFill>
                          <a:srgbClr val="0C0D0D"/>
                        </a:solidFill>
                        <a:latin typeface="+mj-lt"/>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just"/>
                      <a:r>
                        <a:rPr lang="tr-TR" dirty="0">
                          <a:solidFill>
                            <a:srgbClr val="000000"/>
                          </a:solidFill>
                          <a:latin typeface="+mj-lt"/>
                        </a:rPr>
                        <a:t>SHMYO Müdürlüğü</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518080">
                <a:tc>
                  <a:txBody>
                    <a:bodyPr/>
                    <a:lstStyle/>
                    <a:p>
                      <a:pPr marL="0" marR="0" indent="0" algn="just"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latin typeface="+mj-lt"/>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fontAlgn="ctr"/>
                      <a:r>
                        <a:rPr lang="tr-TR" sz="1700" b="1" i="0" u="none" strike="noStrike" dirty="0">
                          <a:solidFill>
                            <a:srgbClr val="000000"/>
                          </a:solidFill>
                          <a:effectLst/>
                          <a:latin typeface="+mj-lt"/>
                        </a:rPr>
                        <a:t>Öğrencilerimizin 2020/2021 Eğitim-Öğretim Yılında pandemi nedeniyle gerçekleştiremedikleri uygulamalı dersler kapsamında hastane ortamında yerinde uygulamaları görmeleri, yapmaları ve tecrübe kazanmaları için özel hastaneler ve Antalya İl Sağlık Müdürlüğü ile görüşmeler gerçekleştirilmiştir. Bu bağlamda Tıbbi Görüntüleme Teknikleri ve Diyaliz programları için 2 adet özel kurum ile protokol imzalanmış ve Güz Yarıyılında ilgili programların öğrencileri uygulamalı eğitim derslerini bu kurumlarda gerçekleştirmişlerdir.  Anestezi, Ameliyathane Hizmetleri, İlk ve Acil Yardım ve Tıbbi Laboratuvar Teknikleri öğrencileri ise Antalya İl Sağlık Müdürlüğü ile görüşmeler sonucunda Antalya Atatürk Devlet Hastanesi, Antalya Eğitim ve Araştırma Hastanesi, Kepez Devlet Hastanesinde ve </a:t>
                      </a:r>
                      <a:r>
                        <a:rPr lang="tr-TR" sz="1700" b="1" i="0" u="none" strike="noStrike" dirty="0">
                          <a:solidFill>
                            <a:srgbClr val="C00000"/>
                          </a:solidFill>
                          <a:effectLst/>
                          <a:latin typeface="+mj-lt"/>
                        </a:rPr>
                        <a:t>Antalya İl Ambulans Servis Başhekimliğinde</a:t>
                      </a:r>
                      <a:r>
                        <a:rPr lang="tr-TR" sz="1700" b="1" i="0" u="none" strike="noStrike" dirty="0">
                          <a:solidFill>
                            <a:srgbClr val="000000"/>
                          </a:solidFill>
                          <a:effectLst/>
                          <a:latin typeface="+mj-lt"/>
                        </a:rPr>
                        <a:t> uygulamalı eğitim derslerini Bahar Yarılında gerçekleştireceklerdir.</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2790395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2022212"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Grafik 4">
            <a:extLst>
              <a:ext uri="{FF2B5EF4-FFF2-40B4-BE49-F238E27FC236}">
                <a16:creationId xmlns:a16="http://schemas.microsoft.com/office/drawing/2014/main" id="{D1AFB4CE-7C56-4CCD-A4ED-D9F5F73CDB98}"/>
              </a:ext>
            </a:extLst>
          </p:cNvPr>
          <p:cNvGraphicFramePr>
            <a:graphicFrameLocks/>
          </p:cNvGraphicFramePr>
          <p:nvPr>
            <p:extLst>
              <p:ext uri="{D42A27DB-BD31-4B8C-83A1-F6EECF244321}">
                <p14:modId xmlns:p14="http://schemas.microsoft.com/office/powerpoint/2010/main" val="901974789"/>
              </p:ext>
            </p:extLst>
          </p:nvPr>
        </p:nvGraphicFramePr>
        <p:xfrm>
          <a:off x="56456" y="1547122"/>
          <a:ext cx="2999565" cy="49900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k 5">
            <a:extLst>
              <a:ext uri="{FF2B5EF4-FFF2-40B4-BE49-F238E27FC236}">
                <a16:creationId xmlns:a16="http://schemas.microsoft.com/office/drawing/2014/main" id="{D90EE9F0-5459-4594-B4AD-EB45039C75C7}"/>
              </a:ext>
            </a:extLst>
          </p:cNvPr>
          <p:cNvGraphicFramePr>
            <a:graphicFrameLocks/>
          </p:cNvGraphicFramePr>
          <p:nvPr>
            <p:extLst>
              <p:ext uri="{D42A27DB-BD31-4B8C-83A1-F6EECF244321}">
                <p14:modId xmlns:p14="http://schemas.microsoft.com/office/powerpoint/2010/main" val="707267172"/>
              </p:ext>
            </p:extLst>
          </p:nvPr>
        </p:nvGraphicFramePr>
        <p:xfrm>
          <a:off x="2971797" y="1547122"/>
          <a:ext cx="2863514" cy="48342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fik 6">
            <a:extLst>
              <a:ext uri="{FF2B5EF4-FFF2-40B4-BE49-F238E27FC236}">
                <a16:creationId xmlns:a16="http://schemas.microsoft.com/office/drawing/2014/main" id="{B9C122F1-2523-45C2-8068-2A1A309CAAA3}"/>
              </a:ext>
            </a:extLst>
          </p:cNvPr>
          <p:cNvGraphicFramePr>
            <a:graphicFrameLocks/>
          </p:cNvGraphicFramePr>
          <p:nvPr>
            <p:extLst>
              <p:ext uri="{D42A27DB-BD31-4B8C-83A1-F6EECF244321}">
                <p14:modId xmlns:p14="http://schemas.microsoft.com/office/powerpoint/2010/main" val="4150275062"/>
              </p:ext>
            </p:extLst>
          </p:nvPr>
        </p:nvGraphicFramePr>
        <p:xfrm>
          <a:off x="5670578" y="1547122"/>
          <a:ext cx="3477126" cy="483420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22135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o 2">
            <a:extLst>
              <a:ext uri="{FF2B5EF4-FFF2-40B4-BE49-F238E27FC236}">
                <a16:creationId xmlns:a16="http://schemas.microsoft.com/office/drawing/2014/main" id="{DF08B47D-9565-4A47-8414-25FA77068F94}"/>
              </a:ext>
            </a:extLst>
          </p:cNvPr>
          <p:cNvGraphicFramePr>
            <a:graphicFrameLocks noGrp="1"/>
          </p:cNvGraphicFramePr>
          <p:nvPr>
            <p:extLst>
              <p:ext uri="{D42A27DB-BD31-4B8C-83A1-F6EECF244321}">
                <p14:modId xmlns:p14="http://schemas.microsoft.com/office/powerpoint/2010/main" val="1829906440"/>
              </p:ext>
            </p:extLst>
          </p:nvPr>
        </p:nvGraphicFramePr>
        <p:xfrm>
          <a:off x="1128337" y="2230229"/>
          <a:ext cx="6887326" cy="3391962"/>
        </p:xfrm>
        <a:graphic>
          <a:graphicData uri="http://schemas.openxmlformats.org/drawingml/2006/table">
            <a:tbl>
              <a:tblPr/>
              <a:tblGrid>
                <a:gridCol w="5384636">
                  <a:extLst>
                    <a:ext uri="{9D8B030D-6E8A-4147-A177-3AD203B41FA5}">
                      <a16:colId xmlns:a16="http://schemas.microsoft.com/office/drawing/2014/main" val="239013604"/>
                    </a:ext>
                  </a:extLst>
                </a:gridCol>
                <a:gridCol w="1502690">
                  <a:extLst>
                    <a:ext uri="{9D8B030D-6E8A-4147-A177-3AD203B41FA5}">
                      <a16:colId xmlns:a16="http://schemas.microsoft.com/office/drawing/2014/main" val="1194934114"/>
                    </a:ext>
                  </a:extLst>
                </a:gridCol>
              </a:tblGrid>
              <a:tr h="817772">
                <a:tc>
                  <a:txBody>
                    <a:bodyPr/>
                    <a:lstStyle/>
                    <a:p>
                      <a:pPr algn="l" fontAlgn="b"/>
                      <a:r>
                        <a:rPr lang="tr-TR" sz="2400" b="0" i="0" u="none" strike="noStrike" dirty="0">
                          <a:solidFill>
                            <a:srgbClr val="122204"/>
                          </a:solidFill>
                          <a:effectLst/>
                          <a:latin typeface="Calibri" panose="020F0502020204030204" pitchFamily="34" charset="0"/>
                        </a:rPr>
                        <a:t>Derslerin Anket sonuçları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2400" b="0" i="0" u="none" strike="noStrike" dirty="0">
                          <a:solidFill>
                            <a:srgbClr val="122204"/>
                          </a:solidFill>
                          <a:effectLst/>
                          <a:latin typeface="Calibri" panose="020F0502020204030204" pitchFamily="34" charset="0"/>
                        </a:rPr>
                        <a:t>89,9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88173"/>
                  </a:ext>
                </a:extLst>
              </a:tr>
              <a:tr h="813854">
                <a:tc>
                  <a:txBody>
                    <a:bodyPr/>
                    <a:lstStyle/>
                    <a:p>
                      <a:pPr algn="l" fontAlgn="b"/>
                      <a:r>
                        <a:rPr lang="tr-TR" sz="2400" b="0" i="0" u="none" strike="noStrike" dirty="0">
                          <a:solidFill>
                            <a:srgbClr val="122204"/>
                          </a:solidFill>
                          <a:effectLst/>
                          <a:latin typeface="Calibri" panose="020F0502020204030204" pitchFamily="34" charset="0"/>
                        </a:rPr>
                        <a:t>Hocaların Anket Sonuçları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2400" b="0" i="0" u="none" strike="noStrike" dirty="0">
                          <a:solidFill>
                            <a:srgbClr val="122204"/>
                          </a:solidFill>
                          <a:effectLst/>
                          <a:latin typeface="Calibri" panose="020F0502020204030204" pitchFamily="34" charset="0"/>
                        </a:rPr>
                        <a:t>89,7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882114"/>
                  </a:ext>
                </a:extLst>
              </a:tr>
              <a:tr h="890148">
                <a:tc>
                  <a:txBody>
                    <a:bodyPr/>
                    <a:lstStyle/>
                    <a:p>
                      <a:pPr algn="l" fontAlgn="b"/>
                      <a:r>
                        <a:rPr lang="tr-TR" sz="2400" b="0" i="0" u="none" strike="noStrike" dirty="0">
                          <a:solidFill>
                            <a:srgbClr val="122204"/>
                          </a:solidFill>
                          <a:effectLst/>
                          <a:latin typeface="Calibri" panose="020F0502020204030204" pitchFamily="34" charset="0"/>
                        </a:rPr>
                        <a:t>Danışmanlık Anket Sonuçları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2400" b="0" i="0" u="none" strike="noStrike" dirty="0">
                          <a:solidFill>
                            <a:srgbClr val="122204"/>
                          </a:solidFill>
                          <a:effectLst/>
                          <a:latin typeface="Calibri" panose="020F0502020204030204" pitchFamily="34" charset="0"/>
                        </a:rPr>
                        <a:t>83,1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4944618"/>
                  </a:ext>
                </a:extLst>
              </a:tr>
              <a:tr h="870188">
                <a:tc>
                  <a:txBody>
                    <a:bodyPr/>
                    <a:lstStyle/>
                    <a:p>
                      <a:pPr algn="l" fontAlgn="b"/>
                      <a:r>
                        <a:rPr lang="tr-TR" sz="2400" b="0" i="0" u="none" strike="noStrike" dirty="0">
                          <a:solidFill>
                            <a:srgbClr val="122204"/>
                          </a:solidFill>
                          <a:effectLst/>
                          <a:latin typeface="Calibri" panose="020F0502020204030204" pitchFamily="34" charset="0"/>
                        </a:rPr>
                        <a:t>İdari Memnuniyet Anket Sonuçları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2400" b="0" i="0" u="none" strike="noStrike" dirty="0">
                          <a:solidFill>
                            <a:srgbClr val="122204"/>
                          </a:solidFill>
                          <a:effectLst/>
                          <a:latin typeface="Calibri" panose="020F0502020204030204" pitchFamily="34" charset="0"/>
                        </a:rPr>
                        <a:t>83,8 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2262973"/>
                  </a:ext>
                </a:extLst>
              </a:tr>
            </a:tbl>
          </a:graphicData>
        </a:graphic>
      </p:graphicFrame>
      <p:sp>
        <p:nvSpPr>
          <p:cNvPr id="2" name="Metin kutusu 1">
            <a:extLst>
              <a:ext uri="{FF2B5EF4-FFF2-40B4-BE49-F238E27FC236}">
                <a16:creationId xmlns:a16="http://schemas.microsoft.com/office/drawing/2014/main" id="{ED91B4BE-03CA-40C6-94A6-960B40AB3A3F}"/>
              </a:ext>
            </a:extLst>
          </p:cNvPr>
          <p:cNvSpPr txBox="1"/>
          <p:nvPr/>
        </p:nvSpPr>
        <p:spPr>
          <a:xfrm>
            <a:off x="2583543" y="5746933"/>
            <a:ext cx="7159320" cy="369332"/>
          </a:xfrm>
          <a:prstGeom prst="rect">
            <a:avLst/>
          </a:prstGeom>
          <a:noFill/>
        </p:spPr>
        <p:txBody>
          <a:bodyPr wrap="square" rtlCol="0">
            <a:spAutoFit/>
          </a:bodyPr>
          <a:lstStyle/>
          <a:p>
            <a:r>
              <a:rPr lang="tr-TR" dirty="0" err="1">
                <a:solidFill>
                  <a:srgbClr val="020424"/>
                </a:solidFill>
              </a:rPr>
              <a:t>reports.antalya.edu.tr’den</a:t>
            </a:r>
            <a:r>
              <a:rPr lang="tr-TR" dirty="0">
                <a:solidFill>
                  <a:srgbClr val="020424"/>
                </a:solidFill>
              </a:rPr>
              <a:t> alınmıştır.</a:t>
            </a:r>
          </a:p>
        </p:txBody>
      </p:sp>
    </p:spTree>
    <p:extLst>
      <p:ext uri="{BB962C8B-B14F-4D97-AF65-F5344CB8AC3E}">
        <p14:creationId xmlns:p14="http://schemas.microsoft.com/office/powerpoint/2010/main" val="1666700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481BAE2A-446F-4F78-8A55-A058C2839675}"/>
              </a:ext>
            </a:extLst>
          </p:cNvPr>
          <p:cNvSpPr txBox="1"/>
          <p:nvPr/>
        </p:nvSpPr>
        <p:spPr>
          <a:xfrm>
            <a:off x="1007604" y="2923923"/>
            <a:ext cx="7852228" cy="523220"/>
          </a:xfrm>
          <a:prstGeom prst="rect">
            <a:avLst/>
          </a:prstGeom>
          <a:noFill/>
        </p:spPr>
        <p:txBody>
          <a:bodyPr wrap="square">
            <a:spAutoFit/>
          </a:bodyPr>
          <a:lstStyle/>
          <a:p>
            <a:r>
              <a:rPr lang="tr-TR" sz="2800" dirty="0">
                <a:solidFill>
                  <a:srgbClr val="000000"/>
                </a:solidFill>
              </a:rPr>
              <a:t>Sürecimizle ilgili  şikayet veya öneri alınmamıştır.</a:t>
            </a:r>
          </a:p>
        </p:txBody>
      </p:sp>
    </p:spTree>
    <p:extLst>
      <p:ext uri="{BB962C8B-B14F-4D97-AF65-F5344CB8AC3E}">
        <p14:creationId xmlns:p14="http://schemas.microsoft.com/office/powerpoint/2010/main" val="380593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1478872547"/>
              </p:ext>
            </p:extLst>
          </p:nvPr>
        </p:nvGraphicFramePr>
        <p:xfrm>
          <a:off x="470388" y="1885208"/>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6" name="Tablo 5">
            <a:extLst>
              <a:ext uri="{FF2B5EF4-FFF2-40B4-BE49-F238E27FC236}">
                <a16:creationId xmlns:a16="http://schemas.microsoft.com/office/drawing/2014/main" id="{358F49DB-67A9-4A30-AB61-0A5CA1A55F41}"/>
              </a:ext>
            </a:extLst>
          </p:cNvPr>
          <p:cNvGraphicFramePr>
            <a:graphicFrameLocks noGrp="1"/>
          </p:cNvGraphicFramePr>
          <p:nvPr>
            <p:extLst>
              <p:ext uri="{D42A27DB-BD31-4B8C-83A1-F6EECF244321}">
                <p14:modId xmlns:p14="http://schemas.microsoft.com/office/powerpoint/2010/main" val="610841331"/>
              </p:ext>
            </p:extLst>
          </p:nvPr>
        </p:nvGraphicFramePr>
        <p:xfrm>
          <a:off x="470388" y="3467849"/>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1082165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a16="http://schemas.microsoft.com/office/drawing/2014/main" id="{9847A056-7501-4823-B6BB-A9E01164D566}"/>
              </a:ext>
            </a:extLst>
          </p:cNvPr>
          <p:cNvPicPr>
            <a:picLocks noChangeAspect="1"/>
          </p:cNvPicPr>
          <p:nvPr/>
        </p:nvPicPr>
        <p:blipFill>
          <a:blip r:embed="rId3"/>
          <a:stretch>
            <a:fillRect/>
          </a:stretch>
        </p:blipFill>
        <p:spPr>
          <a:xfrm>
            <a:off x="1168388" y="1735239"/>
            <a:ext cx="7200393" cy="3736647"/>
          </a:xfrm>
          <a:prstGeom prst="rect">
            <a:avLst/>
          </a:prstGeom>
        </p:spPr>
      </p:pic>
      <p:sp>
        <p:nvSpPr>
          <p:cNvPr id="6" name="Metin kutusu 5">
            <a:extLst>
              <a:ext uri="{FF2B5EF4-FFF2-40B4-BE49-F238E27FC236}">
                <a16:creationId xmlns:a16="http://schemas.microsoft.com/office/drawing/2014/main" id="{ADAFC176-15BD-408F-900E-F4601B422BCC}"/>
              </a:ext>
            </a:extLst>
          </p:cNvPr>
          <p:cNvSpPr txBox="1"/>
          <p:nvPr/>
        </p:nvSpPr>
        <p:spPr>
          <a:xfrm>
            <a:off x="1661873" y="5758886"/>
            <a:ext cx="6927589" cy="400110"/>
          </a:xfrm>
          <a:prstGeom prst="rect">
            <a:avLst/>
          </a:prstGeom>
          <a:noFill/>
        </p:spPr>
        <p:txBody>
          <a:bodyPr wrap="square" rtlCol="0">
            <a:spAutoFit/>
          </a:bodyPr>
          <a:lstStyle/>
          <a:p>
            <a:r>
              <a:rPr lang="tr-TR" sz="2000" dirty="0">
                <a:solidFill>
                  <a:srgbClr val="020424"/>
                </a:solidFill>
              </a:rPr>
              <a:t>Uygunsuzlar için </a:t>
            </a:r>
            <a:r>
              <a:rPr lang="tr-TR" sz="2000" dirty="0" err="1">
                <a:solidFill>
                  <a:srgbClr val="020424"/>
                </a:solidFill>
              </a:rPr>
              <a:t>termin</a:t>
            </a:r>
            <a:r>
              <a:rPr lang="tr-TR" sz="2000" dirty="0">
                <a:solidFill>
                  <a:srgbClr val="020424"/>
                </a:solidFill>
              </a:rPr>
              <a:t> tarihleri ve sorumluları belirlendi. </a:t>
            </a:r>
          </a:p>
        </p:txBody>
      </p:sp>
    </p:spTree>
    <p:extLst>
      <p:ext uri="{BB962C8B-B14F-4D97-AF65-F5344CB8AC3E}">
        <p14:creationId xmlns:p14="http://schemas.microsoft.com/office/powerpoint/2010/main" val="1346354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73" name="Metin kutusu 72">
            <a:extLst>
              <a:ext uri="{FF2B5EF4-FFF2-40B4-BE49-F238E27FC236}">
                <a16:creationId xmlns:a16="http://schemas.microsoft.com/office/drawing/2014/main" id="{33CA4567-E987-4B90-BFF3-72E879F2E558}"/>
              </a:ext>
            </a:extLst>
          </p:cNvPr>
          <p:cNvSpPr txBox="1"/>
          <p:nvPr/>
        </p:nvSpPr>
        <p:spPr>
          <a:xfrm>
            <a:off x="318665" y="1680716"/>
            <a:ext cx="8500286" cy="1200329"/>
          </a:xfrm>
          <a:prstGeom prst="rect">
            <a:avLst/>
          </a:prstGeom>
          <a:noFill/>
        </p:spPr>
        <p:txBody>
          <a:bodyPr wrap="square" rtlCol="0">
            <a:spAutoFit/>
          </a:bodyPr>
          <a:lstStyle/>
          <a:p>
            <a:pPr algn="just"/>
            <a:r>
              <a:rPr lang="tr-TR" sz="2400" dirty="0">
                <a:solidFill>
                  <a:srgbClr val="000000"/>
                </a:solidFill>
              </a:rPr>
              <a:t>Tüm program </a:t>
            </a:r>
            <a:r>
              <a:rPr lang="tr-TR" sz="2400" dirty="0" err="1">
                <a:solidFill>
                  <a:srgbClr val="000000"/>
                </a:solidFill>
              </a:rPr>
              <a:t>müfredatlarımız</a:t>
            </a:r>
            <a:r>
              <a:rPr lang="tr-TR" sz="2400" dirty="0">
                <a:solidFill>
                  <a:srgbClr val="000000"/>
                </a:solidFill>
              </a:rPr>
              <a:t> güncellendi. Bu kapsamda, her programa 2 alan dışı (Yüksek okul genel dersi) ve 4 alan içi (programa özel ders) eklendi. </a:t>
            </a:r>
          </a:p>
        </p:txBody>
      </p:sp>
      <p:pic>
        <p:nvPicPr>
          <p:cNvPr id="4" name="Resim 3">
            <a:extLst>
              <a:ext uri="{FF2B5EF4-FFF2-40B4-BE49-F238E27FC236}">
                <a16:creationId xmlns:a16="http://schemas.microsoft.com/office/drawing/2014/main" id="{5F0CE211-F149-403A-918A-CE999217099F}"/>
              </a:ext>
            </a:extLst>
          </p:cNvPr>
          <p:cNvPicPr>
            <a:picLocks noChangeAspect="1"/>
          </p:cNvPicPr>
          <p:nvPr/>
        </p:nvPicPr>
        <p:blipFill>
          <a:blip r:embed="rId3"/>
          <a:stretch>
            <a:fillRect/>
          </a:stretch>
        </p:blipFill>
        <p:spPr>
          <a:xfrm>
            <a:off x="318665" y="3016668"/>
            <a:ext cx="4253335" cy="3339610"/>
          </a:xfrm>
          <a:prstGeom prst="rect">
            <a:avLst/>
          </a:prstGeom>
        </p:spPr>
      </p:pic>
      <p:pic>
        <p:nvPicPr>
          <p:cNvPr id="67" name="Resim 66">
            <a:extLst>
              <a:ext uri="{FF2B5EF4-FFF2-40B4-BE49-F238E27FC236}">
                <a16:creationId xmlns:a16="http://schemas.microsoft.com/office/drawing/2014/main" id="{7D5C04E1-B5EF-4D49-ACA0-0AC8C821693D}"/>
              </a:ext>
            </a:extLst>
          </p:cNvPr>
          <p:cNvPicPr>
            <a:picLocks noChangeAspect="1"/>
          </p:cNvPicPr>
          <p:nvPr/>
        </p:nvPicPr>
        <p:blipFill>
          <a:blip r:embed="rId4"/>
          <a:stretch>
            <a:fillRect/>
          </a:stretch>
        </p:blipFill>
        <p:spPr>
          <a:xfrm>
            <a:off x="4593511" y="3016668"/>
            <a:ext cx="4353867" cy="3339610"/>
          </a:xfrm>
          <a:prstGeom prst="rect">
            <a:avLst/>
          </a:prstGeom>
        </p:spPr>
      </p:pic>
    </p:spTree>
    <p:extLst>
      <p:ext uri="{BB962C8B-B14F-4D97-AF65-F5344CB8AC3E}">
        <p14:creationId xmlns:p14="http://schemas.microsoft.com/office/powerpoint/2010/main" val="2309275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a16="http://schemas.microsoft.com/office/drawing/2014/main" id="{A76E0F59-9C61-4715-B27D-0661A4A21CE1}"/>
              </a:ext>
            </a:extLst>
          </p:cNvPr>
          <p:cNvPicPr>
            <a:picLocks noChangeAspect="1"/>
          </p:cNvPicPr>
          <p:nvPr/>
        </p:nvPicPr>
        <p:blipFill rotWithShape="1">
          <a:blip r:embed="rId3"/>
          <a:srcRect l="6258" r="7720"/>
          <a:stretch/>
        </p:blipFill>
        <p:spPr>
          <a:xfrm>
            <a:off x="208928" y="2626718"/>
            <a:ext cx="2472360" cy="3716266"/>
          </a:xfrm>
          <a:prstGeom prst="rect">
            <a:avLst/>
          </a:prstGeom>
        </p:spPr>
      </p:pic>
      <p:pic>
        <p:nvPicPr>
          <p:cNvPr id="5" name="Resim 4">
            <a:extLst>
              <a:ext uri="{FF2B5EF4-FFF2-40B4-BE49-F238E27FC236}">
                <a16:creationId xmlns:a16="http://schemas.microsoft.com/office/drawing/2014/main" id="{C5A5C711-AF0A-451C-ADA8-54AFDC6DE0FA}"/>
              </a:ext>
            </a:extLst>
          </p:cNvPr>
          <p:cNvPicPr>
            <a:picLocks noChangeAspect="1"/>
          </p:cNvPicPr>
          <p:nvPr/>
        </p:nvPicPr>
        <p:blipFill>
          <a:blip r:embed="rId4"/>
          <a:stretch>
            <a:fillRect/>
          </a:stretch>
        </p:blipFill>
        <p:spPr>
          <a:xfrm>
            <a:off x="2905377" y="2626717"/>
            <a:ext cx="2513010" cy="3696507"/>
          </a:xfrm>
          <a:prstGeom prst="rect">
            <a:avLst/>
          </a:prstGeom>
        </p:spPr>
      </p:pic>
      <p:pic>
        <p:nvPicPr>
          <p:cNvPr id="70" name="Resim 69">
            <a:extLst>
              <a:ext uri="{FF2B5EF4-FFF2-40B4-BE49-F238E27FC236}">
                <a16:creationId xmlns:a16="http://schemas.microsoft.com/office/drawing/2014/main" id="{C9C052BA-18D2-41A7-A2F9-63951FFE4975}"/>
              </a:ext>
            </a:extLst>
          </p:cNvPr>
          <p:cNvPicPr>
            <a:picLocks noChangeAspect="1"/>
          </p:cNvPicPr>
          <p:nvPr/>
        </p:nvPicPr>
        <p:blipFill>
          <a:blip r:embed="rId5"/>
          <a:stretch>
            <a:fillRect/>
          </a:stretch>
        </p:blipFill>
        <p:spPr>
          <a:xfrm>
            <a:off x="5546723" y="2626717"/>
            <a:ext cx="3418734" cy="3696506"/>
          </a:xfrm>
          <a:prstGeom prst="rect">
            <a:avLst/>
          </a:prstGeom>
        </p:spPr>
      </p:pic>
      <p:sp>
        <p:nvSpPr>
          <p:cNvPr id="73" name="Metin kutusu 72">
            <a:extLst>
              <a:ext uri="{FF2B5EF4-FFF2-40B4-BE49-F238E27FC236}">
                <a16:creationId xmlns:a16="http://schemas.microsoft.com/office/drawing/2014/main" id="{33CA4567-E987-4B90-BFF3-72E879F2E558}"/>
              </a:ext>
            </a:extLst>
          </p:cNvPr>
          <p:cNvSpPr txBox="1"/>
          <p:nvPr/>
        </p:nvSpPr>
        <p:spPr>
          <a:xfrm>
            <a:off x="1700464" y="1777702"/>
            <a:ext cx="7058526" cy="461665"/>
          </a:xfrm>
          <a:prstGeom prst="rect">
            <a:avLst/>
          </a:prstGeom>
          <a:noFill/>
        </p:spPr>
        <p:txBody>
          <a:bodyPr wrap="square" rtlCol="0">
            <a:spAutoFit/>
          </a:bodyPr>
          <a:lstStyle/>
          <a:p>
            <a:r>
              <a:rPr lang="tr-TR" sz="2400" dirty="0">
                <a:solidFill>
                  <a:srgbClr val="000000"/>
                </a:solidFill>
              </a:rPr>
              <a:t>Uygulamaları dersler için imzalanan protokoller</a:t>
            </a:r>
          </a:p>
        </p:txBody>
      </p:sp>
    </p:spTree>
    <p:extLst>
      <p:ext uri="{BB962C8B-B14F-4D97-AF65-F5344CB8AC3E}">
        <p14:creationId xmlns:p14="http://schemas.microsoft.com/office/powerpoint/2010/main" val="1584927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503655" y="4961847"/>
            <a:ext cx="8483498" cy="1765933"/>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ÇALIŞMA POLİTİKASI</a:t>
            </a:r>
          </a:p>
          <a:p>
            <a:pPr algn="just" fontAlgn="base">
              <a:lnSpc>
                <a:spcPct val="150000"/>
              </a:lnSpc>
              <a:spcAft>
                <a:spcPts val="0"/>
              </a:spcAft>
            </a:pPr>
            <a:r>
              <a:rPr lang="tr-TR" sz="1400" dirty="0">
                <a:solidFill>
                  <a:srgbClr val="0C0D0D"/>
                </a:solidFill>
                <a:latin typeface="Calibri" panose="020F0502020204030204" pitchFamily="34" charset="0"/>
                <a:ea typeface="Times New Roman" panose="02020603050405020304" pitchFamily="18" charset="0"/>
              </a:rPr>
              <a:t>Kurumumuz küresel gelişmeler ve ülkemiz çıkarları doğrultusunda, akademik ve idari kadrosu ile küresel ve yerel düzeyde gelişmeleri takip eden, kendini yenileyen, gelişen, süreçleri içselleştirebilen, ulaşılabilir, şeffaf ve hesap verebilen bir süreç kapsamında ülkemizin sağlık hizmetleri alanında ihtiyaç duyduğu insan kaynağının yetiştirilmesine katkı sağlayan lider bir yüksekokul olmayı amaçlanmaktadır. </a:t>
            </a:r>
            <a:endParaRPr lang="tr-TR" sz="1400" dirty="0">
              <a:solidFill>
                <a:srgbClr val="0C0D0D"/>
              </a:solidFill>
              <a:latin typeface="Times New Roman" panose="02020603050405020304" pitchFamily="18" charset="0"/>
              <a:ea typeface="Times New Roman" panose="02020603050405020304" pitchFamily="18" charset="0"/>
            </a:endParaRPr>
          </a:p>
        </p:txBody>
      </p:sp>
      <p:sp>
        <p:nvSpPr>
          <p:cNvPr id="7" name="Dikdörtgen 6"/>
          <p:cNvSpPr/>
          <p:nvPr/>
        </p:nvSpPr>
        <p:spPr>
          <a:xfrm>
            <a:off x="490637" y="3195914"/>
            <a:ext cx="8518452" cy="1765933"/>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algn="just" fontAlgn="base">
              <a:lnSpc>
                <a:spcPct val="150000"/>
              </a:lnSpc>
              <a:spcAft>
                <a:spcPts val="0"/>
              </a:spcAft>
            </a:pPr>
            <a:r>
              <a:rPr lang="tr-TR" sz="1400" dirty="0">
                <a:solidFill>
                  <a:srgbClr val="0C0D0D"/>
                </a:solidFill>
                <a:latin typeface="Calibri" panose="020F0502020204030204" pitchFamily="34" charset="0"/>
                <a:ea typeface="Times New Roman" panose="02020603050405020304" pitchFamily="18" charset="0"/>
              </a:rPr>
              <a:t>Antalya Bilim Üniversitesi Sağlık Hizmetleri Meslek Yüksekokulu sağlık alanında ihtiyaç duyulan sağlık personellerini yetiştiren ve sağlık alanında elde edilen bilimsel ve teknolojik gelişmelerin topluma yansıtıldığı, uygulamaya yönelik eğitim-öğretim faaliyetlerinin gerçekleştirildiği, sağlık ile ilgili stratejilerin oluşturulmasında danışılan, saygın ve lider bir yüksekokul olmaktır.</a:t>
            </a:r>
            <a:endParaRPr lang="tr-TR" sz="1400" dirty="0">
              <a:solidFill>
                <a:srgbClr val="0C0D0D"/>
              </a:solidFill>
              <a:latin typeface="Times New Roman" panose="02020603050405020304" pitchFamily="18" charset="0"/>
              <a:ea typeface="Times New Roman" panose="02020603050405020304" pitchFamily="18" charset="0"/>
            </a:endParaRPr>
          </a:p>
        </p:txBody>
      </p:sp>
      <p:sp>
        <p:nvSpPr>
          <p:cNvPr id="8" name="Dikdörtgen 7"/>
          <p:cNvSpPr/>
          <p:nvPr/>
        </p:nvSpPr>
        <p:spPr>
          <a:xfrm>
            <a:off x="468701" y="1429981"/>
            <a:ext cx="8518452" cy="1765933"/>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MİSYONU</a:t>
            </a:r>
          </a:p>
          <a:p>
            <a:pPr algn="just" fontAlgn="base">
              <a:lnSpc>
                <a:spcPct val="150000"/>
              </a:lnSpc>
              <a:spcAft>
                <a:spcPts val="0"/>
              </a:spcAft>
            </a:pPr>
            <a:r>
              <a:rPr lang="tr-TR" sz="1400" dirty="0">
                <a:solidFill>
                  <a:srgbClr val="0C0D0D"/>
                </a:solidFill>
                <a:latin typeface="Calibri" panose="020F0502020204030204" pitchFamily="34" charset="0"/>
                <a:ea typeface="Times New Roman" panose="02020603050405020304" pitchFamily="18" charset="0"/>
              </a:rPr>
              <a:t>Antalya Bilim Üniversitesi Sağlık Hizmetleri Meslek Yüksekokulu'nun misyonu; problem çözebilen, yaşam boyu öğrenmeyi benimseyen, eleştirel ve analitik düşünebilen, her alanda etkili iletişim kurabilen, disiplinler arası çalışabilme yetisi ile kişinin ve toplumun ihtiyaç ve sorunlarına karşı duyarlı mesleki etik değerlere sahip sağlık çalışanları yetiştirmektir.</a:t>
            </a:r>
            <a:endParaRPr lang="tr-TR" sz="1400" dirty="0">
              <a:solidFill>
                <a:srgbClr val="0C0D0D"/>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882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73" name="Metin kutusu 72">
            <a:extLst>
              <a:ext uri="{FF2B5EF4-FFF2-40B4-BE49-F238E27FC236}">
                <a16:creationId xmlns:a16="http://schemas.microsoft.com/office/drawing/2014/main" id="{33CA4567-E987-4B90-BFF3-72E879F2E558}"/>
              </a:ext>
            </a:extLst>
          </p:cNvPr>
          <p:cNvSpPr txBox="1"/>
          <p:nvPr/>
        </p:nvSpPr>
        <p:spPr>
          <a:xfrm>
            <a:off x="2582863" y="1600689"/>
            <a:ext cx="4620125" cy="461665"/>
          </a:xfrm>
          <a:prstGeom prst="rect">
            <a:avLst/>
          </a:prstGeom>
          <a:noFill/>
        </p:spPr>
        <p:txBody>
          <a:bodyPr wrap="square" rtlCol="0">
            <a:spAutoFit/>
          </a:bodyPr>
          <a:lstStyle/>
          <a:p>
            <a:r>
              <a:rPr lang="tr-TR" sz="2400" dirty="0">
                <a:solidFill>
                  <a:srgbClr val="000000"/>
                </a:solidFill>
              </a:rPr>
              <a:t>Öğrenci Oryantasyon Toplantıları</a:t>
            </a:r>
          </a:p>
        </p:txBody>
      </p:sp>
      <p:pic>
        <p:nvPicPr>
          <p:cNvPr id="4" name="Resim 3">
            <a:extLst>
              <a:ext uri="{FF2B5EF4-FFF2-40B4-BE49-F238E27FC236}">
                <a16:creationId xmlns:a16="http://schemas.microsoft.com/office/drawing/2014/main" id="{26B396FA-1734-4987-8357-C6739361D00B}"/>
              </a:ext>
            </a:extLst>
          </p:cNvPr>
          <p:cNvPicPr>
            <a:picLocks noChangeAspect="1"/>
          </p:cNvPicPr>
          <p:nvPr/>
        </p:nvPicPr>
        <p:blipFill>
          <a:blip r:embed="rId3"/>
          <a:stretch>
            <a:fillRect/>
          </a:stretch>
        </p:blipFill>
        <p:spPr>
          <a:xfrm>
            <a:off x="101326" y="2268729"/>
            <a:ext cx="2642603" cy="2676525"/>
          </a:xfrm>
          <a:prstGeom prst="rect">
            <a:avLst/>
          </a:prstGeom>
        </p:spPr>
      </p:pic>
      <p:pic>
        <p:nvPicPr>
          <p:cNvPr id="67" name="Resim 66">
            <a:extLst>
              <a:ext uri="{FF2B5EF4-FFF2-40B4-BE49-F238E27FC236}">
                <a16:creationId xmlns:a16="http://schemas.microsoft.com/office/drawing/2014/main" id="{1C48E0FA-E784-4FAF-856C-D4173ED92810}"/>
              </a:ext>
            </a:extLst>
          </p:cNvPr>
          <p:cNvPicPr>
            <a:picLocks noChangeAspect="1"/>
          </p:cNvPicPr>
          <p:nvPr/>
        </p:nvPicPr>
        <p:blipFill>
          <a:blip r:embed="rId4"/>
          <a:stretch>
            <a:fillRect/>
          </a:stretch>
        </p:blipFill>
        <p:spPr>
          <a:xfrm>
            <a:off x="2858866" y="2259516"/>
            <a:ext cx="2963445" cy="2676525"/>
          </a:xfrm>
          <a:prstGeom prst="rect">
            <a:avLst/>
          </a:prstGeom>
        </p:spPr>
      </p:pic>
      <p:pic>
        <p:nvPicPr>
          <p:cNvPr id="71" name="Resim 70">
            <a:extLst>
              <a:ext uri="{FF2B5EF4-FFF2-40B4-BE49-F238E27FC236}">
                <a16:creationId xmlns:a16="http://schemas.microsoft.com/office/drawing/2014/main" id="{55B4FCEF-D740-4A89-9B72-507CA8462927}"/>
              </a:ext>
            </a:extLst>
          </p:cNvPr>
          <p:cNvPicPr>
            <a:picLocks noChangeAspect="1"/>
          </p:cNvPicPr>
          <p:nvPr/>
        </p:nvPicPr>
        <p:blipFill>
          <a:blip r:embed="rId5"/>
          <a:stretch>
            <a:fillRect/>
          </a:stretch>
        </p:blipFill>
        <p:spPr>
          <a:xfrm>
            <a:off x="5951836" y="2268729"/>
            <a:ext cx="3009900" cy="2676525"/>
          </a:xfrm>
          <a:prstGeom prst="rect">
            <a:avLst/>
          </a:prstGeom>
        </p:spPr>
      </p:pic>
      <p:pic>
        <p:nvPicPr>
          <p:cNvPr id="74" name="Resim 73">
            <a:extLst>
              <a:ext uri="{FF2B5EF4-FFF2-40B4-BE49-F238E27FC236}">
                <a16:creationId xmlns:a16="http://schemas.microsoft.com/office/drawing/2014/main" id="{E7BA2BD4-F10C-4813-9E33-8CB493A58DAE}"/>
              </a:ext>
            </a:extLst>
          </p:cNvPr>
          <p:cNvPicPr>
            <a:picLocks noChangeAspect="1"/>
          </p:cNvPicPr>
          <p:nvPr/>
        </p:nvPicPr>
        <p:blipFill>
          <a:blip r:embed="rId6"/>
          <a:stretch>
            <a:fillRect/>
          </a:stretch>
        </p:blipFill>
        <p:spPr>
          <a:xfrm>
            <a:off x="101326" y="5046864"/>
            <a:ext cx="4286009" cy="1758112"/>
          </a:xfrm>
          <a:prstGeom prst="rect">
            <a:avLst/>
          </a:prstGeom>
        </p:spPr>
      </p:pic>
      <p:pic>
        <p:nvPicPr>
          <p:cNvPr id="76" name="Resim 75">
            <a:extLst>
              <a:ext uri="{FF2B5EF4-FFF2-40B4-BE49-F238E27FC236}">
                <a16:creationId xmlns:a16="http://schemas.microsoft.com/office/drawing/2014/main" id="{48FF9E11-A9E1-48A8-B87B-63EC321A8545}"/>
              </a:ext>
            </a:extLst>
          </p:cNvPr>
          <p:cNvPicPr>
            <a:picLocks noChangeAspect="1"/>
          </p:cNvPicPr>
          <p:nvPr/>
        </p:nvPicPr>
        <p:blipFill>
          <a:blip r:embed="rId7"/>
          <a:stretch>
            <a:fillRect/>
          </a:stretch>
        </p:blipFill>
        <p:spPr>
          <a:xfrm>
            <a:off x="4756667" y="5046864"/>
            <a:ext cx="4170947" cy="1751206"/>
          </a:xfrm>
          <a:prstGeom prst="rect">
            <a:avLst/>
          </a:prstGeom>
        </p:spPr>
      </p:pic>
    </p:spTree>
    <p:extLst>
      <p:ext uri="{BB962C8B-B14F-4D97-AF65-F5344CB8AC3E}">
        <p14:creationId xmlns:p14="http://schemas.microsoft.com/office/powerpoint/2010/main" val="2728839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611769"/>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824F663B-AFE2-46FC-AC96-552614EA4EE3}"/>
              </a:ext>
            </a:extLst>
          </p:cNvPr>
          <p:cNvSpPr txBox="1"/>
          <p:nvPr/>
        </p:nvSpPr>
        <p:spPr>
          <a:xfrm>
            <a:off x="482841" y="1830560"/>
            <a:ext cx="8567269" cy="3785652"/>
          </a:xfrm>
          <a:prstGeom prst="rect">
            <a:avLst/>
          </a:prstGeom>
          <a:noFill/>
        </p:spPr>
        <p:txBody>
          <a:bodyPr wrap="square" rtlCol="0">
            <a:spAutoFit/>
          </a:bodyPr>
          <a:lstStyle/>
          <a:p>
            <a:pPr algn="just"/>
            <a:r>
              <a:rPr lang="tr-TR" sz="2400" dirty="0">
                <a:solidFill>
                  <a:srgbClr val="020424"/>
                </a:solidFill>
              </a:rPr>
              <a:t>SHMYO bünyesindeki 15 tam zamanlı öğretim elemanı tarafından 2021 yılında 12 SCI indeksli ve 2 tane TR indeksli yayınlanmıştır.</a:t>
            </a:r>
          </a:p>
          <a:p>
            <a:pPr algn="just"/>
            <a:endParaRPr lang="tr-TR" sz="2400" dirty="0">
              <a:solidFill>
                <a:srgbClr val="020424"/>
              </a:solidFill>
            </a:endParaRPr>
          </a:p>
          <a:p>
            <a:pPr algn="just"/>
            <a:r>
              <a:rPr lang="tr-TR" sz="2400" dirty="0">
                <a:solidFill>
                  <a:srgbClr val="020424"/>
                </a:solidFill>
              </a:rPr>
              <a:t>1 öğretim üyemiz, Avrupa Kardiyoloji Derneği ve Avrupa Girişimsel Kardiyoloji Derneğinin eğitim bursunu kazanarak İtalya’da Floransa Üniversite’sinde çalışmalarına devam etmektedir. </a:t>
            </a:r>
          </a:p>
          <a:p>
            <a:pPr algn="just"/>
            <a:endParaRPr lang="tr-TR" sz="2400" dirty="0">
              <a:solidFill>
                <a:srgbClr val="020424"/>
              </a:solidFill>
            </a:endParaRPr>
          </a:p>
          <a:p>
            <a:pPr algn="just"/>
            <a:r>
              <a:rPr lang="tr-TR" sz="2400" dirty="0">
                <a:solidFill>
                  <a:srgbClr val="020424"/>
                </a:solidFill>
              </a:rPr>
              <a:t>Ayrıca, öğretim üyelerimiz tarafında proje başvuruları yapılmıştır.</a:t>
            </a:r>
          </a:p>
          <a:p>
            <a:pPr algn="just"/>
            <a:endParaRPr lang="tr-TR" sz="2400" dirty="0">
              <a:solidFill>
                <a:srgbClr val="020424"/>
              </a:solidFill>
            </a:endParaRPr>
          </a:p>
          <a:p>
            <a:pPr algn="just"/>
            <a:r>
              <a:rPr lang="tr-TR" sz="2400" dirty="0">
                <a:solidFill>
                  <a:srgbClr val="020424"/>
                </a:solidFill>
              </a:rPr>
              <a:t>Süreç için iyileştirme çalışmaları devam etmektedir. </a:t>
            </a:r>
          </a:p>
        </p:txBody>
      </p:sp>
    </p:spTree>
    <p:extLst>
      <p:ext uri="{BB962C8B-B14F-4D97-AF65-F5344CB8AC3E}">
        <p14:creationId xmlns:p14="http://schemas.microsoft.com/office/powerpoint/2010/main" val="2179233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732F52B5-F5FB-49F4-9CCD-00C3313E11B8}"/>
              </a:ext>
            </a:extLst>
          </p:cNvPr>
          <p:cNvSpPr txBox="1"/>
          <p:nvPr/>
        </p:nvSpPr>
        <p:spPr>
          <a:xfrm>
            <a:off x="855889" y="2905780"/>
            <a:ext cx="7997371" cy="523220"/>
          </a:xfrm>
          <a:prstGeom prst="rect">
            <a:avLst/>
          </a:prstGeom>
          <a:noFill/>
        </p:spPr>
        <p:txBody>
          <a:bodyPr wrap="square" rtlCol="0">
            <a:spAutoFit/>
          </a:bodyPr>
          <a:lstStyle/>
          <a:p>
            <a:r>
              <a:rPr lang="tr-TR" sz="2800" dirty="0">
                <a:solidFill>
                  <a:srgbClr val="020424"/>
                </a:solidFill>
              </a:rPr>
              <a:t>Süreç için iyileştirme çalışmaları devam etmektedir. </a:t>
            </a:r>
          </a:p>
        </p:txBody>
      </p:sp>
    </p:spTree>
    <p:extLst>
      <p:ext uri="{BB962C8B-B14F-4D97-AF65-F5344CB8AC3E}">
        <p14:creationId xmlns:p14="http://schemas.microsoft.com/office/powerpoint/2010/main" val="2926320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4B72F084-A97A-4FAF-93AA-95542A622E36}"/>
              </a:ext>
            </a:extLst>
          </p:cNvPr>
          <p:cNvSpPr txBox="1"/>
          <p:nvPr/>
        </p:nvSpPr>
        <p:spPr>
          <a:xfrm>
            <a:off x="855889" y="2905780"/>
            <a:ext cx="7997371" cy="523220"/>
          </a:xfrm>
          <a:prstGeom prst="rect">
            <a:avLst/>
          </a:prstGeom>
          <a:noFill/>
        </p:spPr>
        <p:txBody>
          <a:bodyPr wrap="square" rtlCol="0">
            <a:spAutoFit/>
          </a:bodyPr>
          <a:lstStyle/>
          <a:p>
            <a:r>
              <a:rPr lang="tr-TR" sz="2800" dirty="0">
                <a:solidFill>
                  <a:srgbClr val="020424"/>
                </a:solidFill>
              </a:rPr>
              <a:t>Süreç için iyileştirme çalışmaları devam etmektedir. </a:t>
            </a:r>
          </a:p>
        </p:txBody>
      </p:sp>
    </p:spTree>
    <p:extLst>
      <p:ext uri="{BB962C8B-B14F-4D97-AF65-F5344CB8AC3E}">
        <p14:creationId xmlns:p14="http://schemas.microsoft.com/office/powerpoint/2010/main" val="2544252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409CBE42-9ABC-4F35-9040-15AE154BDD60}"/>
              </a:ext>
            </a:extLst>
          </p:cNvPr>
          <p:cNvSpPr txBox="1"/>
          <p:nvPr/>
        </p:nvSpPr>
        <p:spPr>
          <a:xfrm>
            <a:off x="711199" y="2060351"/>
            <a:ext cx="7968343" cy="3416320"/>
          </a:xfrm>
          <a:prstGeom prst="rect">
            <a:avLst/>
          </a:prstGeom>
          <a:noFill/>
        </p:spPr>
        <p:txBody>
          <a:bodyPr wrap="square" rtlCol="0">
            <a:spAutoFit/>
          </a:bodyPr>
          <a:lstStyle/>
          <a:p>
            <a:pPr algn="just"/>
            <a:r>
              <a:rPr lang="tr-TR" sz="2400" dirty="0">
                <a:solidFill>
                  <a:srgbClr val="000000"/>
                </a:solidFill>
              </a:rPr>
              <a:t>SHMYO bünyesindeki 3 Bölüme (Tıbbi Hizmetler ve Teknikler, Dişçilik Hizmetleri ve Terapi ve Rehabilitasyon) Bölüm Başkanları ve Tıbbi Hizmetler ve Teknikler Bölümü’ne Bölüm Başkan Yardımcısı atanmıştır.</a:t>
            </a:r>
          </a:p>
          <a:p>
            <a:pPr algn="just"/>
            <a:endParaRPr lang="tr-TR" sz="2400" dirty="0">
              <a:solidFill>
                <a:srgbClr val="000000"/>
              </a:solidFill>
            </a:endParaRPr>
          </a:p>
          <a:p>
            <a:pPr algn="just"/>
            <a:r>
              <a:rPr lang="tr-TR" sz="2400" dirty="0">
                <a:solidFill>
                  <a:srgbClr val="000000"/>
                </a:solidFill>
              </a:rPr>
              <a:t>SH-GT-0015 SHMYO Program koordinatörü görev tanımı hazırlanmış ve 9 program için Program koordinatörleri atanmıştır. </a:t>
            </a:r>
          </a:p>
          <a:p>
            <a:pPr algn="just"/>
            <a:endParaRPr lang="tr-TR" sz="2400" dirty="0">
              <a:solidFill>
                <a:srgbClr val="000000"/>
              </a:solidFill>
            </a:endParaRPr>
          </a:p>
        </p:txBody>
      </p:sp>
    </p:spTree>
    <p:extLst>
      <p:ext uri="{BB962C8B-B14F-4D97-AF65-F5344CB8AC3E}">
        <p14:creationId xmlns:p14="http://schemas.microsoft.com/office/powerpoint/2010/main" val="1784154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409CBE42-9ABC-4F35-9040-15AE154BDD60}"/>
              </a:ext>
            </a:extLst>
          </p:cNvPr>
          <p:cNvSpPr txBox="1"/>
          <p:nvPr/>
        </p:nvSpPr>
        <p:spPr>
          <a:xfrm>
            <a:off x="527839" y="1640063"/>
            <a:ext cx="3970421" cy="461665"/>
          </a:xfrm>
          <a:prstGeom prst="rect">
            <a:avLst/>
          </a:prstGeom>
          <a:noFill/>
        </p:spPr>
        <p:txBody>
          <a:bodyPr wrap="square" rtlCol="0">
            <a:spAutoFit/>
          </a:bodyPr>
          <a:lstStyle/>
          <a:p>
            <a:pPr algn="just"/>
            <a:r>
              <a:rPr lang="tr-TR" sz="2400" dirty="0">
                <a:solidFill>
                  <a:srgbClr val="000000"/>
                </a:solidFill>
              </a:rPr>
              <a:t>SHMYO Oryantasyon Kitapçığı</a:t>
            </a:r>
          </a:p>
        </p:txBody>
      </p:sp>
      <p:pic>
        <p:nvPicPr>
          <p:cNvPr id="3" name="Resim 2">
            <a:extLst>
              <a:ext uri="{FF2B5EF4-FFF2-40B4-BE49-F238E27FC236}">
                <a16:creationId xmlns:a16="http://schemas.microsoft.com/office/drawing/2014/main" id="{F6CEC0DB-8331-40AD-9EFC-A0F6A329ADC6}"/>
              </a:ext>
            </a:extLst>
          </p:cNvPr>
          <p:cNvPicPr>
            <a:picLocks noChangeAspect="1"/>
          </p:cNvPicPr>
          <p:nvPr/>
        </p:nvPicPr>
        <p:blipFill>
          <a:blip r:embed="rId3"/>
          <a:stretch>
            <a:fillRect/>
          </a:stretch>
        </p:blipFill>
        <p:spPr>
          <a:xfrm>
            <a:off x="369259" y="2076004"/>
            <a:ext cx="4050794" cy="4298273"/>
          </a:xfrm>
          <a:prstGeom prst="rect">
            <a:avLst/>
          </a:prstGeom>
        </p:spPr>
      </p:pic>
      <p:pic>
        <p:nvPicPr>
          <p:cNvPr id="65" name="Resim 64">
            <a:extLst>
              <a:ext uri="{FF2B5EF4-FFF2-40B4-BE49-F238E27FC236}">
                <a16:creationId xmlns:a16="http://schemas.microsoft.com/office/drawing/2014/main" id="{DE5CA3AB-D5D3-4F95-AD84-36327D0D538C}"/>
              </a:ext>
            </a:extLst>
          </p:cNvPr>
          <p:cNvPicPr>
            <a:picLocks noChangeAspect="1"/>
          </p:cNvPicPr>
          <p:nvPr/>
        </p:nvPicPr>
        <p:blipFill>
          <a:blip r:embed="rId4"/>
          <a:stretch>
            <a:fillRect/>
          </a:stretch>
        </p:blipFill>
        <p:spPr>
          <a:xfrm>
            <a:off x="4796586" y="2094253"/>
            <a:ext cx="3970421" cy="4304554"/>
          </a:xfrm>
          <a:prstGeom prst="rect">
            <a:avLst/>
          </a:prstGeom>
        </p:spPr>
      </p:pic>
      <p:sp>
        <p:nvSpPr>
          <p:cNvPr id="69" name="Metin kutusu 68">
            <a:extLst>
              <a:ext uri="{FF2B5EF4-FFF2-40B4-BE49-F238E27FC236}">
                <a16:creationId xmlns:a16="http://schemas.microsoft.com/office/drawing/2014/main" id="{1A6A13B2-A3E6-4E19-BD8F-2E4C5222982F}"/>
              </a:ext>
            </a:extLst>
          </p:cNvPr>
          <p:cNvSpPr txBox="1"/>
          <p:nvPr/>
        </p:nvSpPr>
        <p:spPr>
          <a:xfrm>
            <a:off x="4953000" y="1658048"/>
            <a:ext cx="3970421" cy="461665"/>
          </a:xfrm>
          <a:prstGeom prst="rect">
            <a:avLst/>
          </a:prstGeom>
          <a:noFill/>
        </p:spPr>
        <p:txBody>
          <a:bodyPr wrap="square" rtlCol="0">
            <a:spAutoFit/>
          </a:bodyPr>
          <a:lstStyle/>
          <a:p>
            <a:pPr algn="just"/>
            <a:r>
              <a:rPr lang="tr-TR" sz="2400" dirty="0">
                <a:solidFill>
                  <a:srgbClr val="000000"/>
                </a:solidFill>
              </a:rPr>
              <a:t>SHMYO Tanıtım Kataloğu</a:t>
            </a:r>
          </a:p>
        </p:txBody>
      </p:sp>
    </p:spTree>
    <p:extLst>
      <p:ext uri="{BB962C8B-B14F-4D97-AF65-F5344CB8AC3E}">
        <p14:creationId xmlns:p14="http://schemas.microsoft.com/office/powerpoint/2010/main" val="1523304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409CBE42-9ABC-4F35-9040-15AE154BDD60}"/>
              </a:ext>
            </a:extLst>
          </p:cNvPr>
          <p:cNvSpPr txBox="1"/>
          <p:nvPr/>
        </p:nvSpPr>
        <p:spPr>
          <a:xfrm>
            <a:off x="939798" y="1337858"/>
            <a:ext cx="7073901" cy="830997"/>
          </a:xfrm>
          <a:prstGeom prst="rect">
            <a:avLst/>
          </a:prstGeom>
          <a:noFill/>
        </p:spPr>
        <p:txBody>
          <a:bodyPr wrap="square" rtlCol="0">
            <a:spAutoFit/>
          </a:bodyPr>
          <a:lstStyle/>
          <a:p>
            <a:pPr algn="just"/>
            <a:r>
              <a:rPr lang="tr-TR" sz="2400" dirty="0">
                <a:solidFill>
                  <a:srgbClr val="000000"/>
                </a:solidFill>
              </a:rPr>
              <a:t>SHMYO bünyesindeki Laboratuvarlardaki cihazların kalibrasyonları tamamlanmıştır</a:t>
            </a:r>
          </a:p>
        </p:txBody>
      </p:sp>
      <p:pic>
        <p:nvPicPr>
          <p:cNvPr id="3" name="Resim 2">
            <a:extLst>
              <a:ext uri="{FF2B5EF4-FFF2-40B4-BE49-F238E27FC236}">
                <a16:creationId xmlns:a16="http://schemas.microsoft.com/office/drawing/2014/main" id="{D3DAD064-D5AC-4B51-9B3C-CF650E0E1A05}"/>
              </a:ext>
            </a:extLst>
          </p:cNvPr>
          <p:cNvPicPr>
            <a:picLocks noChangeAspect="1"/>
          </p:cNvPicPr>
          <p:nvPr/>
        </p:nvPicPr>
        <p:blipFill>
          <a:blip r:embed="rId3"/>
          <a:stretch>
            <a:fillRect/>
          </a:stretch>
        </p:blipFill>
        <p:spPr>
          <a:xfrm>
            <a:off x="885825" y="2113966"/>
            <a:ext cx="3590925" cy="4676775"/>
          </a:xfrm>
          <a:prstGeom prst="rect">
            <a:avLst/>
          </a:prstGeom>
        </p:spPr>
      </p:pic>
      <p:pic>
        <p:nvPicPr>
          <p:cNvPr id="65" name="Resim 64">
            <a:extLst>
              <a:ext uri="{FF2B5EF4-FFF2-40B4-BE49-F238E27FC236}">
                <a16:creationId xmlns:a16="http://schemas.microsoft.com/office/drawing/2014/main" id="{5918FC9C-96B5-4041-A82F-A9842A9762F4}"/>
              </a:ext>
            </a:extLst>
          </p:cNvPr>
          <p:cNvPicPr>
            <a:picLocks noChangeAspect="1"/>
          </p:cNvPicPr>
          <p:nvPr/>
        </p:nvPicPr>
        <p:blipFill>
          <a:blip r:embed="rId4"/>
          <a:stretch>
            <a:fillRect/>
          </a:stretch>
        </p:blipFill>
        <p:spPr>
          <a:xfrm>
            <a:off x="4667252" y="2113966"/>
            <a:ext cx="3450053" cy="4676775"/>
          </a:xfrm>
          <a:prstGeom prst="rect">
            <a:avLst/>
          </a:prstGeom>
        </p:spPr>
      </p:pic>
    </p:spTree>
    <p:extLst>
      <p:ext uri="{BB962C8B-B14F-4D97-AF65-F5344CB8AC3E}">
        <p14:creationId xmlns:p14="http://schemas.microsoft.com/office/powerpoint/2010/main" val="4262224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D8911A72-08C9-4C93-B38F-6CBE5E70E19B}"/>
              </a:ext>
            </a:extLst>
          </p:cNvPr>
          <p:cNvSpPr txBox="1"/>
          <p:nvPr/>
        </p:nvSpPr>
        <p:spPr>
          <a:xfrm>
            <a:off x="699167" y="2368608"/>
            <a:ext cx="7968343" cy="2308324"/>
          </a:xfrm>
          <a:prstGeom prst="rect">
            <a:avLst/>
          </a:prstGeom>
          <a:noFill/>
        </p:spPr>
        <p:txBody>
          <a:bodyPr wrap="square" rtlCol="0">
            <a:spAutoFit/>
          </a:bodyPr>
          <a:lstStyle/>
          <a:p>
            <a:pPr algn="just"/>
            <a:r>
              <a:rPr lang="tr-TR" sz="2400" dirty="0">
                <a:solidFill>
                  <a:srgbClr val="000000"/>
                </a:solidFill>
              </a:rPr>
              <a:t>İç denetimler tamamlandıktan sonra iç denetçilerin kalite birimi çalışanları ile birlikte değerlendirme toplantısı gerçekleştirmesinin hem iç denetim bulgularının tartışılması hem de raporların hazırlanması sürecine katkı sağlayacağı düşünülmektedir. </a:t>
            </a:r>
          </a:p>
          <a:p>
            <a:pPr algn="just"/>
            <a:endParaRPr lang="tr-TR" sz="2400" dirty="0">
              <a:solidFill>
                <a:srgbClr val="000000"/>
              </a:solidFill>
            </a:endParaRPr>
          </a:p>
        </p:txBody>
      </p:sp>
    </p:spTree>
    <p:extLst>
      <p:ext uri="{BB962C8B-B14F-4D97-AF65-F5344CB8AC3E}">
        <p14:creationId xmlns:p14="http://schemas.microsoft.com/office/powerpoint/2010/main" val="2340244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TEŞEKKÜRLER</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D8911A72-08C9-4C93-B38F-6CBE5E70E19B}"/>
              </a:ext>
            </a:extLst>
          </p:cNvPr>
          <p:cNvSpPr txBox="1"/>
          <p:nvPr/>
        </p:nvSpPr>
        <p:spPr>
          <a:xfrm>
            <a:off x="870403" y="2376546"/>
            <a:ext cx="7968343" cy="1077218"/>
          </a:xfrm>
          <a:prstGeom prst="rect">
            <a:avLst/>
          </a:prstGeom>
          <a:noFill/>
        </p:spPr>
        <p:txBody>
          <a:bodyPr wrap="square" rtlCol="0">
            <a:spAutoFit/>
          </a:bodyPr>
          <a:lstStyle/>
          <a:p>
            <a:pPr algn="ctr"/>
            <a:r>
              <a:rPr lang="tr-TR" sz="4000" b="1" dirty="0">
                <a:solidFill>
                  <a:srgbClr val="FF0000"/>
                </a:solidFill>
              </a:rPr>
              <a:t>Teşekkürler…</a:t>
            </a:r>
          </a:p>
          <a:p>
            <a:pPr algn="just"/>
            <a:endParaRPr lang="tr-TR" sz="2400" dirty="0">
              <a:solidFill>
                <a:srgbClr val="000000"/>
              </a:solidFill>
            </a:endParaRPr>
          </a:p>
        </p:txBody>
      </p:sp>
    </p:spTree>
    <p:extLst>
      <p:ext uri="{BB962C8B-B14F-4D97-AF65-F5344CB8AC3E}">
        <p14:creationId xmlns:p14="http://schemas.microsoft.com/office/powerpoint/2010/main" val="1770172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a:extLst>
              <a:ext uri="{FF2B5EF4-FFF2-40B4-BE49-F238E27FC236}">
                <a16:creationId xmlns:a16="http://schemas.microsoft.com/office/drawing/2014/main" id="{D10AD8DC-609B-426A-99B1-E7F3C9A99060}"/>
              </a:ext>
            </a:extLst>
          </p:cNvPr>
          <p:cNvGraphicFramePr>
            <a:graphicFrameLocks noGrp="1"/>
          </p:cNvGraphicFramePr>
          <p:nvPr>
            <p:extLst>
              <p:ext uri="{D42A27DB-BD31-4B8C-83A1-F6EECF244321}">
                <p14:modId xmlns:p14="http://schemas.microsoft.com/office/powerpoint/2010/main" val="2010321597"/>
              </p:ext>
            </p:extLst>
          </p:nvPr>
        </p:nvGraphicFramePr>
        <p:xfrm>
          <a:off x="179513" y="1186454"/>
          <a:ext cx="8844566" cy="5671546"/>
        </p:xfrm>
        <a:graphic>
          <a:graphicData uri="http://schemas.openxmlformats.org/drawingml/2006/table">
            <a:tbl>
              <a:tblPr/>
              <a:tblGrid>
                <a:gridCol w="2762296">
                  <a:extLst>
                    <a:ext uri="{9D8B030D-6E8A-4147-A177-3AD203B41FA5}">
                      <a16:colId xmlns:a16="http://schemas.microsoft.com/office/drawing/2014/main" val="4201323596"/>
                    </a:ext>
                  </a:extLst>
                </a:gridCol>
                <a:gridCol w="1995994">
                  <a:extLst>
                    <a:ext uri="{9D8B030D-6E8A-4147-A177-3AD203B41FA5}">
                      <a16:colId xmlns:a16="http://schemas.microsoft.com/office/drawing/2014/main" val="2727716575"/>
                    </a:ext>
                  </a:extLst>
                </a:gridCol>
                <a:gridCol w="1923910">
                  <a:extLst>
                    <a:ext uri="{9D8B030D-6E8A-4147-A177-3AD203B41FA5}">
                      <a16:colId xmlns:a16="http://schemas.microsoft.com/office/drawing/2014/main" val="1787041193"/>
                    </a:ext>
                  </a:extLst>
                </a:gridCol>
                <a:gridCol w="2162366">
                  <a:extLst>
                    <a:ext uri="{9D8B030D-6E8A-4147-A177-3AD203B41FA5}">
                      <a16:colId xmlns:a16="http://schemas.microsoft.com/office/drawing/2014/main" val="430266872"/>
                    </a:ext>
                  </a:extLst>
                </a:gridCol>
              </a:tblGrid>
              <a:tr h="551656">
                <a:tc>
                  <a:txBody>
                    <a:bodyPr/>
                    <a:lstStyle/>
                    <a:p>
                      <a:pPr algn="ctr" fontAlgn="ctr"/>
                      <a:r>
                        <a:rPr lang="tr-TR" sz="1200" b="1" i="0" u="none" strike="noStrike">
                          <a:solidFill>
                            <a:srgbClr val="000000"/>
                          </a:solidFill>
                          <a:effectLst/>
                          <a:latin typeface="Times New Roman" panose="02020603050405020304" pitchFamily="18" charset="0"/>
                        </a:rPr>
                        <a:t>GÜÇLÜ YÖNLER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200" b="1" i="0" u="none" strike="noStrike">
                          <a:solidFill>
                            <a:srgbClr val="000000"/>
                          </a:solidFill>
                          <a:effectLst/>
                          <a:latin typeface="Times New Roman" panose="02020603050405020304" pitchFamily="18" charset="0"/>
                        </a:rPr>
                        <a:t>ZAYIF  YÖNLER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200" b="1" i="0" u="none" strike="noStrike">
                          <a:solidFill>
                            <a:srgbClr val="000000"/>
                          </a:solidFill>
                          <a:effectLst/>
                          <a:latin typeface="Times New Roman" panose="02020603050405020304" pitchFamily="18" charset="0"/>
                        </a:rPr>
                        <a:t>FIRSATLAR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200" b="1" i="0" u="none" strike="noStrike" dirty="0">
                          <a:solidFill>
                            <a:srgbClr val="000000"/>
                          </a:solidFill>
                          <a:effectLst/>
                          <a:latin typeface="Times New Roman" panose="02020603050405020304" pitchFamily="18" charset="0"/>
                        </a:rPr>
                        <a:t>TEHDİTLER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64334037"/>
                  </a:ext>
                </a:extLst>
              </a:tr>
              <a:tr h="558846">
                <a:tc>
                  <a:txBody>
                    <a:bodyPr/>
                    <a:lstStyle/>
                    <a:p>
                      <a:pPr algn="l" fontAlgn="ctr"/>
                      <a:r>
                        <a:rPr lang="tr-TR" sz="800" b="1" i="0" u="none" strike="noStrike" dirty="0">
                          <a:solidFill>
                            <a:srgbClr val="0F2303"/>
                          </a:solidFill>
                          <a:effectLst/>
                          <a:latin typeface="Times New Roman" panose="02020603050405020304" pitchFamily="18" charset="0"/>
                        </a:rPr>
                        <a:t>G-1 </a:t>
                      </a:r>
                      <a:r>
                        <a:rPr lang="tr-TR" sz="800" b="0" i="0" u="none" strike="noStrike" dirty="0">
                          <a:solidFill>
                            <a:srgbClr val="0F2303"/>
                          </a:solidFill>
                          <a:effectLst/>
                          <a:latin typeface="Times New Roman" panose="02020603050405020304" pitchFamily="18" charset="0"/>
                        </a:rPr>
                        <a:t>Öğrenci odaklı olması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800" b="1" i="0" u="none" strike="noStrike" dirty="0">
                          <a:solidFill>
                            <a:srgbClr val="0F2303"/>
                          </a:solidFill>
                          <a:effectLst/>
                          <a:latin typeface="Times New Roman" panose="02020603050405020304" pitchFamily="18" charset="0"/>
                        </a:rPr>
                        <a:t>Z-1 </a:t>
                      </a:r>
                      <a:r>
                        <a:rPr lang="tr-TR" sz="800" b="0" i="0" u="none" strike="noStrike" dirty="0">
                          <a:solidFill>
                            <a:srgbClr val="0F2303"/>
                          </a:solidFill>
                          <a:effectLst/>
                          <a:latin typeface="Times New Roman" panose="02020603050405020304" pitchFamily="18" charset="0"/>
                        </a:rPr>
                        <a:t>Bünyesindeki programların yeni açılmış olması </a:t>
                      </a:r>
                      <a:r>
                        <a:rPr lang="tr-TR" sz="800" b="0" i="0" u="none" strike="noStrike" dirty="0" err="1">
                          <a:solidFill>
                            <a:srgbClr val="0F2303"/>
                          </a:solidFill>
                          <a:effectLst/>
                          <a:latin typeface="Times New Roman" panose="02020603050405020304" pitchFamily="18" charset="0"/>
                        </a:rPr>
                        <a:t>olması</a:t>
                      </a:r>
                      <a:r>
                        <a:rPr lang="tr-TR" sz="800" b="0" i="0" u="none" strike="noStrike" dirty="0">
                          <a:solidFill>
                            <a:srgbClr val="0F2303"/>
                          </a:solidFill>
                          <a:effectLst/>
                          <a:latin typeface="Times New Roman" panose="02020603050405020304" pitchFamily="18" charset="0"/>
                        </a:rPr>
                        <a:t> nedeniyle tecrübe eksikliği</a:t>
                      </a:r>
                      <a:endParaRPr lang="tr-TR" sz="800" b="1" i="0" u="none" strike="noStrike" dirty="0">
                        <a:solidFill>
                          <a:srgbClr val="0F2303"/>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800" b="1" i="0" u="none" strike="noStrike">
                          <a:solidFill>
                            <a:srgbClr val="0F2303"/>
                          </a:solidFill>
                          <a:effectLst/>
                          <a:latin typeface="Times New Roman" panose="02020603050405020304" pitchFamily="18" charset="0"/>
                        </a:rPr>
                        <a:t>F-1</a:t>
                      </a:r>
                      <a:r>
                        <a:rPr lang="tr-TR" sz="800" b="0" i="0" u="none" strike="noStrike">
                          <a:solidFill>
                            <a:srgbClr val="0F2303"/>
                          </a:solidFill>
                          <a:effectLst/>
                          <a:latin typeface="Times New Roman" panose="02020603050405020304" pitchFamily="18" charset="0"/>
                        </a:rPr>
                        <a:t> Sağlık alanında mesleki eğitime olan ihtiyacın giderek artması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800" b="1" i="0" u="none" strike="noStrike">
                          <a:solidFill>
                            <a:srgbClr val="0F2303"/>
                          </a:solidFill>
                          <a:effectLst/>
                          <a:latin typeface="Times New Roman" panose="02020603050405020304" pitchFamily="18" charset="0"/>
                        </a:rPr>
                        <a:t>T-1 </a:t>
                      </a:r>
                      <a:r>
                        <a:rPr lang="tr-TR" sz="800" b="0" i="0" u="none" strike="noStrike">
                          <a:solidFill>
                            <a:srgbClr val="0F2303"/>
                          </a:solidFill>
                          <a:effectLst/>
                          <a:latin typeface="Times New Roman" panose="02020603050405020304" pitchFamily="18" charset="0"/>
                        </a:rPr>
                        <a:t>Pandemi nedeniyle uzaktan eğitim sürecinde uygulamaya dayalı derslerin uygulamalarının  ve ölçme-değerlendirmede faaliyetlerinin yüzyüze yapılamaması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7895881"/>
                  </a:ext>
                </a:extLst>
              </a:tr>
              <a:tr h="419135">
                <a:tc>
                  <a:txBody>
                    <a:bodyPr/>
                    <a:lstStyle/>
                    <a:p>
                      <a:pPr algn="l" fontAlgn="ctr"/>
                      <a:r>
                        <a:rPr lang="tr-TR" sz="800" b="1" i="0" u="none" strike="noStrike">
                          <a:solidFill>
                            <a:srgbClr val="0F2303"/>
                          </a:solidFill>
                          <a:effectLst/>
                          <a:latin typeface="Times New Roman" panose="02020603050405020304" pitchFamily="18" charset="0"/>
                        </a:rPr>
                        <a:t>G-2</a:t>
                      </a:r>
                      <a:r>
                        <a:rPr lang="tr-TR" sz="800" b="0" i="0" u="none" strike="noStrike">
                          <a:solidFill>
                            <a:srgbClr val="0F2303"/>
                          </a:solidFill>
                          <a:effectLst/>
                          <a:latin typeface="Times New Roman" panose="02020603050405020304" pitchFamily="18" charset="0"/>
                        </a:rPr>
                        <a:t> Genç ve dinamik akademik kadroya sahip olunması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800" b="1" i="0" u="none" strike="noStrike" dirty="0">
                          <a:solidFill>
                            <a:srgbClr val="0F2303"/>
                          </a:solidFill>
                          <a:effectLst/>
                          <a:latin typeface="Times New Roman" panose="02020603050405020304" pitchFamily="18" charset="0"/>
                        </a:rPr>
                        <a:t>Z-2 </a:t>
                      </a:r>
                      <a:r>
                        <a:rPr lang="tr-TR" sz="800" b="0" i="0" u="none" strike="noStrike" dirty="0">
                          <a:solidFill>
                            <a:srgbClr val="0F2303"/>
                          </a:solidFill>
                          <a:effectLst/>
                          <a:latin typeface="Times New Roman" panose="02020603050405020304" pitchFamily="18" charset="0"/>
                        </a:rPr>
                        <a:t>Yeni Yüksekokul olmasından dolayı kurumsallaşma sürecinin devam ediyor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800" b="1" i="0" u="none" strike="noStrike" dirty="0">
                          <a:solidFill>
                            <a:srgbClr val="0F2303"/>
                          </a:solidFill>
                          <a:effectLst/>
                          <a:latin typeface="Times New Roman" panose="02020603050405020304" pitchFamily="18" charset="0"/>
                        </a:rPr>
                        <a:t>F-2</a:t>
                      </a:r>
                      <a:r>
                        <a:rPr lang="tr-TR" sz="800" b="0" i="0" u="none" strike="noStrike" dirty="0">
                          <a:solidFill>
                            <a:srgbClr val="0F2303"/>
                          </a:solidFill>
                          <a:effectLst/>
                          <a:latin typeface="Times New Roman" panose="02020603050405020304" pitchFamily="18" charset="0"/>
                        </a:rPr>
                        <a:t> Antalya’da hastane sayısının fazla oluşu ve bununla bağlı olarak staj imkanlarının çeşitliliği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800" b="1" i="0" u="none" strike="noStrike">
                          <a:solidFill>
                            <a:srgbClr val="0F2303"/>
                          </a:solidFill>
                          <a:effectLst/>
                          <a:latin typeface="Times New Roman" panose="02020603050405020304" pitchFamily="18" charset="0"/>
                        </a:rPr>
                        <a:t>T-2 </a:t>
                      </a:r>
                      <a:r>
                        <a:rPr lang="tr-TR" sz="800" b="0" i="0" u="none" strike="noStrike">
                          <a:solidFill>
                            <a:srgbClr val="0F2303"/>
                          </a:solidFill>
                          <a:effectLst/>
                          <a:latin typeface="Times New Roman" panose="02020603050405020304" pitchFamily="18" charset="0"/>
                        </a:rPr>
                        <a:t>Öğrencilerin ilgili mevzuatlara (duyuru/yönetmelik/yönerge) ve ihtiyacı olan ilgili birimlerce duyurulan bilgilere karşı ilgisizliği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18739242"/>
                  </a:ext>
                </a:extLst>
              </a:tr>
              <a:tr h="279423">
                <a:tc>
                  <a:txBody>
                    <a:bodyPr/>
                    <a:lstStyle/>
                    <a:p>
                      <a:pPr algn="l" fontAlgn="ctr"/>
                      <a:r>
                        <a:rPr lang="tr-TR" sz="800" b="1" i="0" u="none" strike="noStrike">
                          <a:solidFill>
                            <a:srgbClr val="0F2303"/>
                          </a:solidFill>
                          <a:effectLst/>
                          <a:latin typeface="Times New Roman" panose="02020603050405020304" pitchFamily="18" charset="0"/>
                        </a:rPr>
                        <a:t>G-3</a:t>
                      </a:r>
                      <a:r>
                        <a:rPr lang="tr-TR" sz="800" b="0" i="0" u="none" strike="noStrike">
                          <a:solidFill>
                            <a:srgbClr val="0F2303"/>
                          </a:solidFill>
                          <a:effectLst/>
                          <a:latin typeface="Times New Roman" panose="02020603050405020304" pitchFamily="18" charset="0"/>
                        </a:rPr>
                        <a:t> Akademisyenlerin klinik tecrübeye sahip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tr-TR" sz="900" b="1" i="0" u="none" strike="noStrike" dirty="0">
                        <a:solidFill>
                          <a:srgbClr val="0F2303"/>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800" b="1" i="0" u="none" strike="noStrike" dirty="0">
                          <a:solidFill>
                            <a:srgbClr val="0F2303"/>
                          </a:solidFill>
                          <a:effectLst/>
                          <a:latin typeface="Times New Roman" panose="02020603050405020304" pitchFamily="18" charset="0"/>
                        </a:rPr>
                        <a:t>F-3</a:t>
                      </a:r>
                      <a:r>
                        <a:rPr lang="tr-TR" sz="800" b="0" i="0" u="none" strike="noStrike" dirty="0">
                          <a:solidFill>
                            <a:srgbClr val="0F2303"/>
                          </a:solidFill>
                          <a:effectLst/>
                          <a:latin typeface="Times New Roman" panose="02020603050405020304" pitchFamily="18" charset="0"/>
                        </a:rPr>
                        <a:t>  Bölge ve ülke bazında ara eleman ihtiyacının belirginleşmesi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800" b="1" i="0" u="none" strike="noStrike">
                          <a:solidFill>
                            <a:srgbClr val="0F2303"/>
                          </a:solidFill>
                          <a:effectLst/>
                          <a:latin typeface="Times New Roman" panose="02020603050405020304" pitchFamily="18" charset="0"/>
                        </a:rPr>
                        <a:t>T-3</a:t>
                      </a:r>
                      <a:r>
                        <a:rPr lang="tr-TR" sz="800" b="0" i="0" u="none" strike="noStrike">
                          <a:solidFill>
                            <a:srgbClr val="0F2303"/>
                          </a:solidFill>
                          <a:effectLst/>
                          <a:latin typeface="Times New Roman" panose="02020603050405020304" pitchFamily="18" charset="0"/>
                        </a:rPr>
                        <a:t> Ülkedeki olumsuz ekonomik koşullardan dolayı öğrenci kaybı yaşanma ihtimali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63985870"/>
                  </a:ext>
                </a:extLst>
              </a:tr>
              <a:tr h="419135">
                <a:tc>
                  <a:txBody>
                    <a:bodyPr/>
                    <a:lstStyle/>
                    <a:p>
                      <a:pPr algn="l" fontAlgn="ctr"/>
                      <a:r>
                        <a:rPr lang="tr-TR" sz="800" b="1" i="0" u="none" strike="noStrike" dirty="0">
                          <a:solidFill>
                            <a:srgbClr val="0F2303"/>
                          </a:solidFill>
                          <a:effectLst/>
                          <a:latin typeface="Times New Roman" panose="02020603050405020304" pitchFamily="18" charset="0"/>
                        </a:rPr>
                        <a:t>G-4</a:t>
                      </a:r>
                      <a:r>
                        <a:rPr lang="tr-TR" sz="800" b="0" i="0" u="none" strike="noStrike" dirty="0">
                          <a:solidFill>
                            <a:srgbClr val="0F2303"/>
                          </a:solidFill>
                          <a:effectLst/>
                          <a:latin typeface="Times New Roman" panose="02020603050405020304" pitchFamily="18" charset="0"/>
                        </a:rPr>
                        <a:t> Yönetim ve mütevelli heyetinin eğitime bakış açısı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800" b="0" i="0" u="none" strike="noStrike">
                          <a:solidFill>
                            <a:srgbClr val="0F2303"/>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800" b="1" i="0" u="none" strike="noStrike">
                          <a:solidFill>
                            <a:srgbClr val="0F2303"/>
                          </a:solidFill>
                          <a:effectLst/>
                          <a:latin typeface="Times New Roman" panose="02020603050405020304" pitchFamily="18" charset="0"/>
                        </a:rPr>
                        <a:t>F-4</a:t>
                      </a:r>
                      <a:r>
                        <a:rPr lang="tr-TR" sz="800" b="0" i="0" u="none" strike="noStrike">
                          <a:solidFill>
                            <a:srgbClr val="0F2303"/>
                          </a:solidFill>
                          <a:effectLst/>
                          <a:latin typeface="Times New Roman" panose="02020603050405020304" pitchFamily="18" charset="0"/>
                        </a:rPr>
                        <a:t> Yüksekokulun yeni kurumsallaşmaya başlaması altyapının sistematik oluşturulması için zemin hazırlaması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800" b="1" i="0" u="none" strike="noStrike">
                          <a:solidFill>
                            <a:srgbClr val="0F2303"/>
                          </a:solidFill>
                          <a:effectLst/>
                          <a:latin typeface="Times New Roman" panose="02020603050405020304" pitchFamily="18" charset="0"/>
                        </a:rPr>
                        <a:t>T-4/F12 </a:t>
                      </a:r>
                      <a:r>
                        <a:rPr lang="tr-TR" sz="800" b="0" i="0" u="none" strike="noStrike">
                          <a:solidFill>
                            <a:srgbClr val="0F2303"/>
                          </a:solidFill>
                          <a:effectLst/>
                          <a:latin typeface="Times New Roman" panose="02020603050405020304" pitchFamily="18" charset="0"/>
                        </a:rPr>
                        <a:t>Bazı </a:t>
                      </a:r>
                      <a:r>
                        <a:rPr lang="tr-TR" sz="800" b="1" i="0" u="none" strike="noStrike">
                          <a:solidFill>
                            <a:srgbClr val="0F2303"/>
                          </a:solidFill>
                          <a:effectLst/>
                          <a:latin typeface="Times New Roman" panose="02020603050405020304" pitchFamily="18" charset="0"/>
                        </a:rPr>
                        <a:t>ö</a:t>
                      </a:r>
                      <a:r>
                        <a:rPr lang="tr-TR" sz="800" b="0" i="0" u="none" strike="noStrike">
                          <a:solidFill>
                            <a:srgbClr val="0F2303"/>
                          </a:solidFill>
                          <a:effectLst/>
                          <a:latin typeface="Times New Roman" panose="02020603050405020304" pitchFamily="18" charset="0"/>
                        </a:rPr>
                        <a:t>ğrencilerin yönlendirme yetersizliği ve araştırma eksikliği nedeniyle bilinçsiz yapılan program tercihleri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93223574"/>
                  </a:ext>
                </a:extLst>
              </a:tr>
              <a:tr h="698558">
                <a:tc>
                  <a:txBody>
                    <a:bodyPr/>
                    <a:lstStyle/>
                    <a:p>
                      <a:pPr algn="l" fontAlgn="ctr"/>
                      <a:r>
                        <a:rPr lang="tr-TR" sz="800" b="1" i="0" u="none" strike="noStrike" dirty="0">
                          <a:solidFill>
                            <a:srgbClr val="0F2303"/>
                          </a:solidFill>
                          <a:effectLst/>
                          <a:latin typeface="Times New Roman" panose="02020603050405020304" pitchFamily="18" charset="0"/>
                        </a:rPr>
                        <a:t>G-5</a:t>
                      </a:r>
                      <a:r>
                        <a:rPr lang="tr-TR" sz="800" b="0" i="0" u="none" strike="noStrike" dirty="0">
                          <a:solidFill>
                            <a:srgbClr val="0F2303"/>
                          </a:solidFill>
                          <a:effectLst/>
                          <a:latin typeface="Times New Roman" panose="02020603050405020304" pitchFamily="18" charset="0"/>
                        </a:rPr>
                        <a:t> Kalite süreç entegrasyon çalışmalarının başlaması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tr-TR" sz="900" b="1" i="0" u="none" strike="noStrike">
                        <a:solidFill>
                          <a:srgbClr val="0F2303"/>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800" b="1" i="0" u="none" strike="noStrike" dirty="0">
                          <a:solidFill>
                            <a:srgbClr val="0F2303"/>
                          </a:solidFill>
                          <a:effectLst/>
                          <a:latin typeface="Times New Roman" panose="02020603050405020304" pitchFamily="18" charset="0"/>
                        </a:rPr>
                        <a:t>F-5</a:t>
                      </a:r>
                      <a:r>
                        <a:rPr lang="tr-TR" sz="800" b="0" i="0" u="none" strike="noStrike" dirty="0">
                          <a:solidFill>
                            <a:srgbClr val="0F2303"/>
                          </a:solidFill>
                          <a:effectLst/>
                          <a:latin typeface="Times New Roman" panose="02020603050405020304" pitchFamily="18" charset="0"/>
                        </a:rPr>
                        <a:t> Antalya ilinin öğrenci tercihi açısından sosyal ve kültürel avantajları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ctr"/>
                      <a:r>
                        <a:rPr lang="tr-TR" sz="800" b="1" i="0" u="none" strike="noStrike" dirty="0">
                          <a:solidFill>
                            <a:srgbClr val="FF0000"/>
                          </a:solidFill>
                          <a:effectLst/>
                          <a:latin typeface="Times New Roman" panose="02020603050405020304" pitchFamily="18" charset="0"/>
                        </a:rPr>
                        <a:t>T-5 Pandemi nedeniyle uzak eğitim yapılması ve bu nedenle de 2020/2021 Eğitim-Öğretim Yılında uygulamalı derslerin gerçekleştirilememesi sonucu öğrencilerin yeterli düzeyde pratik yapma fırsatı bulamaması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22257143"/>
                  </a:ext>
                </a:extLst>
              </a:tr>
              <a:tr h="283004">
                <a:tc>
                  <a:txBody>
                    <a:bodyPr/>
                    <a:lstStyle/>
                    <a:p>
                      <a:pPr algn="l" fontAlgn="ctr"/>
                      <a:r>
                        <a:rPr lang="fi-FI" sz="800" b="1" i="0" u="none" strike="noStrike">
                          <a:solidFill>
                            <a:srgbClr val="0F2303"/>
                          </a:solidFill>
                          <a:effectLst/>
                          <a:latin typeface="Times New Roman" panose="02020603050405020304" pitchFamily="18" charset="0"/>
                        </a:rPr>
                        <a:t>G-6 </a:t>
                      </a:r>
                      <a:r>
                        <a:rPr lang="fi-FI" sz="800" b="0" i="0" u="none" strike="noStrike">
                          <a:solidFill>
                            <a:srgbClr val="0F2303"/>
                          </a:solidFill>
                          <a:effectLst/>
                          <a:latin typeface="Times New Roman" panose="02020603050405020304" pitchFamily="18" charset="0"/>
                        </a:rPr>
                        <a:t>Üst yönetimin etkin iletişimi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900" b="1" i="0" u="none" strike="noStrike">
                          <a:solidFill>
                            <a:srgbClr val="0F2303"/>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800" b="1" i="0" u="none" strike="noStrike">
                          <a:solidFill>
                            <a:srgbClr val="0F2303"/>
                          </a:solidFill>
                          <a:effectLst/>
                          <a:latin typeface="Times New Roman" panose="02020603050405020304" pitchFamily="18" charset="0"/>
                        </a:rPr>
                        <a:t>F-6</a:t>
                      </a:r>
                      <a:r>
                        <a:rPr lang="tr-TR" sz="800" b="0" i="0" u="none" strike="noStrike">
                          <a:solidFill>
                            <a:srgbClr val="0F2303"/>
                          </a:solidFill>
                          <a:effectLst/>
                          <a:latin typeface="Times New Roman" panose="02020603050405020304" pitchFamily="18" charset="0"/>
                        </a:rPr>
                        <a:t> Antalya ilinde özel üniversite sayısının azlığı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900" b="1" i="0" u="none" strike="noStrike" dirty="0">
                          <a:solidFill>
                            <a:srgbClr val="0F2303"/>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16883307"/>
                  </a:ext>
                </a:extLst>
              </a:tr>
              <a:tr h="558846">
                <a:tc>
                  <a:txBody>
                    <a:bodyPr/>
                    <a:lstStyle/>
                    <a:p>
                      <a:pPr algn="l" fontAlgn="ctr"/>
                      <a:r>
                        <a:rPr lang="tr-TR" sz="800" b="1" i="0" u="none" strike="noStrike">
                          <a:solidFill>
                            <a:srgbClr val="0F2303"/>
                          </a:solidFill>
                          <a:effectLst/>
                          <a:latin typeface="Times New Roman" panose="02020603050405020304" pitchFamily="18" charset="0"/>
                        </a:rPr>
                        <a:t>G-7</a:t>
                      </a:r>
                      <a:r>
                        <a:rPr lang="tr-TR" sz="800" b="0" i="0" u="none" strike="noStrike">
                          <a:solidFill>
                            <a:srgbClr val="0F2303"/>
                          </a:solidFill>
                          <a:effectLst/>
                          <a:latin typeface="Times New Roman" panose="02020603050405020304" pitchFamily="18" charset="0"/>
                        </a:rPr>
                        <a:t> SHMYO bünyesindeki programların iş olanaklarının fazla oluşu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900" b="1" i="0" u="none" strike="noStrike">
                          <a:solidFill>
                            <a:srgbClr val="0F2303"/>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800" b="1" i="0" u="none" strike="noStrike">
                          <a:solidFill>
                            <a:srgbClr val="0F2303"/>
                          </a:solidFill>
                          <a:effectLst/>
                          <a:latin typeface="Times New Roman" panose="02020603050405020304" pitchFamily="18" charset="0"/>
                        </a:rPr>
                        <a:t>F-7</a:t>
                      </a:r>
                      <a:r>
                        <a:rPr lang="tr-TR" sz="800" b="0" i="0" u="none" strike="noStrike">
                          <a:solidFill>
                            <a:srgbClr val="0F2303"/>
                          </a:solidFill>
                          <a:effectLst/>
                          <a:latin typeface="Times New Roman" panose="02020603050405020304" pitchFamily="18" charset="0"/>
                        </a:rPr>
                        <a:t> Mezun öğrencilerin Dikey Geçiş Sınavı ile lisans bölümlerine geçebilme fırsatı (SHMYO bünyesindeki bazı programların diğer fakültede lisans düzeyinde de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900" b="1" i="0" u="none" strike="noStrike" dirty="0">
                          <a:solidFill>
                            <a:srgbClr val="0F2303"/>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51439127"/>
                  </a:ext>
                </a:extLst>
              </a:tr>
              <a:tr h="419135">
                <a:tc>
                  <a:txBody>
                    <a:bodyPr/>
                    <a:lstStyle/>
                    <a:p>
                      <a:pPr algn="l" fontAlgn="ctr"/>
                      <a:r>
                        <a:rPr lang="tr-TR" sz="800" b="1" i="0" u="none" strike="noStrike">
                          <a:solidFill>
                            <a:srgbClr val="0F2303"/>
                          </a:solidFill>
                          <a:effectLst/>
                          <a:latin typeface="Times New Roman" panose="02020603050405020304" pitchFamily="18" charset="0"/>
                        </a:rPr>
                        <a:t>G-8</a:t>
                      </a:r>
                      <a:r>
                        <a:rPr lang="tr-TR" sz="800" b="0" i="0" u="none" strike="noStrike">
                          <a:solidFill>
                            <a:srgbClr val="0F2303"/>
                          </a:solidFill>
                          <a:effectLst/>
                          <a:latin typeface="Times New Roman" panose="02020603050405020304" pitchFamily="18" charset="0"/>
                        </a:rPr>
                        <a:t> Öğrencilerin akademisyenlere kolay bir şekilde ulaşabilmesi ve Öğretim elemanı ile öğrenci iletişiminin güçlü oluşu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900" b="1" i="0" u="none" strike="noStrike">
                          <a:solidFill>
                            <a:srgbClr val="0F2303"/>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800" b="1" i="0" u="none" strike="noStrike">
                          <a:solidFill>
                            <a:srgbClr val="0F2303"/>
                          </a:solidFill>
                          <a:effectLst/>
                          <a:latin typeface="Times New Roman" panose="02020603050405020304" pitchFamily="18" charset="0"/>
                        </a:rPr>
                        <a:t>F-8</a:t>
                      </a:r>
                      <a:r>
                        <a:rPr lang="tr-TR" sz="800" b="0" i="0" u="none" strike="noStrike">
                          <a:solidFill>
                            <a:srgbClr val="0F2303"/>
                          </a:solidFill>
                          <a:effectLst/>
                          <a:latin typeface="Times New Roman" panose="02020603050405020304" pitchFamily="18" charset="0"/>
                        </a:rPr>
                        <a:t> SHMYO bünyesindeki programlarda çift anadal yapma fırsatı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900" b="1" i="0" u="none" strike="noStrike" dirty="0">
                          <a:solidFill>
                            <a:srgbClr val="0F2303"/>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5538981"/>
                  </a:ext>
                </a:extLst>
              </a:tr>
              <a:tr h="419135">
                <a:tc>
                  <a:txBody>
                    <a:bodyPr/>
                    <a:lstStyle/>
                    <a:p>
                      <a:pPr algn="l" fontAlgn="ctr"/>
                      <a:r>
                        <a:rPr lang="tr-TR" sz="800" b="1" i="0" u="none" strike="noStrike">
                          <a:solidFill>
                            <a:srgbClr val="0F2303"/>
                          </a:solidFill>
                          <a:effectLst/>
                          <a:latin typeface="Times New Roman" panose="02020603050405020304" pitchFamily="18" charset="0"/>
                        </a:rPr>
                        <a:t>G -9 </a:t>
                      </a:r>
                      <a:r>
                        <a:rPr lang="tr-TR" sz="800" b="0" i="0" u="none" strike="noStrike">
                          <a:solidFill>
                            <a:srgbClr val="0F2303"/>
                          </a:solidFill>
                          <a:effectLst/>
                          <a:latin typeface="Times New Roman" panose="02020603050405020304" pitchFamily="18" charset="0"/>
                        </a:rPr>
                        <a:t>SHMYO bünyesindeki program çeşitliliğinin zenginliği ve bölgede yer alan diğer vakıf üniversitelerinde bu denli çeşitliliğin olmaması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800" b="0" i="0" u="none" strike="noStrike">
                          <a:solidFill>
                            <a:srgbClr val="0F2303"/>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800" b="1" i="0" u="none" strike="noStrike">
                          <a:solidFill>
                            <a:srgbClr val="0F2303"/>
                          </a:solidFill>
                          <a:effectLst/>
                          <a:latin typeface="Times New Roman" panose="02020603050405020304" pitchFamily="18" charset="0"/>
                        </a:rPr>
                        <a:t>F-9 </a:t>
                      </a:r>
                      <a:r>
                        <a:rPr lang="tr-TR" sz="800" b="0" i="0" u="none" strike="noStrike">
                          <a:solidFill>
                            <a:srgbClr val="0F2303"/>
                          </a:solidFill>
                          <a:effectLst/>
                          <a:latin typeface="Times New Roman" panose="02020603050405020304" pitchFamily="18" charset="0"/>
                        </a:rPr>
                        <a:t>Özel burs imkanlarının varlığı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800" b="0" i="0" u="none" strike="noStrike" dirty="0">
                          <a:solidFill>
                            <a:srgbClr val="0F2303"/>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70502045"/>
                  </a:ext>
                </a:extLst>
              </a:tr>
              <a:tr h="226403">
                <a:tc>
                  <a:txBody>
                    <a:bodyPr/>
                    <a:lstStyle/>
                    <a:p>
                      <a:pPr algn="l" fontAlgn="ctr"/>
                      <a:r>
                        <a:rPr lang="tr-TR" sz="800" b="1" i="0" u="none" strike="noStrike">
                          <a:solidFill>
                            <a:srgbClr val="0F2303"/>
                          </a:solidFill>
                          <a:effectLst/>
                          <a:latin typeface="Times New Roman" panose="02020603050405020304" pitchFamily="18" charset="0"/>
                        </a:rPr>
                        <a:t>G-10 </a:t>
                      </a:r>
                      <a:r>
                        <a:rPr lang="tr-TR" sz="800" b="0" i="0" u="none" strike="noStrike">
                          <a:solidFill>
                            <a:srgbClr val="0F2303"/>
                          </a:solidFill>
                          <a:effectLst/>
                          <a:latin typeface="Times New Roman" panose="02020603050405020304" pitchFamily="18" charset="0"/>
                        </a:rPr>
                        <a:t>Programların doluluk oranının yüksek oluşu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800" b="0" i="0" u="none" strike="noStrike">
                          <a:solidFill>
                            <a:srgbClr val="0F2303"/>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800" b="1" i="0" u="none" strike="noStrike">
                          <a:solidFill>
                            <a:srgbClr val="0F2303"/>
                          </a:solidFill>
                          <a:effectLst/>
                          <a:latin typeface="Times New Roman" panose="02020603050405020304" pitchFamily="18" charset="0"/>
                        </a:rPr>
                        <a:t>F-10</a:t>
                      </a:r>
                      <a:r>
                        <a:rPr lang="tr-TR" sz="800" b="0" i="0" u="none" strike="noStrike">
                          <a:solidFill>
                            <a:srgbClr val="0F2303"/>
                          </a:solidFill>
                          <a:effectLst/>
                          <a:latin typeface="Times New Roman" panose="02020603050405020304" pitchFamily="18" charset="0"/>
                        </a:rPr>
                        <a:t> Üniversitenin yeniliklere açık yapısı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900" b="1" i="0" u="none" strike="noStrike">
                          <a:solidFill>
                            <a:srgbClr val="0F2303"/>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13155663"/>
                  </a:ext>
                </a:extLst>
              </a:tr>
              <a:tr h="419135">
                <a:tc>
                  <a:txBody>
                    <a:bodyPr/>
                    <a:lstStyle/>
                    <a:p>
                      <a:pPr algn="just" fontAlgn="ctr"/>
                      <a:r>
                        <a:rPr lang="tr-TR" sz="800" b="1" i="0" u="none" strike="noStrike" dirty="0">
                          <a:solidFill>
                            <a:srgbClr val="FF0000"/>
                          </a:solidFill>
                          <a:effectLst/>
                          <a:latin typeface="Times New Roman" panose="02020603050405020304" pitchFamily="18" charset="0"/>
                        </a:rPr>
                        <a:t>G-11 Üniversite bünyesinde Sağlık alanı ile ilgili Fizyoterapi ve Rehabilitasyon, Ebelik ve Hemşirelik Bölümlerinin var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900" b="1" i="0" u="none" strike="noStrike" dirty="0">
                          <a:solidFill>
                            <a:srgbClr val="0F2303"/>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800" b="1" i="0" u="none" strike="noStrike">
                          <a:solidFill>
                            <a:srgbClr val="0F2303"/>
                          </a:solidFill>
                          <a:effectLst/>
                          <a:latin typeface="Times New Roman" panose="02020603050405020304" pitchFamily="18" charset="0"/>
                        </a:rPr>
                        <a:t>F-11 </a:t>
                      </a:r>
                      <a:r>
                        <a:rPr lang="tr-TR" sz="800" b="0" i="0" u="none" strike="noStrike">
                          <a:solidFill>
                            <a:srgbClr val="0F2303"/>
                          </a:solidFill>
                          <a:effectLst/>
                          <a:latin typeface="Times New Roman" panose="02020603050405020304" pitchFamily="18" charset="0"/>
                        </a:rPr>
                        <a:t>Fiziksel şartların ve dijital gereçlerin iyi oluşu ve zengin bir kütüphaneye sahip olunması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800" b="1" i="0" u="none" strike="noStrike" dirty="0">
                          <a:solidFill>
                            <a:srgbClr val="0F2303"/>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82506856"/>
                  </a:ext>
                </a:extLst>
              </a:tr>
              <a:tr h="419135">
                <a:tc>
                  <a:txBody>
                    <a:bodyPr/>
                    <a:lstStyle/>
                    <a:p>
                      <a:pPr algn="l" fontAlgn="ctr"/>
                      <a:r>
                        <a:rPr lang="tr-TR" sz="800" b="0" i="0" u="none" strike="noStrike">
                          <a:solidFill>
                            <a:srgbClr val="0F2303"/>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tr-TR" sz="900" b="1" i="0" u="none" strike="noStrike">
                        <a:solidFill>
                          <a:srgbClr val="0F2303"/>
                        </a:solidFill>
                        <a:effectLst/>
                        <a:latin typeface="Times New Roman" panose="02020603050405020304"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tr-TR" sz="800" b="1" i="0" u="none" strike="noStrike">
                          <a:solidFill>
                            <a:srgbClr val="0F2303"/>
                          </a:solidFill>
                          <a:effectLst/>
                          <a:latin typeface="Times New Roman" panose="02020603050405020304" pitchFamily="18" charset="0"/>
                        </a:rPr>
                        <a:t>F-12/T4 </a:t>
                      </a:r>
                      <a:r>
                        <a:rPr lang="tr-TR" sz="800" b="0" i="0" u="none" strike="noStrike">
                          <a:solidFill>
                            <a:srgbClr val="0F2303"/>
                          </a:solidFill>
                          <a:effectLst/>
                          <a:latin typeface="Times New Roman" panose="02020603050405020304" pitchFamily="18" charset="0"/>
                        </a:rPr>
                        <a:t>Bazı </a:t>
                      </a:r>
                      <a:r>
                        <a:rPr lang="tr-TR" sz="800" b="1" i="0" u="none" strike="noStrike">
                          <a:solidFill>
                            <a:srgbClr val="0F2303"/>
                          </a:solidFill>
                          <a:effectLst/>
                          <a:latin typeface="Times New Roman" panose="02020603050405020304" pitchFamily="18" charset="0"/>
                        </a:rPr>
                        <a:t>ö</a:t>
                      </a:r>
                      <a:r>
                        <a:rPr lang="tr-TR" sz="800" b="0" i="0" u="none" strike="noStrike">
                          <a:solidFill>
                            <a:srgbClr val="0F2303"/>
                          </a:solidFill>
                          <a:effectLst/>
                          <a:latin typeface="Times New Roman" panose="02020603050405020304" pitchFamily="18" charset="0"/>
                        </a:rPr>
                        <a:t>ğrencilerin yönlendirme yetersizliği ve araştırma eksikliği nedeniyle bilinçsiz yapılan program tercihleri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tr-TR" sz="800" b="1" i="0" u="none" strike="noStrike" dirty="0">
                          <a:solidFill>
                            <a:srgbClr val="0F2303"/>
                          </a:solidFill>
                          <a:effectLst/>
                          <a:latin typeface="Times New Roman" panose="02020603050405020304"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641579883"/>
                  </a:ext>
                </a:extLst>
              </a:tr>
            </a:tbl>
          </a:graphicData>
        </a:graphic>
      </p:graphicFrame>
    </p:spTree>
    <p:extLst>
      <p:ext uri="{BB962C8B-B14F-4D97-AF65-F5344CB8AC3E}">
        <p14:creationId xmlns:p14="http://schemas.microsoft.com/office/powerpoint/2010/main" val="238898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a:extLst>
              <a:ext uri="{FF2B5EF4-FFF2-40B4-BE49-F238E27FC236}">
                <a16:creationId xmlns:a16="http://schemas.microsoft.com/office/drawing/2014/main" id="{3C91E1E4-CB9F-48DF-95F4-22AFB9B3392D}"/>
              </a:ext>
            </a:extLst>
          </p:cNvPr>
          <p:cNvGraphicFramePr>
            <a:graphicFrameLocks noGrp="1"/>
          </p:cNvGraphicFramePr>
          <p:nvPr>
            <p:extLst>
              <p:ext uri="{D42A27DB-BD31-4B8C-83A1-F6EECF244321}">
                <p14:modId xmlns:p14="http://schemas.microsoft.com/office/powerpoint/2010/main" val="4019106649"/>
              </p:ext>
            </p:extLst>
          </p:nvPr>
        </p:nvGraphicFramePr>
        <p:xfrm>
          <a:off x="546100" y="941890"/>
          <a:ext cx="8102599" cy="5561703"/>
        </p:xfrm>
        <a:graphic>
          <a:graphicData uri="http://schemas.openxmlformats.org/drawingml/2006/table">
            <a:tbl>
              <a:tblPr/>
              <a:tblGrid>
                <a:gridCol w="2784069">
                  <a:extLst>
                    <a:ext uri="{9D8B030D-6E8A-4147-A177-3AD203B41FA5}">
                      <a16:colId xmlns:a16="http://schemas.microsoft.com/office/drawing/2014/main" val="2081199196"/>
                    </a:ext>
                  </a:extLst>
                </a:gridCol>
                <a:gridCol w="2534461">
                  <a:extLst>
                    <a:ext uri="{9D8B030D-6E8A-4147-A177-3AD203B41FA5}">
                      <a16:colId xmlns:a16="http://schemas.microsoft.com/office/drawing/2014/main" val="1508536679"/>
                    </a:ext>
                  </a:extLst>
                </a:gridCol>
                <a:gridCol w="2784069">
                  <a:extLst>
                    <a:ext uri="{9D8B030D-6E8A-4147-A177-3AD203B41FA5}">
                      <a16:colId xmlns:a16="http://schemas.microsoft.com/office/drawing/2014/main" val="2267325892"/>
                    </a:ext>
                  </a:extLst>
                </a:gridCol>
              </a:tblGrid>
              <a:tr h="400560">
                <a:tc>
                  <a:txBody>
                    <a:bodyPr/>
                    <a:lstStyle/>
                    <a:p>
                      <a:pPr algn="ctr" fontAlgn="ctr"/>
                      <a:r>
                        <a:rPr lang="tr-TR" sz="900" b="1" i="0" u="none" strike="noStrike" dirty="0">
                          <a:solidFill>
                            <a:srgbClr val="000000"/>
                          </a:solidFill>
                          <a:effectLst/>
                          <a:latin typeface="Times New Roman" panose="02020603050405020304" pitchFamily="18" charset="0"/>
                        </a:rPr>
                        <a:t>PAYDAŞ ADI</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000000"/>
                          </a:solidFill>
                          <a:effectLst/>
                          <a:latin typeface="Times New Roman" panose="02020603050405020304" pitchFamily="18" charset="0"/>
                        </a:rPr>
                        <a:t>PAYDAŞ NEDENİ</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dirty="0">
                          <a:solidFill>
                            <a:srgbClr val="000000"/>
                          </a:solidFill>
                          <a:effectLst/>
                          <a:latin typeface="Times New Roman" panose="02020603050405020304" pitchFamily="18" charset="0"/>
                        </a:rPr>
                        <a:t>PAYDAŞ BEKLENTİSİ</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2193579"/>
                  </a:ext>
                </a:extLst>
              </a:tr>
              <a:tr h="207169">
                <a:tc>
                  <a:txBody>
                    <a:bodyPr/>
                    <a:lstStyle/>
                    <a:p>
                      <a:pPr algn="ctr" fontAlgn="ctr"/>
                      <a:r>
                        <a:rPr lang="tr-TR" sz="900" b="0" i="0" u="none" strike="noStrike" dirty="0">
                          <a:solidFill>
                            <a:srgbClr val="000000"/>
                          </a:solidFill>
                          <a:effectLst/>
                          <a:latin typeface="Times New Roman" panose="02020603050405020304" pitchFamily="18" charset="0"/>
                        </a:rPr>
                        <a:t>Rektörlük</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Üst Yönetim</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Verilen Görevlerin zamanında ve doğru şekilde yerine getirilmesi</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911105"/>
                  </a:ext>
                </a:extLst>
              </a:tr>
              <a:tr h="207169">
                <a:tc>
                  <a:txBody>
                    <a:bodyPr/>
                    <a:lstStyle/>
                    <a:p>
                      <a:pPr algn="ctr" fontAlgn="ctr"/>
                      <a:r>
                        <a:rPr lang="tr-TR" sz="900" b="0" i="0" u="none" strike="noStrike" dirty="0">
                          <a:solidFill>
                            <a:srgbClr val="000000"/>
                          </a:solidFill>
                          <a:effectLst/>
                          <a:latin typeface="Times New Roman" panose="02020603050405020304" pitchFamily="18" charset="0"/>
                        </a:rPr>
                        <a:t>Genel Sekreterlik</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Üst Yönetim</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Verilen Görevlerin zamanında ve doğru şekilde yerine getirilmesi</a:t>
                      </a:r>
                    </a:p>
                  </a:txBody>
                  <a:tcPr marL="3514" marR="3514" marT="35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1759602"/>
                  </a:ext>
                </a:extLst>
              </a:tr>
              <a:tr h="161193">
                <a:tc>
                  <a:txBody>
                    <a:bodyPr/>
                    <a:lstStyle/>
                    <a:p>
                      <a:pPr algn="ctr" fontAlgn="ctr"/>
                      <a:r>
                        <a:rPr lang="tr-TR" sz="900" b="0" i="0" u="none" strike="noStrike">
                          <a:solidFill>
                            <a:srgbClr val="000000"/>
                          </a:solidFill>
                          <a:effectLst/>
                          <a:latin typeface="Times New Roman" panose="02020603050405020304" pitchFamily="18" charset="0"/>
                        </a:rPr>
                        <a:t>YÖK</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Yükseköğretim kurumlarının bağlı olduğu en üst kuruluş </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Mevzuata uygun çalışılması</a:t>
                      </a:r>
                    </a:p>
                  </a:txBody>
                  <a:tcPr marL="3514" marR="3514" marT="35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47555666"/>
                  </a:ext>
                </a:extLst>
              </a:tr>
              <a:tr h="195308">
                <a:tc>
                  <a:txBody>
                    <a:bodyPr/>
                    <a:lstStyle/>
                    <a:p>
                      <a:pPr algn="ctr" fontAlgn="ctr"/>
                      <a:r>
                        <a:rPr lang="tr-TR" sz="900" b="0" i="0" u="none" strike="noStrike" dirty="0">
                          <a:solidFill>
                            <a:srgbClr val="000000"/>
                          </a:solidFill>
                          <a:effectLst/>
                          <a:latin typeface="Times New Roman" panose="02020603050405020304" pitchFamily="18" charset="0"/>
                        </a:rPr>
                        <a:t>TÜBİTAK</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Projeler ve kariyer destek</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Nitelikli proje üretme, nitelikli yayın çıkarma</a:t>
                      </a:r>
                    </a:p>
                  </a:txBody>
                  <a:tcPr marL="3514" marR="3514" marT="35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46707524"/>
                  </a:ext>
                </a:extLst>
              </a:tr>
              <a:tr h="187495">
                <a:tc>
                  <a:txBody>
                    <a:bodyPr/>
                    <a:lstStyle/>
                    <a:p>
                      <a:pPr algn="ctr" fontAlgn="ctr"/>
                      <a:r>
                        <a:rPr lang="tr-TR" sz="900" b="0" i="0" u="none" strike="noStrike">
                          <a:solidFill>
                            <a:srgbClr val="000000"/>
                          </a:solidFill>
                          <a:effectLst/>
                          <a:latin typeface="Times New Roman" panose="02020603050405020304" pitchFamily="18" charset="0"/>
                        </a:rPr>
                        <a:t>Sağlık Bakanlığı</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Politika yapıcı ve yasa uygulayıcı</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Yasalara uyma ve uygulama</a:t>
                      </a:r>
                      <a:br>
                        <a:rPr lang="tr-TR" sz="900" b="0" i="0" u="none" strike="noStrike">
                          <a:solidFill>
                            <a:srgbClr val="000000"/>
                          </a:solidFill>
                          <a:effectLst/>
                          <a:latin typeface="Times New Roman" panose="02020603050405020304" pitchFamily="18" charset="0"/>
                        </a:rPr>
                      </a:br>
                      <a:r>
                        <a:rPr lang="tr-TR" sz="900" b="0" i="0" u="none" strike="noStrike">
                          <a:solidFill>
                            <a:srgbClr val="000000"/>
                          </a:solidFill>
                          <a:effectLst/>
                          <a:latin typeface="Times New Roman" panose="02020603050405020304" pitchFamily="18" charset="0"/>
                        </a:rPr>
                        <a:t>destek</a:t>
                      </a:r>
                    </a:p>
                  </a:txBody>
                  <a:tcPr marL="3514" marR="3514" marT="35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47068435"/>
                  </a:ext>
                </a:extLst>
              </a:tr>
              <a:tr h="187495">
                <a:tc>
                  <a:txBody>
                    <a:bodyPr/>
                    <a:lstStyle/>
                    <a:p>
                      <a:pPr algn="ctr" fontAlgn="ctr"/>
                      <a:r>
                        <a:rPr lang="tr-TR" sz="900" b="0" i="0" u="none" strike="noStrike">
                          <a:solidFill>
                            <a:srgbClr val="000000"/>
                          </a:solidFill>
                          <a:effectLst/>
                          <a:latin typeface="Times New Roman" panose="02020603050405020304" pitchFamily="18" charset="0"/>
                        </a:rPr>
                        <a:t>İl Sağlık Müdürlüğü</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Öğrencilere staj imkanı sağlamak</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İş birliği yapılması</a:t>
                      </a:r>
                    </a:p>
                  </a:txBody>
                  <a:tcPr marL="3514" marR="3514" marT="35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31706026"/>
                  </a:ext>
                </a:extLst>
              </a:tr>
              <a:tr h="171871">
                <a:tc>
                  <a:txBody>
                    <a:bodyPr/>
                    <a:lstStyle/>
                    <a:p>
                      <a:pPr algn="ctr" fontAlgn="ctr"/>
                      <a:r>
                        <a:rPr lang="tr-TR" sz="900" b="0" i="0" u="none" strike="noStrike">
                          <a:solidFill>
                            <a:srgbClr val="000000"/>
                          </a:solidFill>
                          <a:effectLst/>
                          <a:latin typeface="Times New Roman" panose="02020603050405020304" pitchFamily="18" charset="0"/>
                        </a:rPr>
                        <a:t>Öğrenciler</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Eğitim hizmeti alır</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İyi eğitim almak</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2814659"/>
                  </a:ext>
                </a:extLst>
              </a:tr>
              <a:tr h="148433">
                <a:tc>
                  <a:txBody>
                    <a:bodyPr/>
                    <a:lstStyle/>
                    <a:p>
                      <a:pPr algn="ctr" fontAlgn="ctr"/>
                      <a:r>
                        <a:rPr lang="tr-TR" sz="900" b="0" i="0" u="none" strike="noStrike" dirty="0">
                          <a:solidFill>
                            <a:srgbClr val="000000"/>
                          </a:solidFill>
                          <a:effectLst/>
                          <a:latin typeface="Times New Roman" panose="02020603050405020304" pitchFamily="18" charset="0"/>
                        </a:rPr>
                        <a:t>Akademisyenler</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Eğitim vermek ve akademik çalışma yapmak</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Eğitimin öğrenciler tarafından alınması</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33579430"/>
                  </a:ext>
                </a:extLst>
              </a:tr>
              <a:tr h="148433">
                <a:tc>
                  <a:txBody>
                    <a:bodyPr/>
                    <a:lstStyle/>
                    <a:p>
                      <a:pPr algn="ctr" fontAlgn="ctr"/>
                      <a:r>
                        <a:rPr lang="tr-TR" sz="900" b="0" i="0" u="none" strike="noStrike">
                          <a:solidFill>
                            <a:srgbClr val="000000"/>
                          </a:solidFill>
                          <a:effectLst/>
                          <a:latin typeface="Times New Roman" panose="02020603050405020304" pitchFamily="18" charset="0"/>
                        </a:rPr>
                        <a:t>Veliler</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Hizmet memnuniyeti,nitelikli eğitim</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24598213"/>
                  </a:ext>
                </a:extLst>
              </a:tr>
              <a:tr h="179683">
                <a:tc>
                  <a:txBody>
                    <a:bodyPr/>
                    <a:lstStyle/>
                    <a:p>
                      <a:pPr algn="ctr" fontAlgn="ctr"/>
                      <a:r>
                        <a:rPr lang="tr-TR" sz="900" b="0" i="0" u="none" strike="noStrike">
                          <a:solidFill>
                            <a:srgbClr val="000000"/>
                          </a:solidFill>
                          <a:effectLst/>
                          <a:latin typeface="Times New Roman" panose="02020603050405020304" pitchFamily="18" charset="0"/>
                        </a:rPr>
                        <a:t>İnsan Kaynakları</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Hizmet</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Personel ihtiyacı,görevde yükselme, İşbirliği yapılması</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36826560"/>
                  </a:ext>
                </a:extLst>
              </a:tr>
              <a:tr h="277337">
                <a:tc>
                  <a:txBody>
                    <a:bodyPr/>
                    <a:lstStyle/>
                    <a:p>
                      <a:pPr algn="ctr" fontAlgn="ctr"/>
                      <a:r>
                        <a:rPr lang="tr-TR" sz="900" b="0" i="0" u="none" strike="noStrike">
                          <a:solidFill>
                            <a:srgbClr val="000000"/>
                          </a:solidFill>
                          <a:effectLst/>
                          <a:latin typeface="Times New Roman" panose="02020603050405020304" pitchFamily="18" charset="0"/>
                        </a:rPr>
                        <a:t>Destek Hizmetleri</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Hizmet</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Temizlik, malzeme tamini, onarım gibi ihtiyaç duyulan hizmetlerin sağlanması hususunda iş birliği yapılması</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95982536"/>
                  </a:ext>
                </a:extLst>
              </a:tr>
              <a:tr h="210932">
                <a:tc>
                  <a:txBody>
                    <a:bodyPr/>
                    <a:lstStyle/>
                    <a:p>
                      <a:pPr algn="ctr" fontAlgn="ctr"/>
                      <a:r>
                        <a:rPr lang="tr-TR" sz="900" b="0" i="0" u="none" strike="noStrike">
                          <a:solidFill>
                            <a:srgbClr val="000000"/>
                          </a:solidFill>
                          <a:effectLst/>
                          <a:latin typeface="Times New Roman" panose="02020603050405020304" pitchFamily="18" charset="0"/>
                        </a:rPr>
                        <a:t>Öğrenci İşleri</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Hizmet</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Eğitim-öğretim süreçlerinin sağlıklı  işlemesi için iş birliği yapılması</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92709673"/>
                  </a:ext>
                </a:extLst>
              </a:tr>
              <a:tr h="187495">
                <a:tc>
                  <a:txBody>
                    <a:bodyPr/>
                    <a:lstStyle/>
                    <a:p>
                      <a:pPr algn="ctr" fontAlgn="ctr"/>
                      <a:r>
                        <a:rPr lang="tr-TR" sz="900" b="0" i="0" u="none" strike="noStrike">
                          <a:solidFill>
                            <a:srgbClr val="000000"/>
                          </a:solidFill>
                          <a:effectLst/>
                          <a:latin typeface="Times New Roman" panose="02020603050405020304" pitchFamily="18" charset="0"/>
                        </a:rPr>
                        <a:t>Diğer İdari Birimler / Koordinatörlükler</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Hizmet</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Eğitim-öğretim süreçlerinin sağlıklı  işlemesi </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08742781"/>
                  </a:ext>
                </a:extLst>
              </a:tr>
              <a:tr h="207169">
                <a:tc>
                  <a:txBody>
                    <a:bodyPr/>
                    <a:lstStyle/>
                    <a:p>
                      <a:pPr algn="ctr" fontAlgn="ctr"/>
                      <a:r>
                        <a:rPr lang="tr-TR" sz="900" b="0" i="0" u="none" strike="noStrike">
                          <a:solidFill>
                            <a:srgbClr val="000000"/>
                          </a:solidFill>
                          <a:effectLst/>
                          <a:latin typeface="Times New Roman" panose="02020603050405020304" pitchFamily="18" charset="0"/>
                        </a:rPr>
                        <a:t>Mezunlar</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Üniversite tanıtımı/program çıktısı/potansiyel mesleki destek</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İş olanak sunması ve mezuniyet sonrası destek/ilgi</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13874603"/>
                  </a:ext>
                </a:extLst>
              </a:tr>
              <a:tr h="274924">
                <a:tc>
                  <a:txBody>
                    <a:bodyPr/>
                    <a:lstStyle/>
                    <a:p>
                      <a:pPr algn="ctr" fontAlgn="ctr"/>
                      <a:r>
                        <a:rPr lang="tr-TR" sz="900" b="0" i="0" u="none" strike="noStrike">
                          <a:solidFill>
                            <a:srgbClr val="000000"/>
                          </a:solidFill>
                          <a:effectLst/>
                          <a:latin typeface="Times New Roman" panose="02020603050405020304" pitchFamily="18" charset="0"/>
                        </a:rPr>
                        <a:t>Sağlık Bilimler Fakültesi</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Eğitim-öğretim süreçleri hakkında bilgi paylaşımı ve destek ile laboratuvar imkanlarının paylaşımı</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İşbirliği yapılması</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2441501"/>
                  </a:ext>
                </a:extLst>
              </a:tr>
              <a:tr h="274924">
                <a:tc>
                  <a:txBody>
                    <a:bodyPr/>
                    <a:lstStyle/>
                    <a:p>
                      <a:pPr algn="ctr" fontAlgn="ctr"/>
                      <a:r>
                        <a:rPr lang="tr-TR" sz="900" b="0" i="0" u="none" strike="noStrike">
                          <a:solidFill>
                            <a:srgbClr val="000000"/>
                          </a:solidFill>
                          <a:effectLst/>
                          <a:latin typeface="Times New Roman" panose="02020603050405020304" pitchFamily="18" charset="0"/>
                        </a:rPr>
                        <a:t>Diş Hekimliği Fakültesi</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Eğitim-öğretim süreçleri hakkında bilgi paylaşımı ve destek ile laboratuvar imkanlarının paylaşımı</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İşbirliği yapılması</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2396071"/>
                  </a:ext>
                </a:extLst>
              </a:tr>
              <a:tr h="274924">
                <a:tc>
                  <a:txBody>
                    <a:bodyPr/>
                    <a:lstStyle/>
                    <a:p>
                      <a:pPr algn="ctr" fontAlgn="ctr"/>
                      <a:r>
                        <a:rPr lang="tr-TR" sz="900" b="0" i="0" u="none" strike="noStrike">
                          <a:solidFill>
                            <a:srgbClr val="000000"/>
                          </a:solidFill>
                          <a:effectLst/>
                          <a:latin typeface="Times New Roman" panose="02020603050405020304" pitchFamily="18" charset="0"/>
                        </a:rPr>
                        <a:t>Mühendislik ve Doğa Bilimleri Fakültesi</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Eğitim-öğretim süreçleri hakkında bilgi paylaşımı ve destek ile laboratuvar imkanlarının paylaşımı</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İşbirliği yapılması</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62803213"/>
                  </a:ext>
                </a:extLst>
              </a:tr>
              <a:tr h="132810">
                <a:tc>
                  <a:txBody>
                    <a:bodyPr/>
                    <a:lstStyle/>
                    <a:p>
                      <a:pPr algn="ctr" fontAlgn="ctr"/>
                      <a:r>
                        <a:rPr lang="tr-TR" sz="900" b="0" i="0" u="none" strike="noStrike">
                          <a:solidFill>
                            <a:srgbClr val="000000"/>
                          </a:solidFill>
                          <a:effectLst/>
                          <a:latin typeface="Times New Roman" panose="02020603050405020304" pitchFamily="18" charset="0"/>
                        </a:rPr>
                        <a:t>Diğer Akademik Birimler</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Verilen ortak eğitim hizmeti</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İşbirliği yapılması</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extLst>
                  <a:ext uri="{0D108BD9-81ED-4DB2-BD59-A6C34878D82A}">
                    <a16:rowId xmlns:a16="http://schemas.microsoft.com/office/drawing/2014/main" val="3764469762"/>
                  </a:ext>
                </a:extLst>
              </a:tr>
              <a:tr h="167964">
                <a:tc>
                  <a:txBody>
                    <a:bodyPr/>
                    <a:lstStyle/>
                    <a:p>
                      <a:pPr algn="ctr" fontAlgn="ctr"/>
                      <a:r>
                        <a:rPr lang="tr-TR" sz="900" b="0" i="0" u="none" strike="noStrike">
                          <a:solidFill>
                            <a:srgbClr val="000000"/>
                          </a:solidFill>
                          <a:effectLst/>
                          <a:latin typeface="Times New Roman" panose="02020603050405020304" pitchFamily="18" charset="0"/>
                        </a:rPr>
                        <a:t>Bağımsız Akredite Kuruluşu</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Bilgi/Mevzuat</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Raporlama, Kalite Bünyesinde Faaliyet Gösterme</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extLst>
                  <a:ext uri="{0D108BD9-81ED-4DB2-BD59-A6C34878D82A}">
                    <a16:rowId xmlns:a16="http://schemas.microsoft.com/office/drawing/2014/main" val="2640451118"/>
                  </a:ext>
                </a:extLst>
              </a:tr>
              <a:tr h="285149">
                <a:tc>
                  <a:txBody>
                    <a:bodyPr/>
                    <a:lstStyle/>
                    <a:p>
                      <a:pPr algn="ctr" fontAlgn="ctr"/>
                      <a:r>
                        <a:rPr lang="tr-TR" sz="900" b="0" i="0" u="none" strike="noStrike">
                          <a:solidFill>
                            <a:srgbClr val="000000"/>
                          </a:solidFill>
                          <a:effectLst/>
                          <a:latin typeface="Times New Roman" panose="02020603050405020304" pitchFamily="18" charset="0"/>
                        </a:rPr>
                        <a:t>Yükseköğretim Kalite Kurulu (YÖKAK)</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ABÜ İç Kalite Güvence Sisteminin oluşturulması ve ABÜ iç kalite güvencesinin artırılması</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Düzenli olarak KİDR, Kurumsal Dış Değerlendirme ve Kurumsal Akreditasyon süreçlerinde işbirliği</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31832285"/>
                  </a:ext>
                </a:extLst>
              </a:tr>
              <a:tr h="285149">
                <a:tc>
                  <a:txBody>
                    <a:bodyPr/>
                    <a:lstStyle/>
                    <a:p>
                      <a:pPr algn="ctr" fontAlgn="ctr"/>
                      <a:r>
                        <a:rPr lang="tr-TR" sz="900" b="0" i="0" u="none" strike="noStrike">
                          <a:solidFill>
                            <a:srgbClr val="000000"/>
                          </a:solidFill>
                          <a:effectLst/>
                          <a:latin typeface="Times New Roman" panose="02020603050405020304" pitchFamily="18" charset="0"/>
                        </a:rPr>
                        <a:t>T.C. Cumhurbaşkanlığı Kariyer Ofisi</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Staj seferberliği ve benzeri konuların takip edilmesi</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Öğrencileri bilgilendirmek ve staj yerleri bulmalarına yardımcı olmak</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2739024"/>
                  </a:ext>
                </a:extLst>
              </a:tr>
              <a:tr h="285149">
                <a:tc>
                  <a:txBody>
                    <a:bodyPr/>
                    <a:lstStyle/>
                    <a:p>
                      <a:pPr algn="ctr" fontAlgn="ctr"/>
                      <a:r>
                        <a:rPr lang="tr-TR" sz="900" b="0" i="0" u="none" strike="noStrike">
                          <a:solidFill>
                            <a:srgbClr val="000000"/>
                          </a:solidFill>
                          <a:effectLst/>
                          <a:latin typeface="Times New Roman" panose="02020603050405020304" pitchFamily="18" charset="0"/>
                        </a:rPr>
                        <a:t>Akdeniz Üniversitesi</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Bilgi paylaşımı ve ortak çalışmalar</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İş birliği, eğitim ve araştırmada paylaşım ve ortaklık</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0082871"/>
                  </a:ext>
                </a:extLst>
              </a:tr>
            </a:tbl>
          </a:graphicData>
        </a:graphic>
      </p:graphicFrame>
    </p:spTree>
    <p:extLst>
      <p:ext uri="{BB962C8B-B14F-4D97-AF65-F5344CB8AC3E}">
        <p14:creationId xmlns:p14="http://schemas.microsoft.com/office/powerpoint/2010/main" val="45983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a:extLst>
              <a:ext uri="{FF2B5EF4-FFF2-40B4-BE49-F238E27FC236}">
                <a16:creationId xmlns:a16="http://schemas.microsoft.com/office/drawing/2014/main" id="{3C91E1E4-CB9F-48DF-95F4-22AFB9B3392D}"/>
              </a:ext>
            </a:extLst>
          </p:cNvPr>
          <p:cNvGraphicFramePr>
            <a:graphicFrameLocks noGrp="1"/>
          </p:cNvGraphicFramePr>
          <p:nvPr>
            <p:extLst>
              <p:ext uri="{D42A27DB-BD31-4B8C-83A1-F6EECF244321}">
                <p14:modId xmlns:p14="http://schemas.microsoft.com/office/powerpoint/2010/main" val="301831749"/>
              </p:ext>
            </p:extLst>
          </p:nvPr>
        </p:nvGraphicFramePr>
        <p:xfrm>
          <a:off x="546100" y="1487613"/>
          <a:ext cx="7899399" cy="4946528"/>
        </p:xfrm>
        <a:graphic>
          <a:graphicData uri="http://schemas.openxmlformats.org/drawingml/2006/table">
            <a:tbl>
              <a:tblPr/>
              <a:tblGrid>
                <a:gridCol w="2714249">
                  <a:extLst>
                    <a:ext uri="{9D8B030D-6E8A-4147-A177-3AD203B41FA5}">
                      <a16:colId xmlns:a16="http://schemas.microsoft.com/office/drawing/2014/main" val="2081199196"/>
                    </a:ext>
                  </a:extLst>
                </a:gridCol>
                <a:gridCol w="2470901">
                  <a:extLst>
                    <a:ext uri="{9D8B030D-6E8A-4147-A177-3AD203B41FA5}">
                      <a16:colId xmlns:a16="http://schemas.microsoft.com/office/drawing/2014/main" val="1508536679"/>
                    </a:ext>
                  </a:extLst>
                </a:gridCol>
                <a:gridCol w="2714249">
                  <a:extLst>
                    <a:ext uri="{9D8B030D-6E8A-4147-A177-3AD203B41FA5}">
                      <a16:colId xmlns:a16="http://schemas.microsoft.com/office/drawing/2014/main" val="2267325892"/>
                    </a:ext>
                  </a:extLst>
                </a:gridCol>
              </a:tblGrid>
              <a:tr h="417159">
                <a:tc>
                  <a:txBody>
                    <a:bodyPr/>
                    <a:lstStyle/>
                    <a:p>
                      <a:pPr algn="ctr" fontAlgn="ctr"/>
                      <a:r>
                        <a:rPr lang="tr-TR" sz="900" b="1" i="0" u="none" strike="noStrike" dirty="0">
                          <a:solidFill>
                            <a:srgbClr val="000000"/>
                          </a:solidFill>
                          <a:effectLst/>
                          <a:latin typeface="Times New Roman" panose="02020603050405020304" pitchFamily="18" charset="0"/>
                        </a:rPr>
                        <a:t>PAYDAŞ ADI</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000000"/>
                          </a:solidFill>
                          <a:effectLst/>
                          <a:latin typeface="Times New Roman" panose="02020603050405020304" pitchFamily="18" charset="0"/>
                        </a:rPr>
                        <a:t>PAYDAŞ NEDENİ</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dirty="0">
                          <a:solidFill>
                            <a:srgbClr val="000000"/>
                          </a:solidFill>
                          <a:effectLst/>
                          <a:latin typeface="Times New Roman" panose="02020603050405020304" pitchFamily="18" charset="0"/>
                        </a:rPr>
                        <a:t>PAYDAŞ BEKLENTİSİ</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2193579"/>
                  </a:ext>
                </a:extLst>
              </a:tr>
              <a:tr h="215754">
                <a:tc>
                  <a:txBody>
                    <a:bodyPr/>
                    <a:lstStyle/>
                    <a:p>
                      <a:pPr algn="ctr" fontAlgn="ctr"/>
                      <a:r>
                        <a:rPr lang="tr-TR" sz="900" b="0" i="0" u="none" strike="noStrike">
                          <a:solidFill>
                            <a:srgbClr val="000000"/>
                          </a:solidFill>
                          <a:effectLst/>
                          <a:latin typeface="Times New Roman" panose="02020603050405020304" pitchFamily="18" charset="0"/>
                        </a:rPr>
                        <a:t>Diğer Üniversiteler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Bilgi paylaşımı ve ortak çalışmalar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İş birliği, eğitim ve araştırmada paylaşım ve ortaklık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911105"/>
                  </a:ext>
                </a:extLst>
              </a:tr>
              <a:tr h="215754">
                <a:tc>
                  <a:txBody>
                    <a:bodyPr/>
                    <a:lstStyle/>
                    <a:p>
                      <a:pPr algn="ctr" fontAlgn="ctr"/>
                      <a:r>
                        <a:rPr lang="fr-FR" sz="900" b="0" i="0" u="none" strike="noStrike">
                          <a:solidFill>
                            <a:srgbClr val="000000"/>
                          </a:solidFill>
                          <a:effectLst/>
                          <a:latin typeface="Times New Roman" panose="02020603050405020304" pitchFamily="18" charset="0"/>
                        </a:rPr>
                        <a:t>A Plus Özel Ambulans Servisi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1759602"/>
                  </a:ext>
                </a:extLst>
              </a:tr>
              <a:tr h="167873">
                <a:tc>
                  <a:txBody>
                    <a:bodyPr/>
                    <a:lstStyle/>
                    <a:p>
                      <a:pPr algn="ctr" fontAlgn="ctr"/>
                      <a:r>
                        <a:rPr lang="tr-TR" sz="900" b="0" i="0" u="none" strike="noStrike">
                          <a:solidFill>
                            <a:srgbClr val="000000"/>
                          </a:solidFill>
                          <a:effectLst/>
                          <a:latin typeface="Times New Roman" panose="02020603050405020304" pitchFamily="18" charset="0"/>
                        </a:rPr>
                        <a:t>Afyonkarahisar Devlet Hastanesi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47555666"/>
                  </a:ext>
                </a:extLst>
              </a:tr>
              <a:tr h="203402">
                <a:tc>
                  <a:txBody>
                    <a:bodyPr/>
                    <a:lstStyle/>
                    <a:p>
                      <a:pPr algn="ctr" fontAlgn="ctr"/>
                      <a:r>
                        <a:rPr lang="tr-TR" sz="900" b="0" i="0" u="none" strike="noStrike">
                          <a:solidFill>
                            <a:srgbClr val="000000"/>
                          </a:solidFill>
                          <a:effectLst/>
                          <a:latin typeface="Times New Roman" panose="02020603050405020304" pitchFamily="18" charset="0"/>
                        </a:rPr>
                        <a:t>Afyonkarahisar Sandıklı Devlet Hastanesi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46707524"/>
                  </a:ext>
                </a:extLst>
              </a:tr>
              <a:tr h="195265">
                <a:tc>
                  <a:txBody>
                    <a:bodyPr/>
                    <a:lstStyle/>
                    <a:p>
                      <a:pPr algn="ctr" fontAlgn="ctr"/>
                      <a:r>
                        <a:rPr lang="tr-TR" sz="900" b="0" i="0" u="none" strike="noStrike">
                          <a:solidFill>
                            <a:srgbClr val="000000"/>
                          </a:solidFill>
                          <a:effectLst/>
                          <a:latin typeface="Times New Roman" panose="02020603050405020304" pitchFamily="18" charset="0"/>
                        </a:rPr>
                        <a:t>Akdeniz Şifa Hastanesi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47068435"/>
                  </a:ext>
                </a:extLst>
              </a:tr>
              <a:tr h="195265">
                <a:tc>
                  <a:txBody>
                    <a:bodyPr/>
                    <a:lstStyle/>
                    <a:p>
                      <a:pPr algn="ctr" fontAlgn="ctr"/>
                      <a:r>
                        <a:rPr lang="tr-TR" sz="900" b="0" i="0" u="none" strike="noStrike">
                          <a:solidFill>
                            <a:srgbClr val="000000"/>
                          </a:solidFill>
                          <a:effectLst/>
                          <a:latin typeface="Times New Roman" panose="02020603050405020304" pitchFamily="18" charset="0"/>
                        </a:rPr>
                        <a:t>Aksaray İl Ambulans Servisi Başhekimliği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31706026"/>
                  </a:ext>
                </a:extLst>
              </a:tr>
              <a:tr h="295608">
                <a:tc>
                  <a:txBody>
                    <a:bodyPr/>
                    <a:lstStyle/>
                    <a:p>
                      <a:pPr algn="ctr" fontAlgn="ctr"/>
                      <a:r>
                        <a:rPr lang="tr-TR" sz="900" b="0" i="0" u="none" strike="noStrike" dirty="0">
                          <a:solidFill>
                            <a:srgbClr val="000000"/>
                          </a:solidFill>
                          <a:effectLst/>
                          <a:latin typeface="Times New Roman" panose="02020603050405020304" pitchFamily="18" charset="0"/>
                        </a:rPr>
                        <a:t>Alanya Alâeddin Keykubat Üniversitesi Eğitim ve Araştırma Hastanesi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2814659"/>
                  </a:ext>
                </a:extLst>
              </a:tr>
              <a:tr h="295608">
                <a:tc>
                  <a:txBody>
                    <a:bodyPr/>
                    <a:lstStyle/>
                    <a:p>
                      <a:pPr algn="ctr" fontAlgn="ctr"/>
                      <a:r>
                        <a:rPr lang="tr-TR" sz="900" b="0" i="0" u="none" strike="noStrike">
                          <a:solidFill>
                            <a:srgbClr val="000000"/>
                          </a:solidFill>
                          <a:effectLst/>
                          <a:latin typeface="Times New Roman" panose="02020603050405020304" pitchFamily="18" charset="0"/>
                        </a:rPr>
                        <a:t>Alanya Alaaddin Keykubat Üniversitesi Eğitim ve Araştırma Hastanesi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33579430"/>
                  </a:ext>
                </a:extLst>
              </a:tr>
              <a:tr h="154584">
                <a:tc>
                  <a:txBody>
                    <a:bodyPr/>
                    <a:lstStyle/>
                    <a:p>
                      <a:pPr algn="ctr" fontAlgn="ctr"/>
                      <a:r>
                        <a:rPr lang="es-ES" sz="900" b="0" i="0" u="none" strike="noStrike">
                          <a:solidFill>
                            <a:srgbClr val="000000"/>
                          </a:solidFill>
                          <a:effectLst/>
                          <a:latin typeface="Times New Roman" panose="02020603050405020304" pitchFamily="18" charset="0"/>
                        </a:rPr>
                        <a:t>Alanya Eğitim ve Araştırma Hastanesi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24598213"/>
                  </a:ext>
                </a:extLst>
              </a:tr>
              <a:tr h="187129">
                <a:tc>
                  <a:txBody>
                    <a:bodyPr/>
                    <a:lstStyle/>
                    <a:p>
                      <a:pPr algn="ctr" fontAlgn="ctr"/>
                      <a:r>
                        <a:rPr lang="tr-TR" sz="900" b="0" i="0" u="none" strike="noStrike">
                          <a:solidFill>
                            <a:srgbClr val="000000"/>
                          </a:solidFill>
                          <a:effectLst/>
                          <a:latin typeface="Times New Roman" panose="02020603050405020304" pitchFamily="18" charset="0"/>
                        </a:rPr>
                        <a:t>Anamur Devlet Hastanesi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36826560"/>
                  </a:ext>
                </a:extLst>
              </a:tr>
              <a:tr h="288830">
                <a:tc>
                  <a:txBody>
                    <a:bodyPr/>
                    <a:lstStyle/>
                    <a:p>
                      <a:pPr algn="ctr" fontAlgn="ctr"/>
                      <a:r>
                        <a:rPr lang="tr-TR" sz="900" b="0" i="0" u="none" strike="noStrike">
                          <a:solidFill>
                            <a:srgbClr val="000000"/>
                          </a:solidFill>
                          <a:effectLst/>
                          <a:latin typeface="Times New Roman" panose="02020603050405020304" pitchFamily="18" charset="0"/>
                        </a:rPr>
                        <a:t>Antalya Ağız ve Diş Sağlığı Merkezi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95982536"/>
                  </a:ext>
                </a:extLst>
              </a:tr>
              <a:tr h="219673">
                <a:tc>
                  <a:txBody>
                    <a:bodyPr/>
                    <a:lstStyle/>
                    <a:p>
                      <a:pPr algn="ctr" fontAlgn="ctr"/>
                      <a:r>
                        <a:rPr lang="tr-TR" sz="900" b="0" i="0" u="none" strike="noStrike">
                          <a:solidFill>
                            <a:srgbClr val="000000"/>
                          </a:solidFill>
                          <a:effectLst/>
                          <a:latin typeface="Times New Roman" panose="02020603050405020304" pitchFamily="18" charset="0"/>
                        </a:rPr>
                        <a:t>Antalya Alanya Ağız ve Diş Sağlığı Merkezi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92709673"/>
                  </a:ext>
                </a:extLst>
              </a:tr>
              <a:tr h="195265">
                <a:tc>
                  <a:txBody>
                    <a:bodyPr/>
                    <a:lstStyle/>
                    <a:p>
                      <a:pPr algn="ctr" fontAlgn="ctr"/>
                      <a:r>
                        <a:rPr lang="tr-TR" sz="900" b="0" i="0" u="none" strike="noStrike">
                          <a:solidFill>
                            <a:srgbClr val="000000"/>
                          </a:solidFill>
                          <a:effectLst/>
                          <a:latin typeface="Times New Roman" panose="02020603050405020304" pitchFamily="18" charset="0"/>
                        </a:rPr>
                        <a:t>Antalya Atatürk Devlet Hastanesi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08742781"/>
                  </a:ext>
                </a:extLst>
              </a:tr>
              <a:tr h="215754">
                <a:tc>
                  <a:txBody>
                    <a:bodyPr/>
                    <a:lstStyle/>
                    <a:p>
                      <a:pPr algn="ctr" fontAlgn="ctr"/>
                      <a:r>
                        <a:rPr lang="tr-TR" sz="900" b="0" i="0" u="none" strike="noStrike">
                          <a:solidFill>
                            <a:srgbClr val="000000"/>
                          </a:solidFill>
                          <a:effectLst/>
                          <a:latin typeface="Times New Roman" panose="02020603050405020304" pitchFamily="18" charset="0"/>
                        </a:rPr>
                        <a:t>Antalya İl Ambulans Servisi Başhekimliği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13874603"/>
                  </a:ext>
                </a:extLst>
              </a:tr>
              <a:tr h="286317">
                <a:tc>
                  <a:txBody>
                    <a:bodyPr/>
                    <a:lstStyle/>
                    <a:p>
                      <a:pPr algn="ctr" fontAlgn="ctr"/>
                      <a:r>
                        <a:rPr lang="tr-TR" sz="900" b="0" i="0" u="none" strike="noStrike">
                          <a:solidFill>
                            <a:srgbClr val="000000"/>
                          </a:solidFill>
                          <a:effectLst/>
                          <a:latin typeface="Times New Roman" panose="02020603050405020304" pitchFamily="18" charset="0"/>
                        </a:rPr>
                        <a:t>Antalya Kepez Devlet Hastanesi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2441501"/>
                  </a:ext>
                </a:extLst>
              </a:tr>
              <a:tr h="286317">
                <a:tc>
                  <a:txBody>
                    <a:bodyPr/>
                    <a:lstStyle/>
                    <a:p>
                      <a:pPr algn="ctr" fontAlgn="ctr"/>
                      <a:r>
                        <a:rPr lang="tr-TR" sz="900" b="0" i="0" u="none" strike="noStrike">
                          <a:solidFill>
                            <a:srgbClr val="000000"/>
                          </a:solidFill>
                          <a:effectLst/>
                          <a:latin typeface="Times New Roman" panose="02020603050405020304" pitchFamily="18" charset="0"/>
                        </a:rPr>
                        <a:t>Antalya Özel Çallı Meydan Tıp Merkezi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2396071"/>
                  </a:ext>
                </a:extLst>
              </a:tr>
              <a:tr h="286317">
                <a:tc>
                  <a:txBody>
                    <a:bodyPr/>
                    <a:lstStyle/>
                    <a:p>
                      <a:pPr algn="ctr" fontAlgn="ctr"/>
                      <a:r>
                        <a:rPr lang="tr-TR" sz="900" b="0" i="0" u="none" strike="noStrike">
                          <a:solidFill>
                            <a:srgbClr val="000000"/>
                          </a:solidFill>
                          <a:effectLst/>
                          <a:latin typeface="Times New Roman" panose="02020603050405020304" pitchFamily="18" charset="0"/>
                        </a:rPr>
                        <a:t>Antalya Özel Olimpos Hastanesi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62803213"/>
                  </a:ext>
                </a:extLst>
              </a:tr>
              <a:tr h="152764">
                <a:tc>
                  <a:txBody>
                    <a:bodyPr/>
                    <a:lstStyle/>
                    <a:p>
                      <a:pPr algn="ctr" fontAlgn="ctr"/>
                      <a:r>
                        <a:rPr lang="tr-TR" sz="900" b="0" i="0" u="none" strike="noStrike">
                          <a:solidFill>
                            <a:srgbClr val="000000"/>
                          </a:solidFill>
                          <a:effectLst/>
                          <a:latin typeface="Times New Roman" panose="02020603050405020304" pitchFamily="18" charset="0"/>
                        </a:rPr>
                        <a:t>Antalya Özel Şelale Termessos Hastanesi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extLst>
                  <a:ext uri="{0D108BD9-81ED-4DB2-BD59-A6C34878D82A}">
                    <a16:rowId xmlns:a16="http://schemas.microsoft.com/office/drawing/2014/main" val="3764469762"/>
                  </a:ext>
                </a:extLst>
              </a:tr>
              <a:tr h="174924">
                <a:tc>
                  <a:txBody>
                    <a:bodyPr/>
                    <a:lstStyle/>
                    <a:p>
                      <a:pPr algn="ctr" fontAlgn="ctr"/>
                      <a:r>
                        <a:rPr lang="tr-TR" sz="900" b="0" i="0" u="none" strike="noStrike">
                          <a:solidFill>
                            <a:srgbClr val="000000"/>
                          </a:solidFill>
                          <a:effectLst/>
                          <a:latin typeface="Times New Roman" panose="02020603050405020304" pitchFamily="18" charset="0"/>
                        </a:rPr>
                        <a:t>Antalya Patoloji Merkezi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extLst>
                  <a:ext uri="{0D108BD9-81ED-4DB2-BD59-A6C34878D82A}">
                    <a16:rowId xmlns:a16="http://schemas.microsoft.com/office/drawing/2014/main" val="2640451118"/>
                  </a:ext>
                </a:extLst>
              </a:tr>
              <a:tr h="296966">
                <a:tc>
                  <a:txBody>
                    <a:bodyPr/>
                    <a:lstStyle/>
                    <a:p>
                      <a:pPr algn="ctr" fontAlgn="ctr"/>
                      <a:r>
                        <a:rPr lang="tr-TR" sz="900" b="0" i="0" u="none" strike="noStrike">
                          <a:solidFill>
                            <a:srgbClr val="000000"/>
                          </a:solidFill>
                          <a:effectLst/>
                          <a:latin typeface="Times New Roman" panose="02020603050405020304" pitchFamily="18" charset="0"/>
                        </a:rPr>
                        <a:t>Antera Ağız Ve Diş Sağlığı Polikliniği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31832285"/>
                  </a:ext>
                </a:extLst>
              </a:tr>
            </a:tbl>
          </a:graphicData>
        </a:graphic>
      </p:graphicFrame>
    </p:spTree>
    <p:extLst>
      <p:ext uri="{BB962C8B-B14F-4D97-AF65-F5344CB8AC3E}">
        <p14:creationId xmlns:p14="http://schemas.microsoft.com/office/powerpoint/2010/main" val="3728796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752162182"/>
              </p:ext>
            </p:extLst>
          </p:nvPr>
        </p:nvGraphicFramePr>
        <p:xfrm>
          <a:off x="394331" y="1779176"/>
          <a:ext cx="8355338" cy="3151831"/>
        </p:xfrm>
        <a:graphic>
          <a:graphicData uri="http://schemas.openxmlformats.org/drawingml/2006/table">
            <a:tbl>
              <a:tblPr/>
              <a:tblGrid>
                <a:gridCol w="1589695">
                  <a:extLst>
                    <a:ext uri="{9D8B030D-6E8A-4147-A177-3AD203B41FA5}">
                      <a16:colId xmlns:a16="http://schemas.microsoft.com/office/drawing/2014/main" val="3918363564"/>
                    </a:ext>
                  </a:extLst>
                </a:gridCol>
                <a:gridCol w="1112730">
                  <a:extLst>
                    <a:ext uri="{9D8B030D-6E8A-4147-A177-3AD203B41FA5}">
                      <a16:colId xmlns:a16="http://schemas.microsoft.com/office/drawing/2014/main" val="1683979601"/>
                    </a:ext>
                  </a:extLst>
                </a:gridCol>
                <a:gridCol w="1913021">
                  <a:extLst>
                    <a:ext uri="{9D8B030D-6E8A-4147-A177-3AD203B41FA5}">
                      <a16:colId xmlns:a16="http://schemas.microsoft.com/office/drawing/2014/main" val="2592459544"/>
                    </a:ext>
                  </a:extLst>
                </a:gridCol>
                <a:gridCol w="1913519">
                  <a:extLst>
                    <a:ext uri="{9D8B030D-6E8A-4147-A177-3AD203B41FA5}">
                      <a16:colId xmlns:a16="http://schemas.microsoft.com/office/drawing/2014/main" val="3383282758"/>
                    </a:ext>
                  </a:extLst>
                </a:gridCol>
                <a:gridCol w="1826373">
                  <a:extLst>
                    <a:ext uri="{9D8B030D-6E8A-4147-A177-3AD203B41FA5}">
                      <a16:colId xmlns:a16="http://schemas.microsoft.com/office/drawing/2014/main" val="494559924"/>
                    </a:ext>
                  </a:extLst>
                </a:gridCol>
              </a:tblGrid>
              <a:tr h="802544">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349287">
                <a:tc>
                  <a:txBody>
                    <a:bodyPr/>
                    <a:lstStyle/>
                    <a:p>
                      <a:pPr algn="ctr" fontAlgn="ctr"/>
                      <a:r>
                        <a:rPr lang="tr-TR" sz="1400" b="0" i="0" u="none" strike="noStrike" dirty="0">
                          <a:solidFill>
                            <a:srgbClr val="000000"/>
                          </a:solidFill>
                          <a:effectLst/>
                          <a:latin typeface="Calibri" panose="020F0502020204030204" pitchFamily="34" charset="0"/>
                        </a:rPr>
                        <a:t>Laboratuvar </a:t>
                      </a:r>
                    </a:p>
                    <a:p>
                      <a:pPr algn="ctr" fontAlgn="ctr"/>
                      <a:r>
                        <a:rPr lang="tr-TR" sz="1400" b="0" i="0" u="none" strike="noStrike" dirty="0">
                          <a:solidFill>
                            <a:srgbClr val="000000"/>
                          </a:solidFill>
                          <a:effectLst/>
                          <a:latin typeface="Calibri" panose="020F0502020204030204" pitchFamily="34" charset="0"/>
                        </a:rPr>
                        <a:t>(Fiziki mekan, cihaz, ekipman, sarf vb.)</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SHMYO</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İlk ve Acil Yardım Laboratuvarı </a:t>
                      </a:r>
                    </a:p>
                    <a:p>
                      <a:pPr marL="0" marR="0" lvl="0" indent="0" algn="ctr" defTabSz="457207" rtl="0" eaLnBrk="1" fontAlgn="ctr" latinLnBrk="0" hangingPunct="1">
                        <a:lnSpc>
                          <a:spcPct val="100000"/>
                        </a:lnSpc>
                        <a:spcBef>
                          <a:spcPts val="0"/>
                        </a:spcBef>
                        <a:spcAft>
                          <a:spcPts val="0"/>
                        </a:spcAft>
                        <a:buClrTx/>
                        <a:buSzTx/>
                        <a:buFontTx/>
                        <a:buNone/>
                        <a:tabLst/>
                        <a:defRPr/>
                      </a:pPr>
                      <a:endParaRPr lang="tr-TR" sz="1400" b="0" i="0" u="none" strike="noStrike" dirty="0">
                        <a:solidFill>
                          <a:srgbClr val="000000"/>
                        </a:solidFill>
                        <a:effectLst/>
                        <a:latin typeface="Calibri" panose="020F0502020204030204" pitchFamily="34" charset="0"/>
                      </a:endParaRPr>
                    </a:p>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Fizyoterapi Laboratuvarı </a:t>
                      </a:r>
                    </a:p>
                    <a:p>
                      <a:pPr marL="0" marR="0" lvl="0" indent="0" algn="ctr" defTabSz="457207" rtl="0" eaLnBrk="1" fontAlgn="ctr" latinLnBrk="0" hangingPunct="1">
                        <a:lnSpc>
                          <a:spcPct val="100000"/>
                        </a:lnSpc>
                        <a:spcBef>
                          <a:spcPts val="0"/>
                        </a:spcBef>
                        <a:spcAft>
                          <a:spcPts val="0"/>
                        </a:spcAft>
                        <a:buClrTx/>
                        <a:buSzTx/>
                        <a:buFontTx/>
                        <a:buNone/>
                        <a:tabLst/>
                        <a:defRPr/>
                      </a:pPr>
                      <a:endParaRPr lang="tr-TR" sz="1400" b="0" i="0" u="none" strike="noStrike" dirty="0">
                        <a:solidFill>
                          <a:srgbClr val="000000"/>
                        </a:solidFill>
                        <a:effectLst/>
                        <a:latin typeface="Calibri" panose="020F0502020204030204" pitchFamily="34" charset="0"/>
                      </a:endParaRPr>
                    </a:p>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Tıbbi Laboratuvar Teknikleri Laboratuvarı</a:t>
                      </a:r>
                    </a:p>
                    <a:p>
                      <a:pPr marL="0" marR="0" lvl="0" indent="0" algn="ctr" defTabSz="457207" rtl="0" eaLnBrk="1" fontAlgn="ctr" latinLnBrk="0" hangingPunct="1">
                        <a:lnSpc>
                          <a:spcPct val="100000"/>
                        </a:lnSpc>
                        <a:spcBef>
                          <a:spcPts val="0"/>
                        </a:spcBef>
                        <a:spcAft>
                          <a:spcPts val="0"/>
                        </a:spcAft>
                        <a:buClrTx/>
                        <a:buSzTx/>
                        <a:buFontTx/>
                        <a:buNone/>
                        <a:tabLst/>
                        <a:defRPr/>
                      </a:pPr>
                      <a:endParaRPr lang="tr-TR" sz="1400" b="0" i="0" u="none" strike="noStrike" dirty="0">
                        <a:solidFill>
                          <a:srgbClr val="000000"/>
                        </a:solidFill>
                        <a:effectLst/>
                        <a:latin typeface="Calibri" panose="020F0502020204030204" pitchFamily="34" charset="0"/>
                      </a:endParaRPr>
                    </a:p>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Anestezi Laboratuvarı</a:t>
                      </a:r>
                    </a:p>
                    <a:p>
                      <a:pPr marL="0" marR="0" lvl="0" indent="0" algn="ctr" defTabSz="457207" rtl="0" eaLnBrk="1" fontAlgn="ctr" latinLnBrk="0" hangingPunct="1">
                        <a:lnSpc>
                          <a:spcPct val="100000"/>
                        </a:lnSpc>
                        <a:spcBef>
                          <a:spcPts val="0"/>
                        </a:spcBef>
                        <a:spcAft>
                          <a:spcPts val="0"/>
                        </a:spcAft>
                        <a:buClrTx/>
                        <a:buSzTx/>
                        <a:buFontTx/>
                        <a:buNone/>
                        <a:tabLst/>
                        <a:defRPr/>
                      </a:pPr>
                      <a:endParaRPr lang="tr-TR" sz="1400" b="0" i="0" u="none" strike="noStrike" dirty="0">
                        <a:solidFill>
                          <a:srgbClr val="000000"/>
                        </a:solidFill>
                        <a:effectLst/>
                        <a:latin typeface="Calibri" panose="020F0502020204030204" pitchFamily="34" charset="0"/>
                      </a:endParaRPr>
                    </a:p>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Ameliyathane Hizmetleri Laboratuvarı</a:t>
                      </a:r>
                    </a:p>
                    <a:p>
                      <a:pPr marL="0" marR="0" lvl="0" indent="0" algn="ctr" defTabSz="457207" rtl="0" eaLnBrk="1" fontAlgn="ctr" latinLnBrk="0" hangingPunct="1">
                        <a:lnSpc>
                          <a:spcPct val="100000"/>
                        </a:lnSpc>
                        <a:spcBef>
                          <a:spcPts val="0"/>
                        </a:spcBef>
                        <a:spcAft>
                          <a:spcPts val="0"/>
                        </a:spcAft>
                        <a:buClrTx/>
                        <a:buSzTx/>
                        <a:buFontTx/>
                        <a:buNone/>
                        <a:tabLst/>
                        <a:defRPr/>
                      </a:pPr>
                      <a:endParaRPr lang="tr-TR" sz="1400" b="0" i="0" u="none" strike="noStrike" dirty="0">
                        <a:solidFill>
                          <a:srgbClr val="000000"/>
                        </a:solidFill>
                        <a:effectLst/>
                        <a:latin typeface="Calibri" panose="020F0502020204030204" pitchFamily="34" charset="0"/>
                      </a:endParaRPr>
                    </a:p>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err="1">
                          <a:solidFill>
                            <a:srgbClr val="000000"/>
                          </a:solidFill>
                          <a:effectLst/>
                          <a:latin typeface="Calibri" panose="020F0502020204030204" pitchFamily="34" charset="0"/>
                        </a:rPr>
                        <a:t>Optisyenlik</a:t>
                      </a:r>
                      <a:r>
                        <a:rPr lang="tr-TR" sz="1400" b="0" i="0" u="none" strike="noStrike" dirty="0">
                          <a:solidFill>
                            <a:srgbClr val="000000"/>
                          </a:solidFill>
                          <a:effectLst/>
                          <a:latin typeface="Calibri" panose="020F0502020204030204" pitchFamily="34" charset="0"/>
                        </a:rPr>
                        <a:t> Laboratuvarı</a:t>
                      </a:r>
                    </a:p>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Uygulamalı dersler</a:t>
                      </a:r>
                    </a:p>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bl>
          </a:graphicData>
        </a:graphic>
      </p:graphicFrame>
    </p:spTree>
    <p:extLst>
      <p:ext uri="{BB962C8B-B14F-4D97-AF65-F5344CB8AC3E}">
        <p14:creationId xmlns:p14="http://schemas.microsoft.com/office/powerpoint/2010/main" val="323894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4E4BC37B-8B6C-4421-8472-B24C6619D2F1}"/>
              </a:ext>
            </a:extLst>
          </p:cNvPr>
          <p:cNvGraphicFramePr>
            <a:graphicFrameLocks noGrp="1"/>
          </p:cNvGraphicFramePr>
          <p:nvPr>
            <p:extLst>
              <p:ext uri="{D42A27DB-BD31-4B8C-83A1-F6EECF244321}">
                <p14:modId xmlns:p14="http://schemas.microsoft.com/office/powerpoint/2010/main" val="242813388"/>
              </p:ext>
            </p:extLst>
          </p:nvPr>
        </p:nvGraphicFramePr>
        <p:xfrm>
          <a:off x="938213" y="1545420"/>
          <a:ext cx="7494588" cy="3873195"/>
        </p:xfrm>
        <a:graphic>
          <a:graphicData uri="http://schemas.openxmlformats.org/drawingml/2006/table">
            <a:tbl>
              <a:tblPr/>
              <a:tblGrid>
                <a:gridCol w="1425927">
                  <a:extLst>
                    <a:ext uri="{9D8B030D-6E8A-4147-A177-3AD203B41FA5}">
                      <a16:colId xmlns:a16="http://schemas.microsoft.com/office/drawing/2014/main" val="3918363564"/>
                    </a:ext>
                  </a:extLst>
                </a:gridCol>
                <a:gridCol w="1508268">
                  <a:extLst>
                    <a:ext uri="{9D8B030D-6E8A-4147-A177-3AD203B41FA5}">
                      <a16:colId xmlns:a16="http://schemas.microsoft.com/office/drawing/2014/main" val="1683979601"/>
                    </a:ext>
                  </a:extLst>
                </a:gridCol>
                <a:gridCol w="1601960">
                  <a:extLst>
                    <a:ext uri="{9D8B030D-6E8A-4147-A177-3AD203B41FA5}">
                      <a16:colId xmlns:a16="http://schemas.microsoft.com/office/drawing/2014/main" val="2592459544"/>
                    </a:ext>
                  </a:extLst>
                </a:gridCol>
                <a:gridCol w="1438302">
                  <a:extLst>
                    <a:ext uri="{9D8B030D-6E8A-4147-A177-3AD203B41FA5}">
                      <a16:colId xmlns:a16="http://schemas.microsoft.com/office/drawing/2014/main" val="3383282758"/>
                    </a:ext>
                  </a:extLst>
                </a:gridCol>
                <a:gridCol w="1520131">
                  <a:extLst>
                    <a:ext uri="{9D8B030D-6E8A-4147-A177-3AD203B41FA5}">
                      <a16:colId xmlns:a16="http://schemas.microsoft.com/office/drawing/2014/main" val="494559924"/>
                    </a:ext>
                  </a:extLst>
                </a:gridCol>
              </a:tblGrid>
              <a:tr h="515665">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05230">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05230">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05230">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05230">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05230">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05230">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05230">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05230">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05230">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05230">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05230">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bl>
          </a:graphicData>
        </a:graphic>
      </p:graphicFrame>
    </p:spTree>
    <p:extLst>
      <p:ext uri="{BB962C8B-B14F-4D97-AF65-F5344CB8AC3E}">
        <p14:creationId xmlns:p14="http://schemas.microsoft.com/office/powerpoint/2010/main" val="1590165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789470" y="157316"/>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0F23ED71-2D0A-4A91-BB06-5711D160085E}"/>
              </a:ext>
            </a:extLst>
          </p:cNvPr>
          <p:cNvGraphicFramePr>
            <a:graphicFrameLocks noGrp="1"/>
          </p:cNvGraphicFramePr>
          <p:nvPr>
            <p:extLst>
              <p:ext uri="{D42A27DB-BD31-4B8C-83A1-F6EECF244321}">
                <p14:modId xmlns:p14="http://schemas.microsoft.com/office/powerpoint/2010/main" val="1570983441"/>
              </p:ext>
            </p:extLst>
          </p:nvPr>
        </p:nvGraphicFramePr>
        <p:xfrm>
          <a:off x="944324" y="1451204"/>
          <a:ext cx="7649601" cy="4979036"/>
        </p:xfrm>
        <a:graphic>
          <a:graphicData uri="http://schemas.openxmlformats.org/drawingml/2006/table">
            <a:tbl>
              <a:tblPr/>
              <a:tblGrid>
                <a:gridCol w="2005532">
                  <a:extLst>
                    <a:ext uri="{9D8B030D-6E8A-4147-A177-3AD203B41FA5}">
                      <a16:colId xmlns:a16="http://schemas.microsoft.com/office/drawing/2014/main" val="3918363564"/>
                    </a:ext>
                  </a:extLst>
                </a:gridCol>
                <a:gridCol w="1402741">
                  <a:extLst>
                    <a:ext uri="{9D8B030D-6E8A-4147-A177-3AD203B41FA5}">
                      <a16:colId xmlns:a16="http://schemas.microsoft.com/office/drawing/2014/main" val="1683979601"/>
                    </a:ext>
                  </a:extLst>
                </a:gridCol>
                <a:gridCol w="1413776">
                  <a:extLst>
                    <a:ext uri="{9D8B030D-6E8A-4147-A177-3AD203B41FA5}">
                      <a16:colId xmlns:a16="http://schemas.microsoft.com/office/drawing/2014/main" val="2592459544"/>
                    </a:ext>
                  </a:extLst>
                </a:gridCol>
                <a:gridCol w="1413776">
                  <a:extLst>
                    <a:ext uri="{9D8B030D-6E8A-4147-A177-3AD203B41FA5}">
                      <a16:colId xmlns:a16="http://schemas.microsoft.com/office/drawing/2014/main" val="3383282758"/>
                    </a:ext>
                  </a:extLst>
                </a:gridCol>
                <a:gridCol w="1413776">
                  <a:extLst>
                    <a:ext uri="{9D8B030D-6E8A-4147-A177-3AD203B41FA5}">
                      <a16:colId xmlns:a16="http://schemas.microsoft.com/office/drawing/2014/main" val="494559924"/>
                    </a:ext>
                  </a:extLst>
                </a:gridCol>
              </a:tblGrid>
              <a:tr h="809965">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591622">
                <a:tc>
                  <a:txBody>
                    <a:bodyPr/>
                    <a:lstStyle/>
                    <a:p>
                      <a:pPr algn="ctr" fontAlgn="ctr"/>
                      <a:r>
                        <a:rPr lang="tr-TR" sz="1400" b="0" i="0" u="none" strike="noStrike" dirty="0">
                          <a:solidFill>
                            <a:srgbClr val="000000"/>
                          </a:solidFill>
                          <a:effectLst/>
                          <a:latin typeface="Calibri" panose="020F0502020204030204" pitchFamily="34" charset="0"/>
                        </a:rPr>
                        <a:t>Tam zamanlı </a:t>
                      </a:r>
                    </a:p>
                    <a:p>
                      <a:pPr algn="ctr" fontAlgn="ctr"/>
                      <a:r>
                        <a:rPr lang="tr-TR" sz="1400" b="0" i="0" u="none" strike="noStrike" dirty="0">
                          <a:solidFill>
                            <a:srgbClr val="000000"/>
                          </a:solidFill>
                          <a:effectLst/>
                          <a:latin typeface="Calibri" panose="020F0502020204030204" pitchFamily="34" charset="0"/>
                        </a:rPr>
                        <a:t>Profesör</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SHMYO</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93295">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Tam zamanlı </a:t>
                      </a:r>
                    </a:p>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Doçent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SHMYO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617073">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Tam zamanlı </a:t>
                      </a:r>
                    </a:p>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Dr. Öğr. Üyesi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 SHMYO</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6</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517100">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 Tam zamanlı </a:t>
                      </a:r>
                    </a:p>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Öğretim Görevlisi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SHMYO</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7 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774142">
                <a:tc>
                  <a:txBody>
                    <a:bodyPr/>
                    <a:lstStyle/>
                    <a:p>
                      <a:pPr algn="ctr" fontAlgn="ctr"/>
                      <a:r>
                        <a:rPr lang="tr-TR" sz="1400" b="0" i="0" u="none" strike="noStrike" dirty="0">
                          <a:solidFill>
                            <a:srgbClr val="020424"/>
                          </a:solidFill>
                          <a:effectLst/>
                          <a:latin typeface="Calibri" panose="020F0502020204030204" pitchFamily="34" charset="0"/>
                        </a:rPr>
                        <a:t> Kısmi zamanlı öğrenci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20424"/>
                          </a:solidFill>
                          <a:effectLst/>
                          <a:latin typeface="Calibri" panose="020F0502020204030204" pitchFamily="34" charset="0"/>
                        </a:rPr>
                        <a:t>SHMYO</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20424"/>
                          </a:solidFill>
                          <a:effectLst/>
                          <a:latin typeface="Calibri" panose="020F0502020204030204" pitchFamily="34" charset="0"/>
                        </a:rPr>
                        <a:t> 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1" i="0" u="none" strike="noStrike" dirty="0">
                        <a:solidFill>
                          <a:srgbClr val="C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1" i="0" u="none" strike="noStrike" dirty="0">
                        <a:solidFill>
                          <a:srgbClr val="C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774142">
                <a:tc>
                  <a:txBody>
                    <a:bodyPr/>
                    <a:lstStyle/>
                    <a:p>
                      <a:pPr algn="ctr" fontAlgn="ctr"/>
                      <a:r>
                        <a:rPr lang="tr-TR" sz="1400" b="0" i="0" u="none" strike="noStrike" dirty="0">
                          <a:solidFill>
                            <a:srgbClr val="000000"/>
                          </a:solidFill>
                          <a:effectLst/>
                          <a:latin typeface="Calibri" panose="020F0502020204030204" pitchFamily="34" charset="0"/>
                        </a:rPr>
                        <a:t> Kısmi zamanlı öğrenci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Tıbbi Hizmetler ve Teknikler Bölümü</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Bölüm idari işlerinin aksamaması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6358928"/>
                  </a:ext>
                </a:extLst>
              </a:tr>
              <a:tr h="401697">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bl>
          </a:graphicData>
        </a:graphic>
      </p:graphicFrame>
    </p:spTree>
    <p:extLst>
      <p:ext uri="{BB962C8B-B14F-4D97-AF65-F5344CB8AC3E}">
        <p14:creationId xmlns:p14="http://schemas.microsoft.com/office/powerpoint/2010/main" val="449389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ve AKSİYON 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a:extLst>
              <a:ext uri="{FF2B5EF4-FFF2-40B4-BE49-F238E27FC236}">
                <a16:creationId xmlns:a16="http://schemas.microsoft.com/office/drawing/2014/main" id="{9974B22C-4475-4175-AFAD-269FA349058C}"/>
              </a:ext>
            </a:extLst>
          </p:cNvPr>
          <p:cNvGraphicFramePr>
            <a:graphicFrameLocks noGrp="1"/>
          </p:cNvGraphicFramePr>
          <p:nvPr>
            <p:extLst>
              <p:ext uri="{D42A27DB-BD31-4B8C-83A1-F6EECF244321}">
                <p14:modId xmlns:p14="http://schemas.microsoft.com/office/powerpoint/2010/main" val="702635142"/>
              </p:ext>
            </p:extLst>
          </p:nvPr>
        </p:nvGraphicFramePr>
        <p:xfrm>
          <a:off x="266700" y="1310521"/>
          <a:ext cx="8717642" cy="5093677"/>
        </p:xfrm>
        <a:graphic>
          <a:graphicData uri="http://schemas.openxmlformats.org/drawingml/2006/table">
            <a:tbl>
              <a:tblPr/>
              <a:tblGrid>
                <a:gridCol w="323850">
                  <a:extLst>
                    <a:ext uri="{9D8B030D-6E8A-4147-A177-3AD203B41FA5}">
                      <a16:colId xmlns:a16="http://schemas.microsoft.com/office/drawing/2014/main" val="4171379182"/>
                    </a:ext>
                  </a:extLst>
                </a:gridCol>
                <a:gridCol w="1881200">
                  <a:extLst>
                    <a:ext uri="{9D8B030D-6E8A-4147-A177-3AD203B41FA5}">
                      <a16:colId xmlns:a16="http://schemas.microsoft.com/office/drawing/2014/main" val="3471990123"/>
                    </a:ext>
                  </a:extLst>
                </a:gridCol>
                <a:gridCol w="1156821">
                  <a:extLst>
                    <a:ext uri="{9D8B030D-6E8A-4147-A177-3AD203B41FA5}">
                      <a16:colId xmlns:a16="http://schemas.microsoft.com/office/drawing/2014/main" val="11685196"/>
                    </a:ext>
                  </a:extLst>
                </a:gridCol>
                <a:gridCol w="492694">
                  <a:extLst>
                    <a:ext uri="{9D8B030D-6E8A-4147-A177-3AD203B41FA5}">
                      <a16:colId xmlns:a16="http://schemas.microsoft.com/office/drawing/2014/main" val="1350116270"/>
                    </a:ext>
                  </a:extLst>
                </a:gridCol>
                <a:gridCol w="436221">
                  <a:extLst>
                    <a:ext uri="{9D8B030D-6E8A-4147-A177-3AD203B41FA5}">
                      <a16:colId xmlns:a16="http://schemas.microsoft.com/office/drawing/2014/main" val="1268108489"/>
                    </a:ext>
                  </a:extLst>
                </a:gridCol>
                <a:gridCol w="377371">
                  <a:extLst>
                    <a:ext uri="{9D8B030D-6E8A-4147-A177-3AD203B41FA5}">
                      <a16:colId xmlns:a16="http://schemas.microsoft.com/office/drawing/2014/main" val="4089920344"/>
                    </a:ext>
                  </a:extLst>
                </a:gridCol>
                <a:gridCol w="609600">
                  <a:extLst>
                    <a:ext uri="{9D8B030D-6E8A-4147-A177-3AD203B41FA5}">
                      <a16:colId xmlns:a16="http://schemas.microsoft.com/office/drawing/2014/main" val="2478142437"/>
                    </a:ext>
                  </a:extLst>
                </a:gridCol>
                <a:gridCol w="3439885">
                  <a:extLst>
                    <a:ext uri="{9D8B030D-6E8A-4147-A177-3AD203B41FA5}">
                      <a16:colId xmlns:a16="http://schemas.microsoft.com/office/drawing/2014/main" val="1543319645"/>
                    </a:ext>
                  </a:extLst>
                </a:gridCol>
              </a:tblGrid>
              <a:tr h="698658">
                <a:tc>
                  <a:txBody>
                    <a:bodyPr/>
                    <a:lstStyle/>
                    <a:p>
                      <a:pPr algn="ctr" fontAlgn="ctr"/>
                      <a:r>
                        <a:rPr lang="tr-TR" sz="1000" b="1" i="0" u="none" strike="noStrike" dirty="0">
                          <a:solidFill>
                            <a:srgbClr val="FF0000"/>
                          </a:solidFill>
                          <a:effectLst/>
                          <a:latin typeface="Calibri Light" panose="020F03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tr-TR" sz="1000" b="1" i="0" u="none" strike="noStrike" dirty="0">
                          <a:solidFill>
                            <a:srgbClr val="000000"/>
                          </a:solidFill>
                          <a:effectLst/>
                          <a:latin typeface="Calibri Light" panose="020F0302020204030204" pitchFamily="34" charset="0"/>
                        </a:rPr>
                        <a:t>Laboratuvarlar cihazlar için kullanım talimatlarının bulunmaması nedeniyle Laboratuvarların ve cihazların kullanılması esnasında meydana gelebilecek olumsuzluklar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1000" b="1" i="0" u="none" strike="noStrike">
                          <a:solidFill>
                            <a:srgbClr val="000000"/>
                          </a:solidFill>
                          <a:effectLst/>
                          <a:latin typeface="Calibri Light" panose="020F0302020204030204" pitchFamily="34" charset="0"/>
                        </a:rPr>
                        <a:t>Paydaş Memnuniyetsizliği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1000" b="1" i="0" u="none" strike="noStrike">
                          <a:solidFill>
                            <a:srgbClr val="000000"/>
                          </a:solidFill>
                          <a:effectLst/>
                          <a:latin typeface="Calibri Light" panose="020F03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1000" b="1" i="0" u="none" strike="noStrike">
                          <a:solidFill>
                            <a:srgbClr val="000000"/>
                          </a:solidFill>
                          <a:effectLst/>
                          <a:latin typeface="Calibri Light" panose="020F03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1050" b="1" i="0" u="none" strike="noStrike">
                          <a:solidFill>
                            <a:srgbClr val="FF0000"/>
                          </a:solidFill>
                          <a:effectLst/>
                          <a:latin typeface="Calibri Light" panose="020F03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1000" b="1" i="0" u="none" strike="noStrike">
                          <a:solidFill>
                            <a:srgbClr val="000000"/>
                          </a:solidFill>
                          <a:effectLst/>
                          <a:latin typeface="Calibri Light" panose="020F0302020204030204" pitchFamily="34" charset="0"/>
                        </a:rPr>
                        <a:t>Orta Düzeydeki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just" fontAlgn="ctr"/>
                      <a:r>
                        <a:rPr lang="tr-TR" sz="1000" b="1" i="0" u="none" strike="noStrike" dirty="0">
                          <a:solidFill>
                            <a:srgbClr val="000000"/>
                          </a:solidFill>
                          <a:effectLst/>
                          <a:latin typeface="Calibri Light" panose="020F0302020204030204" pitchFamily="34" charset="0"/>
                        </a:rPr>
                        <a:t>SH-TL-0001 SHMYO Laboratuvarda Güvenli Çalışma Talimatı ve SH-TL-0002 - SH-TL-0043 SHMYO Laboratuvar Cihazları Talimatları hazırlanmıştır.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508128933"/>
                  </a:ext>
                </a:extLst>
              </a:tr>
              <a:tr h="1676778">
                <a:tc>
                  <a:txBody>
                    <a:bodyPr/>
                    <a:lstStyle/>
                    <a:p>
                      <a:pPr algn="ctr" fontAlgn="ctr"/>
                      <a:r>
                        <a:rPr lang="tr-TR" sz="1000" b="1" i="0" u="none" strike="noStrike" dirty="0">
                          <a:solidFill>
                            <a:srgbClr val="FF0000"/>
                          </a:solidFill>
                          <a:effectLst/>
                          <a:latin typeface="Calibri Light" panose="020F03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tr-TR" sz="1000" b="1" i="0" u="none" strike="noStrike" dirty="0">
                          <a:solidFill>
                            <a:srgbClr val="000000"/>
                          </a:solidFill>
                          <a:effectLst/>
                          <a:latin typeface="Calibri Light" panose="020F0302020204030204" pitchFamily="34" charset="0"/>
                        </a:rPr>
                        <a:t>Pandemi nedeniyle hastanelerin stajyer öğrenci kabul etmemesi nedeniyle öğrencilerin staj yeri bulamasında yaşanan olumsuzluklar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1000" b="1" i="0" u="none" strike="noStrike" dirty="0">
                          <a:solidFill>
                            <a:srgbClr val="000000"/>
                          </a:solidFill>
                          <a:effectLst/>
                          <a:latin typeface="Calibri Light" panose="020F0302020204030204" pitchFamily="34" charset="0"/>
                        </a:rPr>
                        <a:t>Paydaş Memnuniyetsizliği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1000" b="1" i="0" u="none" strike="noStrike">
                          <a:solidFill>
                            <a:srgbClr val="000000"/>
                          </a:solidFill>
                          <a:effectLst/>
                          <a:latin typeface="Calibri Light" panose="020F03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1000" b="1" i="0" u="none" strike="noStrike">
                          <a:solidFill>
                            <a:srgbClr val="000000"/>
                          </a:solidFill>
                          <a:effectLst/>
                          <a:latin typeface="Calibri Light" panose="020F03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1050" b="1" i="0" u="none" strike="noStrike" dirty="0">
                          <a:solidFill>
                            <a:srgbClr val="FF0000"/>
                          </a:solidFill>
                          <a:effectLst/>
                          <a:latin typeface="Calibri Light" panose="020F03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1000" b="1" i="0" u="none" strike="noStrike" dirty="0">
                          <a:solidFill>
                            <a:srgbClr val="000000"/>
                          </a:solidFill>
                          <a:effectLst/>
                          <a:latin typeface="Calibri Light" panose="020F0302020204030204" pitchFamily="34" charset="0"/>
                        </a:rPr>
                        <a:t>Orta Düzeydeki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just" fontAlgn="ctr"/>
                      <a:r>
                        <a:rPr lang="tr-TR" sz="1000" b="1" i="0" u="none" strike="noStrike" dirty="0">
                          <a:solidFill>
                            <a:srgbClr val="000000"/>
                          </a:solidFill>
                          <a:effectLst/>
                          <a:latin typeface="Calibri Light" panose="020F0302020204030204" pitchFamily="34" charset="0"/>
                        </a:rPr>
                        <a:t>Sağlık Hizmetleri Meslek Yüksekokulu Müdürlüğü Cumhurbaşkanlığı Kariyer Seferberliği hakkında öğrencileri bilgilendirmiş ve  Antalya İl Sağlık Müdürlüğünden Antalya İlindeki Devlet Hastanelerinde staj yapmak isteyen öğrenciler için stajyer kontenjanı istenmiş ve temin edilen kontenjanlar not ortalamalarına göre öğrencilere dağıtılmıştır. Program staj danışmanları staj süreci hakkında bilgilendirmiş ve de online toplantılar düzenlemiştir.  Öğrencilerimizin %70'inden fazlası staj yeri bularak yaz döneminde stajlarını tamamlamıştır.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437202597"/>
                  </a:ext>
                </a:extLst>
              </a:tr>
              <a:tr h="2654899">
                <a:tc>
                  <a:txBody>
                    <a:bodyPr/>
                    <a:lstStyle/>
                    <a:p>
                      <a:pPr algn="ctr" fontAlgn="ctr"/>
                      <a:r>
                        <a:rPr lang="tr-TR" sz="1000" b="1" i="0" u="none" strike="noStrike" dirty="0">
                          <a:solidFill>
                            <a:srgbClr val="FF0000"/>
                          </a:solidFill>
                          <a:effectLst/>
                          <a:latin typeface="Calibri Light" panose="020F03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tr-TR" sz="1000" b="1" i="0" u="none" strike="noStrike" dirty="0">
                          <a:solidFill>
                            <a:srgbClr val="000000"/>
                          </a:solidFill>
                          <a:effectLst/>
                          <a:latin typeface="Calibri Light" panose="020F0302020204030204" pitchFamily="34" charset="0"/>
                        </a:rPr>
                        <a:t>T-5 Pandemi nedeniyle uzak eğitim yapılması ve bu nedenle de 2020/2021 Eğitim-Öğretim Yılında uygulamalı derslerin gerçekleştirilememesi sonucu öğrencilerin yeterli düzeyde pratik yapma fırsatı bulamaması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1000" b="1" i="0" u="none" strike="noStrike">
                          <a:solidFill>
                            <a:srgbClr val="000000"/>
                          </a:solidFill>
                          <a:effectLst/>
                          <a:latin typeface="Calibri Light" panose="020F0302020204030204" pitchFamily="34" charset="0"/>
                        </a:rPr>
                        <a:t>Paydaş Memnuniyetsizliği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1000" b="1" i="0" u="none" strike="noStrike">
                          <a:solidFill>
                            <a:srgbClr val="000000"/>
                          </a:solidFill>
                          <a:effectLst/>
                          <a:latin typeface="Calibri Light" panose="020F03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1000" b="1" i="0" u="none" strike="noStrike">
                          <a:solidFill>
                            <a:srgbClr val="000000"/>
                          </a:solidFill>
                          <a:effectLst/>
                          <a:latin typeface="Calibri Light" panose="020F03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1050" b="1" i="0" u="none" strike="noStrike">
                          <a:solidFill>
                            <a:srgbClr val="FF0000"/>
                          </a:solidFill>
                          <a:effectLst/>
                          <a:latin typeface="Calibri Light" panose="020F03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1000" b="1" i="0" u="none" strike="noStrike">
                          <a:solidFill>
                            <a:srgbClr val="000000"/>
                          </a:solidFill>
                          <a:effectLst/>
                          <a:latin typeface="Calibri Light" panose="020F0302020204030204" pitchFamily="34" charset="0"/>
                        </a:rPr>
                        <a:t>Orta Düzeydeki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just" fontAlgn="ctr"/>
                      <a:r>
                        <a:rPr lang="tr-TR" sz="1000" b="1" i="0" u="none" strike="noStrike" dirty="0">
                          <a:solidFill>
                            <a:srgbClr val="000000"/>
                          </a:solidFill>
                          <a:effectLst/>
                          <a:latin typeface="Calibri Light" panose="020F0302020204030204" pitchFamily="34" charset="0"/>
                        </a:rPr>
                        <a:t>Öğrencilerimizin 2020/2021 Eğitim-Öğretim Yılında pandemi nedeniyle gerçekleştiremedikleri uyumalı dersler kapsamında hastane ortamında yerinde uygulamaları görmeleri, yapmaları ve tecrübe kazanmaları için özel hastaneler ve Antalya İl Sağlık Müdürlüğü ile görüşmeler gerçekleştirilmiştir. Bu bağlamda Tıbbi Görüntüleme Teknikleri ve Diyaliz programları için 2 adet özel kurum ile protokol imzalanmış ve Güz Yarılında ilgili programların öğrencileri uygulamalı eğitim derslerini bu kurumlarda gerçekleştirmişlerdir.  Anestezi, Ameliyathane Hizmetleri, İlk ve Acil Yardım ve Tıbbi Laboratuvar Teknikleri öğrencileri ise Antalya İl Sağlık Müdürlüğü ile görüşmeler sonucunda Antalya Atatürk Devlet Hastanesi, Antalya Eğitim ve Araştırma Hastanesi ve Kepez Devlet Hastanesinde uygulamalı eğitim derslerini Bahar Yarılında gerçekleştireceklerdir.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855852829"/>
                  </a:ext>
                </a:extLst>
              </a:tr>
            </a:tbl>
          </a:graphicData>
        </a:graphic>
      </p:graphicFrame>
    </p:spTree>
    <p:extLst>
      <p:ext uri="{BB962C8B-B14F-4D97-AF65-F5344CB8AC3E}">
        <p14:creationId xmlns:p14="http://schemas.microsoft.com/office/powerpoint/2010/main" val="32387309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Ion</Template>
  <TotalTime>641</TotalTime>
  <Words>2299</Words>
  <Application>Microsoft Office PowerPoint</Application>
  <PresentationFormat>Ekran Gösterisi (4:3)</PresentationFormat>
  <Paragraphs>408</Paragraphs>
  <Slides>28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28</vt:i4>
      </vt:variant>
    </vt:vector>
  </HeadingPairs>
  <TitlesOfParts>
    <vt:vector size="34" baseType="lpstr">
      <vt:lpstr>Arial</vt:lpstr>
      <vt:lpstr>Calibri</vt:lpstr>
      <vt:lpstr>Calibri Light</vt:lpstr>
      <vt:lpstr>Times New Roman</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Bekir KABASAKAL</cp:lastModifiedBy>
  <cp:revision>95</cp:revision>
  <dcterms:created xsi:type="dcterms:W3CDTF">2020-01-20T10:44:30Z</dcterms:created>
  <dcterms:modified xsi:type="dcterms:W3CDTF">2022-02-24T06:28:54Z</dcterms:modified>
</cp:coreProperties>
</file>