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88" r:id="rId3"/>
    <p:sldId id="347" r:id="rId4"/>
    <p:sldId id="346" r:id="rId5"/>
    <p:sldId id="320" r:id="rId6"/>
    <p:sldId id="285" r:id="rId7"/>
    <p:sldId id="369" r:id="rId8"/>
    <p:sldId id="368" r:id="rId9"/>
    <p:sldId id="353" r:id="rId10"/>
    <p:sldId id="365" r:id="rId11"/>
    <p:sldId id="366" r:id="rId12"/>
    <p:sldId id="358" r:id="rId13"/>
    <p:sldId id="352" r:id="rId14"/>
    <p:sldId id="357" r:id="rId15"/>
    <p:sldId id="304" r:id="rId16"/>
    <p:sldId id="359" r:id="rId17"/>
    <p:sldId id="360" r:id="rId18"/>
    <p:sldId id="361" r:id="rId19"/>
    <p:sldId id="362" r:id="rId20"/>
    <p:sldId id="278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285"/>
            <p14:sldId id="369"/>
            <p14:sldId id="368"/>
            <p14:sldId id="353"/>
            <p14:sldId id="365"/>
            <p14:sldId id="366"/>
            <p14:sldId id="358"/>
            <p14:sldId id="352"/>
            <p14:sldId id="357"/>
            <p14:sldId id="304"/>
            <p14:sldId id="359"/>
            <p14:sldId id="360"/>
            <p14:sldId id="361"/>
            <p14:sldId id="36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0F2303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commentAuthors" Target="commentAuthor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15.02.2022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15.02.2022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15.02.2022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4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6.png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8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0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79812" y="4405427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SOSYAL</a:t>
            </a:r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EKONO</a:t>
            </a:r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MİK VE POLİTİK ARAŞTIRMALAR MERKEZİ</a:t>
            </a:r>
          </a:p>
          <a:p>
            <a:pPr algn="ctr"/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-SEPAM-</a:t>
            </a: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721D8C-6EF9-41BD-84E0-DFD0800E6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34435"/>
            <a:ext cx="9144000" cy="19298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66AE724-0337-4904-B3D4-FBC147A32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5694" y="3323766"/>
            <a:ext cx="9189694" cy="3534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23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A4549B7-FDD9-4E2C-9FA9-95DEB4B40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74926"/>
            <a:ext cx="9144000" cy="19465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21F074B-0695-4B9D-9DC4-7CB6B1D75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21501"/>
            <a:ext cx="9143999" cy="351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444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o 8">
            <a:extLst>
              <a:ext uri="{FF2B5EF4-FFF2-40B4-BE49-F238E27FC236}">
                <a16:creationId xmlns:a16="http://schemas.microsoft.com/office/drawing/2014/main" id="{400F1050-5732-4B60-86BA-E121C706F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230320"/>
              </p:ext>
            </p:extLst>
          </p:nvPr>
        </p:nvGraphicFramePr>
        <p:xfrm>
          <a:off x="1007604" y="1967024"/>
          <a:ext cx="6779349" cy="3391786"/>
        </p:xfrm>
        <a:graphic>
          <a:graphicData uri="http://schemas.openxmlformats.org/drawingml/2006/table">
            <a:tbl>
              <a:tblPr/>
              <a:tblGrid>
                <a:gridCol w="2170219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229553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313593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77032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8959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“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Hocalarımızın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anlatımı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gayet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yeterliydi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ve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akıcıydı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. Bu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tarz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seminerler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sıklaştırılırsa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öğrenciler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için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de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yararlı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olacağını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düşünüyorum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Bahar döneminde etkinlik sayısının arttırılması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oturumlu Türkiye Tarihi Seminerleri serisine ek olarak planlanan faaliyetler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9008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İş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insanlarından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mentorlük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alabileceğimiz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buluşma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etkinlikleri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ve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Organize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sanayiinde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ofislerini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ziyaret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edebileceğimiz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etkinlikler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de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olmasını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çok</a:t>
                      </a:r>
                      <a:r>
                        <a:rPr lang="en-US" sz="1100" b="0" i="0" u="none" strike="noStrike" dirty="0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202124"/>
                          </a:solidFill>
                          <a:effectLst/>
                          <a:latin typeface="Roboto" panose="02000000000000000000" pitchFamily="2" charset="0"/>
                        </a:rPr>
                        <a:t>isterim</a:t>
                      </a:r>
                      <a:endParaRPr lang="en-US" sz="1100" b="0" i="0" u="none" strike="noStrike" dirty="0">
                        <a:solidFill>
                          <a:srgbClr val="202124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Antalya’da faaliyet gösteren iş insanları ile etkileşimin arttırılması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Yerel ve Evrensellik Bağlamında </a:t>
                      </a:r>
                    </a:p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Antalya Sertifika Programına 2 sanayici ve iş insanının konuşmacı olarak çağırılması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8246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282508"/>
              </p:ext>
            </p:extLst>
          </p:nvPr>
        </p:nvGraphicFramePr>
        <p:xfrm>
          <a:off x="470388" y="1885208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Yeni risk analizinde sorumlular belirtilmemiştir. (ISO 9001:2015 Madde No:6.1.2)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18.02.2922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 analizinde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sorumlular belirtilmiştir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079594"/>
              </p:ext>
            </p:extLst>
          </p:nvPr>
        </p:nvGraphicFramePr>
        <p:xfrm>
          <a:off x="470388" y="3912127"/>
          <a:ext cx="8203224" cy="22860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3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2200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Görev tanımı olan araştırmacılar organizasyon şemasında belirtilmemiştir ve görev vekaletleri tanımlanmamıştır. (ISO 9001:2015 Madde No:5.3)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2200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2200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2200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Araştırmacılar organizasyon şemasında belirtilmiştir ve görev vekaletleri tanımlanmıştır.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DD4FC1-CB71-480E-BEA3-75B1DF68BDAC}"/>
              </a:ext>
            </a:extLst>
          </p:cNvPr>
          <p:cNvSpPr txBox="1"/>
          <p:nvPr/>
        </p:nvSpPr>
        <p:spPr>
          <a:xfrm>
            <a:off x="1463885" y="2094494"/>
            <a:ext cx="63365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rgbClr val="0C0D0D"/>
                </a:solidFill>
              </a:rPr>
              <a:t>İç denetim sürecinde belirtilen konular yönetim olarak görüşülmüş ve düzeltmeler yapılmıştır. SEPAM yüzde 96 başarı oranıyla başarılı bir denetim süreci geçirmiştir. </a:t>
            </a:r>
          </a:p>
          <a:p>
            <a:endParaRPr lang="tr-TR" dirty="0">
              <a:solidFill>
                <a:srgbClr val="0C0D0D"/>
              </a:solidFill>
            </a:endParaRPr>
          </a:p>
          <a:p>
            <a:endParaRPr lang="tr-TR" dirty="0">
              <a:solidFill>
                <a:srgbClr val="0C0D0D"/>
              </a:solidFill>
            </a:endParaRPr>
          </a:p>
          <a:p>
            <a:endParaRPr lang="tr-TR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3477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EĞİTİM-ÖĞRETİM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7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ARAŞTIRMA-GELİŞTİRME ALANINDA</a:t>
            </a:r>
          </a:p>
          <a:p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etin kutusu 2"/>
          <p:cNvSpPr txBox="1"/>
          <p:nvPr/>
        </p:nvSpPr>
        <p:spPr>
          <a:xfrm>
            <a:off x="1501113" y="2967335"/>
            <a:ext cx="6706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err="1">
                <a:solidFill>
                  <a:srgbClr val="0C0D0D"/>
                </a:solidFill>
              </a:rPr>
              <a:t>Doç.Dr</a:t>
            </a:r>
            <a:r>
              <a:rPr lang="tr-TR" dirty="0">
                <a:solidFill>
                  <a:srgbClr val="0C0D0D"/>
                </a:solidFill>
              </a:rPr>
              <a:t>. Cerem I. Cenker-Özek ve Dr. </a:t>
            </a:r>
            <a:r>
              <a:rPr lang="tr-TR" dirty="0" err="1">
                <a:solidFill>
                  <a:srgbClr val="0C0D0D"/>
                </a:solidFill>
              </a:rPr>
              <a:t>Öğr.Gör</a:t>
            </a:r>
            <a:r>
              <a:rPr lang="tr-TR" dirty="0">
                <a:solidFill>
                  <a:srgbClr val="0C0D0D"/>
                </a:solidFill>
              </a:rPr>
              <a:t>. Toygar </a:t>
            </a:r>
            <a:r>
              <a:rPr lang="tr-TR" dirty="0" err="1">
                <a:solidFill>
                  <a:srgbClr val="0C0D0D"/>
                </a:solidFill>
              </a:rPr>
              <a:t>Halistoprak’ın</a:t>
            </a:r>
            <a:r>
              <a:rPr lang="tr-TR" dirty="0">
                <a:solidFill>
                  <a:srgbClr val="0C0D0D"/>
                </a:solidFill>
              </a:rPr>
              <a:t> TÜBİTAK 1001 kapsamında desteklenen </a:t>
            </a:r>
            <a:r>
              <a:rPr lang="tr-TR" b="1" dirty="0">
                <a:solidFill>
                  <a:srgbClr val="0C0D0D"/>
                </a:solidFill>
              </a:rPr>
              <a:t>Dış Politikanın Kültürel Temelleri</a:t>
            </a:r>
            <a:r>
              <a:rPr lang="tr-TR" dirty="0">
                <a:solidFill>
                  <a:srgbClr val="0C0D0D"/>
                </a:solidFill>
              </a:rPr>
              <a:t> başlıklı proje SEPAM bünyesinde </a:t>
            </a:r>
            <a:r>
              <a:rPr lang="tr-TR" dirty="0" err="1">
                <a:solidFill>
                  <a:srgbClr val="0C0D0D"/>
                </a:solidFill>
              </a:rPr>
              <a:t>yürütlecektir</a:t>
            </a:r>
            <a:r>
              <a:rPr lang="tr-TR" dirty="0">
                <a:solidFill>
                  <a:srgbClr val="0C0D0D"/>
                </a:solidFill>
              </a:rPr>
              <a:t>. </a:t>
            </a:r>
            <a:endParaRPr lang="en-US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33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GİRİŞİMCİLİK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320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471888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TOPLUMSAL KATKI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332656"/>
            <a:ext cx="1847488" cy="39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CC26A053-EFFF-4D3A-B5A6-2C79BBD2D540}"/>
              </a:ext>
            </a:extLst>
          </p:cNvPr>
          <p:cNvSpPr txBox="1"/>
          <p:nvPr/>
        </p:nvSpPr>
        <p:spPr>
          <a:xfrm>
            <a:off x="1637704" y="1483569"/>
            <a:ext cx="58685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C0D0D"/>
                </a:solidFill>
              </a:rPr>
              <a:t>Güz dönemi süresince düzenlemiş olduğumuz </a:t>
            </a:r>
            <a:r>
              <a:rPr lang="en-US" dirty="0">
                <a:solidFill>
                  <a:srgbClr val="0C0D0D"/>
                </a:solidFill>
              </a:rPr>
              <a:t>“</a:t>
            </a:r>
            <a:r>
              <a:rPr lang="tr-TR" dirty="0">
                <a:solidFill>
                  <a:srgbClr val="0C0D0D"/>
                </a:solidFill>
              </a:rPr>
              <a:t>Yerellik ve Evrensellik Sertifika Programı</a:t>
            </a:r>
            <a:r>
              <a:rPr lang="en-US" dirty="0">
                <a:solidFill>
                  <a:srgbClr val="0C0D0D"/>
                </a:solidFill>
              </a:rPr>
              <a:t>”</a:t>
            </a:r>
            <a:r>
              <a:rPr lang="tr-TR" dirty="0">
                <a:solidFill>
                  <a:srgbClr val="0C0D0D"/>
                </a:solidFill>
              </a:rPr>
              <a:t> ile alanında uzman kişilerle, iç ve dış paydaşlarımız arasında etkileşim sağlamış ve toplumsal katkı alanında faaliyet göstermiş bulunuyoruz.</a:t>
            </a:r>
          </a:p>
          <a:p>
            <a:pPr marL="342900" indent="-342900" algn="just">
              <a:buFont typeface="+mj-lt"/>
              <a:buAutoNum type="arabicPeriod"/>
            </a:pPr>
            <a:endParaRPr lang="tr-TR" dirty="0">
              <a:solidFill>
                <a:srgbClr val="0C0D0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C0D0D"/>
                </a:solidFill>
              </a:rPr>
              <a:t>SEPAM, Dış Politikanın Kültürel Temelleri: Özgün bir Veri Seti ile Ülkeler Arası Nicel Bir Araştırma başlıklı çalışma ile TUBİTAK 1001-Bilimsel ve Teknolojik Araştırma Projelerini Destekleme Programı kapsamında araştıma fonu almaya hak kazanmıştır. 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>
              <a:solidFill>
                <a:srgbClr val="0C0D0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C0D0D"/>
                </a:solidFill>
              </a:rPr>
              <a:t>Yeni araştırma fonu için çalışmalara başlanmıştır.</a:t>
            </a:r>
          </a:p>
          <a:p>
            <a:pPr marL="342900" indent="-342900" algn="just">
              <a:buFont typeface="+mj-lt"/>
              <a:buAutoNum type="arabicPeriod"/>
            </a:pPr>
            <a:endParaRPr lang="tr-TR" dirty="0">
              <a:solidFill>
                <a:srgbClr val="0C0D0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C0D0D"/>
                </a:solidFill>
              </a:rPr>
              <a:t>Bahar dönemi için alanında uzman kişiler</a:t>
            </a:r>
            <a:r>
              <a:rPr lang="en-US" dirty="0">
                <a:solidFill>
                  <a:srgbClr val="0C0D0D"/>
                </a:solidFill>
              </a:rPr>
              <a:t>in kat</a:t>
            </a:r>
            <a:r>
              <a:rPr lang="tr-TR" dirty="0">
                <a:solidFill>
                  <a:srgbClr val="0C0D0D"/>
                </a:solidFill>
              </a:rPr>
              <a:t>ılımıyla gerçekleştirilmesi planlanan </a:t>
            </a:r>
            <a:r>
              <a:rPr lang="en-US" dirty="0">
                <a:solidFill>
                  <a:srgbClr val="0C0D0D"/>
                </a:solidFill>
              </a:rPr>
              <a:t>“</a:t>
            </a:r>
            <a:r>
              <a:rPr lang="tr-TR" dirty="0">
                <a:solidFill>
                  <a:srgbClr val="0C0D0D"/>
                </a:solidFill>
              </a:rPr>
              <a:t>Türkiye Tarihi Seminer</a:t>
            </a:r>
            <a:r>
              <a:rPr lang="en-US" dirty="0" err="1">
                <a:solidFill>
                  <a:srgbClr val="0C0D0D"/>
                </a:solidFill>
              </a:rPr>
              <a:t>leri</a:t>
            </a:r>
            <a:r>
              <a:rPr lang="en-US" dirty="0">
                <a:solidFill>
                  <a:srgbClr val="0C0D0D"/>
                </a:solidFill>
              </a:rPr>
              <a:t>”</a:t>
            </a:r>
            <a:r>
              <a:rPr lang="tr-TR" dirty="0">
                <a:solidFill>
                  <a:srgbClr val="0C0D0D"/>
                </a:solidFill>
              </a:rPr>
              <a:t> programı hazırlanılmıştır ve duyuruları yapılmıştır.</a:t>
            </a:r>
            <a:endParaRPr lang="en-US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52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8" name="Metin kutusu 4">
            <a:extLst>
              <a:ext uri="{FF2B5EF4-FFF2-40B4-BE49-F238E27FC236}">
                <a16:creationId xmlns:a16="http://schemas.microsoft.com/office/drawing/2014/main" id="{7EC18F83-204B-487E-AFD6-153344F04A42}"/>
              </a:ext>
            </a:extLst>
          </p:cNvPr>
          <p:cNvSpPr txBox="1"/>
          <p:nvPr/>
        </p:nvSpPr>
        <p:spPr>
          <a:xfrm>
            <a:off x="2046263" y="517785"/>
            <a:ext cx="5616624" cy="99339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tr-TR"/>
            </a:defPPr>
            <a:lvl1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 sz="3100" b="1">
                <a:solidFill>
                  <a:srgbClr val="9DB5C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z="2700" dirty="0">
                <a:solidFill>
                  <a:schemeClr val="accent6"/>
                </a:solidFill>
                <a:latin typeface="+mn-lt"/>
              </a:rPr>
              <a:t>FARKLI VE İYİ UYGULAMA ÖRNEKLERİ</a:t>
            </a:r>
          </a:p>
          <a:p>
            <a:r>
              <a:rPr lang="tr-TR" sz="2700" dirty="0">
                <a:solidFill>
                  <a:schemeClr val="tx2"/>
                </a:solidFill>
                <a:latin typeface="+mn-lt"/>
              </a:rPr>
              <a:t>KURUMSALLAŞMA ALANINDA</a:t>
            </a:r>
            <a:endParaRPr lang="en-US" sz="2700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6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03" y="310487"/>
            <a:ext cx="1951851" cy="4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1489364" y="2609728"/>
            <a:ext cx="6165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>
                <a:solidFill>
                  <a:srgbClr val="0C0D0D"/>
                </a:solidFill>
              </a:rPr>
              <a:t>SEPAM bünyesinde Araştırmacı ve Ziyaretçi Araştırmacı pozisyonları oluşturularak </a:t>
            </a:r>
            <a:r>
              <a:rPr lang="tr-TR" dirty="0" err="1">
                <a:solidFill>
                  <a:srgbClr val="0C0D0D"/>
                </a:solidFill>
              </a:rPr>
              <a:t>SEPAM’ın</a:t>
            </a:r>
            <a:r>
              <a:rPr lang="tr-TR" dirty="0">
                <a:solidFill>
                  <a:srgbClr val="0C0D0D"/>
                </a:solidFill>
              </a:rPr>
              <a:t> araştırma üreten bir kurum olmasının temelleri atılmıştır.</a:t>
            </a:r>
          </a:p>
          <a:p>
            <a:pPr algn="just"/>
            <a:endParaRPr lang="tr-TR" dirty="0">
              <a:solidFill>
                <a:srgbClr val="0C0D0D"/>
              </a:solidFill>
            </a:endParaRPr>
          </a:p>
          <a:p>
            <a:pPr algn="just"/>
            <a:r>
              <a:rPr lang="tr-TR" dirty="0">
                <a:solidFill>
                  <a:srgbClr val="0C0D0D"/>
                </a:solidFill>
              </a:rPr>
              <a:t>Kurumsal görünürlük ve toplumsal katkı için </a:t>
            </a:r>
            <a:r>
              <a:rPr lang="tr-TR" dirty="0" err="1">
                <a:solidFill>
                  <a:srgbClr val="0C0D0D"/>
                </a:solidFill>
              </a:rPr>
              <a:t>pandemi</a:t>
            </a:r>
            <a:r>
              <a:rPr lang="tr-TR" dirty="0">
                <a:solidFill>
                  <a:srgbClr val="0C0D0D"/>
                </a:solidFill>
              </a:rPr>
              <a:t> sürecinde kazanılan online seminer tecrübesi etkinliklerin planlanması için kullanılmaya devem edilmiştir.</a:t>
            </a:r>
            <a:endParaRPr lang="en-US" dirty="0">
              <a:solidFill>
                <a:srgbClr val="0C0D0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15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159839" y="323666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05" y="192565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2476635"/>
            <a:ext cx="835292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 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Ülkemizin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teknolojik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ekonomik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sosyal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alanlardaki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gelişimine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katkı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sağlayan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ulusal 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platformlarda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nitelikli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özgün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çalışmalarla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ön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sıralarda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alan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diğer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üniversiteler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özel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kamu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işbirliği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ile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beşeri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fiziki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kaynaklarını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zenginleştirerek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araştırmacıların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hizmetine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sunan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araştırma merkezi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olmayı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hedefler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Sosyal, Ekonomik ve Politik Araştırmalar Merkezi (SEPAM)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bölgesel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yerel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ihtiyaçları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gözeterek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toplumsal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faydayı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amaçlayan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temel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uygulamalı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araştırmalar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yapar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Yaptığı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araştırmalarda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evrensel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akademik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değerler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etik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ilkeler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düşünce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ifade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özgürlüğünü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benimser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tr-TR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77619" y="4569516"/>
            <a:ext cx="8352928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algn="just"/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Merkezin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temel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faaliyet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alanları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sosyal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ekonomik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politik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konularla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ilgili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olarak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düzeylerde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konferans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sempozyum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çalıştay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seminer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benzeri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faaliyetler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düzenlemek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değişik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sektörlere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mensup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çalışanların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meslek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içi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eğitimlerinde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sosyal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ekonomik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politik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alanlarda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programlar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mesleki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kurslar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sertifika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programları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hazırlamak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yürütmek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ilgi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alanına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giren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konularda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faaliyette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bulunan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resmi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özel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kurum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kuruluşlarla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Merkezin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amacı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doğrultusunda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işbirliğinde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bulunmak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ortak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çalışmalar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düzenlemek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uygulama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araştırma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projeleri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hazırlamak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projelere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kaynak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temin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etmek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projeleri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uygulamak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uygulamalarının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takibini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yapmak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tır.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03655" y="733838"/>
            <a:ext cx="835292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MİSYONU</a:t>
            </a:r>
          </a:p>
          <a:p>
            <a:pPr algn="just"/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lusal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düzeylerde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ortaya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çıkan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çeşitli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sosyal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ekonomik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politik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konuları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disiplinlerarası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yaklaşımla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incelemek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araştırmak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konularda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yapılacak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çalışmalar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düzenlenecek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çeşitli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aktivitelerle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üniversiteyi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tüm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toplumu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bilgilendirmek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bu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konularda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faaliyet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gösteren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ulusal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kurum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kuruluşları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araya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getirerek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işbirliği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bilgi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paylaşım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ağlarının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geliştirilmesine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katkıda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bulunmak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sektörel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akademik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eğitim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imkanı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sunmak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uluslararası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diyalog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ve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işbirliğini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desteklemektir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33FF63-401F-4302-8B46-52E1F72DCF20}"/>
              </a:ext>
            </a:extLst>
          </p:cNvPr>
          <p:cNvSpPr txBox="1"/>
          <p:nvPr/>
        </p:nvSpPr>
        <p:spPr>
          <a:xfrm>
            <a:off x="1817283" y="2197158"/>
            <a:ext cx="5509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C0D0D"/>
                </a:solidFill>
              </a:rPr>
              <a:t>Süregelen kurumsallaşma sürecinin devam ettirilmesi</a:t>
            </a:r>
          </a:p>
          <a:p>
            <a:pPr marL="342900" indent="-342900">
              <a:buFont typeface="+mj-lt"/>
              <a:buAutoNum type="arabicPeriod"/>
            </a:pPr>
            <a:endParaRPr lang="tr-TR" dirty="0">
              <a:solidFill>
                <a:srgbClr val="0C0D0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tr-TR" dirty="0">
                <a:solidFill>
                  <a:srgbClr val="0C0D0D"/>
                </a:solidFill>
              </a:rPr>
              <a:t>SWOT, Risk Analizi ve SPİK çerçevesinde iyileştirmelerin planlı şekilde sürdürülmesi</a:t>
            </a: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73641"/>
              </p:ext>
            </p:extLst>
          </p:nvPr>
        </p:nvGraphicFramePr>
        <p:xfrm>
          <a:off x="615745" y="1799361"/>
          <a:ext cx="7912510" cy="4521093"/>
        </p:xfrm>
        <a:graphic>
          <a:graphicData uri="http://schemas.openxmlformats.org/drawingml/2006/table">
            <a:tbl>
              <a:tblPr/>
              <a:tblGrid>
                <a:gridCol w="1888483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997533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201324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2013247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330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8290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G1-Akademisyenlerin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üniversitenin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güçlü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iletişim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ağları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Z1-Birimin tam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zamanlı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personelinin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bulunmaması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F1-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organizasyonlar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Antalya'nın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bir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cazibe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merkezi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T1-Döşemealtı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Yerleşkesinin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şehir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merkezine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uzaklığı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nedeniyle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paydaşların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kampüste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gerçekleştirilen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faaliyetlere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katılım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gösterememesi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6973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G2-Öğrencilerin SEPAM aracılığı ile akademisyenler, büyükelçiler ya da uzmanlarla doğrudan iletişime geçebilmesi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Z2-Birimin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yarı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zamanlı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çalışan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dışında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idari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işleri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için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personelinin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bulunmaması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F2-Antalya'ya doğrudan uçuşlarla yurtiçi ve yurtdışından doğrudan ulaşım imkanı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T2-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Pandemi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döneminde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Antalya'da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bulunan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paydaşlarla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işbirliği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içerisinde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faaliyet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yürütmenin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zorlukları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6489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G3 - Sepam yayınlarına katkı verebilecek donanımda hocalarımızın bulunması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Z3-Düzenlenen etkinliklere genel katılım oranının düşük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F3-Genç akademisyenleri ve öğrencileri cezbetmesi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T3-SEPAM'ın diğer üniversite merkezlerine fiziksel uzaklığının olası etkileşim ve iş birliklerini olumsuz etkilemesi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68570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G4 - Sepam etkinliklerinin çeşitlendirilmiş olması(Seminer,panel, tecrübe paylaşımı, eğitim programları vs.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Z4-Kurumsallaşma sürecinin devam ediyor olması sebebi ile kurumsal performansın yönetim performansına bağımlılığı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F4-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Antalya'daki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belediyeler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özel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sektör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sivil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toplumun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iş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birliklerine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açık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5635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G5 - Sepam etkinliklerine katılan kişilerin memnuniyet oranlarının yüksek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Z5-SEPAM'ın sosyal medya görünürlüğü ve etkileşiminin düşük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F5-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Ulusal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Uluslararası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düzeyde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etkili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isimlerle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online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seminerler</a:t>
                      </a:r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düzenlenebilmesi</a:t>
                      </a:r>
                      <a:endParaRPr lang="en-US" sz="1000" b="0" i="0" u="none" strike="noStrike" dirty="0">
                        <a:solidFill>
                          <a:srgbClr val="0C0D0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56342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G6 - Sepam'ın okul bünyesindeki diğer araştırma merkezleri ile iletişiminin güçlü olması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C0D0D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C0D0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006424"/>
              </p:ext>
            </p:extLst>
          </p:nvPr>
        </p:nvGraphicFramePr>
        <p:xfrm>
          <a:off x="132347" y="1106906"/>
          <a:ext cx="8879306" cy="5633157"/>
        </p:xfrm>
        <a:graphic>
          <a:graphicData uri="http://schemas.openxmlformats.org/drawingml/2006/table">
            <a:tbl>
              <a:tblPr/>
              <a:tblGrid>
                <a:gridCol w="2842460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300659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303024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40059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1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Uluslararası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İlişkiler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SEPAM'ın çalışmalarına katkı verebilecek formasyonda olmaları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Yeni konuşmacılarla iletişime geçmeleri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548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Psikoloji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Bölümü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SEPAM'ın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verebilecek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formasyonda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olmaları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nedeniyle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Bilimler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yapabilecek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kalitesinin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geliştirilmesini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sağlayacak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440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 Bölümü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SEPAM'ın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verebilecek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formasyonda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olmaları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nedeniyle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İşletme alanına katkı yapabilecek çalışmalar yapılması, araştırma kalitesinin geliştirilmesini sağlayacak faaliyetler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5486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 Bölümü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SEPAM'ın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verebilecek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formasyonda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olmaları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nedeniyle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Ekonomi alanına katkı yapabilecek çalışmalar yapılması, araştırma kalitesinin geliştirilmesini sağlayacak faaliyetler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1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Bölümü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SEPAM'ın çalışmalarına katkı verebilecek formasyonda olmaları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Hukuk ve felsefe alanına katkı yapabilecek çalışmalar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4402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İİSBF Dekanlık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 ve Uluslararası İlişkler, Ekonomi ve İşletme bölümlerini bünyesinde barındırmadı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arttırılması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memnuniyeti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konusunda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beklenti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içerisindedir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2371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 Çalışanları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Birimin tüm işleyişini yürüttükleri için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Araştırmaları ve çalışmalarının niteliğinin arttırılması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2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en üst idari birim olması ve SEPAM faaliyetlerinin sorunsuz yürütülmesi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süreçlerde iş birliği beklemektedir.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2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 öğrencileri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 öğrencilerinin etkinliklere aktif bir şekilde katılımın amaçlanması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Seminerlerden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maksimum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alma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konuşmacılarla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bağlantı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kurmayı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beklemektedirler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2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olduğu birim olması ve SEPAM faaliyetlerine uygunluk verecek nakam olması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Üniversitenin akademikr faaliyetlerine  katkı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1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Üniversitedeki diğer Araştırma Merkezleri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Birlikte akademik işbirlikleri yapılabiecek kurumlar omlaları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çalışmalar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yapılması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1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Diğer Üniversitelerdeki  Araştırma Merkezleri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Birlikte akademik işbirlikleri yapılabiecek kurumlar omlaları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Ortak çalışmalar yapılması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2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Lisans üstü öğrenciler/Araştırmacılar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 faaliyetlerine araştırmacı ve katılımcı olarak destek olabilme potansiyelleri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Kendi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entellektüel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gelişimlerine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katkı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verilmesi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araştırmalarına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destek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verilmesi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1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Medya Kuruluşları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 faaliyetlerin kamuoyuna duyurulması ve reklamının yapılabilmesi nedeniyle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Şehirdeki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bilimsel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faaliyetlerin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görünür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hale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gelmesi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haber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değeri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taşıması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ve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6" name="Tablo 65">
            <a:extLst>
              <a:ext uri="{FF2B5EF4-FFF2-40B4-BE49-F238E27FC236}">
                <a16:creationId xmlns:a16="http://schemas.microsoft.com/office/drawing/2014/main" id="{8304B644-425E-4186-B593-E25613CE91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646995"/>
              </p:ext>
            </p:extLst>
          </p:nvPr>
        </p:nvGraphicFramePr>
        <p:xfrm>
          <a:off x="1696178" y="1385082"/>
          <a:ext cx="5562751" cy="5540510"/>
        </p:xfrm>
        <a:graphic>
          <a:graphicData uri="http://schemas.openxmlformats.org/drawingml/2006/table">
            <a:tbl>
              <a:tblPr/>
              <a:tblGrid>
                <a:gridCol w="1041192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101315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109978">
                  <a:extLst>
                    <a:ext uri="{9D8B030D-6E8A-4147-A177-3AD203B41FA5}">
                      <a16:colId xmlns:a16="http://schemas.microsoft.com/office/drawing/2014/main" val="3383282758"/>
                    </a:ext>
                  </a:extLst>
                </a:gridCol>
                <a:gridCol w="1200288">
                  <a:extLst>
                    <a:ext uri="{9D8B030D-6E8A-4147-A177-3AD203B41FA5}">
                      <a16:colId xmlns:a16="http://schemas.microsoft.com/office/drawing/2014/main" val="49455992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SEPAM Ofisi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Araştırmaların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yürtülmesi</a:t>
                      </a:r>
                      <a:r>
                        <a:rPr lang="tr-T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kurumsallaşma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661676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79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22884"/>
              </p:ext>
            </p:extLst>
          </p:nvPr>
        </p:nvGraphicFramePr>
        <p:xfrm>
          <a:off x="545122" y="1510312"/>
          <a:ext cx="7970228" cy="12780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6858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193370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6472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Z3-Düzenlenen 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etkinliklere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genel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katılım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oranının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düşük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olması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2553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6/30/2022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2553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dirty="0">
                          <a:solidFill>
                            <a:srgbClr val="0C0D0D"/>
                          </a:solidFill>
                        </a:rPr>
                        <a:t>SEPAM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Kampüsteki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etkinlik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sayılarının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arttırılması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sosyal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medya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etkileşimlerinin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arttırılması</a:t>
                      </a:r>
                      <a:endParaRPr lang="en-US" sz="1200" b="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8C7D9C5-4472-499E-A8F3-4DE7927EE2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317855"/>
              </p:ext>
            </p:extLst>
          </p:nvPr>
        </p:nvGraphicFramePr>
        <p:xfrm>
          <a:off x="545122" y="3195018"/>
          <a:ext cx="7970228" cy="127808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6858">
                  <a:extLst>
                    <a:ext uri="{9D8B030D-6E8A-4147-A177-3AD203B41FA5}">
                      <a16:colId xmlns:a16="http://schemas.microsoft.com/office/drawing/2014/main" val="3572697789"/>
                    </a:ext>
                  </a:extLst>
                </a:gridCol>
                <a:gridCol w="6193370">
                  <a:extLst>
                    <a:ext uri="{9D8B030D-6E8A-4147-A177-3AD203B41FA5}">
                      <a16:colId xmlns:a16="http://schemas.microsoft.com/office/drawing/2014/main" val="321355350"/>
                    </a:ext>
                  </a:extLst>
                </a:gridCol>
              </a:tblGrid>
              <a:tr h="36472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T1-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Döşemealtı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Yerleşkesinin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şehir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merkezine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uzaklığı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nedeniyle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paydaşların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faaliyetlere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katılım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gösterememesi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48353"/>
                  </a:ext>
                </a:extLst>
              </a:tr>
              <a:tr h="2553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6/30/2022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16012"/>
                  </a:ext>
                </a:extLst>
              </a:tr>
              <a:tr h="2553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dirty="0">
                          <a:solidFill>
                            <a:srgbClr val="0C0D0D"/>
                          </a:solidFill>
                        </a:rPr>
                        <a:t>SEPAM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297350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200" b="0" dirty="0">
                          <a:solidFill>
                            <a:srgbClr val="0C0D0D"/>
                          </a:solidFill>
                        </a:rPr>
                        <a:t>Online etkinlik sayılarının arttırılması; MarkAntalya yerleşkesinin etkinlikler için kullanılması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8618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22AF16A-553B-47AE-A732-8060F9790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066344"/>
              </p:ext>
            </p:extLst>
          </p:nvPr>
        </p:nvGraphicFramePr>
        <p:xfrm>
          <a:off x="586886" y="4879725"/>
          <a:ext cx="7970228" cy="128864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6858">
                  <a:extLst>
                    <a:ext uri="{9D8B030D-6E8A-4147-A177-3AD203B41FA5}">
                      <a16:colId xmlns:a16="http://schemas.microsoft.com/office/drawing/2014/main" val="3572697789"/>
                    </a:ext>
                  </a:extLst>
                </a:gridCol>
                <a:gridCol w="6193370">
                  <a:extLst>
                    <a:ext uri="{9D8B030D-6E8A-4147-A177-3AD203B41FA5}">
                      <a16:colId xmlns:a16="http://schemas.microsoft.com/office/drawing/2014/main" val="321355350"/>
                    </a:ext>
                  </a:extLst>
                </a:gridCol>
              </a:tblGrid>
              <a:tr h="36472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7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T2-Pandemi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döneminde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Antalya'da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bulunan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paydaşlarla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işbirliği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içerisinde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faaliyet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yürütmenin</a:t>
                      </a:r>
                      <a:r>
                        <a:rPr lang="en-US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zorlukları</a:t>
                      </a:r>
                      <a:endParaRPr lang="en-US" sz="11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2648353"/>
                  </a:ext>
                </a:extLst>
              </a:tr>
              <a:tr h="2553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7" rtl="0" eaLnBrk="1" fontAlgn="ctr" latinLnBrk="0" hangingPunct="1"/>
                      <a:r>
                        <a:rPr lang="tr-TR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6/30/2022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916012"/>
                  </a:ext>
                </a:extLst>
              </a:tr>
              <a:tr h="255305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sz="1200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sz="1200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7" rtl="0" eaLnBrk="1" fontAlgn="ctr" latinLnBrk="0" hangingPunct="1"/>
                      <a:r>
                        <a:rPr lang="tr-TR" sz="1200" b="0" dirty="0">
                          <a:solidFill>
                            <a:srgbClr val="0C0D0D"/>
                          </a:solidFill>
                        </a:rPr>
                        <a:t>SEPAM</a:t>
                      </a:r>
                      <a:endParaRPr lang="tr-TR" sz="1200" b="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297350"/>
                  </a:ext>
                </a:extLst>
              </a:tr>
              <a:tr h="364721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200" b="0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7" rtl="0" eaLnBrk="1" fontAlgn="ctr" latinLnBrk="0" hangingPunct="1"/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Pandemi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şartları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çerçevesinde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kampüsteki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bazı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etkinliklere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Antalya'daki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paydaşların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da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dahil</a:t>
                      </a:r>
                      <a:r>
                        <a:rPr lang="en-US" sz="12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edilmesi</a:t>
                      </a:r>
                      <a:endParaRPr lang="en-US" sz="1200" b="0" kern="1200" dirty="0">
                        <a:solidFill>
                          <a:srgbClr val="0C0D0D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8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9F75CB2-6DA5-4CBF-814F-105A676C3E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802" y="1341749"/>
            <a:ext cx="9164802" cy="19219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792912-A9BB-4FD6-BA35-B7E54E5AD3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803" y="3263705"/>
            <a:ext cx="9164801" cy="359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45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8453A9E-682D-470A-91FD-8197B67AF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" y="1300567"/>
            <a:ext cx="9091402" cy="19862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579D5B9-A08C-4460-A863-8863A39FA4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312463"/>
            <a:ext cx="9117701" cy="345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45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1AF5896-EE56-4391-89CC-910200DFB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274927"/>
            <a:ext cx="9144000" cy="19298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572E8C-F948-45D8-A584-0CB56B495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46955"/>
            <a:ext cx="9143999" cy="36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2323</TotalTime>
  <Words>1413</Words>
  <Application>Microsoft Office PowerPoint</Application>
  <PresentationFormat>Ekran Gösterisi (4:3)</PresentationFormat>
  <Paragraphs>226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Ayberk Erdem ÇİFTÇİ</cp:lastModifiedBy>
  <cp:revision>87</cp:revision>
  <dcterms:created xsi:type="dcterms:W3CDTF">2020-01-20T10:44:30Z</dcterms:created>
  <dcterms:modified xsi:type="dcterms:W3CDTF">2022-02-15T08:39:39Z</dcterms:modified>
</cp:coreProperties>
</file>