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8" r:id="rId3"/>
    <p:sldId id="347" r:id="rId4"/>
    <p:sldId id="346" r:id="rId5"/>
    <p:sldId id="365" r:id="rId6"/>
    <p:sldId id="320" r:id="rId7"/>
    <p:sldId id="285" r:id="rId8"/>
    <p:sldId id="353" r:id="rId9"/>
    <p:sldId id="363" r:id="rId10"/>
    <p:sldId id="364" r:id="rId11"/>
    <p:sldId id="358" r:id="rId12"/>
    <p:sldId id="352" r:id="rId13"/>
    <p:sldId id="357" r:id="rId14"/>
    <p:sldId id="366" r:id="rId15"/>
    <p:sldId id="359" r:id="rId16"/>
    <p:sldId id="368" r:id="rId17"/>
    <p:sldId id="361" r:id="rId18"/>
    <p:sldId id="362" r:id="rId19"/>
    <p:sldId id="369"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285"/>
          </p14:sldIdLst>
        </p14:section>
        <p14:section name="Başlıksız Bölüm" id="{57FB1523-8610-47D8-B000-50A63FC1D3B9}">
          <p14:sldIdLst>
            <p14:sldId id="353"/>
            <p14:sldId id="363"/>
            <p14:sldId id="364"/>
            <p14:sldId id="358"/>
            <p14:sldId id="352"/>
            <p14:sldId id="357"/>
            <p14:sldId id="366"/>
            <p14:sldId id="359"/>
            <p14:sldId id="368"/>
            <p14:sldId id="361"/>
            <p14:sldId id="362"/>
            <p14:sldId id="369"/>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0620"/>
    <a:srgbClr val="001626"/>
    <a:srgbClr val="0C0D0D"/>
    <a:srgbClr val="122204"/>
    <a:srgbClr val="B01513"/>
    <a:srgbClr val="0F2303"/>
    <a:srgbClr val="7AEE32"/>
    <a:srgbClr val="E626AF"/>
    <a:srgbClr val="02042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4</a:t>
            </a:fld>
            <a:endParaRPr lang="tr-TR"/>
          </a:p>
        </p:txBody>
      </p:sp>
    </p:spTree>
    <p:extLst>
      <p:ext uri="{BB962C8B-B14F-4D97-AF65-F5344CB8AC3E}">
        <p14:creationId xmlns:p14="http://schemas.microsoft.com/office/powerpoint/2010/main" val="332235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5</a:t>
            </a:fld>
            <a:endParaRPr lang="tr-TR"/>
          </a:p>
        </p:txBody>
      </p:sp>
    </p:spTree>
    <p:extLst>
      <p:ext uri="{BB962C8B-B14F-4D97-AF65-F5344CB8AC3E}">
        <p14:creationId xmlns:p14="http://schemas.microsoft.com/office/powerpoint/2010/main" val="338461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1107996"/>
          </a:xfrm>
          <a:prstGeom prst="rect">
            <a:avLst/>
          </a:prstGeom>
          <a:noFill/>
        </p:spPr>
        <p:txBody>
          <a:bodyPr wrap="square" rtlCol="0">
            <a:spAutoFit/>
          </a:bodyPr>
          <a:lstStyle/>
          <a:p>
            <a:pPr algn="ctr"/>
            <a:r>
              <a:rPr lang="tr-TR" sz="2200" b="1" dirty="0" smtClean="0">
                <a:solidFill>
                  <a:schemeClr val="accent5">
                    <a:lumMod val="50000"/>
                  </a:schemeClr>
                </a:solidFill>
              </a:rPr>
              <a:t>SÜREKLİ EĞİTİM ARAŞTIRMA </a:t>
            </a:r>
            <a:r>
              <a:rPr lang="tr-TR" sz="2200" b="1" dirty="0">
                <a:solidFill>
                  <a:schemeClr val="accent5">
                    <a:lumMod val="50000"/>
                  </a:schemeClr>
                </a:solidFill>
              </a:rPr>
              <a:t>VE </a:t>
            </a:r>
            <a:r>
              <a:rPr lang="tr-TR" sz="2200" b="1" dirty="0" smtClean="0">
                <a:solidFill>
                  <a:schemeClr val="accent5">
                    <a:lumMod val="50000"/>
                  </a:schemeClr>
                </a:solidFill>
              </a:rPr>
              <a:t>UYGULAMA MERKEZİ</a:t>
            </a:r>
            <a:endParaRPr lang="tr-TR" sz="22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10</a:t>
            </a:fld>
            <a:endParaRPr lang="tr-T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047" y="295736"/>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693430" y="1805713"/>
            <a:ext cx="6387407" cy="578678"/>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rPr>
              <a:t>ANKET DEĞERLENDİRME SONUÇLARINA GÖRE</a:t>
            </a:r>
            <a:endParaRPr kumimoji="0" lang="en-US" sz="2400" b="0" i="0" u="none" strike="noStrike" kern="1200" cap="none" spc="0" normalizeH="0" baseline="0" noProof="0" dirty="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887432841"/>
              </p:ext>
            </p:extLst>
          </p:nvPr>
        </p:nvGraphicFramePr>
        <p:xfrm>
          <a:off x="989131" y="2830876"/>
          <a:ext cx="7161756" cy="1154546"/>
        </p:xfrm>
        <a:graphic>
          <a:graphicData uri="http://schemas.openxmlformats.org/drawingml/2006/table">
            <a:tbl>
              <a:tblPr/>
              <a:tblGrid>
                <a:gridCol w="3774605">
                  <a:extLst>
                    <a:ext uri="{9D8B030D-6E8A-4147-A177-3AD203B41FA5}">
                      <a16:colId xmlns:a16="http://schemas.microsoft.com/office/drawing/2014/main" val="799822387"/>
                    </a:ext>
                  </a:extLst>
                </a:gridCol>
                <a:gridCol w="3387151">
                  <a:extLst>
                    <a:ext uri="{9D8B030D-6E8A-4147-A177-3AD203B41FA5}">
                      <a16:colId xmlns:a16="http://schemas.microsoft.com/office/drawing/2014/main" val="1324608318"/>
                    </a:ext>
                  </a:extLst>
                </a:gridCol>
              </a:tblGrid>
              <a:tr h="497670">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a:effectLst/>
                          <a:latin typeface="Times New Roman" panose="02020603050405020304" pitchFamily="18" charset="0"/>
                          <a:cs typeface="Times New Roman" panose="02020603050405020304" pitchFamily="18" charset="0"/>
                        </a:rPr>
                        <a:t>SEM </a:t>
                      </a:r>
                      <a:r>
                        <a:rPr lang="en-US" sz="1600" b="1" u="none" strike="noStrike" dirty="0" smtClean="0">
                          <a:effectLst/>
                          <a:latin typeface="Times New Roman" panose="02020603050405020304" pitchFamily="18" charset="0"/>
                          <a:cs typeface="Times New Roman" panose="02020603050405020304" pitchFamily="18" charset="0"/>
                        </a:rPr>
                        <a:t>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a:effectLst/>
                          <a:latin typeface="Times New Roman" panose="02020603050405020304" pitchFamily="18" charset="0"/>
                          <a:cs typeface="Times New Roman" panose="02020603050405020304" pitchFamily="18" charset="0"/>
                        </a:rPr>
                        <a:t>93%</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2125960410"/>
                  </a:ext>
                </a:extLst>
              </a:tr>
              <a:tr h="656876">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smtClean="0">
                          <a:effectLst/>
                          <a:latin typeface="Times New Roman" panose="02020603050405020304" pitchFamily="18" charset="0"/>
                          <a:cs typeface="Times New Roman" panose="02020603050405020304" pitchFamily="18" charset="0"/>
                        </a:rPr>
                        <a:t>EĞİTİM 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a:effectLst/>
                          <a:latin typeface="Times New Roman" panose="02020603050405020304" pitchFamily="18" charset="0"/>
                          <a:cs typeface="Times New Roman" panose="02020603050405020304" pitchFamily="18" charset="0"/>
                        </a:rPr>
                        <a:t>95%</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1840114973"/>
                  </a:ext>
                </a:extLst>
              </a:tr>
            </a:tbl>
          </a:graphicData>
        </a:graphic>
      </p:graphicFrame>
    </p:spTree>
    <p:extLst>
      <p:ext uri="{BB962C8B-B14F-4D97-AF65-F5344CB8AC3E}">
        <p14:creationId xmlns:p14="http://schemas.microsoft.com/office/powerpoint/2010/main" val="381592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200329"/>
          </a:xfrm>
          <a:prstGeom prst="rect">
            <a:avLst/>
          </a:prstGeom>
          <a:noFill/>
        </p:spPr>
        <p:txBody>
          <a:bodyPr wrap="square" lIns="91440" tIns="45720" rIns="91440" bIns="45720" rtlCol="0" anchor="t">
            <a:spAutoFit/>
          </a:bodyPr>
          <a:lstStyle/>
          <a:p>
            <a:pPr algn="ctr"/>
            <a:r>
              <a:rPr lang="tr-TR" sz="2400" b="1" dirty="0">
                <a:solidFill>
                  <a:schemeClr val="accent6"/>
                </a:solidFill>
                <a:effectLst>
                  <a:outerShdw blurRad="38100" dist="38100" dir="2700000" algn="tl">
                    <a:srgbClr val="000000">
                      <a:alpha val="43137"/>
                    </a:srgbClr>
                  </a:outerShdw>
                </a:effectLst>
              </a:rPr>
              <a:t>PAYDAŞ GERİBİLDİRİMLERİ</a:t>
            </a:r>
          </a:p>
          <a:p>
            <a:pPr algn="ctr"/>
            <a:r>
              <a:rPr lang="tr-TR" sz="24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4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237179978"/>
              </p:ext>
            </p:extLst>
          </p:nvPr>
        </p:nvGraphicFramePr>
        <p:xfrm>
          <a:off x="251519" y="1756319"/>
          <a:ext cx="8523025" cy="4829208"/>
        </p:xfrm>
        <a:graphic>
          <a:graphicData uri="http://schemas.openxmlformats.org/drawingml/2006/table">
            <a:tbl>
              <a:tblPr/>
              <a:tblGrid>
                <a:gridCol w="2728408">
                  <a:extLst>
                    <a:ext uri="{9D8B030D-6E8A-4147-A177-3AD203B41FA5}">
                      <a16:colId xmlns:a16="http://schemas.microsoft.com/office/drawing/2014/main" val="3918363564"/>
                    </a:ext>
                  </a:extLst>
                </a:gridCol>
                <a:gridCol w="2885957">
                  <a:extLst>
                    <a:ext uri="{9D8B030D-6E8A-4147-A177-3AD203B41FA5}">
                      <a16:colId xmlns:a16="http://schemas.microsoft.com/office/drawing/2014/main" val="1683979601"/>
                    </a:ext>
                  </a:extLst>
                </a:gridCol>
                <a:gridCol w="2908660">
                  <a:extLst>
                    <a:ext uri="{9D8B030D-6E8A-4147-A177-3AD203B41FA5}">
                      <a16:colId xmlns:a16="http://schemas.microsoft.com/office/drawing/2014/main" val="2592459544"/>
                    </a:ext>
                  </a:extLst>
                </a:gridCol>
              </a:tblGrid>
              <a:tr h="86841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13646">
                <a:tc>
                  <a:txBody>
                    <a:bodyPr/>
                    <a:lstStyle/>
                    <a:p>
                      <a:pPr algn="ctr"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Evlere de kitapçıklar </a:t>
                      </a:r>
                      <a:r>
                        <a:rPr lang="tr-TR" sz="1050" b="0" i="0" u="none" strike="noStrike" dirty="0" err="1" smtClean="0">
                          <a:solidFill>
                            <a:srgbClr val="000000"/>
                          </a:solidFill>
                          <a:effectLst/>
                          <a:latin typeface="Calibri" panose="020F0502020204030204" pitchFamily="34" charset="0"/>
                        </a:rPr>
                        <a:t>gönderilebilinirdi</a:t>
                      </a:r>
                      <a:r>
                        <a:rPr lang="tr-TR" sz="1050" b="0" i="0" u="none" strike="noStrike" dirty="0" smtClean="0">
                          <a:solidFill>
                            <a:srgbClr val="000000"/>
                          </a:solidFill>
                          <a:effectLst/>
                          <a:latin typeface="Calibri" panose="020F0502020204030204" pitchFamily="34" charset="0"/>
                        </a:rPr>
                        <a:t>.</a:t>
                      </a:r>
                    </a:p>
                    <a:p>
                      <a:pPr algn="ctr" fontAlgn="ctr"/>
                      <a:r>
                        <a:rPr lang="tr-TR" sz="1050" b="0" i="0" u="none" strike="noStrike" dirty="0" smtClean="0">
                          <a:solidFill>
                            <a:srgbClr val="000000"/>
                          </a:solidFill>
                          <a:effectLst/>
                          <a:latin typeface="Calibri" panose="020F0502020204030204" pitchFamily="34" charset="0"/>
                        </a:rPr>
                        <a:t> Onun dışımda iyi.</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Eğitmenler ders notlarını </a:t>
                      </a:r>
                      <a:r>
                        <a:rPr lang="tr-TR" sz="1050" b="0" i="0" u="none" strike="noStrike" dirty="0" err="1" smtClean="0">
                          <a:solidFill>
                            <a:srgbClr val="000000"/>
                          </a:solidFill>
                          <a:effectLst/>
                          <a:latin typeface="Calibri" panose="020F0502020204030204" pitchFamily="34" charset="0"/>
                        </a:rPr>
                        <a:t>power</a:t>
                      </a:r>
                      <a:r>
                        <a:rPr lang="tr-TR" sz="1050" b="0" i="0" u="none" strike="noStrike" dirty="0" smtClean="0">
                          <a:solidFill>
                            <a:srgbClr val="000000"/>
                          </a:solidFill>
                          <a:effectLst/>
                          <a:latin typeface="Calibri" panose="020F0502020204030204" pitchFamily="34" charset="0"/>
                        </a:rPr>
                        <a:t> </a:t>
                      </a:r>
                      <a:r>
                        <a:rPr lang="tr-TR" sz="1050" b="0" i="0" u="none" strike="noStrike" dirty="0" err="1" smtClean="0">
                          <a:solidFill>
                            <a:srgbClr val="000000"/>
                          </a:solidFill>
                          <a:effectLst/>
                          <a:latin typeface="Calibri" panose="020F0502020204030204" pitchFamily="34" charset="0"/>
                        </a:rPr>
                        <a:t>point</a:t>
                      </a:r>
                      <a:r>
                        <a:rPr lang="tr-TR" sz="1050" b="0" i="0" u="none" strike="noStrike" dirty="0" smtClean="0">
                          <a:solidFill>
                            <a:srgbClr val="000000"/>
                          </a:solidFill>
                          <a:effectLst/>
                          <a:latin typeface="Calibri" panose="020F0502020204030204" pitchFamily="34" charset="0"/>
                        </a:rPr>
                        <a:t> (sunum şekline) getirerek katılımcılar ile paylaşılıyordu.</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Calibri" panose="020F0502020204030204" pitchFamily="34" charset="0"/>
                        </a:rPr>
                        <a:t>Temel ve Uzman Arabuluculuk</a:t>
                      </a:r>
                      <a:r>
                        <a:rPr lang="tr-TR" sz="1050" b="0" i="0" u="none" strike="noStrike" baseline="0" dirty="0" smtClean="0">
                          <a:solidFill>
                            <a:srgbClr val="000000"/>
                          </a:solidFill>
                          <a:effectLst/>
                          <a:latin typeface="Calibri" panose="020F0502020204030204" pitchFamily="34" charset="0"/>
                        </a:rPr>
                        <a:t> Eğitimlerinde</a:t>
                      </a:r>
                    </a:p>
                    <a:p>
                      <a:pPr algn="ctr" fontAlgn="ctr"/>
                      <a:r>
                        <a:rPr lang="tr-TR" sz="1050" b="0" i="0" u="none" strike="noStrike" baseline="0" dirty="0" smtClean="0">
                          <a:solidFill>
                            <a:srgbClr val="000000"/>
                          </a:solidFill>
                          <a:effectLst/>
                          <a:latin typeface="Calibri" panose="020F0502020204030204" pitchFamily="34" charset="0"/>
                        </a:rPr>
                        <a:t>Kitaplar bastırılarak katılımcılara kargo yolu ile gönderildi.</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313646">
                <a:tc>
                  <a:txBody>
                    <a:bodyPr/>
                    <a:lstStyle/>
                    <a:p>
                      <a:pPr algn="ctr" fontAlgn="ctr"/>
                      <a:r>
                        <a:rPr lang="tr-TR" sz="1050" b="0" i="0" u="none" strike="noStrike" dirty="0" smtClean="0">
                          <a:solidFill>
                            <a:srgbClr val="000000"/>
                          </a:solidFill>
                          <a:effectLst/>
                          <a:latin typeface="Calibri" panose="020F0502020204030204" pitchFamily="34" charset="0"/>
                        </a:rPr>
                        <a:t>Sertifikanın fiziki olarak gönderilmesini talep ediyorum.</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Calibri" panose="020F0502020204030204" pitchFamily="34" charset="0"/>
                        </a:rPr>
                        <a:t>Yüksek çözünürlük kalitesinde sertifikaları</a:t>
                      </a:r>
                    </a:p>
                    <a:p>
                      <a:pPr algn="ctr" fontAlgn="ctr"/>
                      <a:r>
                        <a:rPr lang="tr-TR" sz="1050" b="0" i="0" u="none" strike="noStrike" dirty="0" smtClean="0">
                          <a:solidFill>
                            <a:srgbClr val="000000"/>
                          </a:solidFill>
                          <a:effectLst/>
                          <a:latin typeface="Calibri" panose="020F0502020204030204" pitchFamily="34" charset="0"/>
                        </a:rPr>
                        <a:t>PDF</a:t>
                      </a:r>
                      <a:r>
                        <a:rPr lang="tr-TR" sz="1050" b="0" i="0" u="none" strike="noStrike" baseline="0" dirty="0" smtClean="0">
                          <a:solidFill>
                            <a:srgbClr val="000000"/>
                          </a:solidFill>
                          <a:effectLst/>
                          <a:latin typeface="Calibri" panose="020F0502020204030204" pitchFamily="34" charset="0"/>
                        </a:rPr>
                        <a:t> olarak mail adreslerine </a:t>
                      </a:r>
                      <a:r>
                        <a:rPr lang="tr-TR" sz="1050" b="0" i="0" u="none" strike="noStrike" dirty="0" smtClean="0">
                          <a:solidFill>
                            <a:srgbClr val="000000"/>
                          </a:solidFill>
                          <a:effectLst/>
                          <a:latin typeface="Calibri" panose="020F0502020204030204" pitchFamily="34" charset="0"/>
                        </a:rPr>
                        <a:t>gönderiliyordu.</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Calibri" panose="020F0502020204030204" pitchFamily="34" charset="0"/>
                        </a:rPr>
                        <a:t>Sertifikalar Eğitim sonunda katılımcılara kargo</a:t>
                      </a:r>
                      <a:r>
                        <a:rPr lang="tr-TR" sz="1050" b="0" i="0" u="none" strike="noStrike" baseline="0" dirty="0" smtClean="0">
                          <a:solidFill>
                            <a:srgbClr val="000000"/>
                          </a:solidFill>
                          <a:effectLst/>
                          <a:latin typeface="Calibri" panose="020F0502020204030204" pitchFamily="34" charset="0"/>
                        </a:rPr>
                        <a:t> yolu ile </a:t>
                      </a:r>
                    </a:p>
                    <a:p>
                      <a:pPr algn="ctr" fontAlgn="ctr"/>
                      <a:r>
                        <a:rPr lang="tr-TR" sz="1050" b="0" i="0" u="none" strike="noStrike" baseline="0" dirty="0" smtClean="0">
                          <a:solidFill>
                            <a:srgbClr val="000000"/>
                          </a:solidFill>
                          <a:effectLst/>
                          <a:latin typeface="Calibri" panose="020F0502020204030204" pitchFamily="34" charset="0"/>
                        </a:rPr>
                        <a:t>Fiziki olarak gönderildi. </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333499">
                <a:tc>
                  <a:txBody>
                    <a:bodyPr/>
                    <a:lstStyle/>
                    <a:p>
                      <a:pPr algn="ctr"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Havalandırma Sorunu</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Merkezi Klimaların Çalıştırılması</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Şehir Yerleşkesi' </a:t>
                      </a:r>
                      <a:r>
                        <a:rPr lang="tr-TR" sz="1050" b="0" i="0" u="none" strike="noStrike" dirty="0" err="1" smtClean="0">
                          <a:solidFill>
                            <a:srgbClr val="000000"/>
                          </a:solidFill>
                          <a:effectLst/>
                          <a:latin typeface="Calibri" panose="020F0502020204030204" pitchFamily="34" charset="0"/>
                        </a:rPr>
                        <a:t>nde</a:t>
                      </a:r>
                      <a:r>
                        <a:rPr lang="tr-TR" sz="1050" b="0" i="0" u="none" strike="noStrike" dirty="0" smtClean="0">
                          <a:solidFill>
                            <a:srgbClr val="000000"/>
                          </a:solidFill>
                          <a:effectLst/>
                          <a:latin typeface="Calibri" panose="020F0502020204030204" pitchFamily="34" charset="0"/>
                        </a:rPr>
                        <a:t> havalandırma sistemi; 12. katta bulunan, doğu ve batı Isı Geri Kazanım ünitesi aracılığıyla, taze hava giriş-karışım-emiş kombinasyonu ile günde ikişer saat aralıklarla sağlanmaktadır. </a:t>
                      </a:r>
                    </a:p>
                    <a:p>
                      <a:pPr algn="ctr" fontAlgn="ctr"/>
                      <a:r>
                        <a:rPr lang="tr-TR" sz="1050" b="0" i="0" u="none" strike="noStrike" dirty="0" smtClean="0">
                          <a:solidFill>
                            <a:srgbClr val="000000"/>
                          </a:solidFill>
                          <a:effectLst/>
                          <a:latin typeface="Calibri" panose="020F0502020204030204" pitchFamily="34" charset="0"/>
                        </a:rPr>
                        <a:t>Çalışma saatleri; </a:t>
                      </a:r>
                    </a:p>
                    <a:p>
                      <a:pPr algn="ctr" fontAlgn="ctr"/>
                      <a:r>
                        <a:rPr lang="tr-TR" sz="1050" b="0" i="0" u="none" strike="noStrike" dirty="0" smtClean="0">
                          <a:solidFill>
                            <a:srgbClr val="000000"/>
                          </a:solidFill>
                          <a:effectLst/>
                          <a:latin typeface="Calibri" panose="020F0502020204030204" pitchFamily="34" charset="0"/>
                        </a:rPr>
                        <a:t>1. 10.00 - 12.00 - 2. 14.00 - 16.00</a:t>
                      </a:r>
                    </a:p>
                    <a:p>
                      <a:pPr algn="ctr" fontAlgn="ctr"/>
                      <a:r>
                        <a:rPr lang="tr-TR" sz="1050" b="0" i="0" u="none" strike="noStrike" dirty="0" smtClean="0">
                          <a:solidFill>
                            <a:srgbClr val="000000"/>
                          </a:solidFill>
                          <a:effectLst/>
                          <a:latin typeface="Calibri" panose="020F0502020204030204" pitchFamily="34" charset="0"/>
                        </a:rPr>
                        <a:t>olacak şekilde programlanmıştır</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86836AFB-9A07-49E9-9AEA-095FC62A66B5}"/>
              </a:ext>
            </a:extLst>
          </p:cNvPr>
          <p:cNvSpPr txBox="1"/>
          <p:nvPr/>
        </p:nvSpPr>
        <p:spPr>
          <a:xfrm>
            <a:off x="701964" y="3235006"/>
            <a:ext cx="7980218" cy="830997"/>
          </a:xfrm>
          <a:prstGeom prst="rect">
            <a:avLst/>
          </a:prstGeom>
          <a:noFill/>
        </p:spPr>
        <p:txBody>
          <a:bodyPr wrap="square" rtlCol="0">
            <a:spAutoFit/>
          </a:bodyPr>
          <a:lstStyle/>
          <a:p>
            <a:pPr algn="ctr"/>
            <a:r>
              <a:rPr lang="tr-TR" sz="2400" dirty="0">
                <a:solidFill>
                  <a:srgbClr val="001626"/>
                </a:solidFill>
              </a:rPr>
              <a:t>2021 YILI İÇ DENETİM SONUCU AÇILAN DÜZELTİCİ-ÖNLEYİCİ FAALİYETİMİZ BULUNMAMAKTADIR.</a:t>
            </a:r>
          </a:p>
        </p:txBody>
      </p:sp>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942949" y="637273"/>
            <a:ext cx="6927589" cy="830997"/>
          </a:xfrm>
          <a:prstGeom prst="rect">
            <a:avLst/>
          </a:prstGeom>
          <a:noFill/>
        </p:spPr>
        <p:txBody>
          <a:bodyPr wrap="square" lIns="91440" tIns="45720" rIns="91440" bIns="45720" rtlCol="0" anchor="t">
            <a:spAutoFit/>
          </a:bodyPr>
          <a:lstStyle/>
          <a:p>
            <a:pPr algn="ctr"/>
            <a:r>
              <a:rPr lang="tr-TR" sz="2400" b="1" dirty="0">
                <a:solidFill>
                  <a:schemeClr val="accent6"/>
                </a:solidFill>
                <a:effectLst>
                  <a:outerShdw blurRad="38100" dist="38100" dir="2700000" algn="tl">
                    <a:srgbClr val="000000">
                      <a:alpha val="43137"/>
                    </a:srgbClr>
                  </a:outerShdw>
                </a:effectLst>
              </a:rPr>
              <a:t>İÇ DENETİM SONUCUNA DAYALI ÖZ DEĞERLENDİRME </a:t>
            </a:r>
            <a:r>
              <a:rPr lang="tr-TR" sz="2400" b="1" dirty="0" smtClean="0">
                <a:solidFill>
                  <a:schemeClr val="accent6"/>
                </a:solidFill>
                <a:effectLst>
                  <a:outerShdw blurRad="38100" dist="38100" dir="2700000" algn="tl">
                    <a:srgbClr val="000000">
                      <a:alpha val="43137"/>
                    </a:srgbClr>
                  </a:outerShdw>
                </a:effectLst>
              </a:rPr>
              <a:t>ve </a:t>
            </a:r>
            <a:r>
              <a:rPr lang="tr-TR" sz="2400" b="1" dirty="0">
                <a:solidFill>
                  <a:schemeClr val="accent6"/>
                </a:solidFill>
                <a:effectLst>
                  <a:outerShdw blurRad="38100" dist="38100" dir="2700000" algn="tl">
                    <a:srgbClr val="000000">
                      <a:alpha val="43137"/>
                    </a:srgbClr>
                  </a:outerShdw>
                </a:effectLst>
              </a:rPr>
              <a:t>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a:extLst>
              <a:ext uri="{FF2B5EF4-FFF2-40B4-BE49-F238E27FC236}">
                <a16:creationId xmlns:a16="http://schemas.microsoft.com/office/drawing/2014/main" id="{86836AFB-9A07-49E9-9AEA-095FC62A66B5}"/>
              </a:ext>
            </a:extLst>
          </p:cNvPr>
          <p:cNvSpPr txBox="1"/>
          <p:nvPr/>
        </p:nvSpPr>
        <p:spPr>
          <a:xfrm>
            <a:off x="539806" y="2068165"/>
            <a:ext cx="8270530" cy="3416320"/>
          </a:xfrm>
          <a:prstGeom prst="rect">
            <a:avLst/>
          </a:prstGeom>
          <a:noFill/>
        </p:spPr>
        <p:txBody>
          <a:bodyPr wrap="square" rtlCol="0">
            <a:spAutoFit/>
          </a:bodyPr>
          <a:lstStyle/>
          <a:p>
            <a:pPr algn="ctr"/>
            <a:r>
              <a:rPr lang="tr-TR" sz="2400" b="1" dirty="0" smtClean="0">
                <a:solidFill>
                  <a:srgbClr val="001626"/>
                </a:solidFill>
              </a:rPr>
              <a:t>2021 </a:t>
            </a:r>
            <a:r>
              <a:rPr lang="tr-TR" sz="2400" b="1" dirty="0">
                <a:solidFill>
                  <a:srgbClr val="001626"/>
                </a:solidFill>
              </a:rPr>
              <a:t>y</a:t>
            </a:r>
            <a:r>
              <a:rPr lang="tr-TR" sz="2400" b="1" dirty="0" smtClean="0">
                <a:solidFill>
                  <a:srgbClr val="001626"/>
                </a:solidFill>
              </a:rPr>
              <a:t>ılı iç denetim sonucu;</a:t>
            </a:r>
          </a:p>
          <a:p>
            <a:pPr algn="ctr"/>
            <a:endParaRPr lang="tr-TR" sz="2400" b="1" dirty="0" smtClean="0">
              <a:solidFill>
                <a:srgbClr val="001626"/>
              </a:solidFill>
            </a:endParaRPr>
          </a:p>
          <a:p>
            <a:pPr marL="342900" indent="-342900" algn="just">
              <a:buFontTx/>
              <a:buChar char="-"/>
            </a:pPr>
            <a:r>
              <a:rPr lang="tr-TR" sz="2400" dirty="0" smtClean="0">
                <a:solidFill>
                  <a:srgbClr val="001626"/>
                </a:solidFill>
              </a:rPr>
              <a:t>Majör ve minör uygunsuzluk tespit edilmemiştir.</a:t>
            </a:r>
          </a:p>
          <a:p>
            <a:pPr algn="just"/>
            <a:endParaRPr lang="tr-TR" sz="2400" dirty="0" smtClean="0">
              <a:solidFill>
                <a:srgbClr val="001626"/>
              </a:solidFill>
            </a:endParaRPr>
          </a:p>
          <a:p>
            <a:pPr marL="342900" indent="-342900" algn="just">
              <a:buFontTx/>
              <a:buChar char="-"/>
            </a:pPr>
            <a:r>
              <a:rPr lang="tr-TR" sz="2400" dirty="0" smtClean="0">
                <a:solidFill>
                  <a:srgbClr val="001626"/>
                </a:solidFill>
              </a:rPr>
              <a:t>İyileştirilmesi gereken yönler önerilmiş olup, 3 adet gözlem verilmiştir.</a:t>
            </a:r>
          </a:p>
          <a:p>
            <a:endParaRPr lang="tr-TR" sz="2400" dirty="0" smtClean="0">
              <a:solidFill>
                <a:srgbClr val="001626"/>
              </a:solidFill>
            </a:endParaRPr>
          </a:p>
          <a:p>
            <a:pPr algn="just"/>
            <a:r>
              <a:rPr lang="tr-TR" sz="2400" dirty="0" smtClean="0">
                <a:solidFill>
                  <a:srgbClr val="001626"/>
                </a:solidFill>
              </a:rPr>
              <a:t>- Kuvvetli yön gözlemi olarak </a:t>
            </a:r>
            <a:r>
              <a:rPr lang="tr-TR" sz="2400" dirty="0">
                <a:solidFill>
                  <a:srgbClr val="001626"/>
                </a:solidFill>
              </a:rPr>
              <a:t>Sürecin müşteri odaklılık ile ilgili etkin çalışmaları olduğu görülmüştür. </a:t>
            </a: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Nesne 2"/>
          <p:cNvGraphicFramePr>
            <a:graphicFrameLocks noChangeAspect="1"/>
          </p:cNvGraphicFramePr>
          <p:nvPr>
            <p:extLst>
              <p:ext uri="{D42A27DB-BD31-4B8C-83A1-F6EECF244321}">
                <p14:modId xmlns:p14="http://schemas.microsoft.com/office/powerpoint/2010/main" val="2180145202"/>
              </p:ext>
            </p:extLst>
          </p:nvPr>
        </p:nvGraphicFramePr>
        <p:xfrm>
          <a:off x="766619" y="0"/>
          <a:ext cx="5994399" cy="6858000"/>
        </p:xfrm>
        <a:graphic>
          <a:graphicData uri="http://schemas.openxmlformats.org/presentationml/2006/ole">
            <mc:AlternateContent xmlns:mc="http://schemas.openxmlformats.org/markup-compatibility/2006">
              <mc:Choice xmlns:v="urn:schemas-microsoft-com:vml" Requires="v">
                <p:oleObj spid="_x0000_s3098" name="Çalışma Sayfası" r:id="rId3" imgW="8237191" imgH="10309724" progId="Excel.Sheet.12">
                  <p:embed/>
                </p:oleObj>
              </mc:Choice>
              <mc:Fallback>
                <p:oleObj name="Çalışma Sayfası" r:id="rId3" imgW="8237191" imgH="10309724" progId="Excel.Sheet.12">
                  <p:embed/>
                  <p:pic>
                    <p:nvPicPr>
                      <p:cNvPr id="3" name="Nesne 2"/>
                      <p:cNvPicPr/>
                      <p:nvPr/>
                    </p:nvPicPr>
                    <p:blipFill>
                      <a:blip r:embed="rId4"/>
                      <a:stretch>
                        <a:fillRect/>
                      </a:stretch>
                    </p:blipFill>
                    <p:spPr>
                      <a:xfrm>
                        <a:off x="766619" y="0"/>
                        <a:ext cx="5994399" cy="6858000"/>
                      </a:xfrm>
                      <a:prstGeom prst="rect">
                        <a:avLst/>
                      </a:prstGeom>
                    </p:spPr>
                  </p:pic>
                </p:oleObj>
              </mc:Fallback>
            </mc:AlternateContent>
          </a:graphicData>
        </a:graphic>
      </p:graphicFrame>
      <p:sp>
        <p:nvSpPr>
          <p:cNvPr id="6" name="Metin kutusu 5"/>
          <p:cNvSpPr txBox="1"/>
          <p:nvPr/>
        </p:nvSpPr>
        <p:spPr>
          <a:xfrm>
            <a:off x="6952692" y="2938851"/>
            <a:ext cx="1944217" cy="64633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prstClr val="black"/>
                </a:solidFill>
                <a:effectLst/>
                <a:uLnTx/>
                <a:uFillTx/>
                <a:latin typeface="Calibri"/>
                <a:ea typeface="+mn-ea"/>
                <a:cs typeface="+mn-cs"/>
              </a:rPr>
              <a:t>KYS İç Denetim Başarı Puanı 96%</a:t>
            </a:r>
          </a:p>
        </p:txBody>
      </p:sp>
    </p:spTree>
    <p:extLst>
      <p:ext uri="{BB962C8B-B14F-4D97-AF65-F5344CB8AC3E}">
        <p14:creationId xmlns:p14="http://schemas.microsoft.com/office/powerpoint/2010/main" val="3508072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9" name="Title 1"/>
          <p:cNvSpPr txBox="1">
            <a:spLocks/>
          </p:cNvSpPr>
          <p:nvPr/>
        </p:nvSpPr>
        <p:spPr>
          <a:xfrm>
            <a:off x="517567" y="1409454"/>
            <a:ext cx="8282608" cy="646377"/>
          </a:xfrm>
          <a:prstGeom prst="rect">
            <a:avLst/>
          </a:prstGeom>
        </p:spPr>
        <p:txBody>
          <a:bodyPr vert="horz" lIns="91440" tIns="45720" rIns="91440" bIns="45720" rtlCol="0" anchor="b">
            <a:normAutofit fontScale="40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solidFill>
                  <a:schemeClr val="accent1">
                    <a:lumMod val="50000"/>
                  </a:schemeClr>
                </a:solidFill>
              </a:rPr>
              <a:t/>
            </a:r>
            <a:br>
              <a:rPr lang="en-US" sz="3600" b="1" dirty="0" smtClean="0">
                <a:solidFill>
                  <a:schemeClr val="accent1">
                    <a:lumMod val="50000"/>
                  </a:schemeClr>
                </a:solidFill>
              </a:rPr>
            </a:br>
            <a:r>
              <a:rPr lang="en-US" sz="6000" b="1" dirty="0" smtClean="0">
                <a:solidFill>
                  <a:srgbClr val="001626"/>
                </a:solidFill>
              </a:rPr>
              <a:t>MEVCUT EĞİTİMLERİMİZ</a:t>
            </a:r>
            <a:endParaRPr lang="en-US" sz="6000" b="1" dirty="0">
              <a:solidFill>
                <a:srgbClr val="001626"/>
              </a:solidFill>
            </a:endParaRPr>
          </a:p>
        </p:txBody>
      </p:sp>
      <p:sp>
        <p:nvSpPr>
          <p:cNvPr id="70" name="Content Placeholder 4"/>
          <p:cNvSpPr txBox="1">
            <a:spLocks/>
          </p:cNvSpPr>
          <p:nvPr/>
        </p:nvSpPr>
        <p:spPr>
          <a:xfrm>
            <a:off x="285991" y="2055831"/>
            <a:ext cx="8282608" cy="472366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İnsan Kaynakları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Sertifika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Marka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Stratejik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Pazarlama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İngilizcesi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Bilirkişilik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Yüz</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Okuma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Karakter</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Uzlaştırma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İş</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Genel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tr-TR"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BIM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Yapı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Uzmanlığı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Autodesk Revit Structure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Kursu</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Bilgisayar</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Destekli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(CAD)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Yazılım</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Diksiyon</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Etkili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Konuşma</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Öfke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Kontrolü</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Stres</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Yönetimi (12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Sağlık</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Kurumları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Yöneticiliği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(60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79233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981608" y="-10679"/>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5" name="Content Placeholder 5"/>
          <p:cNvGraphicFramePr>
            <a:graphicFrameLocks/>
          </p:cNvGraphicFramePr>
          <p:nvPr>
            <p:extLst>
              <p:ext uri="{D42A27DB-BD31-4B8C-83A1-F6EECF244321}">
                <p14:modId xmlns:p14="http://schemas.microsoft.com/office/powerpoint/2010/main" val="1429799520"/>
              </p:ext>
            </p:extLst>
          </p:nvPr>
        </p:nvGraphicFramePr>
        <p:xfrm>
          <a:off x="533874" y="5493286"/>
          <a:ext cx="8282608" cy="1249701"/>
        </p:xfrm>
        <a:graphic>
          <a:graphicData uri="http://schemas.openxmlformats.org/drawingml/2006/table">
            <a:tbl>
              <a:tblPr firstRow="1" bandRow="1">
                <a:tableStyleId>{5C22544A-7EE6-4342-B048-85BDC9FD1C3A}</a:tableStyleId>
              </a:tblPr>
              <a:tblGrid>
                <a:gridCol w="3830108">
                  <a:extLst>
                    <a:ext uri="{9D8B030D-6E8A-4147-A177-3AD203B41FA5}">
                      <a16:colId xmlns:a16="http://schemas.microsoft.com/office/drawing/2014/main" val="4130639378"/>
                    </a:ext>
                  </a:extLst>
                </a:gridCol>
                <a:gridCol w="2409775">
                  <a:extLst>
                    <a:ext uri="{9D8B030D-6E8A-4147-A177-3AD203B41FA5}">
                      <a16:colId xmlns:a16="http://schemas.microsoft.com/office/drawing/2014/main" val="3126492387"/>
                    </a:ext>
                  </a:extLst>
                </a:gridCol>
                <a:gridCol w="2042725">
                  <a:extLst>
                    <a:ext uri="{9D8B030D-6E8A-4147-A177-3AD203B41FA5}">
                      <a16:colId xmlns:a16="http://schemas.microsoft.com/office/drawing/2014/main" val="1309056526"/>
                    </a:ext>
                  </a:extLst>
                </a:gridCol>
              </a:tblGrid>
              <a:tr h="609621">
                <a:tc>
                  <a:txBody>
                    <a:bodyPr/>
                    <a:lstStyle/>
                    <a:p>
                      <a:r>
                        <a:rPr lang="en-US" smtClean="0">
                          <a:solidFill>
                            <a:srgbClr val="001626"/>
                          </a:solidFill>
                        </a:rPr>
                        <a:t>TOPLAM KATILIMCI</a:t>
                      </a:r>
                      <a:r>
                        <a:rPr lang="en-US" baseline="0" smtClean="0">
                          <a:solidFill>
                            <a:srgbClr val="001626"/>
                          </a:solidFill>
                        </a:rPr>
                        <a:t> SAYISI</a:t>
                      </a:r>
                      <a:endParaRPr lang="en-US" dirty="0">
                        <a:solidFill>
                          <a:srgbClr val="001626"/>
                        </a:solidFill>
                      </a:endParaRPr>
                    </a:p>
                  </a:txBody>
                  <a:tcPr>
                    <a:solidFill>
                      <a:schemeClr val="tx1">
                        <a:lumMod val="75000"/>
                      </a:schemeClr>
                    </a:solidFill>
                  </a:tcPr>
                </a:tc>
                <a:tc>
                  <a:txBody>
                    <a:bodyPr/>
                    <a:lstStyle/>
                    <a:p>
                      <a:r>
                        <a:rPr lang="en-US" dirty="0" smtClean="0">
                          <a:solidFill>
                            <a:srgbClr val="001626"/>
                          </a:solidFill>
                        </a:rPr>
                        <a:t>TOPLAM</a:t>
                      </a:r>
                      <a:r>
                        <a:rPr lang="en-US" baseline="0" dirty="0" smtClean="0">
                          <a:solidFill>
                            <a:srgbClr val="001626"/>
                          </a:solidFill>
                        </a:rPr>
                        <a:t> AÇILAN SINIF SAYISI</a:t>
                      </a:r>
                      <a:endParaRPr lang="en-US" dirty="0">
                        <a:solidFill>
                          <a:srgbClr val="001626"/>
                        </a:solidFill>
                      </a:endParaRPr>
                    </a:p>
                  </a:txBody>
                  <a:tcPr>
                    <a:solidFill>
                      <a:schemeClr val="tx1">
                        <a:lumMod val="75000"/>
                      </a:schemeClr>
                    </a:solidFill>
                  </a:tcPr>
                </a:tc>
                <a:tc>
                  <a:txBody>
                    <a:bodyPr/>
                    <a:lstStyle/>
                    <a:p>
                      <a:r>
                        <a:rPr lang="en-US" dirty="0" smtClean="0">
                          <a:solidFill>
                            <a:srgbClr val="001626"/>
                          </a:solidFill>
                        </a:rPr>
                        <a:t>ORTALAMA</a:t>
                      </a:r>
                      <a:r>
                        <a:rPr lang="en-US" baseline="0" dirty="0" smtClean="0">
                          <a:solidFill>
                            <a:srgbClr val="001626"/>
                          </a:solidFill>
                        </a:rPr>
                        <a:t> GELİR</a:t>
                      </a:r>
                      <a:endParaRPr lang="en-US" dirty="0">
                        <a:solidFill>
                          <a:srgbClr val="001626"/>
                        </a:solidFill>
                      </a:endParaRPr>
                    </a:p>
                  </a:txBody>
                  <a:tcPr>
                    <a:solidFill>
                      <a:schemeClr val="tx1">
                        <a:lumMod val="75000"/>
                      </a:schemeClr>
                    </a:solidFill>
                  </a:tcPr>
                </a:tc>
                <a:extLst>
                  <a:ext uri="{0D108BD9-81ED-4DB2-BD59-A6C34878D82A}">
                    <a16:rowId xmlns:a16="http://schemas.microsoft.com/office/drawing/2014/main" val="2415213904"/>
                  </a:ext>
                </a:extLst>
              </a:tr>
              <a:tr h="609621">
                <a:tc>
                  <a:txBody>
                    <a:bodyPr/>
                    <a:lstStyle/>
                    <a:p>
                      <a:r>
                        <a:rPr lang="tr-TR" dirty="0" smtClean="0">
                          <a:solidFill>
                            <a:srgbClr val="001626"/>
                          </a:solidFill>
                        </a:rPr>
                        <a:t>5.800</a:t>
                      </a:r>
                      <a:endParaRPr lang="en-US" dirty="0">
                        <a:solidFill>
                          <a:srgbClr val="001626"/>
                        </a:solidFill>
                      </a:endParaRPr>
                    </a:p>
                  </a:txBody>
                  <a:tcPr>
                    <a:solidFill>
                      <a:schemeClr val="tx1">
                        <a:lumMod val="60000"/>
                        <a:lumOff val="40000"/>
                      </a:schemeClr>
                    </a:solidFill>
                  </a:tcPr>
                </a:tc>
                <a:tc>
                  <a:txBody>
                    <a:bodyPr/>
                    <a:lstStyle/>
                    <a:p>
                      <a:r>
                        <a:rPr lang="en-US" dirty="0" smtClean="0">
                          <a:solidFill>
                            <a:srgbClr val="001626"/>
                          </a:solidFill>
                        </a:rPr>
                        <a:t>1</a:t>
                      </a:r>
                      <a:r>
                        <a:rPr lang="tr-TR" dirty="0" smtClean="0">
                          <a:solidFill>
                            <a:srgbClr val="001626"/>
                          </a:solidFill>
                        </a:rPr>
                        <a:t>88</a:t>
                      </a:r>
                      <a:endParaRPr lang="en-US" dirty="0">
                        <a:solidFill>
                          <a:srgbClr val="001626"/>
                        </a:solidFill>
                      </a:endParaRPr>
                    </a:p>
                  </a:txBody>
                  <a:tcPr>
                    <a:solidFill>
                      <a:schemeClr val="tx1">
                        <a:lumMod val="60000"/>
                        <a:lumOff val="40000"/>
                      </a:schemeClr>
                    </a:solidFill>
                  </a:tcPr>
                </a:tc>
                <a:tc>
                  <a:txBody>
                    <a:bodyPr/>
                    <a:lstStyle/>
                    <a:p>
                      <a:r>
                        <a:rPr lang="tr-TR" dirty="0" smtClean="0">
                          <a:solidFill>
                            <a:srgbClr val="1F0620"/>
                          </a:solidFill>
                        </a:rPr>
                        <a:t>8.600.000</a:t>
                      </a:r>
                      <a:r>
                        <a:rPr lang="en-US" dirty="0" smtClean="0">
                          <a:solidFill>
                            <a:srgbClr val="1F0620"/>
                          </a:solidFill>
                        </a:rPr>
                        <a:t> TL</a:t>
                      </a:r>
                      <a:endParaRPr lang="en-US" dirty="0">
                        <a:solidFill>
                          <a:srgbClr val="1F0620"/>
                        </a:solidFill>
                      </a:endParaRPr>
                    </a:p>
                  </a:txBody>
                  <a:tcPr>
                    <a:solidFill>
                      <a:schemeClr val="tx1">
                        <a:lumMod val="60000"/>
                        <a:lumOff val="40000"/>
                      </a:schemeClr>
                    </a:solidFill>
                  </a:tcPr>
                </a:tc>
                <a:extLst>
                  <a:ext uri="{0D108BD9-81ED-4DB2-BD59-A6C34878D82A}">
                    <a16:rowId xmlns:a16="http://schemas.microsoft.com/office/drawing/2014/main" val="306741903"/>
                  </a:ext>
                </a:extLst>
              </a:tr>
            </a:tbl>
          </a:graphicData>
        </a:graphic>
      </p:graphicFrame>
      <p:graphicFrame>
        <p:nvGraphicFramePr>
          <p:cNvPr id="67" name="Table 6"/>
          <p:cNvGraphicFramePr>
            <a:graphicFrameLocks noGrp="1"/>
          </p:cNvGraphicFramePr>
          <p:nvPr>
            <p:extLst>
              <p:ext uri="{D42A27DB-BD31-4B8C-83A1-F6EECF244321}">
                <p14:modId xmlns:p14="http://schemas.microsoft.com/office/powerpoint/2010/main" val="4243138878"/>
              </p:ext>
            </p:extLst>
          </p:nvPr>
        </p:nvGraphicFramePr>
        <p:xfrm>
          <a:off x="1209735" y="4867334"/>
          <a:ext cx="6930887" cy="568064"/>
        </p:xfrm>
        <a:graphic>
          <a:graphicData uri="http://schemas.openxmlformats.org/drawingml/2006/table">
            <a:tbl>
              <a:tblPr firstRow="1" bandRow="1">
                <a:tableStyleId>{5C22544A-7EE6-4342-B048-85BDC9FD1C3A}</a:tableStyleId>
              </a:tblPr>
              <a:tblGrid>
                <a:gridCol w="6930887">
                  <a:extLst>
                    <a:ext uri="{9D8B030D-6E8A-4147-A177-3AD203B41FA5}">
                      <a16:colId xmlns:a16="http://schemas.microsoft.com/office/drawing/2014/main" val="3778233629"/>
                    </a:ext>
                  </a:extLst>
                </a:gridCol>
              </a:tblGrid>
              <a:tr h="568064">
                <a:tc>
                  <a:txBody>
                    <a:bodyPr/>
                    <a:lstStyle/>
                    <a:p>
                      <a:pPr algn="ctr"/>
                      <a:r>
                        <a:rPr lang="en-US" sz="2000" dirty="0" smtClean="0">
                          <a:solidFill>
                            <a:schemeClr val="tx1"/>
                          </a:solidFill>
                        </a:rPr>
                        <a:t> </a:t>
                      </a:r>
                      <a:r>
                        <a:rPr lang="en-US" sz="2000" dirty="0" smtClean="0">
                          <a:solidFill>
                            <a:srgbClr val="001626"/>
                          </a:solidFill>
                        </a:rPr>
                        <a:t>OCAK /</a:t>
                      </a:r>
                      <a:r>
                        <a:rPr lang="en-US" sz="2000" baseline="0" dirty="0" smtClean="0">
                          <a:solidFill>
                            <a:srgbClr val="001626"/>
                          </a:solidFill>
                        </a:rPr>
                        <a:t> ARALIK 2021</a:t>
                      </a:r>
                      <a:endParaRPr lang="en-US" sz="2000" dirty="0">
                        <a:solidFill>
                          <a:srgbClr val="001626"/>
                        </a:solidFill>
                      </a:endParaRPr>
                    </a:p>
                  </a:txBody>
                  <a:tcPr>
                    <a:solidFill>
                      <a:schemeClr val="tx1">
                        <a:lumMod val="75000"/>
                      </a:schemeClr>
                    </a:solidFill>
                  </a:tcPr>
                </a:tc>
                <a:extLst>
                  <a:ext uri="{0D108BD9-81ED-4DB2-BD59-A6C34878D82A}">
                    <a16:rowId xmlns:a16="http://schemas.microsoft.com/office/drawing/2014/main" val="2789805848"/>
                  </a:ext>
                </a:extLst>
              </a:tr>
            </a:tbl>
          </a:graphicData>
        </a:graphic>
      </p:graphicFrame>
      <p:sp>
        <p:nvSpPr>
          <p:cNvPr id="71" name="Content Placeholder 2"/>
          <p:cNvSpPr txBox="1">
            <a:spLocks/>
          </p:cNvSpPr>
          <p:nvPr/>
        </p:nvSpPr>
        <p:spPr>
          <a:xfrm>
            <a:off x="792018" y="1035102"/>
            <a:ext cx="7529946" cy="3752858"/>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Ticaret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Tüketici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İnşaat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Fikri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Sınai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Banka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Finans</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Sağlık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Mini MBA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Araştırma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Yöntemleri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Danışmanlığı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Türkçe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Yabancı</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Öğrenciler</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için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KVKK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Eğiticinin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BIM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Koordinasyon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93379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86836AFB-9A07-49E9-9AEA-095FC62A66B5}"/>
              </a:ext>
            </a:extLst>
          </p:cNvPr>
          <p:cNvSpPr txBox="1"/>
          <p:nvPr/>
        </p:nvSpPr>
        <p:spPr>
          <a:xfrm>
            <a:off x="605181" y="2285160"/>
            <a:ext cx="8203223" cy="830997"/>
          </a:xfrm>
          <a:prstGeom prst="rect">
            <a:avLst/>
          </a:prstGeom>
          <a:noFill/>
        </p:spPr>
        <p:txBody>
          <a:bodyPr wrap="square" rtlCol="0">
            <a:spAutoFit/>
          </a:bodyPr>
          <a:lstStyle/>
          <a:p>
            <a:pPr marL="342900" indent="-342900" algn="ctr">
              <a:buFontTx/>
              <a:buChar char="-"/>
            </a:pPr>
            <a:r>
              <a:rPr lang="tr-TR" sz="2400" dirty="0" smtClean="0">
                <a:solidFill>
                  <a:srgbClr val="001626"/>
                </a:solidFill>
              </a:rPr>
              <a:t>2021-2022 öğretim yılı için sosyal sorumluluk </a:t>
            </a:r>
            <a:endParaRPr lang="tr-TR" sz="2400" dirty="0">
              <a:solidFill>
                <a:srgbClr val="001626"/>
              </a:solidFill>
            </a:endParaRPr>
          </a:p>
          <a:p>
            <a:pPr algn="ctr"/>
            <a:r>
              <a:rPr lang="tr-TR" sz="2400" dirty="0" smtClean="0">
                <a:solidFill>
                  <a:srgbClr val="001626"/>
                </a:solidFill>
              </a:rPr>
              <a:t>faaliyetleri </a:t>
            </a:r>
            <a:r>
              <a:rPr lang="tr-TR" sz="2400" dirty="0">
                <a:solidFill>
                  <a:srgbClr val="001626"/>
                </a:solidFill>
              </a:rPr>
              <a:t>planlandı</a:t>
            </a:r>
            <a:r>
              <a:rPr lang="tr-TR" sz="2400" dirty="0" smtClean="0">
                <a:solidFill>
                  <a:srgbClr val="001626"/>
                </a:solidFill>
              </a:rPr>
              <a:t>.</a:t>
            </a:r>
            <a:endParaRPr lang="tr-TR" sz="2400" dirty="0">
              <a:solidFill>
                <a:srgbClr val="001626"/>
              </a:solidFill>
            </a:endParaRPr>
          </a:p>
        </p:txBody>
      </p:sp>
      <p:sp>
        <p:nvSpPr>
          <p:cNvPr id="67" name="Metin kutusu 66">
            <a:extLst>
              <a:ext uri="{FF2B5EF4-FFF2-40B4-BE49-F238E27FC236}">
                <a16:creationId xmlns:a16="http://schemas.microsoft.com/office/drawing/2014/main" id="{86836AFB-9A07-49E9-9AEA-095FC62A66B5}"/>
              </a:ext>
            </a:extLst>
          </p:cNvPr>
          <p:cNvSpPr txBox="1"/>
          <p:nvPr/>
        </p:nvSpPr>
        <p:spPr>
          <a:xfrm>
            <a:off x="605181" y="3475904"/>
            <a:ext cx="8203223" cy="2677656"/>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solidFill>
                  <a:srgbClr val="001626"/>
                </a:solidFill>
              </a:rPr>
              <a:t>PDR </a:t>
            </a:r>
            <a:r>
              <a:rPr lang="tr-TR" sz="2400" dirty="0">
                <a:solidFill>
                  <a:srgbClr val="001626"/>
                </a:solidFill>
              </a:rPr>
              <a:t>Merkezi ile ücretsiz olarak kadına yönelik şiddetle mücadele kapsamında toplumsal cinsiyet eşitsizliği konularda bilgilendirici seminerler yapılacaktır</a:t>
            </a:r>
            <a:r>
              <a:rPr lang="tr-TR" sz="2400" dirty="0" smtClean="0">
                <a:solidFill>
                  <a:srgbClr val="001626"/>
                </a:solidFill>
              </a:rPr>
              <a:t>.</a:t>
            </a:r>
          </a:p>
          <a:p>
            <a:pPr marL="342900" indent="-342900">
              <a:buFont typeface="Wingdings" panose="05000000000000000000" pitchFamily="2" charset="2"/>
              <a:buChar char="Ø"/>
            </a:pPr>
            <a:r>
              <a:rPr lang="tr-TR" sz="2400" dirty="0" smtClean="0">
                <a:solidFill>
                  <a:srgbClr val="001626"/>
                </a:solidFill>
              </a:rPr>
              <a:t>BAKA Destekli </a:t>
            </a:r>
            <a:r>
              <a:rPr lang="en-US" sz="2400" dirty="0">
                <a:solidFill>
                  <a:srgbClr val="1F0620"/>
                </a:solidFill>
              </a:rPr>
              <a:t>ANTALYA BİLİMPARK PROJESİ Eğitim </a:t>
            </a:r>
            <a:r>
              <a:rPr lang="en-US" sz="2400" dirty="0" err="1">
                <a:solidFill>
                  <a:srgbClr val="1F0620"/>
                </a:solidFill>
              </a:rPr>
              <a:t>ayağı</a:t>
            </a:r>
            <a:r>
              <a:rPr lang="en-US" sz="2400" dirty="0">
                <a:solidFill>
                  <a:srgbClr val="1F0620"/>
                </a:solidFill>
              </a:rPr>
              <a:t> SEM </a:t>
            </a:r>
            <a:r>
              <a:rPr lang="en-US" sz="2400" dirty="0" err="1">
                <a:solidFill>
                  <a:srgbClr val="1F0620"/>
                </a:solidFill>
              </a:rPr>
              <a:t>tarafından</a:t>
            </a:r>
            <a:r>
              <a:rPr lang="en-US" sz="2400" dirty="0">
                <a:solidFill>
                  <a:srgbClr val="1F0620"/>
                </a:solidFill>
              </a:rPr>
              <a:t> </a:t>
            </a:r>
            <a:r>
              <a:rPr lang="en-US" sz="2400" dirty="0" err="1">
                <a:solidFill>
                  <a:srgbClr val="1F0620"/>
                </a:solidFill>
              </a:rPr>
              <a:t>yürütülecektir</a:t>
            </a:r>
            <a:r>
              <a:rPr lang="en-US" sz="2400" dirty="0">
                <a:solidFill>
                  <a:srgbClr val="1F0620"/>
                </a:solidFill>
              </a:rPr>
              <a:t>.</a:t>
            </a:r>
          </a:p>
          <a:p>
            <a:pPr marL="342900" indent="-342900">
              <a:buFont typeface="Wingdings" panose="05000000000000000000" pitchFamily="2" charset="2"/>
              <a:buChar char="Ø"/>
            </a:pPr>
            <a:endParaRPr lang="tr-TR" sz="2400" dirty="0">
              <a:solidFill>
                <a:srgbClr val="001626"/>
              </a:solidFill>
            </a:endParaRPr>
          </a:p>
          <a:p>
            <a:pPr marL="342900" indent="-342900">
              <a:buFont typeface="Wingdings" panose="05000000000000000000" pitchFamily="2" charset="2"/>
              <a:buChar char="Ø"/>
            </a:pPr>
            <a:endParaRPr lang="tr-TR" sz="2400" dirty="0">
              <a:solidFill>
                <a:srgbClr val="001626"/>
              </a:solidFill>
            </a:endParaRP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36881" y="2609728"/>
            <a:ext cx="8300411" cy="27628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Arabuluculuk</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Temel</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Eğitimlerimiz</a:t>
            </a:r>
            <a:r>
              <a:rPr kumimoji="0" lang="tr-TR"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Antalya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merkez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dışında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aşağıda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il</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ve ilçeler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için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de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yetki</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alınmıştır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p>
          <a:p>
            <a:pPr lvl="0">
              <a:buClr>
                <a:srgbClr val="5FCBEF"/>
              </a:buClr>
              <a:defRPr/>
            </a:pPr>
            <a:r>
              <a:rPr lang="en-US" dirty="0">
                <a:solidFill>
                  <a:sysClr val="windowText" lastClr="000000">
                    <a:lumMod val="75000"/>
                    <a:lumOff val="25000"/>
                  </a:sysClr>
                </a:solidFill>
                <a:latin typeface="Trebuchet MS" panose="020B0603020202020204"/>
              </a:rPr>
              <a:t>Ankara, İstanbul, İzmir, Trabzon, </a:t>
            </a:r>
            <a:r>
              <a:rPr lang="en-US" dirty="0" err="1">
                <a:solidFill>
                  <a:sysClr val="windowText" lastClr="000000">
                    <a:lumMod val="75000"/>
                    <a:lumOff val="25000"/>
                  </a:sysClr>
                </a:solidFill>
                <a:latin typeface="Trebuchet MS" panose="020B0603020202020204"/>
              </a:rPr>
              <a:t>Rize</a:t>
            </a:r>
            <a:r>
              <a:rPr lang="en-US" dirty="0">
                <a:solidFill>
                  <a:sysClr val="windowText" lastClr="000000">
                    <a:lumMod val="75000"/>
                    <a:lumOff val="25000"/>
                  </a:sysClr>
                </a:solidFill>
                <a:latin typeface="Trebuchet MS" panose="020B0603020202020204"/>
              </a:rPr>
              <a:t>, Samsun, Gaziantep, Diyarbakır, Konya,  Bursa, </a:t>
            </a:r>
            <a:r>
              <a:rPr lang="en-US" dirty="0" err="1">
                <a:solidFill>
                  <a:sysClr val="windowText" lastClr="000000">
                    <a:lumMod val="75000"/>
                    <a:lumOff val="25000"/>
                  </a:sysClr>
                </a:solidFill>
                <a:latin typeface="Trebuchet MS" panose="020B0603020202020204"/>
              </a:rPr>
              <a:t>Mardin</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Çankırı</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Amasya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Tekirdağ</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Kırşehir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Balıkesir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Tokat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Siirt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Burhaniye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Cizre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Çorlu</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Süleymanpaşa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Alanya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Manavgat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Kumluca</a:t>
            </a:r>
            <a:r>
              <a:rPr lang="en-US" dirty="0">
                <a:solidFill>
                  <a:sysClr val="windowText" lastClr="000000">
                    <a:lumMod val="75000"/>
                    <a:lumOff val="25000"/>
                  </a:sysClr>
                </a:solidFill>
                <a:latin typeface="Trebuchet MS" panose="020B0603020202020204"/>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ANTALYA </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BİLİM ÜNİVERSİTESİ SEM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olarak</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verdiğimiz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sertifika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belgeler</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E-</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Devlet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alacaktır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endPar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27644" y="1541340"/>
            <a:ext cx="8300411" cy="50072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
        <p:nvSpPr>
          <p:cNvPr id="69" name="Unvan 1"/>
          <p:cNvSpPr txBox="1">
            <a:spLocks/>
          </p:cNvSpPr>
          <p:nvPr/>
        </p:nvSpPr>
        <p:spPr>
          <a:xfrm>
            <a:off x="752045" y="1855273"/>
            <a:ext cx="7451608" cy="845333"/>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1800" b="1" dirty="0" smtClean="0">
                <a:solidFill>
                  <a:srgbClr val="0C0D0D"/>
                </a:solidFill>
                <a:latin typeface="Times New Roman" panose="02020603050405020304" pitchFamily="18" charset="0"/>
                <a:cs typeface="Times New Roman" panose="02020603050405020304" pitchFamily="18" charset="0"/>
              </a:rPr>
              <a:t>ADALET BAKANLIĞI TARAFINDAN YAPILAN ANKET SONUÇLARINA GÖRE ARABULUCULUK ÖZEL ALT UZMANLIK ALANLARI  EĞİTİMLERİNDE</a:t>
            </a:r>
            <a:endParaRPr lang="tr-TR" sz="1800" b="1" dirty="0">
              <a:solidFill>
                <a:srgbClr val="0C0D0D"/>
              </a:solidFill>
              <a:latin typeface="Times New Roman" panose="02020603050405020304" pitchFamily="18" charset="0"/>
              <a:cs typeface="Times New Roman" panose="02020603050405020304" pitchFamily="18" charset="0"/>
            </a:endParaRPr>
          </a:p>
        </p:txBody>
      </p:sp>
      <p:sp>
        <p:nvSpPr>
          <p:cNvPr id="70" name="İçerik Yer Tutucusu 2"/>
          <p:cNvSpPr txBox="1">
            <a:spLocks/>
          </p:cNvSpPr>
          <p:nvPr/>
        </p:nvSpPr>
        <p:spPr>
          <a:xfrm>
            <a:off x="168003" y="3014539"/>
            <a:ext cx="8331203" cy="2921706"/>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dirty="0" smtClean="0">
                <a:solidFill>
                  <a:srgbClr val="001626"/>
                </a:solidFill>
                <a:latin typeface="Times New Roman" panose="02020603050405020304" pitchFamily="18" charset="0"/>
                <a:cs typeface="Times New Roman" panose="02020603050405020304" pitchFamily="18" charset="0"/>
              </a:rPr>
              <a:t>* </a:t>
            </a:r>
            <a:r>
              <a:rPr lang="tr-TR" sz="1800" dirty="0" smtClean="0">
                <a:solidFill>
                  <a:srgbClr val="001626"/>
                </a:solidFill>
                <a:latin typeface="Times New Roman" panose="02020603050405020304" pitchFamily="18" charset="0"/>
                <a:cs typeface="Times New Roman" panose="02020603050405020304" pitchFamily="18" charset="0"/>
              </a:rPr>
              <a:t>Eğitim kalitesi ve memnuniyet oranı açısından Türkiye 1.siyiz.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Arabuluculuk Uzmanlık Eğitimlerinde en fazla  Arabuluculuk Uzmanlık Eğitimi veren Üniversiteyiz.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tarafından yapılan anket sonuçlarına göre, Uzmanlık Eğitimlerinde Türkiye’de en iyi eğitmen olarak Sürekli Eğitim Merkezi Müdürü Dr. </a:t>
            </a:r>
            <a:r>
              <a:rPr lang="tr-TR" sz="1800" dirty="0" err="1" smtClean="0">
                <a:solidFill>
                  <a:srgbClr val="001626"/>
                </a:solidFill>
                <a:latin typeface="Times New Roman" panose="02020603050405020304" pitchFamily="18" charset="0"/>
                <a:cs typeface="Times New Roman" panose="02020603050405020304" pitchFamily="18" charset="0"/>
              </a:rPr>
              <a:t>Öğr</a:t>
            </a:r>
            <a:r>
              <a:rPr lang="tr-TR" sz="1800" dirty="0" smtClean="0">
                <a:solidFill>
                  <a:srgbClr val="001626"/>
                </a:solidFill>
                <a:latin typeface="Times New Roman" panose="02020603050405020304" pitchFamily="18" charset="0"/>
                <a:cs typeface="Times New Roman" panose="02020603050405020304" pitchFamily="18" charset="0"/>
              </a:rPr>
              <a:t>. Üyesi Dağlar Ekşi seçilmiştir.</a:t>
            </a:r>
          </a:p>
          <a:p>
            <a:endParaRPr lang="tr-TR" dirty="0"/>
          </a:p>
        </p:txBody>
      </p:sp>
    </p:spTree>
    <p:extLst>
      <p:ext uri="{BB962C8B-B14F-4D97-AF65-F5344CB8AC3E}">
        <p14:creationId xmlns:p14="http://schemas.microsoft.com/office/powerpoint/2010/main" val="267934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223247" y="4252383"/>
            <a:ext cx="8352928" cy="321626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Sürekli </a:t>
            </a:r>
            <a:r>
              <a:rPr lang="tr-TR" sz="1600" dirty="0">
                <a:solidFill>
                  <a:srgbClr val="0C0D0D"/>
                </a:solidFill>
                <a:latin typeface="Calibri" panose="020F0502020204030204" pitchFamily="34" charset="0"/>
                <a:ea typeface="Times New Roman" panose="02020603050405020304" pitchFamily="18" charset="0"/>
              </a:rPr>
              <a:t>Eğitim Uygulama ve Araştırma Merkezi çalışanları Rekabet edebilen, kendini geliştiren ve takım çalışması ruhunu benimseyen çalışma politikasını benimser.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İhtiyaca </a:t>
            </a:r>
            <a:r>
              <a:rPr lang="tr-TR" sz="1600" dirty="0">
                <a:solidFill>
                  <a:srgbClr val="0C0D0D"/>
                </a:solidFill>
                <a:latin typeface="Calibri" panose="020F0502020204030204" pitchFamily="34" charset="0"/>
                <a:ea typeface="Times New Roman" panose="02020603050405020304" pitchFamily="18" charset="0"/>
              </a:rPr>
              <a:t>yönelik yada teknolojik</a:t>
            </a:r>
            <a:r>
              <a:rPr lang="tr-TR" sz="1600" dirty="0" smtClean="0">
                <a:solidFill>
                  <a:srgbClr val="0C0D0D"/>
                </a:solidFill>
                <a:latin typeface="Calibri" panose="020F0502020204030204" pitchFamily="34" charset="0"/>
                <a:ea typeface="Times New Roman" panose="02020603050405020304" pitchFamily="18" charset="0"/>
              </a:rPr>
              <a:t>, bilimsel</a:t>
            </a:r>
            <a:r>
              <a:rPr lang="tr-TR" sz="1600" dirty="0">
                <a:solidFill>
                  <a:srgbClr val="0C0D0D"/>
                </a:solidFill>
                <a:latin typeface="Calibri" panose="020F0502020204030204" pitchFamily="34" charset="0"/>
                <a:ea typeface="Times New Roman" panose="02020603050405020304" pitchFamily="18" charset="0"/>
              </a:rPr>
              <a:t>, mesleki vb. gelişmeler doğrultusunda yenilikçi, bireyleri geliştiren Eğitimleri planlar, yürütülmesini sağlar.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Her </a:t>
            </a:r>
            <a:r>
              <a:rPr lang="tr-TR" sz="1600" dirty="0">
                <a:solidFill>
                  <a:srgbClr val="0C0D0D"/>
                </a:solidFill>
                <a:latin typeface="Calibri" panose="020F0502020204030204" pitchFamily="34" charset="0"/>
                <a:ea typeface="Times New Roman" panose="02020603050405020304" pitchFamily="18" charset="0"/>
              </a:rPr>
              <a:t>bir eğitim sonunda katılım belgelerinin yada sertifikaların hazırlanarak katılımcılara ulaştırır.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Birey, firma </a:t>
            </a:r>
            <a:r>
              <a:rPr lang="tr-TR" sz="1600" dirty="0">
                <a:solidFill>
                  <a:srgbClr val="0C0D0D"/>
                </a:solidFill>
                <a:latin typeface="Calibri" panose="020F0502020204030204" pitchFamily="34" charset="0"/>
                <a:ea typeface="Times New Roman" panose="02020603050405020304" pitchFamily="18" charset="0"/>
              </a:rPr>
              <a:t>ve/veya kurumlardan  gelen eğitim taleplerinin değerlendirir. </a:t>
            </a: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Eğitimlerin </a:t>
            </a:r>
            <a:r>
              <a:rPr lang="tr-TR" sz="1600" dirty="0">
                <a:solidFill>
                  <a:srgbClr val="0C0D0D"/>
                </a:solidFill>
                <a:latin typeface="Calibri" panose="020F0502020204030204" pitchFamily="34" charset="0"/>
                <a:ea typeface="Times New Roman" panose="02020603050405020304" pitchFamily="18" charset="0"/>
              </a:rPr>
              <a:t>sonunda yapılan anketler ile memnuniyet oranlarının ölçülerek değerlendirilir.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Hayat </a:t>
            </a:r>
            <a:r>
              <a:rPr lang="tr-TR" sz="1600" dirty="0">
                <a:solidFill>
                  <a:srgbClr val="0C0D0D"/>
                </a:solidFill>
                <a:latin typeface="Calibri" panose="020F0502020204030204" pitchFamily="34" charset="0"/>
                <a:ea typeface="Times New Roman" panose="02020603050405020304" pitchFamily="18" charset="0"/>
              </a:rPr>
              <a:t>boyu öğrenme alanında farklı kurum</a:t>
            </a:r>
            <a:r>
              <a:rPr lang="tr-TR" sz="1600" dirty="0" smtClean="0">
                <a:solidFill>
                  <a:srgbClr val="0C0D0D"/>
                </a:solidFill>
                <a:latin typeface="Calibri" panose="020F0502020204030204" pitchFamily="34" charset="0"/>
                <a:ea typeface="Times New Roman" panose="02020603050405020304" pitchFamily="18" charset="0"/>
              </a:rPr>
              <a:t>, şirket </a:t>
            </a:r>
            <a:r>
              <a:rPr lang="tr-TR" sz="1600" dirty="0">
                <a:solidFill>
                  <a:srgbClr val="0C0D0D"/>
                </a:solidFill>
                <a:latin typeface="Calibri" panose="020F0502020204030204" pitchFamily="34" charset="0"/>
                <a:ea typeface="Times New Roman" panose="02020603050405020304" pitchFamily="18" charset="0"/>
              </a:rPr>
              <a:t>vb. </a:t>
            </a:r>
            <a:r>
              <a:rPr lang="tr-TR" sz="1600" dirty="0" smtClean="0">
                <a:solidFill>
                  <a:srgbClr val="0C0D0D"/>
                </a:solidFill>
                <a:latin typeface="Calibri" panose="020F0502020204030204" pitchFamily="34" charset="0"/>
                <a:ea typeface="Times New Roman" panose="02020603050405020304" pitchFamily="18" charset="0"/>
              </a:rPr>
              <a:t>işbirliğini </a:t>
            </a:r>
            <a:r>
              <a:rPr lang="tr-TR" sz="1600" dirty="0">
                <a:solidFill>
                  <a:srgbClr val="0C0D0D"/>
                </a:solidFill>
                <a:latin typeface="Calibri" panose="020F0502020204030204" pitchFamily="34" charset="0"/>
                <a:ea typeface="Times New Roman" panose="02020603050405020304" pitchFamily="18" charset="0"/>
              </a:rPr>
              <a:t>gerçekleştirerek toplumun her alanına ve bireylere ulaşmaya çalışılır. </a:t>
            </a:r>
          </a:p>
          <a:p>
            <a:pPr marL="285750" indent="-285750" fontAlgn="base">
              <a:spcAft>
                <a:spcPts val="0"/>
              </a:spcAft>
              <a:buFont typeface="Wingdings" panose="05000000000000000000" pitchFamily="2" charset="2"/>
              <a:buChar char="Ø"/>
            </a:pP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endParaRPr lang="tr-TR" sz="1600" dirty="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223247" y="3121987"/>
            <a:ext cx="8803082" cy="127727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marL="342900" indent="-342900" fontAlgn="base">
              <a:spcAft>
                <a:spcPts val="0"/>
              </a:spcAft>
              <a:buFont typeface="Wingdings" panose="05000000000000000000" pitchFamily="2" charset="2"/>
              <a:buChar char="Ø"/>
            </a:pPr>
            <a:r>
              <a:rPr lang="tr-TR" dirty="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alanında Ulusal ve uluslararası gelişmeleri takip ederek, bilim, teknoloji, kişisel gelişim, mesleki</a:t>
            </a:r>
            <a:r>
              <a:rPr lang="tr-TR" sz="1600" dirty="0" smtClean="0">
                <a:solidFill>
                  <a:srgbClr val="0C0D0D"/>
                </a:solidFill>
                <a:latin typeface="Calibri" panose="020F0502020204030204" pitchFamily="34" charset="0"/>
                <a:ea typeface="Times New Roman" panose="02020603050405020304" pitchFamily="18" charset="0"/>
              </a:rPr>
              <a:t>, ekonomi </a:t>
            </a:r>
            <a:r>
              <a:rPr lang="tr-TR" sz="1600" dirty="0">
                <a:solidFill>
                  <a:srgbClr val="0C0D0D"/>
                </a:solidFill>
                <a:latin typeface="Calibri" panose="020F0502020204030204" pitchFamily="34" charset="0"/>
                <a:ea typeface="Times New Roman" panose="02020603050405020304" pitchFamily="18" charset="0"/>
              </a:rPr>
              <a:t>gibi alanlarda destekleyici ve geliştirici eğitim sağlamada rekabet eden, tercih edilen bir marka olabilmektir. </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202371" y="1027175"/>
            <a:ext cx="8803083" cy="223138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fontAlgn="base">
              <a:spcAft>
                <a:spcPts val="0"/>
              </a:spcAft>
              <a:buFont typeface="Wingdings" panose="05000000000000000000" pitchFamily="2" charset="2"/>
              <a:buChar char="Ø"/>
            </a:pPr>
            <a:r>
              <a:rPr lang="tr-TR" sz="1600" dirty="0">
                <a:solidFill>
                  <a:srgbClr val="0C0D0D"/>
                </a:solidFill>
                <a:latin typeface="Calibri" panose="020F0502020204030204" pitchFamily="34" charset="0"/>
                <a:ea typeface="Times New Roman" panose="02020603050405020304" pitchFamily="18" charset="0"/>
              </a:rPr>
              <a:t>Alanında uzman akademik kadrosu ve uygun teknolojik, fiziki altyapısı ile ülke genelinde hayat boyu öğrenme alanında fark yaratır.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İlköğretim, Lise</a:t>
            </a:r>
            <a:r>
              <a:rPr lang="tr-TR" sz="1600" dirty="0" smtClean="0">
                <a:solidFill>
                  <a:srgbClr val="0C0D0D"/>
                </a:solidFill>
                <a:latin typeface="Calibri" panose="020F0502020204030204" pitchFamily="34" charset="0"/>
                <a:ea typeface="Times New Roman" panose="02020603050405020304" pitchFamily="18" charset="0"/>
              </a:rPr>
              <a:t>, Üniversite </a:t>
            </a:r>
            <a:r>
              <a:rPr lang="tr-TR" sz="1600" dirty="0">
                <a:solidFill>
                  <a:srgbClr val="0C0D0D"/>
                </a:solidFill>
                <a:latin typeface="Calibri" panose="020F0502020204030204" pitchFamily="34" charset="0"/>
                <a:ea typeface="Times New Roman" panose="02020603050405020304" pitchFamily="18" charset="0"/>
              </a:rPr>
              <a:t>Eğitimleri dışında kalan konularda bireylerin eğitim sürecini destekler, kişisel ve mesleki gelişimlerine katkıda bulunur.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ilkesini amaç edinerek her yaş grubu ve farklı meslek grupları  yada meslek sahibi olmayan bireyler için ihtiyaca yönelik yada uluslararası alanda kabul gören eğitimler açar ve bireylerin geleceklerine katkı sağlar. </a:t>
            </a: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395536" y="2228052"/>
            <a:ext cx="7200799" cy="1569660"/>
          </a:xfrm>
          <a:prstGeom prst="rect">
            <a:avLst/>
          </a:prstGeom>
        </p:spPr>
        <p:txBody>
          <a:bodyPr wrap="square">
            <a:spAutoFit/>
          </a:bodyPr>
          <a:lstStyle/>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000" b="0" i="0" u="none" strike="noStrike" kern="0" cap="none" spc="0" normalizeH="0" baseline="0" noProof="0" dirty="0" smtClean="0">
                <a:ln>
                  <a:noFill/>
                </a:ln>
                <a:solidFill>
                  <a:prstClr val="black"/>
                </a:solidFill>
                <a:effectLst/>
                <a:uLnTx/>
                <a:uFillTx/>
              </a:rPr>
              <a:t>SEM WEB Sitesinin</a:t>
            </a:r>
            <a:r>
              <a:rPr kumimoji="0" lang="tr-TR" sz="2000" b="0" i="0" u="none" strike="noStrike" kern="0" cap="none" spc="0" normalizeH="0" noProof="0" dirty="0" smtClean="0">
                <a:ln>
                  <a:noFill/>
                </a:ln>
                <a:solidFill>
                  <a:prstClr val="black"/>
                </a:solidFill>
                <a:effectLst/>
                <a:uLnTx/>
                <a:uFillTx/>
              </a:rPr>
              <a:t> istenilen ara yüzünün oluşturulması.</a:t>
            </a:r>
          </a:p>
          <a:p>
            <a:pPr marR="0" lvl="0" algn="just" defTabSz="914400" eaLnBrk="1" fontAlgn="auto" latinLnBrk="0" hangingPunct="1">
              <a:lnSpc>
                <a:spcPct val="100000"/>
              </a:lnSpc>
              <a:spcBef>
                <a:spcPts val="0"/>
              </a:spcBef>
              <a:spcAft>
                <a:spcPts val="0"/>
              </a:spcAft>
              <a:buClrTx/>
              <a:buSzTx/>
              <a:tabLst/>
              <a:defRPr/>
            </a:pPr>
            <a:endParaRPr kumimoji="0" lang="tr-TR" sz="2000" b="0" i="0" u="none" strike="noStrike" kern="0" cap="none" spc="0" normalizeH="0" noProof="0" dirty="0" smtClean="0">
              <a:ln>
                <a:noFill/>
              </a:ln>
              <a:solidFill>
                <a:prstClr val="black"/>
              </a:solidFill>
              <a:effectLst/>
              <a:uLnTx/>
              <a:uFillTx/>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noProof="0" dirty="0" smtClean="0">
                <a:solidFill>
                  <a:prstClr val="black"/>
                </a:solidFill>
              </a:rPr>
              <a:t>SEM e ait derslik sayılarının arttırılması.</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tr-TR" sz="1800" b="0" i="0" u="none" strike="noStrike" kern="0" cap="none" spc="0" normalizeH="0" baseline="0" noProof="0" dirty="0" smtClean="0">
              <a:ln>
                <a:noFill/>
              </a:ln>
              <a:solidFill>
                <a:prstClr val="black"/>
              </a:solidFill>
              <a:effectLst/>
              <a:uLnTx/>
              <a:uFillTx/>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tr-TR"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229783307"/>
              </p:ext>
            </p:extLst>
          </p:nvPr>
        </p:nvGraphicFramePr>
        <p:xfrm>
          <a:off x="92364" y="1060766"/>
          <a:ext cx="8876145" cy="5495933"/>
        </p:xfrm>
        <a:graphic>
          <a:graphicData uri="http://schemas.openxmlformats.org/drawingml/2006/table">
            <a:tbl>
              <a:tblPr/>
              <a:tblGrid>
                <a:gridCol w="2118475">
                  <a:extLst>
                    <a:ext uri="{9D8B030D-6E8A-4147-A177-3AD203B41FA5}">
                      <a16:colId xmlns:a16="http://schemas.microsoft.com/office/drawing/2014/main" val="3918363564"/>
                    </a:ext>
                  </a:extLst>
                </a:gridCol>
                <a:gridCol w="2240806">
                  <a:extLst>
                    <a:ext uri="{9D8B030D-6E8A-4147-A177-3AD203B41FA5}">
                      <a16:colId xmlns:a16="http://schemas.microsoft.com/office/drawing/2014/main" val="1683979601"/>
                    </a:ext>
                  </a:extLst>
                </a:gridCol>
                <a:gridCol w="2258432">
                  <a:extLst>
                    <a:ext uri="{9D8B030D-6E8A-4147-A177-3AD203B41FA5}">
                      <a16:colId xmlns:a16="http://schemas.microsoft.com/office/drawing/2014/main" val="2592459544"/>
                    </a:ext>
                  </a:extLst>
                </a:gridCol>
                <a:gridCol w="2258432">
                  <a:extLst>
                    <a:ext uri="{9D8B030D-6E8A-4147-A177-3AD203B41FA5}">
                      <a16:colId xmlns:a16="http://schemas.microsoft.com/office/drawing/2014/main" val="588152821"/>
                    </a:ext>
                  </a:extLst>
                </a:gridCol>
              </a:tblGrid>
              <a:tr h="379017">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54367">
                <a:tc>
                  <a:txBody>
                    <a:bodyPr/>
                    <a:lstStyle/>
                    <a:p>
                      <a:pPr algn="l" fontAlgn="t"/>
                      <a:r>
                        <a:rPr lang="tr-TR" sz="1200" b="0" i="0" u="none" strike="noStrike" dirty="0">
                          <a:solidFill>
                            <a:srgbClr val="0F2303"/>
                          </a:solidFill>
                          <a:effectLst/>
                          <a:latin typeface="Calibri" panose="020F0502020204030204" pitchFamily="34" charset="0"/>
                        </a:rPr>
                        <a:t>G1- Antalya'nın merkezinde olması sebebiyle</a:t>
                      </a:r>
                      <a:br>
                        <a:rPr lang="tr-TR" sz="1200" b="0" i="0" u="none" strike="noStrike" dirty="0">
                          <a:solidFill>
                            <a:srgbClr val="0F2303"/>
                          </a:solidFill>
                          <a:effectLst/>
                          <a:latin typeface="Calibri" panose="020F0502020204030204" pitchFamily="34" charset="0"/>
                        </a:rPr>
                      </a:br>
                      <a:r>
                        <a:rPr lang="tr-TR" sz="1200" b="0" i="0" u="none" strike="noStrike" dirty="0">
                          <a:solidFill>
                            <a:srgbClr val="0F2303"/>
                          </a:solidFill>
                          <a:effectLst/>
                          <a:latin typeface="Calibri" panose="020F0502020204030204" pitchFamily="34" charset="0"/>
                        </a:rPr>
                        <a:t>kolay ulaşılabilir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Z1- Sürekli Eğitim Merkezi Katılımcı kayıtlarını bir yazılımla takip edilememesi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F1- Güçlü ve etkin kurum ve kuruluşlarla işbirliği ve iletişim süreci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T1- Bölgede eğitimler açısından kurumsal rakiplerin fazlalığı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2336">
                <a:tc>
                  <a:txBody>
                    <a:bodyPr/>
                    <a:lstStyle/>
                    <a:p>
                      <a:pPr algn="l" fontAlgn="t"/>
                      <a:r>
                        <a:rPr lang="tr-TR" sz="1200" b="0" i="0" u="none" strike="noStrike">
                          <a:solidFill>
                            <a:srgbClr val="0F2303"/>
                          </a:solidFill>
                          <a:effectLst/>
                          <a:latin typeface="Calibri" panose="020F0502020204030204" pitchFamily="34" charset="0"/>
                        </a:rPr>
                        <a:t>G2- SEM Güçlü eğitmen kadrosu</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F2- Antalya ilinde sanayi ve turizm kuruluşlarının fazlalığı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T2- Bölgede eğitimlere duyulan ilgi azlığı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94925">
                <a:tc>
                  <a:txBody>
                    <a:bodyPr/>
                    <a:lstStyle/>
                    <a:p>
                      <a:pPr algn="l" fontAlgn="t"/>
                      <a:r>
                        <a:rPr lang="tr-TR" sz="1200" b="0" i="0" u="none" strike="noStrike" dirty="0">
                          <a:solidFill>
                            <a:srgbClr val="0F2303"/>
                          </a:solidFill>
                          <a:effectLst/>
                          <a:latin typeface="Calibri" panose="020F0502020204030204" pitchFamily="34" charset="0"/>
                        </a:rPr>
                        <a:t>G3- Derslerin hafta içi akşam mesai saatleri </a:t>
                      </a:r>
                      <a:br>
                        <a:rPr lang="tr-TR" sz="1200" b="0" i="0" u="none" strike="noStrike" dirty="0">
                          <a:solidFill>
                            <a:srgbClr val="0F2303"/>
                          </a:solidFill>
                          <a:effectLst/>
                          <a:latin typeface="Calibri" panose="020F0502020204030204" pitchFamily="34" charset="0"/>
                        </a:rPr>
                      </a:br>
                      <a:r>
                        <a:rPr lang="tr-TR" sz="1200" b="0" i="0" u="none" strike="noStrike" dirty="0">
                          <a:solidFill>
                            <a:srgbClr val="0F2303"/>
                          </a:solidFill>
                          <a:effectLst/>
                          <a:latin typeface="Calibri" panose="020F0502020204030204" pitchFamily="34" charset="0"/>
                        </a:rPr>
                        <a:t>dışında ve </a:t>
                      </a:r>
                      <a:r>
                        <a:rPr lang="tr-TR" sz="1200" b="0" i="0" u="none" strike="noStrike" dirty="0" err="1">
                          <a:solidFill>
                            <a:srgbClr val="0F2303"/>
                          </a:solidFill>
                          <a:effectLst/>
                          <a:latin typeface="Calibri" panose="020F0502020204030204" pitchFamily="34" charset="0"/>
                        </a:rPr>
                        <a:t>haftasonu</a:t>
                      </a:r>
                      <a:r>
                        <a:rPr lang="tr-TR" sz="1200" b="0" i="0" u="none" strike="noStrike" dirty="0">
                          <a:solidFill>
                            <a:srgbClr val="0F2303"/>
                          </a:solidFill>
                          <a:effectLst/>
                          <a:latin typeface="Calibri" panose="020F0502020204030204" pitchFamily="34" charset="0"/>
                        </a:rPr>
                        <a:t> açık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F3- Nüfus artışının ve nüfus değişkenliğinin yüksek olduğu bir bölgede konumlanması,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T3- İlde Ücretsiz yada çok düşük ücretlerle eğitim faaliyeti gösteren eğitim kurumlarının varlığı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919462">
                <a:tc>
                  <a:txBody>
                    <a:bodyPr/>
                    <a:lstStyle/>
                    <a:p>
                      <a:pPr algn="l" fontAlgn="t"/>
                      <a:r>
                        <a:rPr lang="tr-TR" sz="1200" b="0" i="0" u="none" strike="noStrike" dirty="0">
                          <a:solidFill>
                            <a:srgbClr val="0F2303"/>
                          </a:solidFill>
                          <a:effectLst/>
                          <a:latin typeface="Calibri" panose="020F0502020204030204" pitchFamily="34" charset="0"/>
                        </a:rPr>
                        <a:t>G4-Öğrenci portföyünün genel olarak lider yönetici ve şirket sahiplerinden oluşması nedeniyle katılımcılar için güçlü bir network ağı oluşturması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F2303"/>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fi-FI" sz="1200" b="0" i="0" u="none" strike="noStrike">
                          <a:solidFill>
                            <a:srgbClr val="0F2303"/>
                          </a:solidFill>
                          <a:effectLst/>
                          <a:latin typeface="Calibri" panose="020F0502020204030204" pitchFamily="34" charset="0"/>
                        </a:rPr>
                        <a:t>F4- Antalya'nın turizm kenti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T4- Ekonomik Kriz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94925">
                <a:tc>
                  <a:txBody>
                    <a:bodyPr/>
                    <a:lstStyle/>
                    <a:p>
                      <a:pPr algn="l" fontAlgn="t"/>
                      <a:r>
                        <a:rPr lang="tr-TR" sz="1200" b="0" i="0" u="none" strike="noStrike" dirty="0">
                          <a:solidFill>
                            <a:srgbClr val="0F2303"/>
                          </a:solidFill>
                          <a:effectLst/>
                          <a:latin typeface="Calibri" panose="020F0502020204030204" pitchFamily="34" charset="0"/>
                        </a:rPr>
                        <a:t>G5- Dersliklerin son teknoloji ekipmanlara sahip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F5-Adalet Bakanlığı tarafından planlanan eğitimlerin verilmesi için, yetkilendirilmiş Üniversite olmamız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T5- Koronavirüs Pandemisi (F6 )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54367">
                <a:tc>
                  <a:txBody>
                    <a:bodyPr/>
                    <a:lstStyle/>
                    <a:p>
                      <a:pPr algn="l" fontAlgn="t"/>
                      <a:r>
                        <a:rPr lang="tr-TR" sz="1200" b="0" i="0" u="none" strike="noStrike" dirty="0">
                          <a:solidFill>
                            <a:srgbClr val="0F2303"/>
                          </a:solidFill>
                          <a:effectLst/>
                          <a:latin typeface="Calibri" panose="020F0502020204030204" pitchFamily="34" charset="0"/>
                        </a:rPr>
                        <a:t>G6- Eğitim sonunda verilen belgelerin, Üniversite ismiyle   verilmesi</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F6- Online Eğitimlerin Açılması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1319146">
                <a:tc>
                  <a:txBody>
                    <a:bodyPr/>
                    <a:lstStyle/>
                    <a:p>
                      <a:pPr algn="l" fontAlgn="t"/>
                      <a:r>
                        <a:rPr lang="tr-TR" sz="1200" b="0" i="0" u="none" strike="noStrike" dirty="0">
                          <a:solidFill>
                            <a:srgbClr val="0F2303"/>
                          </a:solidFill>
                          <a:effectLst/>
                          <a:latin typeface="Calibri" panose="020F0502020204030204" pitchFamily="34" charset="0"/>
                        </a:rPr>
                        <a:t>G7- SEM </a:t>
                      </a:r>
                      <a:r>
                        <a:rPr lang="tr-TR" sz="1200" b="0" i="0" u="none" strike="noStrike" dirty="0" err="1">
                          <a:solidFill>
                            <a:srgbClr val="0F2303"/>
                          </a:solidFill>
                          <a:effectLst/>
                          <a:latin typeface="Calibri" panose="020F0502020204030204" pitchFamily="34" charset="0"/>
                        </a:rPr>
                        <a:t>Türksat</a:t>
                      </a:r>
                      <a:r>
                        <a:rPr lang="tr-TR" sz="1200" b="0" i="0" u="none" strike="noStrike" dirty="0">
                          <a:solidFill>
                            <a:srgbClr val="0F2303"/>
                          </a:solidFill>
                          <a:effectLst/>
                          <a:latin typeface="Calibri" panose="020F0502020204030204" pitchFamily="34" charset="0"/>
                        </a:rPr>
                        <a:t> entegrasyon geliştirmeleri, doküman ve kurum kodu ışığında tamamlanarak ABU SEM olarak verdiğimiz sertifika ve belgeler artık </a:t>
                      </a:r>
                      <a:r>
                        <a:rPr lang="tr-TR" sz="1200" b="1" i="0" u="none" strike="noStrike" dirty="0">
                          <a:solidFill>
                            <a:srgbClr val="0F2303"/>
                          </a:solidFill>
                          <a:effectLst/>
                          <a:latin typeface="Calibri" panose="020F0502020204030204" pitchFamily="34" charset="0"/>
                        </a:rPr>
                        <a:t>E-Devlet</a:t>
                      </a:r>
                      <a:r>
                        <a:rPr lang="tr-TR" sz="1200" b="0" i="0" u="none" strike="noStrike" dirty="0">
                          <a:solidFill>
                            <a:srgbClr val="0F2303"/>
                          </a:solidFill>
                          <a:effectLst/>
                          <a:latin typeface="Calibri" panose="020F0502020204030204" pitchFamily="34" charset="0"/>
                        </a:rPr>
                        <a:t> te yer alması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F2303"/>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1"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582" y="625879"/>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884239868"/>
              </p:ext>
            </p:extLst>
          </p:nvPr>
        </p:nvGraphicFramePr>
        <p:xfrm>
          <a:off x="92364" y="1025236"/>
          <a:ext cx="8848437" cy="5634181"/>
        </p:xfrm>
        <a:graphic>
          <a:graphicData uri="http://schemas.openxmlformats.org/drawingml/2006/table">
            <a:tbl>
              <a:tblPr/>
              <a:tblGrid>
                <a:gridCol w="2832579">
                  <a:extLst>
                    <a:ext uri="{9D8B030D-6E8A-4147-A177-3AD203B41FA5}">
                      <a16:colId xmlns:a16="http://schemas.microsoft.com/office/drawing/2014/main" val="3918363564"/>
                    </a:ext>
                  </a:extLst>
                </a:gridCol>
                <a:gridCol w="2996144">
                  <a:extLst>
                    <a:ext uri="{9D8B030D-6E8A-4147-A177-3AD203B41FA5}">
                      <a16:colId xmlns:a16="http://schemas.microsoft.com/office/drawing/2014/main" val="1683979601"/>
                    </a:ext>
                  </a:extLst>
                </a:gridCol>
                <a:gridCol w="3019714">
                  <a:extLst>
                    <a:ext uri="{9D8B030D-6E8A-4147-A177-3AD203B41FA5}">
                      <a16:colId xmlns:a16="http://schemas.microsoft.com/office/drawing/2014/main" val="2592459544"/>
                    </a:ext>
                  </a:extLst>
                </a:gridCol>
              </a:tblGrid>
              <a:tr h="810643">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Eğitim Sürecinin Planlama ve Uygulamasında  Ortak Karar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Katılımcı Memnuniyeti ve 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05059">
                <a:tc>
                  <a:txBody>
                    <a:bodyPr/>
                    <a:lstStyle/>
                    <a:p>
                      <a:pPr algn="ctr" fontAlgn="ctr"/>
                      <a:r>
                        <a:rPr lang="tr-TR" sz="1100" b="0" i="0" u="none" strike="noStrike" dirty="0">
                          <a:solidFill>
                            <a:srgbClr val="000000"/>
                          </a:solidFill>
                          <a:effectLst/>
                          <a:latin typeface="Times New Roman" panose="02020603050405020304" pitchFamily="18" charset="0"/>
                        </a:rPr>
                        <a:t>Tanıtım Süreci </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Eğitimlerin Tanıtımı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Tanıtılacak Eğitimlerin Bilgilerinin Doğru ve  Zamanında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Muhasebe Süreci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Borçlandırma ve Tahsil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Doğru Bildirim ve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SEM Personeli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Hizmet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Kalite Eğitim, Etkili İletişim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Diğer Üniversiteler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Doğru Bilgi Aktarımı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Katılımcı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Eğitim Talebi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Doğru Yönlendirme ve Sürekli  Bilgilendirme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Eğitmen</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Eğitim Talebi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Zamanında Ödeme, Uygun Fiziksel Sınıf Ortamı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Sendikalar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Ortak Eğitim Planlaması,İşbirliği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Dernekler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Ortak Eğitim Planlaması,İşbirliği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479831">
                <a:tc>
                  <a:txBody>
                    <a:bodyPr/>
                    <a:lstStyle/>
                    <a:p>
                      <a:pPr algn="ctr" fontAlgn="ctr"/>
                      <a:r>
                        <a:rPr lang="tr-TR" sz="1100" b="0" i="0" u="none" strike="noStrike" dirty="0">
                          <a:solidFill>
                            <a:srgbClr val="000000"/>
                          </a:solidFill>
                          <a:effectLst/>
                          <a:latin typeface="Times New Roman" panose="02020603050405020304" pitchFamily="18" charset="0"/>
                        </a:rPr>
                        <a:t>Oteller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Times New Roman" panose="02020603050405020304" pitchFamily="18" charset="0"/>
                        </a:rPr>
                        <a:t>Ortak Eğitim Planlaması,İşbirliği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Times New Roman" panose="02020603050405020304" pitchFamily="18" charset="0"/>
                        </a:rPr>
                        <a:t>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582" y="625879"/>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293498278"/>
              </p:ext>
            </p:extLst>
          </p:nvPr>
        </p:nvGraphicFramePr>
        <p:xfrm>
          <a:off x="92364" y="1025239"/>
          <a:ext cx="8848437" cy="5689597"/>
        </p:xfrm>
        <a:graphic>
          <a:graphicData uri="http://schemas.openxmlformats.org/drawingml/2006/table">
            <a:tbl>
              <a:tblPr/>
              <a:tblGrid>
                <a:gridCol w="2832579">
                  <a:extLst>
                    <a:ext uri="{9D8B030D-6E8A-4147-A177-3AD203B41FA5}">
                      <a16:colId xmlns:a16="http://schemas.microsoft.com/office/drawing/2014/main" val="3918363564"/>
                    </a:ext>
                  </a:extLst>
                </a:gridCol>
                <a:gridCol w="2996144">
                  <a:extLst>
                    <a:ext uri="{9D8B030D-6E8A-4147-A177-3AD203B41FA5}">
                      <a16:colId xmlns:a16="http://schemas.microsoft.com/office/drawing/2014/main" val="1683979601"/>
                    </a:ext>
                  </a:extLst>
                </a:gridCol>
                <a:gridCol w="3019714">
                  <a:extLst>
                    <a:ext uri="{9D8B030D-6E8A-4147-A177-3AD203B41FA5}">
                      <a16:colId xmlns:a16="http://schemas.microsoft.com/office/drawing/2014/main" val="2592459544"/>
                    </a:ext>
                  </a:extLst>
                </a:gridCol>
              </a:tblGrid>
              <a:tr h="846202">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00879">
                <a:tc>
                  <a:txBody>
                    <a:bodyPr/>
                    <a:lstStyle/>
                    <a:p>
                      <a:pPr algn="ctr" fontAlgn="ctr"/>
                      <a:r>
                        <a:rPr lang="tr-TR" sz="1050" b="0" i="0" u="none" strike="noStrike" dirty="0">
                          <a:solidFill>
                            <a:srgbClr val="000000"/>
                          </a:solidFill>
                          <a:effectLst/>
                          <a:latin typeface="Times New Roman" panose="02020603050405020304" pitchFamily="18" charset="0"/>
                        </a:rPr>
                        <a:t>Kamu Kurumları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Ortak Eğitim </a:t>
                      </a:r>
                      <a:r>
                        <a:rPr lang="tr-TR" sz="1050" b="0" i="0" u="none" strike="noStrike" dirty="0" err="1">
                          <a:solidFill>
                            <a:srgbClr val="000000"/>
                          </a:solidFill>
                          <a:effectLst/>
                          <a:latin typeface="Times New Roman" panose="02020603050405020304" pitchFamily="18" charset="0"/>
                        </a:rPr>
                        <a:t>Planlaması,İşbirliği</a:t>
                      </a:r>
                      <a:endParaRPr lang="tr-TR" sz="105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Times New Roman" panose="02020603050405020304" pitchFamily="18" charset="0"/>
                        </a:rPr>
                        <a:t>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500879">
                <a:tc>
                  <a:txBody>
                    <a:bodyPr/>
                    <a:lstStyle/>
                    <a:p>
                      <a:pPr algn="ctr" fontAlgn="ctr"/>
                      <a:r>
                        <a:rPr lang="tr-TR" sz="1050" b="0" i="0" u="none" strike="noStrike" dirty="0">
                          <a:solidFill>
                            <a:srgbClr val="000000"/>
                          </a:solidFill>
                          <a:effectLst/>
                          <a:latin typeface="Times New Roman" panose="02020603050405020304" pitchFamily="18" charset="0"/>
                        </a:rPr>
                        <a:t>Sivil Toplum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Ortak Eğitim </a:t>
                      </a:r>
                      <a:r>
                        <a:rPr lang="tr-TR" sz="1050" b="0" i="0" u="none" strike="noStrike" dirty="0" err="1">
                          <a:solidFill>
                            <a:srgbClr val="000000"/>
                          </a:solidFill>
                          <a:effectLst/>
                          <a:latin typeface="Times New Roman" panose="02020603050405020304" pitchFamily="18" charset="0"/>
                        </a:rPr>
                        <a:t>Planlaması,İşbirliği</a:t>
                      </a:r>
                      <a:endParaRPr lang="tr-TR" sz="105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Times New Roman" panose="02020603050405020304" pitchFamily="18" charset="0"/>
                        </a:rPr>
                        <a:t>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783695">
                <a:tc>
                  <a:txBody>
                    <a:bodyPr/>
                    <a:lstStyle/>
                    <a:p>
                      <a:pPr algn="ctr" fontAlgn="ctr"/>
                      <a:r>
                        <a:rPr lang="tr-TR" sz="1050" b="0" i="0" u="none" strike="noStrike" dirty="0">
                          <a:solidFill>
                            <a:srgbClr val="000000"/>
                          </a:solidFill>
                          <a:effectLst/>
                          <a:latin typeface="Times New Roman" panose="02020603050405020304" pitchFamily="18" charset="0"/>
                        </a:rPr>
                        <a:t>Kısmi Zamanlı Çalışan Öğrenciler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Hizmet Üretme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Ücret, Verimli</a:t>
                      </a:r>
                      <a:br>
                        <a:rPr lang="tr-TR" sz="1050" b="0" i="0" u="none" strike="noStrike" dirty="0">
                          <a:solidFill>
                            <a:srgbClr val="000000"/>
                          </a:solidFill>
                          <a:effectLst/>
                          <a:latin typeface="Times New Roman" panose="02020603050405020304" pitchFamily="18" charset="0"/>
                        </a:rPr>
                      </a:br>
                      <a:r>
                        <a:rPr lang="tr-TR" sz="1050" b="0" i="0" u="none" strike="noStrike" dirty="0">
                          <a:solidFill>
                            <a:srgbClr val="000000"/>
                          </a:solidFill>
                          <a:effectLst/>
                          <a:latin typeface="Times New Roman" panose="02020603050405020304" pitchFamily="18" charset="0"/>
                        </a:rPr>
                        <a:t>Çalışma Ortamı</a:t>
                      </a:r>
                      <a:br>
                        <a:rPr lang="tr-TR" sz="1050" b="0" i="0" u="none" strike="noStrike" dirty="0">
                          <a:solidFill>
                            <a:srgbClr val="000000"/>
                          </a:solidFill>
                          <a:effectLst/>
                          <a:latin typeface="Times New Roman" panose="02020603050405020304" pitchFamily="18" charset="0"/>
                        </a:rPr>
                      </a:br>
                      <a:r>
                        <a:rPr lang="tr-TR" sz="1050" b="0" i="0" u="none" strike="noStrike" dirty="0">
                          <a:solidFill>
                            <a:srgbClr val="000000"/>
                          </a:solidFill>
                          <a:effectLst/>
                          <a:latin typeface="Times New Roman" panose="02020603050405020304" pitchFamily="18" charset="0"/>
                        </a:rPr>
                        <a:t> ve İş Üretme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500879">
                <a:tc>
                  <a:txBody>
                    <a:bodyPr/>
                    <a:lstStyle/>
                    <a:p>
                      <a:pPr algn="ctr" fontAlgn="ctr"/>
                      <a:r>
                        <a:rPr lang="tr-TR" sz="1050" b="0" i="0" u="none" strike="noStrike" dirty="0">
                          <a:solidFill>
                            <a:srgbClr val="000000"/>
                          </a:solidFill>
                          <a:effectLst/>
                          <a:latin typeface="Times New Roman" panose="02020603050405020304" pitchFamily="18" charset="0"/>
                        </a:rPr>
                        <a:t>İnsan Kaynakları Süreci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Times New Roman" panose="02020603050405020304" pitchFamily="18" charset="0"/>
                        </a:rPr>
                        <a:t>Hizmet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SGK, Mesai ve Kısmi Zamanlı Öğrenciler İçin Doğru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527213">
                <a:tc>
                  <a:txBody>
                    <a:bodyPr/>
                    <a:lstStyle/>
                    <a:p>
                      <a:pPr algn="ctr" fontAlgn="ctr"/>
                      <a:r>
                        <a:rPr lang="tr-TR" sz="1050" b="0" i="0" u="none" strike="noStrike" dirty="0">
                          <a:solidFill>
                            <a:srgbClr val="000000"/>
                          </a:solidFill>
                          <a:effectLst/>
                          <a:latin typeface="Times New Roman" panose="02020603050405020304" pitchFamily="18" charset="0"/>
                        </a:rPr>
                        <a:t>Destek Hizmetleri Süreci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Hizmet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Zamanında ihtiyaç talepleri (İkram talepleri, Ulaşım Talepleri </a:t>
                      </a:r>
                      <a:r>
                        <a:rPr lang="tr-TR" sz="1050" b="0" i="0" u="none" strike="noStrike" dirty="0" err="1">
                          <a:solidFill>
                            <a:srgbClr val="000000"/>
                          </a:solidFill>
                          <a:effectLst/>
                          <a:latin typeface="Times New Roman" panose="02020603050405020304" pitchFamily="18" charset="0"/>
                        </a:rPr>
                        <a:t>v.b</a:t>
                      </a:r>
                      <a:r>
                        <a:rPr lang="tr-TR" sz="1050" b="0" i="0" u="none" strike="noStrike" dirty="0">
                          <a:solidFill>
                            <a:srgbClr val="000000"/>
                          </a:solidFill>
                          <a:effectLst/>
                          <a:latin typeface="Times New Roman" panose="02020603050405020304" pitchFamily="18"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8358869"/>
                  </a:ext>
                </a:extLst>
              </a:tr>
              <a:tr h="500879">
                <a:tc>
                  <a:txBody>
                    <a:bodyPr/>
                    <a:lstStyle/>
                    <a:p>
                      <a:pPr algn="ctr" fontAlgn="ctr"/>
                      <a:r>
                        <a:rPr lang="tr-TR" sz="1050" b="0" i="0" u="none" strike="noStrike" dirty="0">
                          <a:solidFill>
                            <a:srgbClr val="000000"/>
                          </a:solidFill>
                          <a:effectLst/>
                          <a:latin typeface="Times New Roman" panose="02020603050405020304" pitchFamily="18" charset="0"/>
                        </a:rPr>
                        <a:t>Satın Alma Süreci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Times New Roman" panose="02020603050405020304" pitchFamily="18" charset="0"/>
                        </a:rPr>
                        <a:t>Hizmet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Zamanında ihtiyaç talepleri (Sertifika, ulaşım biletleri </a:t>
                      </a:r>
                      <a:r>
                        <a:rPr lang="tr-TR" sz="1050" b="0" i="0" u="none" strike="noStrike" dirty="0" err="1">
                          <a:solidFill>
                            <a:srgbClr val="000000"/>
                          </a:solidFill>
                          <a:effectLst/>
                          <a:latin typeface="Times New Roman" panose="02020603050405020304" pitchFamily="18" charset="0"/>
                        </a:rPr>
                        <a:t>v.b</a:t>
                      </a:r>
                      <a:r>
                        <a:rPr lang="tr-TR" sz="1050" b="0"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4883233"/>
                  </a:ext>
                </a:extLst>
              </a:tr>
              <a:tr h="500879">
                <a:tc>
                  <a:txBody>
                    <a:bodyPr/>
                    <a:lstStyle/>
                    <a:p>
                      <a:pPr algn="ctr" fontAlgn="ctr"/>
                      <a:r>
                        <a:rPr lang="tr-TR" sz="1050" b="0" i="0" u="none" strike="noStrike" dirty="0">
                          <a:solidFill>
                            <a:srgbClr val="000000"/>
                          </a:solidFill>
                          <a:effectLst/>
                          <a:latin typeface="Times New Roman" panose="02020603050405020304" pitchFamily="18" charset="0"/>
                        </a:rPr>
                        <a:t>Adalet Bakanlığı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Times New Roman" panose="02020603050405020304" pitchFamily="18" charset="0"/>
                        </a:rPr>
                        <a:t>Eğitim Sürecinin Planlama ve Uygulamas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Times New Roman" panose="02020603050405020304" pitchFamily="18" charset="0"/>
                        </a:rPr>
                        <a:t>Doğru bilirim, Katılımcı Memnuniyeti ve Kaliteli Eğitim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450464"/>
                  </a:ext>
                </a:extLst>
              </a:tr>
              <a:tr h="527213">
                <a:tc>
                  <a:txBody>
                    <a:bodyPr/>
                    <a:lstStyle/>
                    <a:p>
                      <a:pPr algn="ctr" fontAlgn="ctr"/>
                      <a:r>
                        <a:rPr lang="tr-TR" sz="1050" b="0" i="0" u="none" strike="noStrike" dirty="0">
                          <a:solidFill>
                            <a:srgbClr val="000000"/>
                          </a:solidFill>
                          <a:effectLst/>
                          <a:latin typeface="Calibri" panose="020F0502020204030204" pitchFamily="34" charset="0"/>
                        </a:rPr>
                        <a:t>YÖKAK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Calibri" panose="020F0502020204030204" pitchFamily="34" charset="0"/>
                        </a:rPr>
                        <a:t>Düzenli olarak KİDR, Kurumsal Dış Değerlendirme ve Kurumsal Akreditasyon süreçlerinde 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354562"/>
                  </a:ext>
                </a:extLst>
              </a:tr>
              <a:tr h="500879">
                <a:tc>
                  <a:txBody>
                    <a:bodyPr/>
                    <a:lstStyle/>
                    <a:p>
                      <a:pPr algn="ctr" fontAlgn="ctr"/>
                      <a:r>
                        <a:rPr lang="tr-TR" sz="1050" b="0" i="0" u="none" strike="noStrike" dirty="0">
                          <a:solidFill>
                            <a:srgbClr val="000000"/>
                          </a:solidFill>
                          <a:effectLst/>
                          <a:latin typeface="Calibri" panose="020F0502020204030204" pitchFamily="34" charset="0"/>
                        </a:rPr>
                        <a:t>Bağımsız Akredite     Dış Denetimci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a:solidFill>
                            <a:srgbClr val="000000"/>
                          </a:solidFill>
                          <a:effectLst/>
                          <a:latin typeface="Calibri" panose="020F0502020204030204" pitchFamily="34" charset="0"/>
                        </a:rPr>
                        <a:t>Bilgi/Mevzuat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a:solidFill>
                            <a:srgbClr val="000000"/>
                          </a:solidFill>
                          <a:effectLst/>
                          <a:latin typeface="Calibri" panose="020F0502020204030204" pitchFamily="34" charset="0"/>
                        </a:rPr>
                        <a:t>Raporlama, Kalite Bünyesinde Faaliyet Gösterme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8011206"/>
                  </a:ext>
                </a:extLst>
              </a:tr>
            </a:tbl>
          </a:graphicData>
        </a:graphic>
      </p:graphicFrame>
    </p:spTree>
    <p:extLst>
      <p:ext uri="{BB962C8B-B14F-4D97-AF65-F5344CB8AC3E}">
        <p14:creationId xmlns:p14="http://schemas.microsoft.com/office/powerpoint/2010/main" val="3139941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19139188"/>
              </p:ext>
            </p:extLst>
          </p:nvPr>
        </p:nvGraphicFramePr>
        <p:xfrm>
          <a:off x="230909" y="1793149"/>
          <a:ext cx="8682180" cy="4424837"/>
        </p:xfrm>
        <a:graphic>
          <a:graphicData uri="http://schemas.openxmlformats.org/drawingml/2006/table">
            <a:tbl>
              <a:tblPr/>
              <a:tblGrid>
                <a:gridCol w="1764146">
                  <a:extLst>
                    <a:ext uri="{9D8B030D-6E8A-4147-A177-3AD203B41FA5}">
                      <a16:colId xmlns:a16="http://schemas.microsoft.com/office/drawing/2014/main" val="3918363564"/>
                    </a:ext>
                  </a:extLst>
                </a:gridCol>
                <a:gridCol w="1635001">
                  <a:extLst>
                    <a:ext uri="{9D8B030D-6E8A-4147-A177-3AD203B41FA5}">
                      <a16:colId xmlns:a16="http://schemas.microsoft.com/office/drawing/2014/main" val="1683979601"/>
                    </a:ext>
                  </a:extLst>
                </a:gridCol>
                <a:gridCol w="1761011">
                  <a:extLst>
                    <a:ext uri="{9D8B030D-6E8A-4147-A177-3AD203B41FA5}">
                      <a16:colId xmlns:a16="http://schemas.microsoft.com/office/drawing/2014/main" val="2592459544"/>
                    </a:ext>
                  </a:extLst>
                </a:gridCol>
                <a:gridCol w="1761011">
                  <a:extLst>
                    <a:ext uri="{9D8B030D-6E8A-4147-A177-3AD203B41FA5}">
                      <a16:colId xmlns:a16="http://schemas.microsoft.com/office/drawing/2014/main" val="3383282758"/>
                    </a:ext>
                  </a:extLst>
                </a:gridCol>
                <a:gridCol w="1761011">
                  <a:extLst>
                    <a:ext uri="{9D8B030D-6E8A-4147-A177-3AD203B41FA5}">
                      <a16:colId xmlns:a16="http://schemas.microsoft.com/office/drawing/2014/main" val="494559924"/>
                    </a:ext>
                  </a:extLst>
                </a:gridCol>
              </a:tblGrid>
              <a:tr h="137713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69051">
                <a:tc>
                  <a:txBody>
                    <a:bodyPr/>
                    <a:lstStyle/>
                    <a:p>
                      <a:pPr algn="ctr" fontAlgn="ctr"/>
                      <a:r>
                        <a:rPr lang="tr-TR" sz="1400" b="1" i="0" u="none" strike="noStrike" dirty="0" smtClean="0">
                          <a:solidFill>
                            <a:srgbClr val="000000"/>
                          </a:solidFill>
                          <a:effectLst/>
                          <a:latin typeface="Calibri" panose="020F0502020204030204" pitchFamily="34" charset="0"/>
                        </a:rPr>
                        <a:t>YAZILIM</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İŞLEM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SÜREKLİ EĞİTİM MERKEZİ KATILIMCI KAYITLARINI BİR YAZILIMLA TAKİP EDİLEMEMESİ</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822712">
                <a:tc>
                  <a:txBody>
                    <a:bodyPr/>
                    <a:lstStyle/>
                    <a:p>
                      <a:pPr algn="ctr" fontAlgn="ctr"/>
                      <a:r>
                        <a:rPr lang="tr-TR" sz="1400" b="1" i="0" u="none" strike="noStrike" dirty="0">
                          <a:solidFill>
                            <a:srgbClr val="000000"/>
                          </a:solidFill>
                          <a:effectLst/>
                          <a:latin typeface="Calibri" panose="020F0502020204030204" pitchFamily="34" charset="0"/>
                        </a:rPr>
                        <a:t> </a:t>
                      </a:r>
                      <a:r>
                        <a:rPr lang="tr-TR" sz="1400" b="1" i="0" u="none" strike="noStrike" dirty="0" smtClean="0">
                          <a:solidFill>
                            <a:srgbClr val="000000"/>
                          </a:solidFill>
                          <a:effectLst/>
                          <a:latin typeface="Calibri" panose="020F0502020204030204" pitchFamily="34" charset="0"/>
                        </a:rPr>
                        <a:t>PERSONEL</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SEM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DEVAM</a:t>
                      </a:r>
                      <a:r>
                        <a:rPr lang="tr-TR" sz="1400" b="0" i="0" u="none" strike="noStrike" baseline="0" dirty="0" smtClean="0">
                          <a:solidFill>
                            <a:srgbClr val="000000"/>
                          </a:solidFill>
                          <a:effectLst/>
                          <a:latin typeface="Calibri" panose="020F0502020204030204" pitchFamily="34" charset="0"/>
                        </a:rPr>
                        <a:t> EDEN VE </a:t>
                      </a:r>
                      <a:r>
                        <a:rPr lang="tr-TR" sz="1400" b="0" i="0" u="none" strike="noStrike" dirty="0" smtClean="0">
                          <a:solidFill>
                            <a:srgbClr val="000000"/>
                          </a:solidFill>
                          <a:effectLst/>
                          <a:latin typeface="Calibri" panose="020F0502020204030204" pitchFamily="34" charset="0"/>
                        </a:rPr>
                        <a:t>AÇILACAK OLAN EĞİTİM YOĞUNLUĞUNDAN</a:t>
                      </a:r>
                      <a:r>
                        <a:rPr lang="tr-TR" sz="1400" b="0" i="0" u="none" strike="noStrike" baseline="0" dirty="0" smtClean="0">
                          <a:solidFill>
                            <a:srgbClr val="000000"/>
                          </a:solidFill>
                          <a:effectLst/>
                          <a:latin typeface="Calibri" panose="020F0502020204030204" pitchFamily="34" charset="0"/>
                        </a:rPr>
                        <a:t> DOLAYI İŞ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22712">
                <a:tc>
                  <a:txBody>
                    <a:bodyPr/>
                    <a:lstStyle/>
                    <a:p>
                      <a:pPr algn="ctr" fontAlgn="ctr"/>
                      <a:r>
                        <a:rPr lang="tr-TR" sz="1400" b="1" i="0" u="none" strike="noStrike" dirty="0" smtClean="0">
                          <a:solidFill>
                            <a:srgbClr val="000000"/>
                          </a:solidFill>
                          <a:effectLst/>
                          <a:latin typeface="Calibri" panose="020F0502020204030204" pitchFamily="34" charset="0"/>
                        </a:rPr>
                        <a:t>ÇELİK</a:t>
                      </a:r>
                      <a:r>
                        <a:rPr lang="tr-TR" sz="1400" b="1" i="0" u="none" strike="noStrike" baseline="0" dirty="0" smtClean="0">
                          <a:solidFill>
                            <a:srgbClr val="000000"/>
                          </a:solidFill>
                          <a:effectLst/>
                          <a:latin typeface="Calibri" panose="020F0502020204030204" pitchFamily="34" charset="0"/>
                        </a:rPr>
                        <a:t> DOLAP</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SATIN</a:t>
                      </a:r>
                      <a:r>
                        <a:rPr lang="tr-TR" sz="1400" b="0" i="0" u="none" strike="noStrike" baseline="0" dirty="0" smtClean="0">
                          <a:solidFill>
                            <a:srgbClr val="000000"/>
                          </a:solidFill>
                          <a:effectLst/>
                          <a:latin typeface="Calibri" panose="020F0502020204030204" pitchFamily="34" charset="0"/>
                        </a:rPr>
                        <a:t> ALMA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HER BİR EĞİTİM GRUBU</a:t>
                      </a:r>
                      <a:r>
                        <a:rPr lang="tr-TR" sz="1400" b="0" i="0" u="none" strike="noStrike" baseline="0" dirty="0" smtClean="0">
                          <a:solidFill>
                            <a:srgbClr val="000000"/>
                          </a:solidFill>
                          <a:effectLst/>
                          <a:latin typeface="Calibri" panose="020F0502020204030204" pitchFamily="34" charset="0"/>
                        </a:rPr>
                        <a:t>NUN KAYITLARI İÇİN DOSYA AÇILMASI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7882093"/>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706926198"/>
              </p:ext>
            </p:extLst>
          </p:nvPr>
        </p:nvGraphicFramePr>
        <p:xfrm>
          <a:off x="545122" y="1801441"/>
          <a:ext cx="8203223" cy="3546413"/>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129521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smtClean="0">
                          <a:solidFill>
                            <a:srgbClr val="0F2303"/>
                          </a:solidFill>
                        </a:rPr>
                        <a:t>Sürekli Eğitim Merkezi Katılımcı kayıtlarını bir yazılımla takip edilememesi</a:t>
                      </a:r>
                      <a:endParaRPr lang="tr-TR" b="0"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01.05.2022</a:t>
                      </a:r>
                      <a:r>
                        <a:rPr lang="tr-TR" dirty="0" smtClean="0"/>
                        <a:t> </a:t>
                      </a:r>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BİLGİ İŞLEM </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err="1" smtClean="0">
                          <a:solidFill>
                            <a:srgbClr val="0F2303"/>
                          </a:solidFill>
                        </a:rPr>
                        <a:t>Excele</a:t>
                      </a:r>
                      <a:r>
                        <a:rPr lang="tr-TR" dirty="0" smtClean="0">
                          <a:solidFill>
                            <a:srgbClr val="0F2303"/>
                          </a:solidFill>
                        </a:rPr>
                        <a:t> kayıt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763688" y="147322"/>
            <a:ext cx="5421447" cy="707886"/>
          </a:xfrm>
          <a:prstGeom prst="rect">
            <a:avLst/>
          </a:prstGeom>
          <a:noFill/>
        </p:spPr>
        <p:txBody>
          <a:bodyPr wrap="square" lIns="91440" tIns="45720" rIns="91440" bIns="45720" rtlCol="0" anchor="t">
            <a:spAutoFit/>
          </a:bodyPr>
          <a:lstStyle/>
          <a:p>
            <a:pPr algn="ctr"/>
            <a:r>
              <a:rPr lang="tr-TR" sz="2000" b="1" dirty="0">
                <a:solidFill>
                  <a:schemeClr val="accent6"/>
                </a:solidFill>
                <a:effectLst>
                  <a:outerShdw blurRad="38100" dist="38100" dir="2700000" algn="tl">
                    <a:srgbClr val="000000">
                      <a:alpha val="43137"/>
                    </a:srgbClr>
                  </a:outerShdw>
                </a:effectLst>
              </a:rPr>
              <a:t>PAYDAŞ GERİBİLDİRİMLERİ</a:t>
            </a:r>
          </a:p>
          <a:p>
            <a:pPr algn="ctr"/>
            <a:r>
              <a:rPr lang="tr-TR" sz="2000" b="1" dirty="0">
                <a:solidFill>
                  <a:schemeClr val="accent6"/>
                </a:solidFill>
                <a:effectLst>
                  <a:outerShdw blurRad="38100" dist="38100" dir="2700000" algn="tl">
                    <a:srgbClr val="000000">
                      <a:alpha val="43137"/>
                    </a:srgbClr>
                  </a:outerShdw>
                </a:effectLst>
              </a:rPr>
              <a:t>(ANKET ANALİZLERİ)</a:t>
            </a:r>
            <a:endParaRPr lang="en-US" sz="20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o 4"/>
          <p:cNvGraphicFramePr>
            <a:graphicFrameLocks noGrp="1"/>
          </p:cNvGraphicFramePr>
          <p:nvPr>
            <p:extLst>
              <p:ext uri="{D42A27DB-BD31-4B8C-83A1-F6EECF244321}">
                <p14:modId xmlns:p14="http://schemas.microsoft.com/office/powerpoint/2010/main" val="3649848807"/>
              </p:ext>
            </p:extLst>
          </p:nvPr>
        </p:nvGraphicFramePr>
        <p:xfrm>
          <a:off x="85265" y="1620428"/>
          <a:ext cx="8994079" cy="4411555"/>
        </p:xfrm>
        <a:graphic>
          <a:graphicData uri="http://schemas.openxmlformats.org/drawingml/2006/table">
            <a:tbl>
              <a:tblPr firstRow="1" bandRow="1">
                <a:tableStyleId>{5C22544A-7EE6-4342-B048-85BDC9FD1C3A}</a:tableStyleId>
              </a:tblPr>
              <a:tblGrid>
                <a:gridCol w="827122">
                  <a:extLst>
                    <a:ext uri="{9D8B030D-6E8A-4147-A177-3AD203B41FA5}">
                      <a16:colId xmlns:a16="http://schemas.microsoft.com/office/drawing/2014/main" val="95750470"/>
                    </a:ext>
                  </a:extLst>
                </a:gridCol>
                <a:gridCol w="996962">
                  <a:extLst>
                    <a:ext uri="{9D8B030D-6E8A-4147-A177-3AD203B41FA5}">
                      <a16:colId xmlns:a16="http://schemas.microsoft.com/office/drawing/2014/main" val="1368874079"/>
                    </a:ext>
                  </a:extLst>
                </a:gridCol>
                <a:gridCol w="1304514">
                  <a:extLst>
                    <a:ext uri="{9D8B030D-6E8A-4147-A177-3AD203B41FA5}">
                      <a16:colId xmlns:a16="http://schemas.microsoft.com/office/drawing/2014/main" val="122706956"/>
                    </a:ext>
                  </a:extLst>
                </a:gridCol>
                <a:gridCol w="1169231">
                  <a:extLst>
                    <a:ext uri="{9D8B030D-6E8A-4147-A177-3AD203B41FA5}">
                      <a16:colId xmlns:a16="http://schemas.microsoft.com/office/drawing/2014/main" val="2323589334"/>
                    </a:ext>
                  </a:extLst>
                </a:gridCol>
                <a:gridCol w="821361">
                  <a:extLst>
                    <a:ext uri="{9D8B030D-6E8A-4147-A177-3AD203B41FA5}">
                      <a16:colId xmlns:a16="http://schemas.microsoft.com/office/drawing/2014/main" val="691966893"/>
                    </a:ext>
                  </a:extLst>
                </a:gridCol>
                <a:gridCol w="879339">
                  <a:extLst>
                    <a:ext uri="{9D8B030D-6E8A-4147-A177-3AD203B41FA5}">
                      <a16:colId xmlns:a16="http://schemas.microsoft.com/office/drawing/2014/main" val="982012109"/>
                    </a:ext>
                  </a:extLst>
                </a:gridCol>
                <a:gridCol w="2490801">
                  <a:extLst>
                    <a:ext uri="{9D8B030D-6E8A-4147-A177-3AD203B41FA5}">
                      <a16:colId xmlns:a16="http://schemas.microsoft.com/office/drawing/2014/main" val="2603023757"/>
                    </a:ext>
                  </a:extLst>
                </a:gridCol>
                <a:gridCol w="504749">
                  <a:extLst>
                    <a:ext uri="{9D8B030D-6E8A-4147-A177-3AD203B41FA5}">
                      <a16:colId xmlns:a16="http://schemas.microsoft.com/office/drawing/2014/main" val="3579924752"/>
                    </a:ext>
                  </a:extLst>
                </a:gridCol>
              </a:tblGrid>
              <a:tr h="733379">
                <a:tc>
                  <a:txBody>
                    <a:bodyPr/>
                    <a:lstStyle/>
                    <a:p>
                      <a:pPr algn="ctr" fontAlgn="ctr"/>
                      <a:r>
                        <a:rPr lang="tr-TR" sz="1000" b="1" i="0" u="none" strike="noStrike" dirty="0" smtClean="0">
                          <a:solidFill>
                            <a:srgbClr val="000000"/>
                          </a:solidFill>
                          <a:effectLst/>
                          <a:latin typeface="Tahoma" panose="020B0604030504040204" pitchFamily="34" charset="0"/>
                        </a:rPr>
                        <a:t>Görsel </a:t>
                      </a:r>
                      <a:endParaRPr lang="tr-TR" sz="1000" b="0"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Eğitim Araçları</a:t>
                      </a:r>
                      <a:endParaRPr lang="tr-TR" sz="1000" b="1" i="0" u="none" strike="noStrike" dirty="0">
                        <a:solidFill>
                          <a:srgbClr val="000000"/>
                        </a:solidFill>
                        <a:effectLst/>
                        <a:latin typeface="Tahoma" panose="020B0604030504040204" pitchFamily="34" charset="0"/>
                      </a:endParaRP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Eğitimin </a:t>
                      </a:r>
                      <a:endParaRPr lang="tr-TR" sz="1000" b="1"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Toplam </a:t>
                      </a:r>
                      <a:r>
                        <a:rPr lang="tr-TR" sz="1000" b="1" i="0" u="none" strike="noStrike" dirty="0">
                          <a:solidFill>
                            <a:srgbClr val="000000"/>
                          </a:solidFill>
                          <a:effectLst/>
                          <a:latin typeface="Tahoma" panose="020B0604030504040204" pitchFamily="34" charset="0"/>
                        </a:rPr>
                        <a:t>Süresi</a:t>
                      </a: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Eğitim İçeriğinin Beklentilerinizi Karşılama Düzeyi</a:t>
                      </a:r>
                    </a:p>
                  </a:txBody>
                  <a:tcPr marL="7620" marR="7620" marT="7620" marB="0" anchor="ctr">
                    <a:solidFill>
                      <a:schemeClr val="bg1">
                        <a:lumMod val="95000"/>
                      </a:schemeClr>
                    </a:solidFill>
                  </a:tcPr>
                </a:tc>
                <a:tc>
                  <a:txBody>
                    <a:bodyPr/>
                    <a:lstStyle/>
                    <a:p>
                      <a:pPr algn="ctr" fontAlgn="ctr"/>
                      <a:r>
                        <a:rPr lang="tr-TR" sz="1000" b="1" i="0" u="none" strike="noStrike">
                          <a:solidFill>
                            <a:srgbClr val="000000"/>
                          </a:solidFill>
                          <a:effectLst/>
                          <a:latin typeface="Tahoma" panose="020B0604030504040204" pitchFamily="34" charset="0"/>
                        </a:rPr>
                        <a:t>Eğitmenin Konuları Net ve Anlaşılır Açıklıkta İfade Etme Durumu</a:t>
                      </a: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Eğitmenin </a:t>
                      </a:r>
                      <a:endParaRPr lang="tr-TR" sz="1000" b="1"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Sunuş </a:t>
                      </a:r>
                      <a:r>
                        <a:rPr lang="tr-TR" sz="1000" b="1" i="0" u="none" strike="noStrike" dirty="0">
                          <a:solidFill>
                            <a:srgbClr val="000000"/>
                          </a:solidFill>
                          <a:effectLst/>
                          <a:latin typeface="Tahoma" panose="020B0604030504040204" pitchFamily="34" charset="0"/>
                        </a:rPr>
                        <a:t>Tekniği</a:t>
                      </a:r>
                    </a:p>
                  </a:txBody>
                  <a:tcPr marL="7620" marR="7620" marT="7620" marB="0" anchor="ctr">
                    <a:solidFill>
                      <a:schemeClr val="bg1">
                        <a:lumMod val="95000"/>
                      </a:schemeClr>
                    </a:solidFill>
                  </a:tcPr>
                </a:tc>
                <a:tc>
                  <a:txBody>
                    <a:bodyPr/>
                    <a:lstStyle/>
                    <a:p>
                      <a:pPr algn="ctr" fontAlgn="ctr"/>
                      <a:r>
                        <a:rPr lang="tr-TR" sz="1000" b="1" i="0" u="none" strike="noStrike" dirty="0" smtClean="0">
                          <a:solidFill>
                            <a:srgbClr val="000000"/>
                          </a:solidFill>
                          <a:effectLst/>
                          <a:latin typeface="Tahoma" panose="020B0604030504040204" pitchFamily="34" charset="0"/>
                        </a:rPr>
                        <a:t>Eğitmenin Konuya Hakimiyeti</a:t>
                      </a:r>
                      <a:endParaRPr lang="tr-TR" sz="1000" b="1" i="0" u="none" strike="noStrike" dirty="0">
                        <a:solidFill>
                          <a:srgbClr val="000000"/>
                        </a:solidFill>
                        <a:effectLst/>
                        <a:latin typeface="Tahoma" panose="020B0604030504040204" pitchFamily="34" charset="0"/>
                      </a:endParaRP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Ek Açıklama</a:t>
                      </a:r>
                    </a:p>
                  </a:txBody>
                  <a:tcPr marL="7620" marR="7620" marT="7620" marB="0" anchor="ctr">
                    <a:solidFill>
                      <a:schemeClr val="bg1">
                        <a:lumMod val="95000"/>
                      </a:schemeClr>
                    </a:solidFill>
                  </a:tcPr>
                </a:tc>
                <a:tc>
                  <a:txBody>
                    <a:bodyPr/>
                    <a:lstStyle/>
                    <a:p>
                      <a:pPr algn="ctr" fontAlgn="ctr"/>
                      <a:r>
                        <a:rPr lang="tr-TR" sz="800" b="1" i="0" u="none" strike="noStrike" dirty="0">
                          <a:solidFill>
                            <a:srgbClr val="000000"/>
                          </a:solidFill>
                          <a:effectLst/>
                          <a:latin typeface="Tahoma" panose="020B0604030504040204" pitchFamily="34" charset="0"/>
                        </a:rPr>
                        <a:t>Ortalama</a:t>
                      </a:r>
                    </a:p>
                  </a:txBody>
                  <a:tcPr marL="7620" marR="7620" marT="7620" marB="0" anchor="ctr">
                    <a:solidFill>
                      <a:schemeClr val="bg1">
                        <a:lumMod val="95000"/>
                      </a:schemeClr>
                    </a:solidFill>
                  </a:tcPr>
                </a:tc>
                <a:extLst>
                  <a:ext uri="{0D108BD9-81ED-4DB2-BD59-A6C34878D82A}">
                    <a16:rowId xmlns:a16="http://schemas.microsoft.com/office/drawing/2014/main" val="3282043459"/>
                  </a:ext>
                </a:extLst>
              </a:tr>
              <a:tr h="1198095">
                <a:tc>
                  <a:txBody>
                    <a:bodyPr/>
                    <a:lstStyle/>
                    <a:p>
                      <a:pPr algn="ctr" fontAlgn="ctr"/>
                      <a:r>
                        <a:rPr lang="tr-TR" sz="1100" b="1" i="0" u="none" strike="noStrike" dirty="0">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lvl="0" algn="ctr" fontAlgn="ctr"/>
                      <a:r>
                        <a:rPr lang="tr-TR" sz="1050" b="0" i="0" u="none" strike="noStrike" dirty="0">
                          <a:solidFill>
                            <a:srgbClr val="000000"/>
                          </a:solidFill>
                          <a:effectLst/>
                          <a:latin typeface="Tahoma" panose="020B0604030504040204" pitchFamily="34" charset="0"/>
                        </a:rPr>
                        <a:t>Eğitime kayıt olurken biraz tereddütlerim vardı zira Üniversiteniz ve eğitim modülleriniz konusunda bilgi sahibi değildim</a:t>
                      </a:r>
                      <a:r>
                        <a:rPr lang="tr-TR" sz="1050" b="1" i="0" u="none" strike="noStrike" dirty="0" smtClean="0">
                          <a:solidFill>
                            <a:srgbClr val="000000"/>
                          </a:solidFill>
                          <a:effectLst/>
                          <a:latin typeface="Tahoma" panose="020B0604030504040204" pitchFamily="34" charset="0"/>
                        </a:rPr>
                        <a:t>.</a:t>
                      </a:r>
                    </a:p>
                    <a:p>
                      <a:pPr lvl="0" algn="ctr" fontAlgn="ctr"/>
                      <a:r>
                        <a:rPr lang="tr-TR" sz="1000" b="1" i="0" u="none" strike="noStrike" dirty="0" smtClean="0">
                          <a:solidFill>
                            <a:srgbClr val="000000"/>
                          </a:solidFill>
                          <a:effectLst/>
                          <a:latin typeface="Tahoma" panose="020B0604030504040204" pitchFamily="34" charset="0"/>
                        </a:rPr>
                        <a:t>Şu </a:t>
                      </a:r>
                      <a:r>
                        <a:rPr lang="tr-TR" sz="1000" b="1" i="0" u="none" strike="noStrike" dirty="0">
                          <a:solidFill>
                            <a:srgbClr val="000000"/>
                          </a:solidFill>
                          <a:effectLst/>
                          <a:latin typeface="Tahoma" panose="020B0604030504040204" pitchFamily="34" charset="0"/>
                        </a:rPr>
                        <a:t>an eğitmenler ve süreçten oldukça </a:t>
                      </a:r>
                      <a:r>
                        <a:rPr lang="tr-TR" sz="1000" b="1" i="0" u="none" strike="noStrike" dirty="0" err="1">
                          <a:solidFill>
                            <a:srgbClr val="000000"/>
                          </a:solidFill>
                          <a:effectLst/>
                          <a:latin typeface="Tahoma" panose="020B0604030504040204" pitchFamily="34" charset="0"/>
                        </a:rPr>
                        <a:t>memnunum.Diğer</a:t>
                      </a:r>
                      <a:r>
                        <a:rPr lang="tr-TR" sz="1000" b="1" i="0" u="none" strike="noStrike" dirty="0">
                          <a:solidFill>
                            <a:srgbClr val="000000"/>
                          </a:solidFill>
                          <a:effectLst/>
                          <a:latin typeface="Tahoma" panose="020B0604030504040204" pitchFamily="34" charset="0"/>
                        </a:rPr>
                        <a:t> eğitimleri de Üniversitenizden almak için ön kayıtlar oluşturdum</a:t>
                      </a:r>
                    </a:p>
                  </a:txBody>
                  <a:tcPr marL="7620" marR="7620" marT="7620" marB="0" anchor="ctr">
                    <a:solidFill>
                      <a:schemeClr val="tx1">
                        <a:lumMod val="7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90%</a:t>
                      </a:r>
                    </a:p>
                  </a:txBody>
                  <a:tcPr marL="7620" marR="7620" marT="7620" marB="0" anchor="ctr">
                    <a:solidFill>
                      <a:schemeClr val="tx1">
                        <a:lumMod val="75000"/>
                      </a:schemeClr>
                    </a:solidFill>
                  </a:tcPr>
                </a:tc>
                <a:extLst>
                  <a:ext uri="{0D108BD9-81ED-4DB2-BD59-A6C34878D82A}">
                    <a16:rowId xmlns:a16="http://schemas.microsoft.com/office/drawing/2014/main" val="2848719880"/>
                  </a:ext>
                </a:extLst>
              </a:tr>
              <a:tr h="1622476">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1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50" b="0" i="0" u="none" strike="noStrike" dirty="0">
                          <a:solidFill>
                            <a:srgbClr val="000000"/>
                          </a:solidFill>
                          <a:effectLst/>
                          <a:latin typeface="Tahoma" panose="020B0604030504040204" pitchFamily="34" charset="0"/>
                        </a:rPr>
                        <a:t>Gerek teori gerekse uygulamada her iki </a:t>
                      </a:r>
                      <a:r>
                        <a:rPr lang="tr-TR" sz="1050" b="0" i="0" u="none" strike="noStrike" dirty="0" err="1">
                          <a:solidFill>
                            <a:srgbClr val="000000"/>
                          </a:solidFill>
                          <a:effectLst/>
                          <a:latin typeface="Tahoma" panose="020B0604030504040204" pitchFamily="34" charset="0"/>
                        </a:rPr>
                        <a:t>egitmenimiz</a:t>
                      </a:r>
                      <a:r>
                        <a:rPr lang="tr-TR" sz="1050" b="0" i="0" u="none" strike="noStrike" dirty="0">
                          <a:solidFill>
                            <a:srgbClr val="000000"/>
                          </a:solidFill>
                          <a:effectLst/>
                          <a:latin typeface="Tahoma" panose="020B0604030504040204" pitchFamily="34" charset="0"/>
                        </a:rPr>
                        <a:t> de konuya hakimiyetleri, deneyimleri, verdikleri </a:t>
                      </a:r>
                      <a:r>
                        <a:rPr lang="tr-TR" sz="1050" b="0" i="0" u="none" strike="noStrike" dirty="0" err="1">
                          <a:solidFill>
                            <a:srgbClr val="000000"/>
                          </a:solidFill>
                          <a:effectLst/>
                          <a:latin typeface="Tahoma" panose="020B0604030504040204" pitchFamily="34" charset="0"/>
                        </a:rPr>
                        <a:t>ornekler</a:t>
                      </a:r>
                      <a:r>
                        <a:rPr lang="tr-TR" sz="1050" b="0" i="0" u="none" strike="noStrike" dirty="0">
                          <a:solidFill>
                            <a:srgbClr val="000000"/>
                          </a:solidFill>
                          <a:effectLst/>
                          <a:latin typeface="Tahoma" panose="020B0604030504040204" pitchFamily="34" charset="0"/>
                        </a:rPr>
                        <a:t>, biz kursiyerlerle </a:t>
                      </a:r>
                      <a:r>
                        <a:rPr lang="tr-TR" sz="1050" b="0" i="0" u="none" strike="noStrike" dirty="0" err="1">
                          <a:solidFill>
                            <a:srgbClr val="000000"/>
                          </a:solidFill>
                          <a:effectLst/>
                          <a:latin typeface="Tahoma" panose="020B0604030504040204" pitchFamily="34" charset="0"/>
                        </a:rPr>
                        <a:t>iletisimleri</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bakimlarindan</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cok</a:t>
                      </a:r>
                      <a:r>
                        <a:rPr lang="tr-TR" sz="1050" b="0" i="0" u="none" strike="noStrike" dirty="0">
                          <a:solidFill>
                            <a:srgbClr val="000000"/>
                          </a:solidFill>
                          <a:effectLst/>
                          <a:latin typeface="Tahoma" panose="020B0604030504040204" pitchFamily="34" charset="0"/>
                        </a:rPr>
                        <a:t> iyiydi. Dersi </a:t>
                      </a:r>
                      <a:r>
                        <a:rPr lang="tr-TR" sz="1050" b="0" i="0" u="none" strike="noStrike" dirty="0" err="1">
                          <a:solidFill>
                            <a:srgbClr val="000000"/>
                          </a:solidFill>
                          <a:effectLst/>
                          <a:latin typeface="Tahoma" panose="020B0604030504040204" pitchFamily="34" charset="0"/>
                        </a:rPr>
                        <a:t>hic</a:t>
                      </a:r>
                      <a:r>
                        <a:rPr lang="tr-TR" sz="1050" b="0" i="0" u="none" strike="noStrike" dirty="0">
                          <a:solidFill>
                            <a:srgbClr val="000000"/>
                          </a:solidFill>
                          <a:effectLst/>
                          <a:latin typeface="Tahoma" panose="020B0604030504040204" pitchFamily="34" charset="0"/>
                        </a:rPr>
                        <a:t> sıkılmadan tersine </a:t>
                      </a:r>
                      <a:r>
                        <a:rPr lang="tr-TR" sz="1050" b="0" i="0" u="none" strike="noStrike" dirty="0" err="1">
                          <a:solidFill>
                            <a:srgbClr val="000000"/>
                          </a:solidFill>
                          <a:effectLst/>
                          <a:latin typeface="Tahoma" panose="020B0604030504040204" pitchFamily="34" charset="0"/>
                        </a:rPr>
                        <a:t>hicbir</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sey</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kacirmamaya</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calisarak</a:t>
                      </a:r>
                      <a:r>
                        <a:rPr lang="tr-TR" sz="1050" b="0" i="0" u="none" strike="noStrike" dirty="0">
                          <a:solidFill>
                            <a:srgbClr val="000000"/>
                          </a:solidFill>
                          <a:effectLst/>
                          <a:latin typeface="Tahoma" panose="020B0604030504040204" pitchFamily="34" charset="0"/>
                        </a:rPr>
                        <a:t> dinledim. Her birimiz rol </a:t>
                      </a:r>
                      <a:r>
                        <a:rPr lang="tr-TR" sz="1050" b="0" i="0" u="none" strike="noStrike" dirty="0" err="1">
                          <a:solidFill>
                            <a:srgbClr val="000000"/>
                          </a:solidFill>
                          <a:effectLst/>
                          <a:latin typeface="Tahoma" panose="020B0604030504040204" pitchFamily="34" charset="0"/>
                        </a:rPr>
                        <a:t>aldik</a:t>
                      </a:r>
                      <a:r>
                        <a:rPr lang="tr-TR" sz="1050" b="0" i="0" u="none" strike="noStrike" dirty="0">
                          <a:solidFill>
                            <a:srgbClr val="000000"/>
                          </a:solidFill>
                          <a:effectLst/>
                          <a:latin typeface="Tahoma" panose="020B0604030504040204" pitchFamily="34" charset="0"/>
                        </a:rPr>
                        <a:t> ve </a:t>
                      </a:r>
                      <a:r>
                        <a:rPr lang="tr-TR" sz="1050" b="0" i="0" u="none" strike="noStrike" dirty="0" err="1">
                          <a:solidFill>
                            <a:srgbClr val="000000"/>
                          </a:solidFill>
                          <a:effectLst/>
                          <a:latin typeface="Tahoma" panose="020B0604030504040204" pitchFamily="34" charset="0"/>
                        </a:rPr>
                        <a:t>katki</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sagladık</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Turkiye'nin</a:t>
                      </a:r>
                      <a:r>
                        <a:rPr lang="tr-TR" sz="1050" b="0" i="0" u="none" strike="noStrike" dirty="0">
                          <a:solidFill>
                            <a:srgbClr val="000000"/>
                          </a:solidFill>
                          <a:effectLst/>
                          <a:latin typeface="Tahoma" panose="020B0604030504040204" pitchFamily="34" charset="0"/>
                        </a:rPr>
                        <a:t> </a:t>
                      </a:r>
                      <a:r>
                        <a:rPr lang="tr-TR" sz="1050" b="0" i="0" u="none" strike="noStrike" dirty="0" err="1">
                          <a:solidFill>
                            <a:srgbClr val="000000"/>
                          </a:solidFill>
                          <a:effectLst/>
                          <a:latin typeface="Tahoma" panose="020B0604030504040204" pitchFamily="34" charset="0"/>
                        </a:rPr>
                        <a:t>farkli</a:t>
                      </a:r>
                      <a:r>
                        <a:rPr lang="tr-TR" sz="1050" b="0" i="0" u="none" strike="noStrike" dirty="0">
                          <a:solidFill>
                            <a:srgbClr val="000000"/>
                          </a:solidFill>
                          <a:effectLst/>
                          <a:latin typeface="Tahoma" panose="020B0604030504040204" pitchFamily="34" charset="0"/>
                        </a:rPr>
                        <a:t> yerlerinden </a:t>
                      </a:r>
                      <a:r>
                        <a:rPr lang="tr-TR" sz="1050" b="0" i="0" u="none" strike="noStrike" dirty="0" err="1">
                          <a:solidFill>
                            <a:srgbClr val="000000"/>
                          </a:solidFill>
                          <a:effectLst/>
                          <a:latin typeface="Tahoma" panose="020B0604030504040204" pitchFamily="34" charset="0"/>
                        </a:rPr>
                        <a:t>degerli</a:t>
                      </a:r>
                      <a:r>
                        <a:rPr lang="tr-TR" sz="1050" b="0" i="0" u="none" strike="noStrike" dirty="0">
                          <a:solidFill>
                            <a:srgbClr val="000000"/>
                          </a:solidFill>
                          <a:effectLst/>
                          <a:latin typeface="Tahoma" panose="020B0604030504040204" pitchFamily="34" charset="0"/>
                        </a:rPr>
                        <a:t> insanlarla da </a:t>
                      </a:r>
                      <a:r>
                        <a:rPr lang="tr-TR" sz="1050" b="0" i="0" u="none" strike="noStrike" dirty="0" err="1">
                          <a:solidFill>
                            <a:srgbClr val="000000"/>
                          </a:solidFill>
                          <a:effectLst/>
                          <a:latin typeface="Tahoma" panose="020B0604030504040204" pitchFamily="34" charset="0"/>
                        </a:rPr>
                        <a:t>tanismis</a:t>
                      </a:r>
                      <a:r>
                        <a:rPr lang="tr-TR" sz="1050" b="0" i="0" u="none" strike="noStrike" dirty="0">
                          <a:solidFill>
                            <a:srgbClr val="000000"/>
                          </a:solidFill>
                          <a:effectLst/>
                          <a:latin typeface="Tahoma" panose="020B0604030504040204" pitchFamily="34" charset="0"/>
                        </a:rPr>
                        <a:t> olduk. </a:t>
                      </a:r>
                      <a:r>
                        <a:rPr lang="tr-TR" sz="1050" b="0" i="0" u="none" strike="noStrike" dirty="0" err="1">
                          <a:solidFill>
                            <a:srgbClr val="000000"/>
                          </a:solidFill>
                          <a:effectLst/>
                          <a:latin typeface="Tahoma" panose="020B0604030504040204" pitchFamily="34" charset="0"/>
                        </a:rPr>
                        <a:t>Faydali</a:t>
                      </a:r>
                      <a:r>
                        <a:rPr lang="tr-TR" sz="1050" b="0" i="0" u="none" strike="noStrike" dirty="0">
                          <a:solidFill>
                            <a:srgbClr val="000000"/>
                          </a:solidFill>
                          <a:effectLst/>
                          <a:latin typeface="Tahoma" panose="020B0604030504040204" pitchFamily="34" charset="0"/>
                        </a:rPr>
                        <a:t> bir </a:t>
                      </a:r>
                      <a:r>
                        <a:rPr lang="tr-TR" sz="1050" b="0" i="0" u="none" strike="noStrike" dirty="0" err="1">
                          <a:solidFill>
                            <a:srgbClr val="000000"/>
                          </a:solidFill>
                          <a:effectLst/>
                          <a:latin typeface="Tahoma" panose="020B0604030504040204" pitchFamily="34" charset="0"/>
                        </a:rPr>
                        <a:t>egitim</a:t>
                      </a:r>
                      <a:r>
                        <a:rPr lang="tr-TR" sz="1050" b="0" i="0" u="none" strike="noStrike" dirty="0">
                          <a:solidFill>
                            <a:srgbClr val="000000"/>
                          </a:solidFill>
                          <a:effectLst/>
                          <a:latin typeface="Tahoma" panose="020B0604030504040204" pitchFamily="34" charset="0"/>
                        </a:rPr>
                        <a:t> oldu.</a:t>
                      </a:r>
                    </a:p>
                  </a:txBody>
                  <a:tcPr marL="7620" marR="7620" marT="7620" marB="0" anchor="ctr">
                    <a:solidFill>
                      <a:schemeClr val="tx1">
                        <a:lumMod val="7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100%</a:t>
                      </a:r>
                    </a:p>
                  </a:txBody>
                  <a:tcPr marL="7620" marR="7620" marT="7620" marB="0" anchor="ctr">
                    <a:solidFill>
                      <a:schemeClr val="tx1">
                        <a:lumMod val="75000"/>
                      </a:schemeClr>
                    </a:solidFill>
                  </a:tcPr>
                </a:tc>
                <a:extLst>
                  <a:ext uri="{0D108BD9-81ED-4DB2-BD59-A6C34878D82A}">
                    <a16:rowId xmlns:a16="http://schemas.microsoft.com/office/drawing/2014/main" val="3583576922"/>
                  </a:ext>
                </a:extLst>
              </a:tr>
              <a:tr h="762159">
                <a:tc>
                  <a:txBody>
                    <a:bodyPr/>
                    <a:lstStyle/>
                    <a:p>
                      <a:pPr algn="ctr" fontAlgn="ctr"/>
                      <a:r>
                        <a:rPr lang="tr-TR" sz="1100" b="1" i="0" u="none" strike="noStrike" dirty="0" smtClean="0">
                          <a:solidFill>
                            <a:srgbClr val="000000"/>
                          </a:solidFill>
                          <a:effectLst/>
                          <a:latin typeface="Tahoma" panose="020B0604030504040204" pitchFamily="34" charset="0"/>
                        </a:rPr>
                        <a:t>%90</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100" b="1" i="0" u="none" strike="noStrike" dirty="0" smtClean="0">
                          <a:solidFill>
                            <a:srgbClr val="000000"/>
                          </a:solidFill>
                          <a:effectLst/>
                          <a:latin typeface="Tahoma" panose="020B0604030504040204" pitchFamily="34" charset="0"/>
                        </a:rPr>
                        <a:t>%90</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100" b="1" i="0" u="none" strike="noStrike" dirty="0" smtClean="0">
                          <a:solidFill>
                            <a:srgbClr val="000000"/>
                          </a:solidFill>
                          <a:effectLst/>
                          <a:latin typeface="Tahoma" panose="020B0604030504040204" pitchFamily="34" charset="0"/>
                        </a:rPr>
                        <a:t>%92</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100" b="1" i="0" u="none" strike="noStrike" dirty="0" smtClean="0">
                          <a:solidFill>
                            <a:srgbClr val="000000"/>
                          </a:solidFill>
                          <a:effectLst/>
                          <a:latin typeface="Tahoma" panose="020B0604030504040204" pitchFamily="34" charset="0"/>
                        </a:rPr>
                        <a:t>%100</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100" b="1" i="0" u="none" strike="noStrike" dirty="0" smtClean="0">
                          <a:solidFill>
                            <a:srgbClr val="000000"/>
                          </a:solidFill>
                          <a:effectLst/>
                          <a:latin typeface="Tahoma" panose="020B0604030504040204" pitchFamily="34" charset="0"/>
                        </a:rPr>
                        <a:t>%96</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100" b="1" i="0" u="none" strike="noStrike" dirty="0" smtClean="0">
                          <a:solidFill>
                            <a:srgbClr val="000000"/>
                          </a:solidFill>
                          <a:effectLst/>
                          <a:latin typeface="Tahoma" panose="020B0604030504040204" pitchFamily="34" charset="0"/>
                        </a:rPr>
                        <a:t>%96</a:t>
                      </a:r>
                      <a:endParaRPr lang="tr-TR" sz="1100" b="1"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endParaRPr lang="tr-TR" sz="1050" b="0" i="0" u="none" strike="noStrike" dirty="0">
                        <a:solidFill>
                          <a:srgbClr val="000000"/>
                        </a:solidFill>
                        <a:effectLst/>
                        <a:latin typeface="Tahoma" panose="020B0604030504040204" pitchFamily="34" charset="0"/>
                      </a:endParaRPr>
                    </a:p>
                  </a:txBody>
                  <a:tcPr marL="7620" marR="7620" marT="7620" marB="0" anchor="ctr">
                    <a:solidFill>
                      <a:schemeClr val="tx1">
                        <a:lumMod val="75000"/>
                      </a:schemeClr>
                    </a:solidFill>
                  </a:tcPr>
                </a:tc>
                <a:tc>
                  <a:txBody>
                    <a:bodyPr/>
                    <a:lstStyle/>
                    <a:p>
                      <a:pPr algn="ctr" fontAlgn="ctr"/>
                      <a:r>
                        <a:rPr lang="tr-TR" sz="1050" b="1" i="0" u="none" strike="noStrike" dirty="0" smtClean="0">
                          <a:solidFill>
                            <a:srgbClr val="C00000"/>
                          </a:solidFill>
                          <a:effectLst/>
                          <a:latin typeface="Tahoma" panose="020B0604030504040204" pitchFamily="34" charset="0"/>
                        </a:rPr>
                        <a:t>%94</a:t>
                      </a:r>
                      <a:endParaRPr lang="tr-TR" sz="1050" b="1" i="0" u="none" strike="noStrike" dirty="0">
                        <a:solidFill>
                          <a:srgbClr val="C00000"/>
                        </a:solidFill>
                        <a:effectLst/>
                        <a:latin typeface="Tahoma" panose="020B0604030504040204" pitchFamily="34" charset="0"/>
                      </a:endParaRPr>
                    </a:p>
                  </a:txBody>
                  <a:tcPr marL="7620" marR="7620" marT="7620" marB="0" anchor="ctr">
                    <a:solidFill>
                      <a:schemeClr val="tx1">
                        <a:lumMod val="75000"/>
                      </a:schemeClr>
                    </a:solidFill>
                  </a:tcPr>
                </a:tc>
                <a:extLst>
                  <a:ext uri="{0D108BD9-81ED-4DB2-BD59-A6C34878D82A}">
                    <a16:rowId xmlns:a16="http://schemas.microsoft.com/office/drawing/2014/main" val="385820590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1458976741"/>
              </p:ext>
            </p:extLst>
          </p:nvPr>
        </p:nvGraphicFramePr>
        <p:xfrm>
          <a:off x="2372740" y="6262815"/>
          <a:ext cx="4648200" cy="361950"/>
        </p:xfrm>
        <a:graphic>
          <a:graphicData uri="http://schemas.openxmlformats.org/drawingml/2006/table">
            <a:tbl>
              <a:tblPr/>
              <a:tblGrid>
                <a:gridCol w="1549400">
                  <a:extLst>
                    <a:ext uri="{9D8B030D-6E8A-4147-A177-3AD203B41FA5}">
                      <a16:colId xmlns:a16="http://schemas.microsoft.com/office/drawing/2014/main" val="212346626"/>
                    </a:ext>
                  </a:extLst>
                </a:gridCol>
                <a:gridCol w="1549400">
                  <a:extLst>
                    <a:ext uri="{9D8B030D-6E8A-4147-A177-3AD203B41FA5}">
                      <a16:colId xmlns:a16="http://schemas.microsoft.com/office/drawing/2014/main" val="661400684"/>
                    </a:ext>
                  </a:extLst>
                </a:gridCol>
                <a:gridCol w="1549400">
                  <a:extLst>
                    <a:ext uri="{9D8B030D-6E8A-4147-A177-3AD203B41FA5}">
                      <a16:colId xmlns:a16="http://schemas.microsoft.com/office/drawing/2014/main" val="80184945"/>
                    </a:ext>
                  </a:extLst>
                </a:gridCol>
              </a:tblGrid>
              <a:tr h="180975">
                <a:tc>
                  <a:txBody>
                    <a:bodyPr/>
                    <a:lstStyle/>
                    <a:p>
                      <a:pPr algn="l" fontAlgn="b"/>
                      <a:r>
                        <a:rPr lang="tr-TR" sz="1100" b="1" i="0" u="none" strike="noStrike" dirty="0">
                          <a:solidFill>
                            <a:srgbClr val="000000"/>
                          </a:solidFill>
                          <a:effectLst/>
                          <a:latin typeface="Tahoma" panose="020B0604030504040204" pitchFamily="34" charset="0"/>
                        </a:rPr>
                        <a:t>eğitim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Tahoma" panose="020B0604030504040204" pitchFamily="34" charset="0"/>
                        </a:rPr>
                        <a:t>91%</a:t>
                      </a: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753342592"/>
                  </a:ext>
                </a:extLst>
              </a:tr>
              <a:tr h="180975">
                <a:tc>
                  <a:txBody>
                    <a:bodyPr/>
                    <a:lstStyle/>
                    <a:p>
                      <a:pPr algn="l" fontAlgn="b"/>
                      <a:r>
                        <a:rPr lang="tr-TR" sz="1100" b="1" i="0" u="none" strike="noStrike" dirty="0">
                          <a:solidFill>
                            <a:srgbClr val="000000"/>
                          </a:solidFill>
                          <a:effectLst/>
                          <a:latin typeface="Tahoma" panose="020B0604030504040204" pitchFamily="34" charset="0"/>
                        </a:rPr>
                        <a:t>eğitmen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Tahoma" panose="020B0604030504040204" pitchFamily="34" charset="0"/>
                        </a:rPr>
                        <a:t>97%</a:t>
                      </a: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277737700"/>
                  </a:ext>
                </a:extLst>
              </a:tr>
            </a:tbl>
          </a:graphicData>
        </a:graphic>
      </p:graphicFrame>
      <p:sp>
        <p:nvSpPr>
          <p:cNvPr id="13" name="Metin kutusu 4">
            <a:extLst>
              <a:ext uri="{FF2B5EF4-FFF2-40B4-BE49-F238E27FC236}">
                <a16:creationId xmlns:a16="http://schemas.microsoft.com/office/drawing/2014/main" id="{0983FF85-6A31-41EA-A11A-D71214CBEB4E}"/>
              </a:ext>
            </a:extLst>
          </p:cNvPr>
          <p:cNvSpPr txBox="1"/>
          <p:nvPr/>
        </p:nvSpPr>
        <p:spPr>
          <a:xfrm>
            <a:off x="701964" y="860671"/>
            <a:ext cx="7241308" cy="646331"/>
          </a:xfrm>
          <a:prstGeom prst="rect">
            <a:avLst/>
          </a:prstGeom>
          <a:noFill/>
        </p:spPr>
        <p:txBody>
          <a:bodyPr wrap="square" lIns="91440" tIns="45720" rIns="91440" bIns="45720" rtlCol="0" anchor="t">
            <a:spAutoFit/>
          </a:bodyPr>
          <a:lstStyle/>
          <a:p>
            <a:pPr algn="ctr"/>
            <a:r>
              <a:rPr lang="en-US" dirty="0">
                <a:solidFill>
                  <a:srgbClr val="122204"/>
                </a:solidFill>
                <a:cs typeface="Calibri" panose="020F0502020204030204"/>
              </a:rPr>
              <a:t>11-24 OCAK 2021 ONLİNE TİCARET HUKUKU ARABULUCULUK UZMANLIK EĞİTİMİ 6.GRUP </a:t>
            </a:r>
            <a:r>
              <a:rPr lang="en-US" dirty="0" smtClean="0">
                <a:solidFill>
                  <a:srgbClr val="122204"/>
                </a:solidFill>
                <a:cs typeface="Calibri" panose="020F0502020204030204"/>
              </a:rPr>
              <a:t>Eğitim </a:t>
            </a:r>
            <a:r>
              <a:rPr lang="en-US" dirty="0" err="1">
                <a:solidFill>
                  <a:srgbClr val="122204"/>
                </a:solidFill>
                <a:cs typeface="Calibri" panose="020F0502020204030204"/>
              </a:rPr>
              <a:t>Memnuniyet</a:t>
            </a:r>
            <a:r>
              <a:rPr lang="en-US" dirty="0">
                <a:solidFill>
                  <a:srgbClr val="122204"/>
                </a:solidFill>
                <a:cs typeface="Calibri" panose="020F0502020204030204"/>
              </a:rPr>
              <a:t> </a:t>
            </a:r>
            <a:r>
              <a:rPr lang="en-US" dirty="0" err="1">
                <a:solidFill>
                  <a:srgbClr val="122204"/>
                </a:solidFill>
                <a:cs typeface="Calibri" panose="020F0502020204030204"/>
              </a:rPr>
              <a:t>Analizi</a:t>
            </a:r>
            <a:r>
              <a:rPr lang="en-US" dirty="0">
                <a:solidFill>
                  <a:srgbClr val="122204"/>
                </a:solidFill>
                <a:cs typeface="Calibri" panose="020F0502020204030204"/>
              </a:rPr>
              <a:t> </a:t>
            </a:r>
          </a:p>
        </p:txBody>
      </p:sp>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763688" y="147322"/>
            <a:ext cx="5421447" cy="707886"/>
          </a:xfrm>
          <a:prstGeom prst="rect">
            <a:avLst/>
          </a:prstGeom>
          <a:noFill/>
        </p:spPr>
        <p:txBody>
          <a:bodyPr wrap="square" lIns="91440" tIns="45720" rIns="91440" bIns="45720" rtlCol="0" anchor="t">
            <a:spAutoFit/>
          </a:bodyPr>
          <a:lstStyle/>
          <a:p>
            <a:pPr algn="ctr"/>
            <a:r>
              <a:rPr lang="tr-TR" sz="2000" b="1" dirty="0">
                <a:solidFill>
                  <a:schemeClr val="accent6"/>
                </a:solidFill>
                <a:effectLst>
                  <a:outerShdw blurRad="38100" dist="38100" dir="2700000" algn="tl">
                    <a:srgbClr val="000000">
                      <a:alpha val="43137"/>
                    </a:srgbClr>
                  </a:outerShdw>
                </a:effectLst>
              </a:rPr>
              <a:t>PAYDAŞ GERİBİLDİRİMLERİ</a:t>
            </a:r>
          </a:p>
          <a:p>
            <a:pPr algn="ctr"/>
            <a:r>
              <a:rPr lang="tr-TR" sz="2000" b="1" dirty="0">
                <a:solidFill>
                  <a:schemeClr val="accent6"/>
                </a:solidFill>
                <a:effectLst>
                  <a:outerShdw blurRad="38100" dist="38100" dir="2700000" algn="tl">
                    <a:srgbClr val="000000">
                      <a:alpha val="43137"/>
                    </a:srgbClr>
                  </a:outerShdw>
                </a:effectLst>
              </a:rPr>
              <a:t>(ANKET ANALİZLERİ)</a:t>
            </a:r>
            <a:endParaRPr lang="en-US" sz="20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o 4"/>
          <p:cNvGraphicFramePr>
            <a:graphicFrameLocks noGrp="1"/>
          </p:cNvGraphicFramePr>
          <p:nvPr>
            <p:extLst>
              <p:ext uri="{D42A27DB-BD31-4B8C-83A1-F6EECF244321}">
                <p14:modId xmlns:p14="http://schemas.microsoft.com/office/powerpoint/2010/main" val="4283129771"/>
              </p:ext>
            </p:extLst>
          </p:nvPr>
        </p:nvGraphicFramePr>
        <p:xfrm>
          <a:off x="85265" y="1620428"/>
          <a:ext cx="8994079" cy="3972349"/>
        </p:xfrm>
        <a:graphic>
          <a:graphicData uri="http://schemas.openxmlformats.org/drawingml/2006/table">
            <a:tbl>
              <a:tblPr firstRow="1" bandRow="1">
                <a:tableStyleId>{5C22544A-7EE6-4342-B048-85BDC9FD1C3A}</a:tableStyleId>
              </a:tblPr>
              <a:tblGrid>
                <a:gridCol w="827122">
                  <a:extLst>
                    <a:ext uri="{9D8B030D-6E8A-4147-A177-3AD203B41FA5}">
                      <a16:colId xmlns:a16="http://schemas.microsoft.com/office/drawing/2014/main" val="95750470"/>
                    </a:ext>
                  </a:extLst>
                </a:gridCol>
                <a:gridCol w="996962">
                  <a:extLst>
                    <a:ext uri="{9D8B030D-6E8A-4147-A177-3AD203B41FA5}">
                      <a16:colId xmlns:a16="http://schemas.microsoft.com/office/drawing/2014/main" val="1368874079"/>
                    </a:ext>
                  </a:extLst>
                </a:gridCol>
                <a:gridCol w="1304514">
                  <a:extLst>
                    <a:ext uri="{9D8B030D-6E8A-4147-A177-3AD203B41FA5}">
                      <a16:colId xmlns:a16="http://schemas.microsoft.com/office/drawing/2014/main" val="122706956"/>
                    </a:ext>
                  </a:extLst>
                </a:gridCol>
                <a:gridCol w="1169231">
                  <a:extLst>
                    <a:ext uri="{9D8B030D-6E8A-4147-A177-3AD203B41FA5}">
                      <a16:colId xmlns:a16="http://schemas.microsoft.com/office/drawing/2014/main" val="2323589334"/>
                    </a:ext>
                  </a:extLst>
                </a:gridCol>
                <a:gridCol w="821361">
                  <a:extLst>
                    <a:ext uri="{9D8B030D-6E8A-4147-A177-3AD203B41FA5}">
                      <a16:colId xmlns:a16="http://schemas.microsoft.com/office/drawing/2014/main" val="691966893"/>
                    </a:ext>
                  </a:extLst>
                </a:gridCol>
                <a:gridCol w="879339">
                  <a:extLst>
                    <a:ext uri="{9D8B030D-6E8A-4147-A177-3AD203B41FA5}">
                      <a16:colId xmlns:a16="http://schemas.microsoft.com/office/drawing/2014/main" val="982012109"/>
                    </a:ext>
                  </a:extLst>
                </a:gridCol>
                <a:gridCol w="2490801">
                  <a:extLst>
                    <a:ext uri="{9D8B030D-6E8A-4147-A177-3AD203B41FA5}">
                      <a16:colId xmlns:a16="http://schemas.microsoft.com/office/drawing/2014/main" val="2603023757"/>
                    </a:ext>
                  </a:extLst>
                </a:gridCol>
                <a:gridCol w="504749">
                  <a:extLst>
                    <a:ext uri="{9D8B030D-6E8A-4147-A177-3AD203B41FA5}">
                      <a16:colId xmlns:a16="http://schemas.microsoft.com/office/drawing/2014/main" val="3579924752"/>
                    </a:ext>
                  </a:extLst>
                </a:gridCol>
              </a:tblGrid>
              <a:tr h="733379">
                <a:tc>
                  <a:txBody>
                    <a:bodyPr/>
                    <a:lstStyle/>
                    <a:p>
                      <a:pPr algn="ctr" fontAlgn="ctr"/>
                      <a:r>
                        <a:rPr lang="tr-TR" sz="1000" b="1" i="0" u="none" strike="noStrike" dirty="0" smtClean="0">
                          <a:solidFill>
                            <a:srgbClr val="000000"/>
                          </a:solidFill>
                          <a:effectLst/>
                          <a:latin typeface="Tahoma" panose="020B0604030504040204" pitchFamily="34" charset="0"/>
                        </a:rPr>
                        <a:t>Görsel </a:t>
                      </a:r>
                      <a:endParaRPr lang="tr-TR" sz="1000" b="0"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Eğitim Araçları</a:t>
                      </a:r>
                      <a:endParaRPr lang="tr-TR" sz="1000" b="1" i="0" u="none" strike="noStrike" dirty="0">
                        <a:solidFill>
                          <a:srgbClr val="000000"/>
                        </a:solidFill>
                        <a:effectLst/>
                        <a:latin typeface="Tahoma" panose="020B0604030504040204" pitchFamily="34" charset="0"/>
                      </a:endParaRP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Eğitimin </a:t>
                      </a:r>
                      <a:endParaRPr lang="tr-TR" sz="1000" b="1"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Toplam </a:t>
                      </a:r>
                      <a:r>
                        <a:rPr lang="tr-TR" sz="1000" b="1" i="0" u="none" strike="noStrike" dirty="0">
                          <a:solidFill>
                            <a:srgbClr val="000000"/>
                          </a:solidFill>
                          <a:effectLst/>
                          <a:latin typeface="Tahoma" panose="020B0604030504040204" pitchFamily="34" charset="0"/>
                        </a:rPr>
                        <a:t>Süresi</a:t>
                      </a: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Eğitim İçeriğinin Beklentilerinizi Karşılama Düzeyi</a:t>
                      </a:r>
                    </a:p>
                  </a:txBody>
                  <a:tcPr marL="7620" marR="7620" marT="7620" marB="0" anchor="ctr">
                    <a:solidFill>
                      <a:schemeClr val="bg1">
                        <a:lumMod val="95000"/>
                      </a:schemeClr>
                    </a:solidFill>
                  </a:tcPr>
                </a:tc>
                <a:tc>
                  <a:txBody>
                    <a:bodyPr/>
                    <a:lstStyle/>
                    <a:p>
                      <a:pPr algn="ctr" fontAlgn="ctr"/>
                      <a:r>
                        <a:rPr lang="tr-TR" sz="1000" b="1" i="0" u="none" strike="noStrike">
                          <a:solidFill>
                            <a:srgbClr val="000000"/>
                          </a:solidFill>
                          <a:effectLst/>
                          <a:latin typeface="Tahoma" panose="020B0604030504040204" pitchFamily="34" charset="0"/>
                        </a:rPr>
                        <a:t>Eğitmenin Konuları Net ve Anlaşılır Açıklıkta İfade Etme Durumu</a:t>
                      </a: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Eğitmenin </a:t>
                      </a:r>
                      <a:endParaRPr lang="tr-TR" sz="1000" b="1" i="0" u="none" strike="noStrike" dirty="0" smtClean="0">
                        <a:solidFill>
                          <a:srgbClr val="000000"/>
                        </a:solidFill>
                        <a:effectLst/>
                        <a:latin typeface="Tahoma" panose="020B0604030504040204" pitchFamily="34" charset="0"/>
                      </a:endParaRPr>
                    </a:p>
                    <a:p>
                      <a:pPr algn="ctr" fontAlgn="ctr"/>
                      <a:r>
                        <a:rPr lang="tr-TR" sz="1000" b="1" i="0" u="none" strike="noStrike" dirty="0" smtClean="0">
                          <a:solidFill>
                            <a:srgbClr val="000000"/>
                          </a:solidFill>
                          <a:effectLst/>
                          <a:latin typeface="Tahoma" panose="020B0604030504040204" pitchFamily="34" charset="0"/>
                        </a:rPr>
                        <a:t>Sunuş </a:t>
                      </a:r>
                      <a:r>
                        <a:rPr lang="tr-TR" sz="1000" b="1" i="0" u="none" strike="noStrike" dirty="0">
                          <a:solidFill>
                            <a:srgbClr val="000000"/>
                          </a:solidFill>
                          <a:effectLst/>
                          <a:latin typeface="Tahoma" panose="020B0604030504040204" pitchFamily="34" charset="0"/>
                        </a:rPr>
                        <a:t>Tekniği</a:t>
                      </a:r>
                    </a:p>
                  </a:txBody>
                  <a:tcPr marL="7620" marR="7620" marT="7620" marB="0" anchor="ctr">
                    <a:solidFill>
                      <a:schemeClr val="bg1">
                        <a:lumMod val="95000"/>
                      </a:schemeClr>
                    </a:solidFill>
                  </a:tcPr>
                </a:tc>
                <a:tc>
                  <a:txBody>
                    <a:bodyPr/>
                    <a:lstStyle/>
                    <a:p>
                      <a:pPr algn="ctr" fontAlgn="ctr"/>
                      <a:r>
                        <a:rPr lang="tr-TR" sz="1000" b="1" i="0" u="none" strike="noStrike" dirty="0" smtClean="0">
                          <a:solidFill>
                            <a:srgbClr val="000000"/>
                          </a:solidFill>
                          <a:effectLst/>
                          <a:latin typeface="Tahoma" panose="020B0604030504040204" pitchFamily="34" charset="0"/>
                        </a:rPr>
                        <a:t>Eğitmenin Konuya Hakimiyeti</a:t>
                      </a:r>
                      <a:endParaRPr lang="tr-TR" sz="1000" b="1" i="0" u="none" strike="noStrike" dirty="0">
                        <a:solidFill>
                          <a:srgbClr val="000000"/>
                        </a:solidFill>
                        <a:effectLst/>
                        <a:latin typeface="Tahoma" panose="020B0604030504040204" pitchFamily="34" charset="0"/>
                      </a:endParaRPr>
                    </a:p>
                  </a:txBody>
                  <a:tcPr marL="7620" marR="7620" marT="7620" marB="0" anchor="ctr">
                    <a:solidFill>
                      <a:schemeClr val="bg1">
                        <a:lumMod val="9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Ek Açıklama</a:t>
                      </a:r>
                    </a:p>
                  </a:txBody>
                  <a:tcPr marL="7620" marR="7620" marT="7620" marB="0" anchor="ctr">
                    <a:solidFill>
                      <a:schemeClr val="bg1">
                        <a:lumMod val="95000"/>
                      </a:schemeClr>
                    </a:solidFill>
                  </a:tcPr>
                </a:tc>
                <a:tc>
                  <a:txBody>
                    <a:bodyPr/>
                    <a:lstStyle/>
                    <a:p>
                      <a:pPr algn="ctr" fontAlgn="ctr"/>
                      <a:r>
                        <a:rPr lang="tr-TR" sz="800" b="1" i="0" u="none" strike="noStrike" dirty="0">
                          <a:solidFill>
                            <a:srgbClr val="000000"/>
                          </a:solidFill>
                          <a:effectLst/>
                          <a:latin typeface="Tahoma" panose="020B0604030504040204" pitchFamily="34" charset="0"/>
                        </a:rPr>
                        <a:t>Ortalama</a:t>
                      </a:r>
                    </a:p>
                  </a:txBody>
                  <a:tcPr marL="7620" marR="7620" marT="7620" marB="0" anchor="ctr">
                    <a:solidFill>
                      <a:schemeClr val="bg1">
                        <a:lumMod val="95000"/>
                      </a:schemeClr>
                    </a:solidFill>
                  </a:tcPr>
                </a:tc>
                <a:extLst>
                  <a:ext uri="{0D108BD9-81ED-4DB2-BD59-A6C34878D82A}">
                    <a16:rowId xmlns:a16="http://schemas.microsoft.com/office/drawing/2014/main" val="3282043459"/>
                  </a:ext>
                </a:extLst>
              </a:tr>
              <a:tr h="1198095">
                <a:tc>
                  <a:txBody>
                    <a:bodyPr/>
                    <a:lstStyle/>
                    <a:p>
                      <a:pPr algn="ctr" fontAlgn="ctr"/>
                      <a:r>
                        <a:rPr lang="tr-TR" sz="1000" b="1" i="0" u="none" strike="noStrike" dirty="0">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HER ŞEY İÇİN ÇOK TEŞEKKÜR EDERİM KEYİFLİ VE EĞİTİCİ BİR EĞİTİMDİ</a:t>
                      </a:r>
                    </a:p>
                  </a:txBody>
                  <a:tcPr marL="7620" marR="7620" marT="7620" marB="0" anchor="ctr">
                    <a:solidFill>
                      <a:schemeClr val="tx1">
                        <a:lumMod val="7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100%</a:t>
                      </a:r>
                    </a:p>
                  </a:txBody>
                  <a:tcPr marL="7620" marR="7620" marT="7620" marB="0" anchor="ctr">
                    <a:solidFill>
                      <a:schemeClr val="tx1">
                        <a:lumMod val="75000"/>
                      </a:schemeClr>
                    </a:solidFill>
                  </a:tcPr>
                </a:tc>
                <a:extLst>
                  <a:ext uri="{0D108BD9-81ED-4DB2-BD59-A6C34878D82A}">
                    <a16:rowId xmlns:a16="http://schemas.microsoft.com/office/drawing/2014/main" val="2848719880"/>
                  </a:ext>
                </a:extLst>
              </a:tr>
              <a:tr h="1242475">
                <a:tc>
                  <a:txBody>
                    <a:bodyPr/>
                    <a:lstStyle/>
                    <a:p>
                      <a:pPr algn="ctr" fontAlgn="ctr"/>
                      <a:r>
                        <a:rPr lang="tr-TR" sz="1000" b="1" i="0" u="none" strike="noStrike" dirty="0">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4</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5</a:t>
                      </a:r>
                    </a:p>
                  </a:txBody>
                  <a:tcPr marL="7620" marR="7620" marT="7620" marB="0" anchor="ctr">
                    <a:solidFill>
                      <a:schemeClr val="tx1">
                        <a:lumMod val="75000"/>
                      </a:schemeClr>
                    </a:solidFill>
                  </a:tcPr>
                </a:tc>
                <a:tc>
                  <a:txBody>
                    <a:bodyPr/>
                    <a:lstStyle/>
                    <a:p>
                      <a:pPr algn="ctr" fontAlgn="ctr"/>
                      <a:r>
                        <a:rPr lang="tr-TR" sz="1000" b="1" i="0" u="none" strike="noStrike">
                          <a:solidFill>
                            <a:srgbClr val="000000"/>
                          </a:solidFill>
                          <a:effectLst/>
                          <a:latin typeface="Tahoma" panose="020B0604030504040204" pitchFamily="34" charset="0"/>
                        </a:rPr>
                        <a:t>teşekkürler</a:t>
                      </a:r>
                    </a:p>
                  </a:txBody>
                  <a:tcPr marL="7620" marR="7620" marT="7620" marB="0" anchor="ctr">
                    <a:solidFill>
                      <a:schemeClr val="tx1">
                        <a:lumMod val="75000"/>
                      </a:schemeClr>
                    </a:solidFill>
                  </a:tcPr>
                </a:tc>
                <a:tc>
                  <a:txBody>
                    <a:bodyPr/>
                    <a:lstStyle/>
                    <a:p>
                      <a:pPr algn="ctr" fontAlgn="ctr"/>
                      <a:r>
                        <a:rPr lang="tr-TR" sz="1000" b="1" i="0" u="none" strike="noStrike" dirty="0">
                          <a:solidFill>
                            <a:srgbClr val="000000"/>
                          </a:solidFill>
                          <a:effectLst/>
                          <a:latin typeface="Tahoma" panose="020B0604030504040204" pitchFamily="34" charset="0"/>
                        </a:rPr>
                        <a:t>90%</a:t>
                      </a:r>
                    </a:p>
                  </a:txBody>
                  <a:tcPr marL="7620" marR="7620" marT="7620" marB="0" anchor="ctr">
                    <a:solidFill>
                      <a:schemeClr val="tx1">
                        <a:lumMod val="75000"/>
                      </a:schemeClr>
                    </a:solidFill>
                  </a:tcPr>
                </a:tc>
                <a:extLst>
                  <a:ext uri="{0D108BD9-81ED-4DB2-BD59-A6C34878D82A}">
                    <a16:rowId xmlns:a16="http://schemas.microsoft.com/office/drawing/2014/main" val="3583576922"/>
                  </a:ext>
                </a:extLst>
              </a:tr>
              <a:tr h="762159">
                <a:tc>
                  <a:txBody>
                    <a:bodyPr/>
                    <a:lstStyle/>
                    <a:p>
                      <a:pPr algn="ctr" fontAlgn="b"/>
                      <a:r>
                        <a:rPr lang="tr-TR" sz="1100" b="1" i="0" u="none" strike="noStrike" dirty="0">
                          <a:solidFill>
                            <a:srgbClr val="000000"/>
                          </a:solidFill>
                          <a:effectLst/>
                          <a:latin typeface="Tahoma" panose="020B0604030504040204" pitchFamily="34" charset="0"/>
                        </a:rPr>
                        <a:t>93%</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87%</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95%</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89%</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93%</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91%</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000000"/>
                          </a:solidFill>
                          <a:effectLst/>
                          <a:latin typeface="Tahoma" panose="020B0604030504040204" pitchFamily="34" charset="0"/>
                        </a:rPr>
                        <a:t> </a:t>
                      </a:r>
                    </a:p>
                  </a:txBody>
                  <a:tcPr marL="7620" marR="7620" marT="7620" marB="0" anchor="ctr">
                    <a:solidFill>
                      <a:schemeClr val="tx1">
                        <a:lumMod val="75000"/>
                      </a:schemeClr>
                    </a:solidFill>
                  </a:tcPr>
                </a:tc>
                <a:tc>
                  <a:txBody>
                    <a:bodyPr/>
                    <a:lstStyle/>
                    <a:p>
                      <a:pPr algn="ctr" fontAlgn="b"/>
                      <a:r>
                        <a:rPr lang="tr-TR" sz="1100" b="1" i="0" u="none" strike="noStrike" dirty="0">
                          <a:solidFill>
                            <a:srgbClr val="FF0000"/>
                          </a:solidFill>
                          <a:effectLst/>
                          <a:latin typeface="Tahoma" panose="020B0604030504040204" pitchFamily="34" charset="0"/>
                        </a:rPr>
                        <a:t>91%</a:t>
                      </a:r>
                    </a:p>
                  </a:txBody>
                  <a:tcPr marL="7620" marR="7620" marT="7620" marB="0" anchor="ctr">
                    <a:solidFill>
                      <a:schemeClr val="tx1">
                        <a:lumMod val="75000"/>
                      </a:schemeClr>
                    </a:solidFill>
                  </a:tcPr>
                </a:tc>
                <a:extLst>
                  <a:ext uri="{0D108BD9-81ED-4DB2-BD59-A6C34878D82A}">
                    <a16:rowId xmlns:a16="http://schemas.microsoft.com/office/drawing/2014/main" val="3858205903"/>
                  </a:ext>
                </a:extLst>
              </a:tr>
            </a:tbl>
          </a:graphicData>
        </a:graphic>
      </p:graphicFrame>
      <p:sp>
        <p:nvSpPr>
          <p:cNvPr id="13" name="Metin kutusu 4">
            <a:extLst>
              <a:ext uri="{FF2B5EF4-FFF2-40B4-BE49-F238E27FC236}">
                <a16:creationId xmlns:a16="http://schemas.microsoft.com/office/drawing/2014/main" id="{0983FF85-6A31-41EA-A11A-D71214CBEB4E}"/>
              </a:ext>
            </a:extLst>
          </p:cNvPr>
          <p:cNvSpPr txBox="1"/>
          <p:nvPr/>
        </p:nvSpPr>
        <p:spPr>
          <a:xfrm>
            <a:off x="701964" y="860671"/>
            <a:ext cx="7241308" cy="646331"/>
          </a:xfrm>
          <a:prstGeom prst="rect">
            <a:avLst/>
          </a:prstGeom>
          <a:noFill/>
        </p:spPr>
        <p:txBody>
          <a:bodyPr wrap="square" lIns="91440" tIns="45720" rIns="91440" bIns="45720" rtlCol="0" anchor="t">
            <a:spAutoFit/>
          </a:bodyPr>
          <a:lstStyle/>
          <a:p>
            <a:pPr algn="ctr"/>
            <a:r>
              <a:rPr lang="en-US" b="1" dirty="0" err="1">
                <a:solidFill>
                  <a:srgbClr val="122204"/>
                </a:solidFill>
                <a:cs typeface="Calibri" panose="020F0502020204030204"/>
              </a:rPr>
              <a:t>Tüketici</a:t>
            </a:r>
            <a:r>
              <a:rPr lang="en-US" b="1" dirty="0">
                <a:solidFill>
                  <a:srgbClr val="122204"/>
                </a:solidFill>
                <a:cs typeface="Calibri" panose="020F0502020204030204"/>
              </a:rPr>
              <a:t> </a:t>
            </a:r>
            <a:r>
              <a:rPr lang="en-US" b="1" dirty="0" err="1">
                <a:solidFill>
                  <a:srgbClr val="122204"/>
                </a:solidFill>
                <a:cs typeface="Calibri" panose="020F0502020204030204"/>
              </a:rPr>
              <a:t>Hukuku</a:t>
            </a:r>
            <a:r>
              <a:rPr lang="en-US" b="1" dirty="0">
                <a:solidFill>
                  <a:srgbClr val="122204"/>
                </a:solidFill>
                <a:cs typeface="Calibri" panose="020F0502020204030204"/>
              </a:rPr>
              <a:t> </a:t>
            </a:r>
            <a:r>
              <a:rPr lang="en-US" b="1" dirty="0" err="1">
                <a:solidFill>
                  <a:srgbClr val="122204"/>
                </a:solidFill>
                <a:cs typeface="Calibri" panose="020F0502020204030204"/>
              </a:rPr>
              <a:t>Uzm.Arabuluculuk</a:t>
            </a:r>
            <a:r>
              <a:rPr lang="en-US" b="1" dirty="0">
                <a:solidFill>
                  <a:srgbClr val="122204"/>
                </a:solidFill>
                <a:cs typeface="Calibri" panose="020F0502020204030204"/>
              </a:rPr>
              <a:t> Marmara 1.grup. </a:t>
            </a:r>
            <a:endParaRPr lang="tr-TR" b="1" dirty="0" smtClean="0">
              <a:solidFill>
                <a:srgbClr val="122204"/>
              </a:solidFill>
              <a:cs typeface="Calibri" panose="020F0502020204030204"/>
            </a:endParaRPr>
          </a:p>
          <a:p>
            <a:pPr algn="ctr"/>
            <a:r>
              <a:rPr lang="en-US" b="1" dirty="0" err="1" smtClean="0">
                <a:solidFill>
                  <a:srgbClr val="122204"/>
                </a:solidFill>
                <a:cs typeface="Calibri" panose="020F0502020204030204"/>
              </a:rPr>
              <a:t>Eğitimi</a:t>
            </a:r>
            <a:r>
              <a:rPr lang="en-US" b="1" dirty="0" smtClean="0">
                <a:solidFill>
                  <a:srgbClr val="122204"/>
                </a:solidFill>
                <a:cs typeface="Calibri" panose="020F0502020204030204"/>
              </a:rPr>
              <a:t> </a:t>
            </a:r>
            <a:r>
              <a:rPr lang="en-US" b="1" dirty="0" err="1">
                <a:solidFill>
                  <a:srgbClr val="122204"/>
                </a:solidFill>
                <a:cs typeface="Calibri" panose="020F0502020204030204"/>
              </a:rPr>
              <a:t>Memnuniyet</a:t>
            </a:r>
            <a:r>
              <a:rPr lang="en-US" b="1" dirty="0">
                <a:solidFill>
                  <a:srgbClr val="122204"/>
                </a:solidFill>
                <a:cs typeface="Calibri" panose="020F0502020204030204"/>
              </a:rPr>
              <a:t> </a:t>
            </a:r>
            <a:r>
              <a:rPr lang="en-US" b="1" dirty="0" err="1">
                <a:solidFill>
                  <a:srgbClr val="122204"/>
                </a:solidFill>
                <a:cs typeface="Calibri" panose="020F0502020204030204"/>
              </a:rPr>
              <a:t>Analizi</a:t>
            </a:r>
            <a:r>
              <a:rPr lang="en-US" b="1" dirty="0">
                <a:solidFill>
                  <a:srgbClr val="122204"/>
                </a:solidFill>
                <a:cs typeface="Calibri" panose="020F0502020204030204"/>
              </a:rPr>
              <a:t> </a:t>
            </a:r>
          </a:p>
        </p:txBody>
      </p:sp>
      <p:graphicFrame>
        <p:nvGraphicFramePr>
          <p:cNvPr id="2" name="Tablo 1"/>
          <p:cNvGraphicFramePr>
            <a:graphicFrameLocks noGrp="1"/>
          </p:cNvGraphicFramePr>
          <p:nvPr>
            <p:extLst>
              <p:ext uri="{D42A27DB-BD31-4B8C-83A1-F6EECF244321}">
                <p14:modId xmlns:p14="http://schemas.microsoft.com/office/powerpoint/2010/main" val="3585275982"/>
              </p:ext>
            </p:extLst>
          </p:nvPr>
        </p:nvGraphicFramePr>
        <p:xfrm>
          <a:off x="1998518" y="5955363"/>
          <a:ext cx="4648200" cy="361950"/>
        </p:xfrm>
        <a:graphic>
          <a:graphicData uri="http://schemas.openxmlformats.org/drawingml/2006/table">
            <a:tbl>
              <a:tblPr/>
              <a:tblGrid>
                <a:gridCol w="1549400">
                  <a:extLst>
                    <a:ext uri="{9D8B030D-6E8A-4147-A177-3AD203B41FA5}">
                      <a16:colId xmlns:a16="http://schemas.microsoft.com/office/drawing/2014/main" val="2703178310"/>
                    </a:ext>
                  </a:extLst>
                </a:gridCol>
                <a:gridCol w="1549400">
                  <a:extLst>
                    <a:ext uri="{9D8B030D-6E8A-4147-A177-3AD203B41FA5}">
                      <a16:colId xmlns:a16="http://schemas.microsoft.com/office/drawing/2014/main" val="2681023953"/>
                    </a:ext>
                  </a:extLst>
                </a:gridCol>
                <a:gridCol w="1549400">
                  <a:extLst>
                    <a:ext uri="{9D8B030D-6E8A-4147-A177-3AD203B41FA5}">
                      <a16:colId xmlns:a16="http://schemas.microsoft.com/office/drawing/2014/main" val="2597653906"/>
                    </a:ext>
                  </a:extLst>
                </a:gridCol>
              </a:tblGrid>
              <a:tr h="180975">
                <a:tc>
                  <a:txBody>
                    <a:bodyPr/>
                    <a:lstStyle/>
                    <a:p>
                      <a:pPr algn="l" fontAlgn="b"/>
                      <a:r>
                        <a:rPr lang="tr-TR" sz="1100" b="1" i="0" u="none" strike="noStrike">
                          <a:solidFill>
                            <a:srgbClr val="000000"/>
                          </a:solidFill>
                          <a:effectLst/>
                          <a:latin typeface="Tahoma" panose="020B0604030504040204" pitchFamily="34" charset="0"/>
                        </a:rPr>
                        <a:t>eğitim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Tahoma" panose="020B0604030504040204" pitchFamily="34" charset="0"/>
                        </a:rPr>
                        <a:t>92%</a:t>
                      </a: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1681367689"/>
                  </a:ext>
                </a:extLst>
              </a:tr>
              <a:tr h="180975">
                <a:tc>
                  <a:txBody>
                    <a:bodyPr/>
                    <a:lstStyle/>
                    <a:p>
                      <a:pPr algn="l" fontAlgn="b"/>
                      <a:r>
                        <a:rPr lang="tr-TR" sz="1100" b="1" i="0" u="none" strike="noStrike" dirty="0">
                          <a:solidFill>
                            <a:srgbClr val="000000"/>
                          </a:solidFill>
                          <a:effectLst/>
                          <a:latin typeface="Tahoma" panose="020B0604030504040204" pitchFamily="34" charset="0"/>
                        </a:rPr>
                        <a:t>eğitmen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Tahoma" panose="020B0604030504040204" pitchFamily="34" charset="0"/>
                        </a:rPr>
                        <a:t>91%</a:t>
                      </a: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3862381032"/>
                  </a:ext>
                </a:extLst>
              </a:tr>
            </a:tbl>
          </a:graphicData>
        </a:graphic>
      </p:graphicFrame>
    </p:spTree>
    <p:extLst>
      <p:ext uri="{BB962C8B-B14F-4D97-AF65-F5344CB8AC3E}">
        <p14:creationId xmlns:p14="http://schemas.microsoft.com/office/powerpoint/2010/main" val="1067991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879</TotalTime>
  <Words>1532</Words>
  <Application>Microsoft Office PowerPoint</Application>
  <PresentationFormat>Ekran Gösterisi (4:3)</PresentationFormat>
  <Paragraphs>333</Paragraphs>
  <Slides>20</Slides>
  <Notes>2</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30" baseType="lpstr">
      <vt:lpstr>Arial</vt:lpstr>
      <vt:lpstr>Calibri</vt:lpstr>
      <vt:lpstr>Calibri Light</vt:lpstr>
      <vt:lpstr>Tahoma</vt:lpstr>
      <vt:lpstr>Times New Roman</vt:lpstr>
      <vt:lpstr>Trebuchet MS</vt:lpstr>
      <vt:lpstr>Wingdings</vt:lpstr>
      <vt:lpstr>Wingdings 3</vt:lpstr>
      <vt:lpstr>İyon</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Ali Rıza ÖGEN</cp:lastModifiedBy>
  <cp:revision>115</cp:revision>
  <dcterms:created xsi:type="dcterms:W3CDTF">2020-01-20T10:44:30Z</dcterms:created>
  <dcterms:modified xsi:type="dcterms:W3CDTF">2022-02-23T07:38:47Z</dcterms:modified>
</cp:coreProperties>
</file>