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8" r:id="rId3"/>
    <p:sldId id="366" r:id="rId4"/>
    <p:sldId id="367" r:id="rId5"/>
    <p:sldId id="368" r:id="rId6"/>
    <p:sldId id="369" r:id="rId7"/>
    <p:sldId id="370" r:id="rId8"/>
    <p:sldId id="371" r:id="rId9"/>
    <p:sldId id="373" r:id="rId10"/>
    <p:sldId id="353" r:id="rId11"/>
    <p:sldId id="364" r:id="rId12"/>
    <p:sldId id="363" r:id="rId13"/>
    <p:sldId id="358" r:id="rId14"/>
    <p:sldId id="352" r:id="rId15"/>
    <p:sldId id="365" r:id="rId16"/>
    <p:sldId id="357" r:id="rId17"/>
    <p:sldId id="304" r:id="rId18"/>
    <p:sldId id="359" r:id="rId19"/>
    <p:sldId id="360" r:id="rId20"/>
    <p:sldId id="361" r:id="rId21"/>
    <p:sldId id="362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66"/>
            <p14:sldId id="367"/>
            <p14:sldId id="368"/>
            <p14:sldId id="369"/>
            <p14:sldId id="370"/>
            <p14:sldId id="371"/>
            <p14:sldId id="373"/>
            <p14:sldId id="353"/>
            <p14:sldId id="364"/>
            <p14:sldId id="363"/>
            <p14:sldId id="358"/>
            <p14:sldId id="352"/>
            <p14:sldId id="365"/>
            <p14:sldId id="357"/>
            <p14:sldId id="304"/>
            <p14:sldId id="359"/>
            <p14:sldId id="360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-49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dicle.korkmaz\Documents\Dicle\ABU\Kalite\YGG\2021_ders%20anket%20sonu&#231;lar&#30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dicle.korkmaz\Documents\Dicle\ABU\Kalite\YGG\2021_ders%20anket%20sonu&#231;lar&#30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2020-2021 Güz Dönemi  Memnuniyet Anketi Sonuçları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Sheet1!$A$56:$A$72</c:f>
              <c:strCache>
                <c:ptCount val="17"/>
                <c:pt idx="0">
                  <c:v>POLS 201</c:v>
                </c:pt>
                <c:pt idx="1">
                  <c:v>POLS 203,</c:v>
                </c:pt>
                <c:pt idx="2">
                  <c:v>POLS 205,</c:v>
                </c:pt>
                <c:pt idx="3">
                  <c:v>POLS 207</c:v>
                </c:pt>
                <c:pt idx="4">
                  <c:v>POLS 209</c:v>
                </c:pt>
                <c:pt idx="5">
                  <c:v>POLS 301,</c:v>
                </c:pt>
                <c:pt idx="6">
                  <c:v>POLS 303,</c:v>
                </c:pt>
                <c:pt idx="7">
                  <c:v>POLS 305,</c:v>
                </c:pt>
                <c:pt idx="8">
                  <c:v>POLS 311</c:v>
                </c:pt>
                <c:pt idx="9">
                  <c:v>POLS 313a</c:v>
                </c:pt>
                <c:pt idx="10">
                  <c:v>POLS 317</c:v>
                </c:pt>
                <c:pt idx="11">
                  <c:v>POLS 323</c:v>
                </c:pt>
                <c:pt idx="12">
                  <c:v>POLS 401,</c:v>
                </c:pt>
                <c:pt idx="13">
                  <c:v>POLS 403</c:v>
                </c:pt>
                <c:pt idx="14">
                  <c:v>POLS 409</c:v>
                </c:pt>
                <c:pt idx="15">
                  <c:v>POLS 411</c:v>
                </c:pt>
                <c:pt idx="16">
                  <c:v>POLS 427</c:v>
                </c:pt>
              </c:strCache>
            </c:strRef>
          </c:cat>
          <c:val>
            <c:numRef>
              <c:f>Sheet1!$B$56:$B$72</c:f>
              <c:numCache>
                <c:formatCode>General</c:formatCode>
                <c:ptCount val="17"/>
                <c:pt idx="0">
                  <c:v>88.58</c:v>
                </c:pt>
                <c:pt idx="1">
                  <c:v>86.75</c:v>
                </c:pt>
                <c:pt idx="2">
                  <c:v>85.13</c:v>
                </c:pt>
                <c:pt idx="3">
                  <c:v>90.28</c:v>
                </c:pt>
                <c:pt idx="4">
                  <c:v>87.5</c:v>
                </c:pt>
                <c:pt idx="5">
                  <c:v>87.13</c:v>
                </c:pt>
                <c:pt idx="6">
                  <c:v>89.26</c:v>
                </c:pt>
                <c:pt idx="7">
                  <c:v>68.19</c:v>
                </c:pt>
                <c:pt idx="8">
                  <c:v>93.58</c:v>
                </c:pt>
                <c:pt idx="9">
                  <c:v>79.44</c:v>
                </c:pt>
                <c:pt idx="10">
                  <c:v>89.7</c:v>
                </c:pt>
                <c:pt idx="11">
                  <c:v>94.44</c:v>
                </c:pt>
                <c:pt idx="12">
                  <c:v>91.98</c:v>
                </c:pt>
                <c:pt idx="13">
                  <c:v>93.53</c:v>
                </c:pt>
                <c:pt idx="14">
                  <c:v>89.88</c:v>
                </c:pt>
                <c:pt idx="15">
                  <c:v>75.98</c:v>
                </c:pt>
                <c:pt idx="16">
                  <c:v>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5-42C6-8675-3E7C457F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262031"/>
        <c:axId val="1578247471"/>
      </c:barChart>
      <c:catAx>
        <c:axId val="157826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247471"/>
        <c:crosses val="autoZero"/>
        <c:auto val="1"/>
        <c:lblAlgn val="ctr"/>
        <c:lblOffset val="100"/>
        <c:noMultiLvlLbl val="0"/>
      </c:catAx>
      <c:valAx>
        <c:axId val="157824747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262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aseline="0">
          <a:solidFill>
            <a:schemeClr val="tx2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2">
                    <a:lumMod val="50000"/>
                  </a:schemeClr>
                </a:solidFill>
              </a:rPr>
              <a:t>2020 - 2021 Bahar Dönemi Memnuniyet Anketi Sonuçları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Sheet1!$A$27:$A$51</c:f>
              <c:strCache>
                <c:ptCount val="25"/>
                <c:pt idx="0">
                  <c:v>POLS 102,</c:v>
                </c:pt>
                <c:pt idx="1">
                  <c:v>POLS 102,</c:v>
                </c:pt>
                <c:pt idx="2">
                  <c:v>POLS 104,</c:v>
                </c:pt>
                <c:pt idx="3">
                  <c:v>POLS 202,</c:v>
                </c:pt>
                <c:pt idx="4">
                  <c:v>POLS 204</c:v>
                </c:pt>
                <c:pt idx="5">
                  <c:v>POLS 206</c:v>
                </c:pt>
                <c:pt idx="6">
                  <c:v>POLS 208</c:v>
                </c:pt>
                <c:pt idx="7">
                  <c:v>POLS 302a</c:v>
                </c:pt>
                <c:pt idx="8">
                  <c:v>POLS 302b</c:v>
                </c:pt>
                <c:pt idx="9">
                  <c:v>POLS 304b</c:v>
                </c:pt>
                <c:pt idx="10">
                  <c:v>POLS 306,</c:v>
                </c:pt>
                <c:pt idx="11">
                  <c:v>POLS 308,</c:v>
                </c:pt>
                <c:pt idx="12">
                  <c:v>POLS 310c</c:v>
                </c:pt>
                <c:pt idx="13">
                  <c:v>POLS 320</c:v>
                </c:pt>
                <c:pt idx="14">
                  <c:v>POLS 324</c:v>
                </c:pt>
                <c:pt idx="15">
                  <c:v>POLS 402a</c:v>
                </c:pt>
                <c:pt idx="16">
                  <c:v>POLS 402b</c:v>
                </c:pt>
                <c:pt idx="17">
                  <c:v>POLS 404</c:v>
                </c:pt>
                <c:pt idx="18">
                  <c:v>POLS 406</c:v>
                </c:pt>
                <c:pt idx="19">
                  <c:v>POLS 418a</c:v>
                </c:pt>
                <c:pt idx="20">
                  <c:v>POLS 425</c:v>
                </c:pt>
                <c:pt idx="21">
                  <c:v>POLS 426</c:v>
                </c:pt>
                <c:pt idx="22">
                  <c:v>POLS 428</c:v>
                </c:pt>
                <c:pt idx="23">
                  <c:v>POLS 430</c:v>
                </c:pt>
                <c:pt idx="24">
                  <c:v>POLS 434</c:v>
                </c:pt>
              </c:strCache>
            </c:strRef>
          </c:cat>
          <c:val>
            <c:numRef>
              <c:f>Sheet1!$B$27:$B$51</c:f>
              <c:numCache>
                <c:formatCode>General</c:formatCode>
                <c:ptCount val="25"/>
                <c:pt idx="0">
                  <c:v>91.67</c:v>
                </c:pt>
                <c:pt idx="1">
                  <c:v>91.29</c:v>
                </c:pt>
                <c:pt idx="2">
                  <c:v>90.9</c:v>
                </c:pt>
                <c:pt idx="3">
                  <c:v>89.08</c:v>
                </c:pt>
                <c:pt idx="4">
                  <c:v>88.33</c:v>
                </c:pt>
                <c:pt idx="5">
                  <c:v>87.57</c:v>
                </c:pt>
                <c:pt idx="6">
                  <c:v>90</c:v>
                </c:pt>
                <c:pt idx="7">
                  <c:v>86.67</c:v>
                </c:pt>
                <c:pt idx="8">
                  <c:v>84.56</c:v>
                </c:pt>
                <c:pt idx="9">
                  <c:v>78.25</c:v>
                </c:pt>
                <c:pt idx="10">
                  <c:v>85</c:v>
                </c:pt>
                <c:pt idx="11">
                  <c:v>91</c:v>
                </c:pt>
                <c:pt idx="12">
                  <c:v>88.08</c:v>
                </c:pt>
                <c:pt idx="13">
                  <c:v>90</c:v>
                </c:pt>
                <c:pt idx="14">
                  <c:v>77.5</c:v>
                </c:pt>
                <c:pt idx="15">
                  <c:v>82.73</c:v>
                </c:pt>
                <c:pt idx="16">
                  <c:v>91.15</c:v>
                </c:pt>
                <c:pt idx="17">
                  <c:v>91.39</c:v>
                </c:pt>
                <c:pt idx="18">
                  <c:v>90.19</c:v>
                </c:pt>
                <c:pt idx="19">
                  <c:v>91.96</c:v>
                </c:pt>
                <c:pt idx="20">
                  <c:v>83</c:v>
                </c:pt>
                <c:pt idx="21">
                  <c:v>90.95</c:v>
                </c:pt>
                <c:pt idx="22">
                  <c:v>81.819999999999993</c:v>
                </c:pt>
                <c:pt idx="23">
                  <c:v>94.58</c:v>
                </c:pt>
                <c:pt idx="24">
                  <c:v>96.25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7-469F-83D4-B92519F7B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254543"/>
        <c:axId val="1578854031"/>
      </c:barChart>
      <c:catAx>
        <c:axId val="1578254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854031"/>
        <c:crosses val="autoZero"/>
        <c:auto val="1"/>
        <c:lblAlgn val="ctr"/>
        <c:lblOffset val="100"/>
        <c:noMultiLvlLbl val="0"/>
      </c:catAx>
      <c:valAx>
        <c:axId val="157885403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254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2">
                    <a:lumMod val="50000"/>
                  </a:schemeClr>
                </a:solidFill>
              </a:rPr>
              <a:t>2021 - 2022 Güz</a:t>
            </a:r>
            <a:r>
              <a:rPr lang="en-US" baseline="0">
                <a:solidFill>
                  <a:schemeClr val="tx2">
                    <a:lumMod val="50000"/>
                  </a:schemeClr>
                </a:solidFill>
              </a:rPr>
              <a:t> Dönemi</a:t>
            </a:r>
            <a:r>
              <a:rPr lang="en-US">
                <a:solidFill>
                  <a:schemeClr val="tx2">
                    <a:lumMod val="50000"/>
                  </a:schemeClr>
                </a:solidFill>
              </a:rPr>
              <a:t> Memnuniyet Anketi Sonuçları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POLS 101</c:v>
                </c:pt>
                <c:pt idx="1">
                  <c:v>POLS 103</c:v>
                </c:pt>
                <c:pt idx="2">
                  <c:v>POLS 201</c:v>
                </c:pt>
                <c:pt idx="3">
                  <c:v>POLS 203,</c:v>
                </c:pt>
                <c:pt idx="4">
                  <c:v>POLS 205,</c:v>
                </c:pt>
                <c:pt idx="5">
                  <c:v>POLS 207</c:v>
                </c:pt>
                <c:pt idx="6">
                  <c:v>POLS 209</c:v>
                </c:pt>
                <c:pt idx="7">
                  <c:v>POLS 301,</c:v>
                </c:pt>
                <c:pt idx="8">
                  <c:v>POLS 303,</c:v>
                </c:pt>
                <c:pt idx="9">
                  <c:v>POLS 305,</c:v>
                </c:pt>
                <c:pt idx="10">
                  <c:v>POLS 311</c:v>
                </c:pt>
                <c:pt idx="11">
                  <c:v>POLS 323</c:v>
                </c:pt>
                <c:pt idx="12">
                  <c:v>POLS 325</c:v>
                </c:pt>
                <c:pt idx="13">
                  <c:v>POLS 335</c:v>
                </c:pt>
                <c:pt idx="14">
                  <c:v>POLS 401</c:v>
                </c:pt>
                <c:pt idx="15">
                  <c:v>POLS 401,</c:v>
                </c:pt>
                <c:pt idx="16">
                  <c:v>POLS 403</c:v>
                </c:pt>
                <c:pt idx="17">
                  <c:v>POLS 415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90</c:v>
                </c:pt>
                <c:pt idx="1">
                  <c:v>86.25</c:v>
                </c:pt>
                <c:pt idx="2">
                  <c:v>91.81</c:v>
                </c:pt>
                <c:pt idx="3">
                  <c:v>90.1</c:v>
                </c:pt>
                <c:pt idx="4">
                  <c:v>91.98</c:v>
                </c:pt>
                <c:pt idx="5">
                  <c:v>92.57</c:v>
                </c:pt>
                <c:pt idx="6">
                  <c:v>93.41</c:v>
                </c:pt>
                <c:pt idx="7">
                  <c:v>79.88</c:v>
                </c:pt>
                <c:pt idx="8">
                  <c:v>79.260000000000005</c:v>
                </c:pt>
                <c:pt idx="9">
                  <c:v>87.12</c:v>
                </c:pt>
                <c:pt idx="10">
                  <c:v>93.85</c:v>
                </c:pt>
                <c:pt idx="11">
                  <c:v>91.45</c:v>
                </c:pt>
                <c:pt idx="12">
                  <c:v>89.5</c:v>
                </c:pt>
                <c:pt idx="13">
                  <c:v>85.37</c:v>
                </c:pt>
                <c:pt idx="14">
                  <c:v>84.62</c:v>
                </c:pt>
                <c:pt idx="15">
                  <c:v>86.67</c:v>
                </c:pt>
                <c:pt idx="16">
                  <c:v>87.92</c:v>
                </c:pt>
                <c:pt idx="17">
                  <c:v>88.96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9-4C8C-9574-393338218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6231023"/>
        <c:axId val="1622137119"/>
      </c:barChart>
      <c:catAx>
        <c:axId val="1476231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137119"/>
        <c:crosses val="autoZero"/>
        <c:auto val="1"/>
        <c:lblAlgn val="ctr"/>
        <c:lblOffset val="100"/>
        <c:noMultiLvlLbl val="0"/>
      </c:catAx>
      <c:valAx>
        <c:axId val="162213711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231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15.02.2022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26477" y="5398032"/>
            <a:ext cx="794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chemeClr val="bg2">
                    <a:lumMod val="50000"/>
                  </a:schemeClr>
                </a:solidFill>
              </a:rPr>
              <a:t>Siyaset Bilimi ve Uluslararası İlişkiler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Bölümü</a:t>
            </a:r>
            <a:endParaRPr lang="tr-TR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178713"/>
              </p:ext>
            </p:extLst>
          </p:nvPr>
        </p:nvGraphicFramePr>
        <p:xfrm>
          <a:off x="180975" y="1274927"/>
          <a:ext cx="8677275" cy="547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499904"/>
              </p:ext>
            </p:extLst>
          </p:nvPr>
        </p:nvGraphicFramePr>
        <p:xfrm>
          <a:off x="251520" y="1274928"/>
          <a:ext cx="8282880" cy="539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032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780689"/>
              </p:ext>
            </p:extLst>
          </p:nvPr>
        </p:nvGraphicFramePr>
        <p:xfrm>
          <a:off x="251520" y="1274928"/>
          <a:ext cx="8244780" cy="537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81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7604" y="2989385"/>
            <a:ext cx="7570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F2303"/>
                </a:solidFill>
              </a:rPr>
              <a:t>Birimimize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şikayet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sistemi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üzerinden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gelen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öneri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şikayet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bulunmamaktadır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</a:p>
          <a:p>
            <a:endParaRPr lang="en-US" dirty="0">
              <a:solidFill>
                <a:srgbClr val="0F2303"/>
              </a:solidFill>
            </a:endParaRPr>
          </a:p>
          <a:p>
            <a:r>
              <a:rPr lang="en-US" dirty="0" err="1" smtClean="0">
                <a:solidFill>
                  <a:srgbClr val="0F2303"/>
                </a:solidFill>
              </a:rPr>
              <a:t>Anketlere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gelen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yorumlara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aksiyon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alınmış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zamanında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AAP’ler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kapatılmıştır</a:t>
            </a:r>
            <a:r>
              <a:rPr lang="en-US" dirty="0" smtClean="0">
                <a:solidFill>
                  <a:srgbClr val="0F2303"/>
                </a:solidFill>
              </a:rPr>
              <a:t>.</a:t>
            </a:r>
            <a:endParaRPr lang="en-US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57803"/>
              </p:ext>
            </p:extLst>
          </p:nvPr>
        </p:nvGraphicFramePr>
        <p:xfrm>
          <a:off x="470388" y="1000125"/>
          <a:ext cx="8203223" cy="455284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46032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Öğretim Üyesi Başına Düşen Endeksli Yayın sayısı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6032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30.12.2021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113505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Yayın Seminerleri Serisi (yayın öncesi geribildirim almak için bölüm içi seminerler + yayın sonrası paylaşım)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249712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Ulusal ve 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u</a:t>
                      </a:r>
                      <a:r>
                        <a:rPr lang="tr-TR" dirty="0" err="1" smtClean="0">
                          <a:solidFill>
                            <a:srgbClr val="0C0D0D"/>
                          </a:solidFill>
                        </a:rPr>
                        <a:t>luslararası</a:t>
                      </a: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k</a:t>
                      </a:r>
                      <a:r>
                        <a:rPr lang="tr-TR" dirty="0" err="1" smtClean="0">
                          <a:solidFill>
                            <a:srgbClr val="0C0D0D"/>
                          </a:solidFill>
                        </a:rPr>
                        <a:t>onferanslara</a:t>
                      </a: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k</a:t>
                      </a: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atılım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yılı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içerisinde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8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öğretim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üyemiz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tarafından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Türkçe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kitap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, 2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kitap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, 7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Türkçe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kitap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bölümü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, 5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kitap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bölümü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, 7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Türkçe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makale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7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makale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yayınlanmıştır</a:t>
                      </a:r>
                      <a:r>
                        <a:rPr lang="en-US" sz="1800" kern="1200" dirty="0" smtClean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.            </a:t>
                      </a:r>
                      <a:endParaRPr lang="tr-TR" sz="1800" kern="1200" dirty="0" smtClean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22685"/>
              </p:ext>
            </p:extLst>
          </p:nvPr>
        </p:nvGraphicFramePr>
        <p:xfrm>
          <a:off x="470387" y="4933950"/>
          <a:ext cx="8203223" cy="192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Düzeltici faaliyet kapanma hızı hedefinin tutturulamaması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30.12.2021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7756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Düzeltici faaliyetlerin mümkün olduğunca birimin kendi kendine çözüme ulaşabileceği kapsamda  belirlemek.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99897"/>
              </p:ext>
            </p:extLst>
          </p:nvPr>
        </p:nvGraphicFramePr>
        <p:xfrm>
          <a:off x="470386" y="1398155"/>
          <a:ext cx="8203223" cy="2844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Öğretim Üyesi Başına Düşen Başvurulan Proje Sayısı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30.12.2021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Öğretim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üyelerimiz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proje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çalışmalarına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devam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etmişlerdir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. 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Ulusal ve/veya uluslararası fon veren kuruluşların bilgilendirme toplantılarına katılım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. 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2021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yılı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içerisinde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2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adet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TÜBİTAK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1001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projesi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ve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1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adet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Fullbright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projesi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kabul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edilmiştir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. 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endParaRPr lang="tr-TR" dirty="0" smtClean="0">
                        <a:solidFill>
                          <a:srgbClr val="0F2303"/>
                        </a:solidFill>
                      </a:endParaRPr>
                    </a:p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55026"/>
              </p:ext>
            </p:extLst>
          </p:nvPr>
        </p:nvGraphicFramePr>
        <p:xfrm>
          <a:off x="470385" y="4242955"/>
          <a:ext cx="8203223" cy="192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292064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Kalite hedefleri gerçekleşme oranı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292064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30.12.2021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94920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SPİK karnesinin ve kalite faaliyet planının düzenli takibi sonucunda tutturulma ihtimali azalan maddeleri hakkında bölüm toplantılarında hocaların teşvik edilmesi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0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25" y="2681654"/>
            <a:ext cx="8278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F2303"/>
                </a:solidFill>
              </a:rPr>
              <a:t>Kalite </a:t>
            </a:r>
            <a:r>
              <a:rPr lang="en-US" dirty="0" err="1" smtClean="0">
                <a:solidFill>
                  <a:srgbClr val="0F2303"/>
                </a:solidFill>
              </a:rPr>
              <a:t>sürecine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ilişkin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bilgilerin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uygulamaların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büyük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ölçüde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özümsendiği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tescillenmiştir</a:t>
            </a:r>
            <a:r>
              <a:rPr lang="en-US" dirty="0" smtClean="0">
                <a:solidFill>
                  <a:srgbClr val="0F2303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F230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Yeni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stratejik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plana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KYS </a:t>
            </a:r>
            <a:r>
              <a:rPr lang="en-US" dirty="0" err="1" smtClean="0">
                <a:solidFill>
                  <a:srgbClr val="0F2303"/>
                </a:solidFill>
              </a:rPr>
              <a:t>sistemine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göre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denetim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kontrol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listesi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süreci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daha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iyi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güncellenmelidir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F230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Birimimizin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başarı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puanı</a:t>
            </a:r>
            <a:r>
              <a:rPr lang="en-US" dirty="0" smtClean="0">
                <a:solidFill>
                  <a:srgbClr val="0F2303"/>
                </a:solidFill>
              </a:rPr>
              <a:t> %97 dir.</a:t>
            </a:r>
            <a:endParaRPr lang="en-US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" y="2302868"/>
            <a:ext cx="81408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F2303"/>
                </a:solidFill>
              </a:rPr>
              <a:t>Her </a:t>
            </a:r>
            <a:r>
              <a:rPr lang="en-US" dirty="0" err="1" smtClean="0">
                <a:solidFill>
                  <a:srgbClr val="0F2303"/>
                </a:solidFill>
              </a:rPr>
              <a:t>akademik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danışmanın</a:t>
            </a:r>
            <a:r>
              <a:rPr lang="en-US" dirty="0" smtClean="0">
                <a:solidFill>
                  <a:srgbClr val="0F2303"/>
                </a:solidFill>
              </a:rPr>
              <a:t> winter and </a:t>
            </a:r>
            <a:r>
              <a:rPr lang="en-US" dirty="0" err="1" smtClean="0">
                <a:solidFill>
                  <a:srgbClr val="0F2303"/>
                </a:solidFill>
              </a:rPr>
              <a:t>sahlep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veya</a:t>
            </a:r>
            <a:r>
              <a:rPr lang="en-US" dirty="0" smtClean="0">
                <a:solidFill>
                  <a:srgbClr val="0F2303"/>
                </a:solidFill>
              </a:rPr>
              <a:t> spring and lemonade </a:t>
            </a:r>
            <a:r>
              <a:rPr lang="en-US" dirty="0" err="1" smtClean="0">
                <a:solidFill>
                  <a:srgbClr val="0F2303"/>
                </a:solidFill>
              </a:rPr>
              <a:t>etkinliği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düzenlemesi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öğrencilerle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olan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etkileşimi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artırmış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onların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bölüme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bağlılığını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güçlendirmiştir</a:t>
            </a:r>
            <a:r>
              <a:rPr lang="en-US" dirty="0" smtClean="0">
                <a:solidFill>
                  <a:srgbClr val="0F2303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F230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Farklı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derslerde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uygulanan</a:t>
            </a:r>
            <a:r>
              <a:rPr lang="en-US" dirty="0" smtClean="0">
                <a:solidFill>
                  <a:srgbClr val="0F2303"/>
                </a:solidFill>
              </a:rPr>
              <a:t> “problem based learning” </a:t>
            </a:r>
            <a:r>
              <a:rPr lang="en-US" dirty="0" err="1" smtClean="0">
                <a:solidFill>
                  <a:srgbClr val="0F2303"/>
                </a:solidFill>
              </a:rPr>
              <a:t>metoduyla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öğrencilerin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derse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katılımı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dersten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edinimleri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arttırılmıştır</a:t>
            </a:r>
            <a:r>
              <a:rPr lang="en-US" dirty="0" smtClean="0">
                <a:solidFill>
                  <a:srgbClr val="0F2303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F230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F2303"/>
                </a:solidFill>
              </a:rPr>
              <a:t>Son </a:t>
            </a:r>
            <a:r>
              <a:rPr lang="en-US" dirty="0" err="1" smtClean="0">
                <a:solidFill>
                  <a:srgbClr val="0F2303"/>
                </a:solidFill>
              </a:rPr>
              <a:t>müfredat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değişikliği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ile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birinci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sınıflar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için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verilen</a:t>
            </a:r>
            <a:r>
              <a:rPr lang="en-US" dirty="0" smtClean="0">
                <a:solidFill>
                  <a:srgbClr val="0F2303"/>
                </a:solidFill>
              </a:rPr>
              <a:t> POLS 106 </a:t>
            </a:r>
            <a:r>
              <a:rPr lang="en-US" dirty="0" err="1" smtClean="0">
                <a:solidFill>
                  <a:srgbClr val="0F2303"/>
                </a:solidFill>
              </a:rPr>
              <a:t>Akademik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Beceriler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dersiyle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öğrencilerin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kütüphane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okur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yazarlığını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artırması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sosyal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bilimlere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ilişkin</a:t>
            </a:r>
            <a:r>
              <a:rPr lang="en-US" dirty="0" smtClean="0">
                <a:solidFill>
                  <a:srgbClr val="0F2303"/>
                </a:solidFill>
              </a:rPr>
              <a:t>  </a:t>
            </a:r>
            <a:r>
              <a:rPr lang="en-US" dirty="0" err="1" smtClean="0">
                <a:solidFill>
                  <a:srgbClr val="0F2303"/>
                </a:solidFill>
              </a:rPr>
              <a:t>derslerde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sıklıkla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uygulanan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tartışma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sunum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gibi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tekniklerin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birinci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sınıftan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benimsenmesi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hedeflenmektedir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4824" y="1517668"/>
            <a:ext cx="79533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F2303"/>
                </a:solidFill>
              </a:rPr>
              <a:t>Proje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bilgilendirme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toplantılarına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ilişkin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çağrıların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takibi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sonucunda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aşağıdaki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projeler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kabul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edilmiştir</a:t>
            </a:r>
            <a:r>
              <a:rPr lang="en-US" dirty="0" smtClean="0">
                <a:solidFill>
                  <a:srgbClr val="0F2303"/>
                </a:solidFill>
              </a:rPr>
              <a:t>: </a:t>
            </a:r>
          </a:p>
          <a:p>
            <a:endParaRPr lang="en-US" dirty="0">
              <a:solidFill>
                <a:srgbClr val="0F2303"/>
              </a:solidFill>
            </a:endParaRPr>
          </a:p>
          <a:p>
            <a:pPr marL="285750"/>
            <a:r>
              <a:rPr lang="en-US" dirty="0" smtClean="0">
                <a:solidFill>
                  <a:srgbClr val="0F2303"/>
                </a:solidFill>
              </a:rPr>
              <a:t>TÜBİTAK 1001 </a:t>
            </a:r>
            <a:r>
              <a:rPr lang="en-US" dirty="0" err="1" smtClean="0">
                <a:solidFill>
                  <a:srgbClr val="0F2303"/>
                </a:solidFill>
              </a:rPr>
              <a:t>Projesi</a:t>
            </a:r>
            <a:r>
              <a:rPr lang="en-US" dirty="0" smtClean="0">
                <a:solidFill>
                  <a:srgbClr val="0F2303"/>
                </a:solidFill>
              </a:rPr>
              <a:t>- </a:t>
            </a:r>
            <a:r>
              <a:rPr lang="en-US" dirty="0" err="1" smtClean="0">
                <a:solidFill>
                  <a:srgbClr val="0F2303"/>
                </a:solidFill>
              </a:rPr>
              <a:t>Dış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Politikanın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Kültürel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Temelleri</a:t>
            </a:r>
            <a:r>
              <a:rPr lang="en-US" dirty="0">
                <a:solidFill>
                  <a:srgbClr val="0F2303"/>
                </a:solidFill>
              </a:rPr>
              <a:t>: </a:t>
            </a:r>
            <a:r>
              <a:rPr lang="en-US" dirty="0" err="1">
                <a:solidFill>
                  <a:srgbClr val="0F2303"/>
                </a:solidFill>
              </a:rPr>
              <a:t>Özgün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Veri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Seti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ile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Ülkeler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Arası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Nicel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Araştırma</a:t>
            </a:r>
            <a:r>
              <a:rPr lang="en-US" dirty="0" smtClean="0">
                <a:solidFill>
                  <a:srgbClr val="0F2303"/>
                </a:solidFill>
              </a:rPr>
              <a:t>“, </a:t>
            </a:r>
            <a:r>
              <a:rPr lang="en-US" dirty="0" err="1" smtClean="0">
                <a:solidFill>
                  <a:srgbClr val="0F2303"/>
                </a:solidFill>
              </a:rPr>
              <a:t>Doç</a:t>
            </a:r>
            <a:r>
              <a:rPr lang="en-US" dirty="0">
                <a:solidFill>
                  <a:srgbClr val="0F2303"/>
                </a:solidFill>
              </a:rPr>
              <a:t>. Dr. </a:t>
            </a:r>
            <a:r>
              <a:rPr lang="en-US" dirty="0" err="1">
                <a:solidFill>
                  <a:srgbClr val="0F2303"/>
                </a:solidFill>
              </a:rPr>
              <a:t>Cerem</a:t>
            </a:r>
            <a:r>
              <a:rPr lang="en-US" dirty="0">
                <a:solidFill>
                  <a:srgbClr val="0F2303"/>
                </a:solidFill>
              </a:rPr>
              <a:t> I. </a:t>
            </a:r>
            <a:r>
              <a:rPr lang="en-US" dirty="0" err="1">
                <a:solidFill>
                  <a:srgbClr val="0F2303"/>
                </a:solidFill>
              </a:rPr>
              <a:t>Cenker-Özek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</a:t>
            </a:r>
            <a:r>
              <a:rPr lang="en-US" dirty="0">
                <a:solidFill>
                  <a:srgbClr val="0F2303"/>
                </a:solidFill>
              </a:rPr>
              <a:t> Dr. </a:t>
            </a:r>
            <a:r>
              <a:rPr lang="en-US" dirty="0" err="1">
                <a:solidFill>
                  <a:srgbClr val="0F2303"/>
                </a:solidFill>
              </a:rPr>
              <a:t>Öğr.Gör</a:t>
            </a:r>
            <a:r>
              <a:rPr lang="en-US" dirty="0">
                <a:solidFill>
                  <a:srgbClr val="0F2303"/>
                </a:solidFill>
              </a:rPr>
              <a:t>. </a:t>
            </a:r>
            <a:r>
              <a:rPr lang="en-US" dirty="0" err="1">
                <a:solidFill>
                  <a:srgbClr val="0F2303"/>
                </a:solidFill>
              </a:rPr>
              <a:t>Toygar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Halistoprak</a:t>
            </a:r>
            <a:endParaRPr lang="en-US" dirty="0" smtClean="0">
              <a:solidFill>
                <a:srgbClr val="0F2303"/>
              </a:solidFill>
            </a:endParaRPr>
          </a:p>
          <a:p>
            <a:pPr marL="285750"/>
            <a:endParaRPr lang="en-US" dirty="0">
              <a:solidFill>
                <a:srgbClr val="0F2303"/>
              </a:solidFill>
            </a:endParaRPr>
          </a:p>
          <a:p>
            <a:pPr marL="285750"/>
            <a:r>
              <a:rPr lang="en-US" dirty="0" smtClean="0">
                <a:solidFill>
                  <a:srgbClr val="0F2303"/>
                </a:solidFill>
              </a:rPr>
              <a:t>TÜBİTAK 1001 </a:t>
            </a:r>
            <a:r>
              <a:rPr lang="en-US" dirty="0" err="1" smtClean="0">
                <a:solidFill>
                  <a:srgbClr val="0F2303"/>
                </a:solidFill>
              </a:rPr>
              <a:t>Projesi</a:t>
            </a:r>
            <a:r>
              <a:rPr lang="en-US" dirty="0" smtClean="0">
                <a:solidFill>
                  <a:srgbClr val="0F2303"/>
                </a:solidFill>
              </a:rPr>
              <a:t>- “</a:t>
            </a:r>
            <a:r>
              <a:rPr lang="en-US" dirty="0" err="1">
                <a:solidFill>
                  <a:srgbClr val="0F2303"/>
                </a:solidFill>
              </a:rPr>
              <a:t>Siyasal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Temsilde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Göçmen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Kökenli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Milletvekilleri</a:t>
            </a:r>
            <a:r>
              <a:rPr lang="en-US" dirty="0">
                <a:solidFill>
                  <a:srgbClr val="0F2303"/>
                </a:solidFill>
              </a:rPr>
              <a:t>: </a:t>
            </a:r>
            <a:r>
              <a:rPr lang="en-US" dirty="0" err="1">
                <a:solidFill>
                  <a:srgbClr val="0F2303"/>
                </a:solidFill>
              </a:rPr>
              <a:t>Hollanda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Örneğinde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İçerik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Analizi</a:t>
            </a:r>
            <a:r>
              <a:rPr lang="en-US" dirty="0" smtClean="0">
                <a:solidFill>
                  <a:srgbClr val="0F2303"/>
                </a:solidFill>
              </a:rPr>
              <a:t>”, </a:t>
            </a:r>
            <a:r>
              <a:rPr lang="en-US" dirty="0" smtClean="0">
                <a:solidFill>
                  <a:srgbClr val="0F2303"/>
                </a:solidFill>
              </a:rPr>
              <a:t>Dr. </a:t>
            </a:r>
            <a:r>
              <a:rPr lang="en-US" dirty="0" err="1" smtClean="0">
                <a:solidFill>
                  <a:srgbClr val="0F2303"/>
                </a:solidFill>
              </a:rPr>
              <a:t>Nermin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Aydemir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</a:p>
          <a:p>
            <a:pPr marL="285750"/>
            <a:endParaRPr lang="en-US" dirty="0" smtClean="0">
              <a:solidFill>
                <a:srgbClr val="0F2303"/>
              </a:solidFill>
            </a:endParaRPr>
          </a:p>
          <a:p>
            <a:pPr marL="285750"/>
            <a:r>
              <a:rPr lang="en-US" dirty="0" err="1" smtClean="0">
                <a:solidFill>
                  <a:srgbClr val="0F2303"/>
                </a:solidFill>
              </a:rPr>
              <a:t>Fullbright</a:t>
            </a:r>
            <a:r>
              <a:rPr lang="en-US" dirty="0" smtClean="0">
                <a:solidFill>
                  <a:srgbClr val="0F2303"/>
                </a:solidFill>
              </a:rPr>
              <a:t> Post-Doc </a:t>
            </a:r>
            <a:r>
              <a:rPr lang="en-US" dirty="0" err="1" smtClean="0">
                <a:solidFill>
                  <a:srgbClr val="0F2303"/>
                </a:solidFill>
              </a:rPr>
              <a:t>Projesi</a:t>
            </a:r>
            <a:r>
              <a:rPr lang="en-US" dirty="0" smtClean="0">
                <a:solidFill>
                  <a:srgbClr val="0F2303"/>
                </a:solidFill>
              </a:rPr>
              <a:t>: “</a:t>
            </a:r>
            <a:r>
              <a:rPr lang="en-US" dirty="0" err="1" smtClean="0">
                <a:solidFill>
                  <a:srgbClr val="0F2303"/>
                </a:solidFill>
              </a:rPr>
              <a:t>Yükselen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Güçler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Barış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Müdahaleleri</a:t>
            </a:r>
            <a:r>
              <a:rPr lang="en-US" dirty="0">
                <a:solidFill>
                  <a:srgbClr val="0F2303"/>
                </a:solidFill>
              </a:rPr>
              <a:t>: Liberal </a:t>
            </a:r>
            <a:r>
              <a:rPr lang="en-US" dirty="0" err="1">
                <a:solidFill>
                  <a:srgbClr val="0F2303"/>
                </a:solidFill>
              </a:rPr>
              <a:t>Barış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için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Bir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Meydan</a:t>
            </a:r>
            <a:r>
              <a:rPr lang="en-US" dirty="0">
                <a:solidFill>
                  <a:srgbClr val="0F2303"/>
                </a:solidFill>
              </a:rPr>
              <a:t> Okuma </a:t>
            </a:r>
            <a:r>
              <a:rPr lang="en-US" dirty="0" err="1">
                <a:solidFill>
                  <a:srgbClr val="0F2303"/>
                </a:solidFill>
              </a:rPr>
              <a:t>mı</a:t>
            </a:r>
            <a:r>
              <a:rPr lang="en-US" dirty="0">
                <a:solidFill>
                  <a:srgbClr val="0F2303"/>
                </a:solidFill>
              </a:rPr>
              <a:t>?” </a:t>
            </a:r>
            <a:r>
              <a:rPr lang="en-US" dirty="0" smtClean="0">
                <a:solidFill>
                  <a:srgbClr val="0F2303"/>
                </a:solidFill>
              </a:rPr>
              <a:t>Dr. </a:t>
            </a:r>
            <a:r>
              <a:rPr lang="en-US" dirty="0" err="1" smtClean="0">
                <a:solidFill>
                  <a:srgbClr val="0F2303"/>
                </a:solidFill>
              </a:rPr>
              <a:t>Burak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Toygar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Halistoprak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</a:p>
          <a:p>
            <a:pPr marL="285750"/>
            <a:r>
              <a:rPr lang="en-US" dirty="0">
                <a:solidFill>
                  <a:srgbClr val="0F2303"/>
                </a:solidFill>
              </a:rPr>
              <a:t>(</a:t>
            </a:r>
            <a:r>
              <a:rPr lang="en-US" dirty="0" smtClean="0">
                <a:solidFill>
                  <a:srgbClr val="0F2303"/>
                </a:solidFill>
              </a:rPr>
              <a:t>George </a:t>
            </a:r>
            <a:r>
              <a:rPr lang="en-US" dirty="0">
                <a:solidFill>
                  <a:srgbClr val="0F2303"/>
                </a:solidFill>
              </a:rPr>
              <a:t>Washington </a:t>
            </a:r>
            <a:r>
              <a:rPr lang="en-US" dirty="0" smtClean="0">
                <a:solidFill>
                  <a:srgbClr val="0F2303"/>
                </a:solidFill>
              </a:rPr>
              <a:t>University- Elliott </a:t>
            </a:r>
            <a:r>
              <a:rPr lang="en-US" dirty="0">
                <a:solidFill>
                  <a:srgbClr val="0F2303"/>
                </a:solidFill>
              </a:rPr>
              <a:t>School of International </a:t>
            </a:r>
            <a:r>
              <a:rPr lang="en-US" dirty="0" smtClean="0">
                <a:solidFill>
                  <a:srgbClr val="0F2303"/>
                </a:solidFill>
              </a:rPr>
              <a:t>Affairs).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F230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Araştırma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s</a:t>
            </a:r>
            <a:r>
              <a:rPr lang="en-US" dirty="0" err="1" smtClean="0">
                <a:solidFill>
                  <a:srgbClr val="0F2303"/>
                </a:solidFill>
              </a:rPr>
              <a:t>eminer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serisi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akademisyenler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arasına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etkileşimi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arttırmış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araştırmalara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olumlu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katkılar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sağlamıştır</a:t>
            </a:r>
            <a:r>
              <a:rPr lang="en-US" dirty="0" smtClean="0">
                <a:solidFill>
                  <a:srgbClr val="0F2303"/>
                </a:solidFill>
              </a:rPr>
              <a:t>. 2021 </a:t>
            </a:r>
            <a:r>
              <a:rPr lang="en-US" dirty="0" err="1" smtClean="0">
                <a:solidFill>
                  <a:srgbClr val="0F2303"/>
                </a:solidFill>
              </a:rPr>
              <a:t>yılında</a:t>
            </a:r>
            <a:r>
              <a:rPr lang="en-US" dirty="0" smtClean="0">
                <a:solidFill>
                  <a:srgbClr val="0F2303"/>
                </a:solidFill>
              </a:rPr>
              <a:t> 8 </a:t>
            </a:r>
            <a:r>
              <a:rPr lang="en-US" dirty="0" err="1">
                <a:solidFill>
                  <a:srgbClr val="0F2303"/>
                </a:solidFill>
              </a:rPr>
              <a:t>öğretim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üyemiz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tarafından</a:t>
            </a:r>
            <a:r>
              <a:rPr lang="en-US" dirty="0">
                <a:solidFill>
                  <a:srgbClr val="0F2303"/>
                </a:solidFill>
              </a:rPr>
              <a:t> 1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Türkçe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kitap</a:t>
            </a:r>
            <a:r>
              <a:rPr lang="en-US" dirty="0">
                <a:solidFill>
                  <a:srgbClr val="0F2303"/>
                </a:solidFill>
              </a:rPr>
              <a:t>, 2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İngilizce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kitap</a:t>
            </a:r>
            <a:r>
              <a:rPr lang="en-US" dirty="0">
                <a:solidFill>
                  <a:srgbClr val="0F2303"/>
                </a:solidFill>
              </a:rPr>
              <a:t>, 7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Türkçe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kitap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bölümü</a:t>
            </a:r>
            <a:r>
              <a:rPr lang="en-US" dirty="0">
                <a:solidFill>
                  <a:srgbClr val="0F2303"/>
                </a:solidFill>
              </a:rPr>
              <a:t>, 5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İngilizce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kitap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bölümü</a:t>
            </a:r>
            <a:r>
              <a:rPr lang="en-US" dirty="0">
                <a:solidFill>
                  <a:srgbClr val="0F2303"/>
                </a:solidFill>
              </a:rPr>
              <a:t>, 7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Türkçe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makale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</a:t>
            </a:r>
            <a:r>
              <a:rPr lang="en-US" dirty="0">
                <a:solidFill>
                  <a:srgbClr val="0F2303"/>
                </a:solidFill>
              </a:rPr>
              <a:t> 7 </a:t>
            </a:r>
            <a:r>
              <a:rPr lang="en-US" dirty="0" err="1">
                <a:solidFill>
                  <a:srgbClr val="0F2303"/>
                </a:solidFill>
              </a:rPr>
              <a:t>adet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İngilizce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makale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yayınlanmıştır</a:t>
            </a:r>
            <a:r>
              <a:rPr lang="en-US" dirty="0">
                <a:solidFill>
                  <a:srgbClr val="0F2303"/>
                </a:solidFill>
              </a:rPr>
              <a:t>.     </a:t>
            </a:r>
          </a:p>
        </p:txBody>
      </p:sp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4875" y="2239981"/>
            <a:ext cx="75533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Uluslararası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organizasyonların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düzenlenmesi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geliştirilmesi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için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girişimci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yaklaşımlar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sergilenmektedir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Uluslararası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Siyaset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Bilimi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Derneği’nin</a:t>
            </a:r>
            <a:r>
              <a:rPr lang="en-US" dirty="0" smtClean="0">
                <a:solidFill>
                  <a:srgbClr val="0F2303"/>
                </a:solidFill>
              </a:rPr>
              <a:t> (IPSA) </a:t>
            </a:r>
            <a:r>
              <a:rPr lang="en-US" dirty="0" err="1" smtClean="0">
                <a:solidFill>
                  <a:srgbClr val="0F2303"/>
                </a:solidFill>
              </a:rPr>
              <a:t>metot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okulu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İtalya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Meksika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Rusya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Brezilya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Singapur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Kanada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yaz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okullarına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olarak</a:t>
            </a:r>
            <a:r>
              <a:rPr lang="en-US" dirty="0" smtClean="0">
                <a:solidFill>
                  <a:srgbClr val="0F2303"/>
                </a:solidFill>
              </a:rPr>
              <a:t>, IPSA-ABU Summer School for Social Science Research Methods </a:t>
            </a:r>
            <a:r>
              <a:rPr lang="en-US" dirty="0" err="1" smtClean="0">
                <a:solidFill>
                  <a:srgbClr val="0F2303"/>
                </a:solidFill>
              </a:rPr>
              <a:t>adı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altında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Antalya’da</a:t>
            </a:r>
            <a:r>
              <a:rPr lang="en-US" dirty="0" smtClean="0">
                <a:solidFill>
                  <a:srgbClr val="0F2303"/>
                </a:solidFill>
              </a:rPr>
              <a:t> 2. </a:t>
            </a:r>
            <a:r>
              <a:rPr lang="en-US" dirty="0" err="1" smtClean="0">
                <a:solidFill>
                  <a:srgbClr val="0F2303"/>
                </a:solidFill>
              </a:rPr>
              <a:t>kez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düzenlenmiştir</a:t>
            </a:r>
            <a:r>
              <a:rPr lang="en-US" dirty="0" smtClean="0">
                <a:solidFill>
                  <a:srgbClr val="0F2303"/>
                </a:solidFill>
              </a:rPr>
              <a:t>.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304800" y="4576038"/>
            <a:ext cx="85387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Paydaşların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katkılarıyla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gelişen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eğitim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öğretim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araştırma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konusunda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evrensel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niteliğe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sahip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olmak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mevzuat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standartlarla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uyumlu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olmak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öneri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şikayetleri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kısa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sürede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çözümlemek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çalışanların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refah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özgürlüğünü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üst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düzeyde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korumak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04800" y="3261160"/>
            <a:ext cx="855178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Araştırma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eğitim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alanlarında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ulusal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uluslararası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işbirliği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geliştirmek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ulusal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uluslararası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platformlarda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istihdam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edilebilecek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nitelikli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öğrenciler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yetiştirmek</a:t>
            </a:r>
            <a:endParaRPr lang="tr-TR" b="1" dirty="0">
              <a:solidFill>
                <a:srgbClr val="0F230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4800" y="1514130"/>
            <a:ext cx="85387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0C0D0D"/>
                </a:solidFill>
              </a:rPr>
              <a:t>Nitelikli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akademik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kadrosu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ile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evrensel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akademik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değerlere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katkıda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bulunmak</a:t>
            </a:r>
            <a:r>
              <a:rPr lang="en-US" b="1" dirty="0">
                <a:solidFill>
                  <a:srgbClr val="0C0D0D"/>
                </a:solidFill>
              </a:rPr>
              <a:t>, </a:t>
            </a:r>
            <a:r>
              <a:rPr lang="en-US" b="1" dirty="0" err="1">
                <a:solidFill>
                  <a:srgbClr val="0C0D0D"/>
                </a:solidFill>
              </a:rPr>
              <a:t>eğitim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ve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araştırmalarla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bireyin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ve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toplumun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gelişmesinde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öncü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olmak</a:t>
            </a:r>
            <a:r>
              <a:rPr lang="en-US" b="1" dirty="0">
                <a:solidFill>
                  <a:srgbClr val="0C0D0D"/>
                </a:solidFill>
              </a:rPr>
              <a:t>, </a:t>
            </a:r>
            <a:r>
              <a:rPr lang="en-US" b="1" dirty="0" err="1">
                <a:solidFill>
                  <a:srgbClr val="0C0D0D"/>
                </a:solidFill>
              </a:rPr>
              <a:t>güncel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ders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içerikleri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ve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projelerle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eleştirel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ve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özgün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düşüncenin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yerleşmesini</a:t>
            </a:r>
            <a:r>
              <a:rPr lang="en-US" b="1" dirty="0">
                <a:solidFill>
                  <a:srgbClr val="0C0D0D"/>
                </a:solidFill>
              </a:rPr>
              <a:t> </a:t>
            </a:r>
            <a:r>
              <a:rPr lang="en-US" b="1" dirty="0" err="1">
                <a:solidFill>
                  <a:srgbClr val="0C0D0D"/>
                </a:solidFill>
              </a:rPr>
              <a:t>sağlamak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2392381"/>
            <a:ext cx="7505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F2303"/>
                </a:solidFill>
              </a:rPr>
              <a:t>SEPAM </a:t>
            </a:r>
            <a:r>
              <a:rPr lang="en-US" dirty="0" err="1" smtClean="0">
                <a:solidFill>
                  <a:srgbClr val="0F2303"/>
                </a:solidFill>
              </a:rPr>
              <a:t>birimi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bölümümüz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hocalarının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destekleri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katkılarıyla</a:t>
            </a:r>
            <a:r>
              <a:rPr lang="en-US" dirty="0" smtClean="0">
                <a:solidFill>
                  <a:srgbClr val="0F2303"/>
                </a:solidFill>
              </a:rPr>
              <a:t> “</a:t>
            </a:r>
            <a:r>
              <a:rPr lang="en-US" dirty="0" err="1" smtClean="0">
                <a:solidFill>
                  <a:srgbClr val="0F2303"/>
                </a:solidFill>
              </a:rPr>
              <a:t>Yerellik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Evrensellik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Bağlamında</a:t>
            </a:r>
            <a:r>
              <a:rPr lang="en-US" dirty="0" smtClean="0">
                <a:solidFill>
                  <a:srgbClr val="0F2303"/>
                </a:solidFill>
              </a:rPr>
              <a:t> Antalya” </a:t>
            </a:r>
            <a:r>
              <a:rPr lang="en-US" dirty="0" err="1" smtClean="0">
                <a:solidFill>
                  <a:srgbClr val="0F2303"/>
                </a:solidFill>
              </a:rPr>
              <a:t>başlıklı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sertifika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programı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düzenlemiştir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  <a:r>
              <a:rPr lang="en-US" dirty="0" err="1" smtClean="0">
                <a:solidFill>
                  <a:srgbClr val="0F2303"/>
                </a:solidFill>
              </a:rPr>
              <a:t>İlgili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öğrencilerimizin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katıldığı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eğitim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programı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Üniversitemiz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akademisyenleri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ile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Batı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Akdeniz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Sanayi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İş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Dünyası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Federasyonu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ve</a:t>
            </a:r>
            <a:r>
              <a:rPr lang="en-US" dirty="0" smtClean="0">
                <a:solidFill>
                  <a:srgbClr val="0F2303"/>
                </a:solidFill>
              </a:rPr>
              <a:t> TOBB Antalya Kadın </a:t>
            </a:r>
            <a:r>
              <a:rPr lang="en-US" dirty="0" err="1" smtClean="0">
                <a:solidFill>
                  <a:srgbClr val="0F2303"/>
                </a:solidFill>
              </a:rPr>
              <a:t>Girişimciler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Kurulu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temsilcilerini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biraraya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getirmiştir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  <a:endParaRPr lang="en-US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9818" y="2521528"/>
            <a:ext cx="74906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C0D0D"/>
                </a:solidFill>
              </a:rPr>
              <a:t>Bölümün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hocalarının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ortak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katkılarını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gerektiren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işlerin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onedrive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üzerinden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yapılması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bölümün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iç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işleyişinde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şeffaflığa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verimliliğe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katkı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sağlamıştır</a:t>
            </a:r>
            <a:r>
              <a:rPr lang="en-US" dirty="0" smtClean="0">
                <a:solidFill>
                  <a:srgbClr val="0C0D0D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F2303"/>
                </a:solidFill>
              </a:rPr>
              <a:t>Bölüme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dair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idari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işlerin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yerine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getirilmesi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için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komite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yöntemi</a:t>
            </a:r>
            <a:r>
              <a:rPr lang="en-US" dirty="0" smtClean="0">
                <a:solidFill>
                  <a:srgbClr val="0F2303"/>
                </a:solidFill>
              </a:rPr>
              <a:t> (</a:t>
            </a:r>
            <a:r>
              <a:rPr lang="en-US" dirty="0" err="1" smtClean="0">
                <a:solidFill>
                  <a:srgbClr val="0F2303"/>
                </a:solidFill>
              </a:rPr>
              <a:t>müfredat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komitesi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kalite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komitesi</a:t>
            </a:r>
            <a:r>
              <a:rPr lang="en-US" dirty="0" smtClean="0">
                <a:solidFill>
                  <a:srgbClr val="0F2303"/>
                </a:solidFill>
              </a:rPr>
              <a:t>, </a:t>
            </a:r>
            <a:r>
              <a:rPr lang="en-US" dirty="0" err="1" smtClean="0">
                <a:solidFill>
                  <a:srgbClr val="0F2303"/>
                </a:solidFill>
              </a:rPr>
              <a:t>staj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komitesi</a:t>
            </a:r>
            <a:r>
              <a:rPr lang="en-US" dirty="0" smtClean="0">
                <a:solidFill>
                  <a:srgbClr val="0F2303"/>
                </a:solidFill>
              </a:rPr>
              <a:t>, IPSA </a:t>
            </a:r>
            <a:r>
              <a:rPr lang="en-US" dirty="0" err="1" smtClean="0">
                <a:solidFill>
                  <a:srgbClr val="0F2303"/>
                </a:solidFill>
              </a:rPr>
              <a:t>komitesi</a:t>
            </a:r>
            <a:r>
              <a:rPr lang="en-US" dirty="0" smtClean="0">
                <a:solidFill>
                  <a:srgbClr val="0F2303"/>
                </a:solidFill>
              </a:rPr>
              <a:t>) </a:t>
            </a:r>
            <a:r>
              <a:rPr lang="en-US" dirty="0" err="1" smtClean="0">
                <a:solidFill>
                  <a:srgbClr val="0F2303"/>
                </a:solidFill>
              </a:rPr>
              <a:t>uygulanmaktadır</a:t>
            </a:r>
            <a:r>
              <a:rPr lang="en-US" dirty="0" smtClean="0">
                <a:solidFill>
                  <a:srgbClr val="0F2303"/>
                </a:solidFill>
              </a:rPr>
              <a:t>. </a:t>
            </a:r>
            <a:r>
              <a:rPr lang="en-US" dirty="0" err="1" smtClean="0">
                <a:solidFill>
                  <a:srgbClr val="0F2303"/>
                </a:solidFill>
              </a:rPr>
              <a:t>Komiteler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arası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rotasyon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uygulamasıyla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idari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işlerin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yapılışının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kişilerden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bağımsız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olarak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yürütülmesi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 smtClean="0">
                <a:solidFill>
                  <a:srgbClr val="0F2303"/>
                </a:solidFill>
              </a:rPr>
              <a:t>planlanmaktadır</a:t>
            </a:r>
            <a:r>
              <a:rPr lang="en-US" dirty="0" smtClean="0">
                <a:solidFill>
                  <a:srgbClr val="0F2303"/>
                </a:solidFill>
              </a:rPr>
              <a:t>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C0D0D"/>
                </a:solidFill>
              </a:rPr>
              <a:t>Bölüm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toplantılarının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gündeminde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kalite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sürecinin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daimi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bir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madde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olması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kalite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sürecinin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daha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iyi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takip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edilmesi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kurumsal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olarak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benimsenmesine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katkı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sağlamıştır</a:t>
            </a:r>
            <a:r>
              <a:rPr lang="en-US" dirty="0" smtClean="0">
                <a:solidFill>
                  <a:srgbClr val="0C0D0D"/>
                </a:solidFill>
              </a:rPr>
              <a:t>.</a:t>
            </a:r>
            <a:endParaRPr lang="en-US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7600" y="2632364"/>
            <a:ext cx="7287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C0D0D"/>
                </a:solidFill>
              </a:rPr>
              <a:t>İyi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uygulama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örneklerinin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sürekliliğinin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sağlanması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kalıcılaştırılması</a:t>
            </a:r>
            <a:endParaRPr lang="en-US" dirty="0" smtClean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C0D0D"/>
                </a:solidFill>
              </a:rPr>
              <a:t>Kalite </a:t>
            </a:r>
            <a:r>
              <a:rPr lang="en-US" dirty="0" err="1" smtClean="0">
                <a:solidFill>
                  <a:srgbClr val="0C0D0D"/>
                </a:solidFill>
              </a:rPr>
              <a:t>süreçlerinin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düzenli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takip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edilmesi</a:t>
            </a:r>
            <a:endParaRPr lang="en-US" dirty="0" smtClean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C0D0D"/>
                </a:solidFill>
              </a:rPr>
              <a:t>Kısmi</a:t>
            </a:r>
            <a:r>
              <a:rPr lang="en-US" dirty="0">
                <a:solidFill>
                  <a:srgbClr val="0C0D0D"/>
                </a:solidFill>
              </a:rPr>
              <a:t> </a:t>
            </a:r>
            <a:r>
              <a:rPr lang="en-US" dirty="0" err="1">
                <a:solidFill>
                  <a:srgbClr val="0C0D0D"/>
                </a:solidFill>
              </a:rPr>
              <a:t>zamanlı</a:t>
            </a:r>
            <a:r>
              <a:rPr lang="en-US" dirty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öğrencimizi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kalite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sürecine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diğer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süreçlere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dahil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ederek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>
                <a:solidFill>
                  <a:srgbClr val="0C0D0D"/>
                </a:solidFill>
              </a:rPr>
              <a:t>farkındalığının</a:t>
            </a:r>
            <a:r>
              <a:rPr lang="en-US" dirty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artırılmasına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yardımcı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olunması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ve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iş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>
                <a:solidFill>
                  <a:srgbClr val="0C0D0D"/>
                </a:solidFill>
              </a:rPr>
              <a:t>tecrübesi</a:t>
            </a:r>
            <a:r>
              <a:rPr lang="en-US" dirty="0">
                <a:solidFill>
                  <a:srgbClr val="0C0D0D"/>
                </a:solidFill>
              </a:rPr>
              <a:t> </a:t>
            </a:r>
            <a:r>
              <a:rPr lang="en-US" dirty="0" err="1">
                <a:solidFill>
                  <a:srgbClr val="0C0D0D"/>
                </a:solidFill>
              </a:rPr>
              <a:t>kazanmasına</a:t>
            </a:r>
            <a:r>
              <a:rPr lang="en-US" dirty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destek</a:t>
            </a:r>
            <a:r>
              <a:rPr lang="en-US" dirty="0" smtClean="0">
                <a:solidFill>
                  <a:srgbClr val="0C0D0D"/>
                </a:solidFill>
              </a:rPr>
              <a:t> </a:t>
            </a:r>
            <a:r>
              <a:rPr lang="en-US" dirty="0" err="1" smtClean="0">
                <a:solidFill>
                  <a:srgbClr val="0C0D0D"/>
                </a:solidFill>
              </a:rPr>
              <a:t>olunması</a:t>
            </a:r>
            <a:endParaRPr lang="en-US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5275" y="1090475"/>
          <a:ext cx="8401049" cy="5767525"/>
        </p:xfrm>
        <a:graphic>
          <a:graphicData uri="http://schemas.openxmlformats.org/drawingml/2006/table">
            <a:tbl>
              <a:tblPr/>
              <a:tblGrid>
                <a:gridCol w="200508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2086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3755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137550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4944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3505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G1-Akademik liyakati yüksek akademisyenlere sahip olmak (araştırma, yayın ve öğretim yetkinliği)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Z1-Doçent sayısının yetersiz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F1-Akademik organizasyonlar icin Antalya'nın bir cazibe merkezi olması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T1-Kurumsallaşma sürecindeki aksaklık ve/veya gecikmeler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8774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G2-Bölümün %100 İngilizce olması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Z2-Görme engelli öğrencilerin eğitim, öğretim, ölçme ve değerlendirme süreçleri konusunda tecrübe eksikliği ve olanakların sınırlı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F2-Antalya'daki sivil toplum, bürokrasi ve iş dünyasının iş birliğine açık olması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T2-Hazırlık sınıfından öğrencilerin yetersiz İngilizce ile bölüme başlamaları (Okuma ve yazma ağırlıklı bir bölüm olması sebebiyle)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73468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G3- On üniversite ve çeşitli kuruluşlarla Erasmus değişim anlaşmasına sahip olması itibariyle öğrencilere yurtdışı eğitim ve staj fırsatı sağlanması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F3-Mezunların (lisans ve lisansüstü seviyede) yerleştikleri pozisyonlar itibariyle bölümün tanıtımında etkin olmaları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T3- Disiplinle alakalı öğrenci motivasyonun düşük olması (derslerin yükümlülüklerini yerine getirmedeki sorumluluk eksikliği ve disiplinin geneline ilişkin ilgi eksikliği)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881623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G4-Bölüm seviyesinde kurumsallaşma (Bölüm içi görev paylaşımları; alt komitelerin oluşturulması; staj yönergesi, öğrenci el kitabı gibi belgelerin oluşturulması)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F4-Düzenlenen ulusal/uluslararası organizasyonlar ile bölümün görünürlülüğünün artması, bu sayede lisans ve lisansüstü programlara ulusal ve uluslararası ölçekte nitelikli öğrenci çekilmesi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T4- Yeni istihdam olmaması durumunda bölümde araştırma görevlisi kalmaması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67915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G5-Öğretim üyelerinin öğrenci süreçleriyle yakından ilgili olması (öğrenci danışmanlıkları, öğrencilere staj gibi konularda aktif yardım sunma)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F5-Yayınlar aracılığı ile Bölüm görünürlülüğün artması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T5-Disiplinin bazı alt-alanlarında çalışan kadrolu öğretim üyesi bulunmaması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58774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G6-Akademisyenler ve öğrenciler arasında iletişim kanallarının kurumsal etkinliklerle desteklenmesi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F6-Erasmus anlaşmalarının hem bölüm tanırlığını hem de bölümün tercih edilebilirliğini artırması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T-6 uluslararası ve ulusal yayın indeksine girmiş dergilerde ya da uluslararası yayınevlerinde yayın sürecinin  zor olması/uzun sürmesi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0129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G7-Akademisyenlerin sahip oldukları ulusal ve uluslararası networkler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F7-SEPAM araştırma merkezi ile işbirliği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T-7 </a:t>
                      </a:r>
                      <a:r>
                        <a:rPr lang="tr-TR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Pandemi</a:t>
                      </a:r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sürecinin eğitim, öğretim ve araştırma faaliyetlerine olumsuz etkileri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44081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G8- Yayın çeşitliliği. Kitap, makale, kitap bölümü gibi farklı yayın çeşitlerinin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F-8 Antalya'da Dışişleri Temsilciliğinin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T8 - Bölüme başlayan öğrencilerin ÖSYM sınav sıralamasında düşük puan almaları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93874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G9- International Political Science Association (IPSA) ortaklığı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13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538264" y="1097616"/>
          <a:ext cx="8067472" cy="5760384"/>
        </p:xfrm>
        <a:graphic>
          <a:graphicData uri="http://schemas.openxmlformats.org/drawingml/2006/table">
            <a:tbl>
              <a:tblPr/>
              <a:tblGrid>
                <a:gridCol w="258257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73170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753194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7527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tüm akademik ve idari süreçlerdeki en üst yetkili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Bölümden, staj yönergesi, öğrenci danışmanlıkları gibi konularda bölüm içi iş paylaşımlarının yapılması, kaliteli öğretimden ödün verilmemesi ve araştırmaların nitelikli yayınlara dönüştürülmesi, tüm konularda Rektörlük ile koordine çalışılması beklemektedir.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Dekanlık, İktisadi, İdari ve Sosyal Bilimler Fakültesi dahilindeki en üst idari ve akademik birimdir.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Dekanlık, bölümden öğretim kalitesinin sürekli geliştirilmesini, nitelikli yayınlar yapılmasını ve idari işlerde koordine ve etkin çalışılmasını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62171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öğretim üyeleri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 oluşturan ana unsurlar olmaları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ve araştırma faaliyetlerine destek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56953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Bölümü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İktisadi, İdari ve Sosyal Bilimler Fakültesi altındaki diğer üç bölümden biri olması sebebiyle.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işbirliğine açıklık, bölüm içi prosedürlerin diğer bölümlerle paylaşılması ve fakülte kapsamında idari konularda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18822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 Bölümü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İktisadi, İdari ve Sosyal Bilimler Fakültesi altındaki diğer üç bölümden biri olması sebebiyle.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işbirliğine açıklık, bölüm içi prosedürlerin diğer bölümlerle paylaşılması ve fakülte kapsamında idari konularda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24398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 Bölümü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İktisadi, İdari ve Sosyal Bilimler Fakültesi altındaki diğer üç bölümden biri olması sebebiyle.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işbirliğine açıklık, bölüm içi prosedürlerin diğer bölümlerle paylaşılması ve fakülte kapsamında idari konularda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6720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Fakülteler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Aynı üniversite içerisinde bulunan diğer akademik birimler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olası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97514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Lisansüstü Eğitim Enstitüsü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Lisansüstü programları yürüten birim olması nedeniyle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307172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öğrencilerinin tüm tranksript, kayıt, öğrenci belgesi vs. gibi işlerinden sorumlu idari birim olması sebebiyle.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süreçlerinin etkin şekilde yürütülmesini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6518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Engelli Öğrenci Birimi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Bölümmüzdeki engelli öğrencilerden sorumlu birim olduğu için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Engelli öğrencilerimizle olan ilişikilerimizde işbirliği yapılması beklenmektedir.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31862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Kariyer Merkezi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kariyer planlaması ile ilgili aktivitelerden sorumlu idari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 mezunların kariyer planlamasında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17619"/>
                  </a:ext>
                </a:extLst>
              </a:tr>
              <a:tr h="3245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Bölüme akademik kaynak sağladığı için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Güncel kaynak desteği sağlaması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belkenmektedir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1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68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190500" y="1173731"/>
          <a:ext cx="8800979" cy="5512815"/>
        </p:xfrm>
        <a:graphic>
          <a:graphicData uri="http://schemas.openxmlformats.org/drawingml/2006/table">
            <a:tbl>
              <a:tblPr/>
              <a:tblGrid>
                <a:gridCol w="2817386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98007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0351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947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 Ofisi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öğrencilerin tüm prosedürlerini yürüten idari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öğrencilerin uyum ve diğer süreçlerinde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Ofisi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Bölüme gelen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öğrencileri ve bölümden gönderilen öğrencilerin prosedürlerini yürüten idari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Anlaşmalı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partner kurum sayılarının artırılmasını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6217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en üst idari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süreçlerde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56953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 öğretimin bölümün öncelikli sorumluluklarından biri olması sebebiyle.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Çağdaş, etkin, bilimsel, evrensel, özgür ve özgün öğretim tekniklerinin benimsenmesini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18822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 Partnerleri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 anlaşması kapsamında öğrenci ve öğretim üyesi değişimi yapılması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Değişim programlarının aktif kullanılması, öğrenci seçimlerinde titizlik ve 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TYYÇ'ne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uygun müfredat hazırlanmasını beklemektedir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24398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 Öğrencileri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Bölümün Erasmus anlaşmaları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öğrencilerinin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Bölüm'den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aldığı derslerden memnuniyetleri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672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Mezunlar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Bölümün eğitim ve öğretim felsefesini anlamış bireyler olmaları nedeni ile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olduğu Bölüm ile ilişkisinin devam etmesini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97514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Valiliği AB ve Dış İlişkiler Koordinatörlüğü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Bölümümüzün alt dalı olan AB çalışmaları ile ilgili yerel idari birim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ölçekte iş birliği ve nitelikli mezunlar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30717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 İşleri Bakanlığı Antalya Temsilciliği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müfredatı, araştırma konuları ile ilgili olan Dışişleri Bakanlığı'nın yereldeki temsilcisi olması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ölçekte iş birliği ve nitelikli mezunlar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6518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 ve AKVAÇAM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birimlere ilişki içerisinde olması ve ortak organizasyonlar ve aktiviteler içinde yer alması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aktivitelere hem katılım hem de organizasyon süreçlerinde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31862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 ve uluslararası akademik dergiler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kuruluşlarla ilişki içerisinde olması ve yayın, hakemlik ve editörlük gibi ortak çalışmalar içinde yer alması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Araştırma, bilimsel aktivitelerde işbirliği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17619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ve/veya Uluslararası İlişkiler Bölümleri başta olmak üzere yurt içinde ve yurt dışında faaliyet gösteren üniversitelerin ilgili bölümleri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bölümlerle ilişki içerisinde olması ve ortak organizasyonlar ve aktiviteler içinde yer alması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Araştırma, bilimsel aktivite ve öğrenim işbirliği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1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1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238125" y="1400175"/>
          <a:ext cx="8763000" cy="5162549"/>
        </p:xfrm>
        <a:graphic>
          <a:graphicData uri="http://schemas.openxmlformats.org/drawingml/2006/table">
            <a:tbl>
              <a:tblPr/>
              <a:tblGrid>
                <a:gridCol w="274782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99580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1936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22528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6789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Yurtiçinde ve yurtdışında faaliyet gösteren siyaset bilimi ve/veya uluslararası ilişkiler dernekleri (UİK, ECPR, IPSA gibi)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derneklere üye/katılımcı olması ve bu derneklerin organizasyonlarına katılmaları ve bu organizasyonlarda düzenleyici olmaları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aktivitelere hem katılım hem de organizasyon süreçlerinde iş birliği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Projelere finansman sağlayan ulusal ve uluslararası kuruluşlar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Projelere finansman sağlayan ulusal ve uluslararası kuruluşların ilgili destek programlarına başvurmaları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İlgili destek programlarına başvuru ve değerlendirme süreçlerinde hakemlik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insiyatifi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alınmasını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62171"/>
                  </a:ext>
                </a:extLst>
              </a:tr>
              <a:tr h="3436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proje başvurularında rehberlik hizmeti vermesi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programlarına başvurulmasını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56953"/>
                  </a:ext>
                </a:extLst>
              </a:tr>
              <a:tr h="8466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Antalya, diğer şehir ve ülkelerdeki STK'ların aktivitelerine davetli/katılımcı olarak katılması ve öğrencilerin bu kuruluşlarla etkileşim içerisinde bulunup staj, araştırma gibi çalışmalarını sürdürmeleri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yanı sıra düzenledikleri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aktitivelere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katılımcı, davetli, araştırmacı veya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stajer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olarak katılım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18822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İlglili kamu kuruluşları (Bakanlıklar ve İl Müdürlükleri gibi)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kurumlarla araştırmalarında ilişki içerisinde olması ve öğrencilerin staj seçenekleri içinde bulunmaları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24398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Düşünce kuruluşları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kurumlarla araştırmalarında ilişki içerisinde olması ve öğrencilerin staj seçenekleri içinde bulunmaları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6720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Yönetimler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katı amaçlı projelere ortak olma olasılıkları ve öğrencilerin staj seçenekleri içinde bulunmaları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97514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Veliler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Öğrencilerle ilişkileri sebebi ile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 gerekli imkanların sunulduğunu ve öğrencilerin  en iyi şekilde yetiştirildiğini görmeyi beklemektedirler.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307172"/>
                  </a:ext>
                </a:extLst>
              </a:tr>
              <a:tr h="5113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İlgili özel sektör kuruluşları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üyelerinin bu kurumlarla araştırmalarında ilişki içerisinde olması ve öğrencilerin staj seçenekleri içinde bulunmaları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ve proje bazlı işbirliği ve nitelikli iş gücü yetiştirilmesi beklemektedir.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4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523875" y="1900098"/>
          <a:ext cx="8096249" cy="2521272"/>
        </p:xfrm>
        <a:graphic>
          <a:graphicData uri="http://schemas.openxmlformats.org/drawingml/2006/table">
            <a:tbl>
              <a:tblPr/>
              <a:tblGrid>
                <a:gridCol w="253875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76786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789634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2047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398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Koordinatörlüğü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Üniversitemizin kalite politikalarını ve süreçlerini yönlendirmesi, geliştirmesi ve denetlemesi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kalite kapsamında geliştirdiği stratejik plana uymasını, ve tüm süreçlerin kalite kapsamındaki hedeflere yönelik sürekli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iyileştime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doğrultusunda aksiyon almalarını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31862"/>
                  </a:ext>
                </a:extLst>
              </a:tr>
              <a:tr h="5398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 (YÖKAK)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Üniversitelerin kalite politikalarını ve süreçlerini yönlendirmesi, geliştirmesi ve denetlemesi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kalite kapsamında geliştirdiği stratejik plana uymasını, ve tüm süreçlerin kalite kapsamındaki hedeflere yönelik sürekli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iyileştime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doğrultusunda aksiyon almalarını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17619"/>
                  </a:ext>
                </a:extLst>
              </a:tr>
              <a:tr h="5398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Kalite Denetim Kuruluşu (Türk Loydu)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Üniversitemizin kalite politikalarını takip etmesi, denetlemesi ve iyileştirme önerileri sunması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kalite kapsamında geliştirdiği stratejik plana uymasını, ve tüm süreçlerin kalite kapsamındaki hedeflere yönelik sürekli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iyileştime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doğrultusunda aksiyon almalarını beklemektedir.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14112"/>
                  </a:ext>
                </a:extLst>
              </a:tr>
              <a:tr h="273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öğrenciler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Bölümün idari ve akademik çalışmalarının işleyişine katkıda bulunmaları sebebiyle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eğitimine ve mezuniyet sonrasındaki iş hayatına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katıkıda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bulunacak bilgi ve becerilerin kazanılması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3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89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08160" y="19777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93581"/>
              </p:ext>
            </p:extLst>
          </p:nvPr>
        </p:nvGraphicFramePr>
        <p:xfrm>
          <a:off x="533399" y="1336625"/>
          <a:ext cx="8203223" cy="2774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6604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6619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43708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Doçent sayısının yetersiz 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olması </a:t>
                      </a: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(Z1)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3708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31.12.2022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3708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Siyaset Bilimi ve Uluslararası İlişkiler Bölümü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43708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Bölüm hocalarının 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doçen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t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lik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başvuru süreçlerinin 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desteklenmesi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, Dr.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Cerem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Cenker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ve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Dr. Murat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Kasapsarçoğlu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hocalarımız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doçentliklerini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almış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diğer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hocalarımız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da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başvuru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aşamasında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bulunmaktadır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. </a:t>
                      </a:r>
                      <a:endParaRPr lang="en-US" dirty="0" smtClean="0">
                        <a:solidFill>
                          <a:srgbClr val="0F2303"/>
                        </a:solidFill>
                      </a:endParaRPr>
                    </a:p>
                    <a:p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7" name="Tablo 10">
            <a:extLst>
              <a:ext uri="{FF2B5EF4-FFF2-40B4-BE49-F238E27FC236}">
                <a16:creationId xmlns:a16="http://schemas.microsoft.com/office/drawing/2014/main" id="{76A036B8-027D-4471-B6B5-7FB246F6E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81555"/>
              </p:ext>
            </p:extLst>
          </p:nvPr>
        </p:nvGraphicFramePr>
        <p:xfrm>
          <a:off x="533399" y="3906725"/>
          <a:ext cx="8203223" cy="26873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69424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Öğrencilerin İngilizce dil seviyelerinin yetersiz olması (T2)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0221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01.09.2022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0221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Siyaset Bilimi ve Uluslararası İlişkiler Bölümü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402219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YDYO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öncülüğünde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kurulan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komisyon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ile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koordinasyon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haline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faaliyetler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yürütmek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, 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2020-2021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Bahar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döneminde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uygulamaya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konan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yeni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F2303"/>
                          </a:solidFill>
                        </a:rPr>
                        <a:t>müfredatın</a:t>
                      </a:r>
                      <a:r>
                        <a:rPr lang="en-US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sonuçlarını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F2303"/>
                          </a:solidFill>
                        </a:rPr>
                        <a:t>gözlemlemek</a:t>
                      </a:r>
                      <a:r>
                        <a:rPr lang="en-US" baseline="0" dirty="0" smtClean="0">
                          <a:solidFill>
                            <a:srgbClr val="0F2303"/>
                          </a:solidFill>
                        </a:rPr>
                        <a:t>  </a:t>
                      </a:r>
                      <a:endParaRPr lang="tr-TR" dirty="0" smtClean="0">
                        <a:solidFill>
                          <a:srgbClr val="0F2303"/>
                        </a:solidFill>
                      </a:endParaRPr>
                    </a:p>
                    <a:p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39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693768"/>
              </p:ext>
            </p:extLst>
          </p:nvPr>
        </p:nvGraphicFramePr>
        <p:xfrm>
          <a:off x="533400" y="2450501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Eylül 2022 itibariyle Bölümde araştırma görevlisi olmaması (T4)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30.12.2021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Siyaset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Bilimi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ve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Uluslararası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İlişkiler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Bölümü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Yeni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Araştırma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Görevlisi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talep</a:t>
                      </a:r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C0D0D"/>
                          </a:solidFill>
                        </a:rPr>
                        <a:t>etmek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206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1110</TotalTime>
  <Words>2461</Words>
  <Application>Microsoft Office PowerPoint</Application>
  <PresentationFormat>On-screen Show (4:3)</PresentationFormat>
  <Paragraphs>294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 3</vt:lpstr>
      <vt:lpstr>İyon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Şevket SEFA</cp:lastModifiedBy>
  <cp:revision>108</cp:revision>
  <dcterms:created xsi:type="dcterms:W3CDTF">2020-01-20T10:44:30Z</dcterms:created>
  <dcterms:modified xsi:type="dcterms:W3CDTF">2022-02-15T12:49:06Z</dcterms:modified>
</cp:coreProperties>
</file>