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347" r:id="rId3"/>
    <p:sldId id="365" r:id="rId4"/>
    <p:sldId id="366" r:id="rId5"/>
    <p:sldId id="367" r:id="rId6"/>
    <p:sldId id="368" r:id="rId7"/>
    <p:sldId id="346" r:id="rId8"/>
    <p:sldId id="369" r:id="rId9"/>
    <p:sldId id="320" r:id="rId10"/>
    <p:sldId id="363" r:id="rId11"/>
    <p:sldId id="364" r:id="rId12"/>
    <p:sldId id="378" r:id="rId13"/>
    <p:sldId id="379" r:id="rId14"/>
    <p:sldId id="285" r:id="rId15"/>
    <p:sldId id="370" r:id="rId16"/>
    <p:sldId id="371" r:id="rId17"/>
    <p:sldId id="372" r:id="rId18"/>
    <p:sldId id="373" r:id="rId19"/>
    <p:sldId id="374" r:id="rId20"/>
    <p:sldId id="375" r:id="rId21"/>
    <p:sldId id="381" r:id="rId22"/>
    <p:sldId id="380" r:id="rId23"/>
    <p:sldId id="353" r:id="rId24"/>
    <p:sldId id="376" r:id="rId25"/>
    <p:sldId id="377" r:id="rId26"/>
    <p:sldId id="358" r:id="rId27"/>
    <p:sldId id="352" r:id="rId28"/>
    <p:sldId id="357" r:id="rId29"/>
    <p:sldId id="278"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347"/>
            <p14:sldId id="365"/>
            <p14:sldId id="366"/>
            <p14:sldId id="367"/>
            <p14:sldId id="368"/>
            <p14:sldId id="346"/>
            <p14:sldId id="369"/>
            <p14:sldId id="320"/>
            <p14:sldId id="363"/>
            <p14:sldId id="364"/>
            <p14:sldId id="378"/>
            <p14:sldId id="379"/>
            <p14:sldId id="285"/>
            <p14:sldId id="370"/>
            <p14:sldId id="371"/>
            <p14:sldId id="372"/>
            <p14:sldId id="373"/>
            <p14:sldId id="374"/>
            <p14:sldId id="375"/>
            <p14:sldId id="381"/>
            <p14:sldId id="380"/>
            <p14:sldId id="353"/>
            <p14:sldId id="376"/>
            <p14:sldId id="377"/>
            <p14:sldId id="358"/>
            <p14:sldId id="352"/>
            <p14:sldId id="357"/>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2454"/>
    <a:srgbClr val="0F2303"/>
    <a:srgbClr val="0C0D0D"/>
    <a:srgbClr val="001626"/>
    <a:srgbClr val="7AEE32"/>
    <a:srgbClr val="E626AF"/>
    <a:srgbClr val="1F0620"/>
    <a:srgbClr val="020424"/>
    <a:srgbClr val="D9D9D9"/>
    <a:srgbClr val="1222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C4A0E0-5728-3060-DBC6-73089B61B9EC}" v="19" dt="2021-12-30T11:12:01.669"/>
    <p1510:client id="{5DACE587-96EF-BCC8-9D45-661E4D919997}" v="25" dt="2021-12-30T11:23:17.420"/>
    <p1510:client id="{FBBD671A-7482-21DB-78BB-48D5101602C6}" v="422" dt="2021-12-30T11:09:03.643"/>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9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Aiuchqfsx01\everyone\_Kalite%20Y&#246;netim%20Sistemi\Birim%20Anketleri\ANKET%20ANAL&#304;ZLER\&#304;dari%20Birimler\&#214;&#287;renci%20&#304;&#351;leri%20M&#252;d&#252;rl&#252;&#287;&#252;\2021\2021%20YILI%20&#214;&#286;RENC&#304;%20&#304;&#350;LER&#304;%20MEMNUN&#304;YET%20ANKET&#304;%20_%20STUDENT%20AFFAIRS%20SATISFACTION%20SURVEY%20%20dosyas&#305;n&#305;n%20kopyas&#305;%20(Yan&#305;tla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sz="1800" b="0" i="0" baseline="0" dirty="0" smtClean="0">
                <a:effectLst/>
              </a:rPr>
              <a:t>ÖĞRENCİLER ANKET </a:t>
            </a:r>
            <a:r>
              <a:rPr lang="tr-TR" sz="1800" b="0" i="0" baseline="0" dirty="0">
                <a:effectLst/>
              </a:rPr>
              <a:t>ANALİZ FORMU</a:t>
            </a:r>
            <a:endParaRPr lang="tr-TR" dirty="0">
              <a:effectLst/>
            </a:endParaRPr>
          </a:p>
        </c:rich>
      </c:tx>
      <c:overlay val="0"/>
      <c:spPr>
        <a:solidFill>
          <a:schemeClr val="tx2"/>
        </a:solid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barChart>
        <c:barDir val="col"/>
        <c:grouping val="clustered"/>
        <c:varyColors val="0"/>
        <c:ser>
          <c:idx val="0"/>
          <c:order val="0"/>
          <c:spPr>
            <a:solidFill>
              <a:schemeClr val="accent1"/>
            </a:solidFill>
            <a:ln>
              <a:noFill/>
            </a:ln>
            <a:effectLst/>
          </c:spPr>
          <c:invertIfNegative val="0"/>
          <c:dLbls>
            <c:spPr>
              <a:solidFill>
                <a:schemeClr val="tx2"/>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Öğrenci2021!$C$1:$J$1</c:f>
              <c:strCache>
                <c:ptCount val="8"/>
                <c:pt idx="0">
                  <c:v>1 - Öğrenci işleri çalışanlarına kolaylıkla erişim sağlarım. / I have convenient access to the staff of the Student Affairs Directorate. </c:v>
                </c:pt>
                <c:pt idx="1">
                  <c:v>2 - Soru/sorun ve taleplere yönelik iletişim tarzı ve yaklaşımlarından memnunum. / I am satisfied with the way they approach problems, questions and demands. </c:v>
                </c:pt>
                <c:pt idx="2">
                  <c:v>3- Talep ettiğimiz hizmetler için hızlı ve doğru çözümler üretir/bilgilendirir. / They produce quick and accurate solutions, and inform us regarding the services we demand.</c:v>
                </c:pt>
                <c:pt idx="3">
                  <c:v>4- Öğrenci işleri otomasyon sisteminden memnunum. / I am satisfied with the automatic control system of the Student Affairs Directorate</c:v>
                </c:pt>
                <c:pt idx="4">
                  <c:v>5- Öğrenci işlerinin kampüs içi konumundan memnunum. / I am satisfied with the location of the Student Affairs Directorate within the campus. </c:v>
                </c:pt>
                <c:pt idx="5">
                  <c:v>6- Öğrenci işlerinin ofis ortamından memnunum. / I am satisfied with the physical environment of the Student Affairs Directorate. </c:v>
                </c:pt>
                <c:pt idx="6">
                  <c:v>7- Genel olarak öğrenci işleri çalışma modelinden memnunum. / I am generally satisfied with the operation of the Student Affairs Directorate. *</c:v>
                </c:pt>
                <c:pt idx="7">
                  <c:v>ORTALAMA</c:v>
                </c:pt>
              </c:strCache>
            </c:strRef>
          </c:cat>
          <c:val>
            <c:numRef>
              <c:f>Öğrenci2021!$C$308:$J$308</c:f>
              <c:numCache>
                <c:formatCode>0%</c:formatCode>
                <c:ptCount val="8"/>
                <c:pt idx="0">
                  <c:v>0.67043189368770761</c:v>
                </c:pt>
                <c:pt idx="1">
                  <c:v>0.72145214521452139</c:v>
                </c:pt>
                <c:pt idx="2">
                  <c:v>0.68410596026490067</c:v>
                </c:pt>
                <c:pt idx="3">
                  <c:v>0.69863013698630139</c:v>
                </c:pt>
                <c:pt idx="4">
                  <c:v>0.78106060606060601</c:v>
                </c:pt>
                <c:pt idx="5">
                  <c:v>0.75303030303030305</c:v>
                </c:pt>
                <c:pt idx="6">
                  <c:v>0.68027210884353739</c:v>
                </c:pt>
                <c:pt idx="7">
                  <c:v>0.70895989974937257</c:v>
                </c:pt>
              </c:numCache>
            </c:numRef>
          </c:val>
        </c:ser>
        <c:dLbls>
          <c:showLegendKey val="0"/>
          <c:showVal val="0"/>
          <c:showCatName val="0"/>
          <c:showSerName val="0"/>
          <c:showPercent val="0"/>
          <c:showBubbleSize val="0"/>
        </c:dLbls>
        <c:gapWidth val="219"/>
        <c:overlap val="-27"/>
        <c:axId val="154335984"/>
        <c:axId val="155500288"/>
      </c:barChart>
      <c:catAx>
        <c:axId val="154335984"/>
        <c:scaling>
          <c:orientation val="minMax"/>
        </c:scaling>
        <c:delete val="0"/>
        <c:axPos val="b"/>
        <c:numFmt formatCode="General" sourceLinked="1"/>
        <c:majorTickMark val="none"/>
        <c:minorTickMark val="none"/>
        <c:tickLblPos val="nextTo"/>
        <c:spPr>
          <a:solidFill>
            <a:srgbClr val="122454"/>
          </a:solidFill>
          <a:ln w="9525" cap="flat" cmpd="sng" algn="ctr">
            <a:solidFill>
              <a:schemeClr val="tx2"/>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55500288"/>
        <c:crosses val="autoZero"/>
        <c:auto val="1"/>
        <c:lblAlgn val="ctr"/>
        <c:lblOffset val="100"/>
        <c:noMultiLvlLbl val="0"/>
      </c:catAx>
      <c:valAx>
        <c:axId val="1555002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solidFill>
            <a:schemeClr val="tx2"/>
          </a:solid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54335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sz="1800" b="0" i="0" baseline="0" dirty="0" smtClean="0">
                <a:effectLst/>
              </a:rPr>
              <a:t>AKADEMİSYENLER </a:t>
            </a:r>
            <a:r>
              <a:rPr lang="tr-TR" sz="1800" b="0" i="0" baseline="0" dirty="0">
                <a:effectLst/>
              </a:rPr>
              <a:t>ANKET ANALİZ FORMU</a:t>
            </a:r>
            <a:endParaRPr lang="tr-TR" dirty="0">
              <a:effectLst/>
            </a:endParaRPr>
          </a:p>
        </c:rich>
      </c:tx>
      <c:layout>
        <c:manualLayout>
          <c:xMode val="edge"/>
          <c:yMode val="edge"/>
          <c:x val="0.20854767427930435"/>
          <c:y val="6.8728522336769758E-3"/>
        </c:manualLayout>
      </c:layout>
      <c:overlay val="0"/>
      <c:spPr>
        <a:solidFill>
          <a:schemeClr val="tx2"/>
        </a:solid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barChart>
        <c:barDir val="col"/>
        <c:grouping val="clustered"/>
        <c:varyColors val="0"/>
        <c:ser>
          <c:idx val="0"/>
          <c:order val="0"/>
          <c:tx>
            <c:strRef>
              <c:f>Akademisyen2021!$C$1:$J$1</c:f>
              <c:strCache>
                <c:ptCount val="8"/>
                <c:pt idx="0">
                  <c:v>1 - Öğrenci işleri çalışanlarına kolaylıkla erişim sağlarım. / I have convenient access to the staff of the Student Affairs Directorate. </c:v>
                </c:pt>
                <c:pt idx="1">
                  <c:v>2 - Soru/sorun ve taleplere yönelik iletişim tarzı ve yaklaşımlarından memnunum. / I am satisfied with the way they approach problems, questions and demands. </c:v>
                </c:pt>
                <c:pt idx="2">
                  <c:v>3- Talep ettiğimiz hizmetler için hızlı ve doğru çözümler üretir/bilgilendirir. / They produce quick and accurate solutions, and inform us regarding the services we demand.</c:v>
                </c:pt>
                <c:pt idx="3">
                  <c:v>4- Öğrenci işleri otomasyon sisteminden memnunum. / I am satisfied with the automatic control system of the Student Affairs Directorate</c:v>
                </c:pt>
                <c:pt idx="4">
                  <c:v>5- Öğrenci işlerinin kampüs içi konumundan memnunum. / I am satisfied with the location of the Student Affairs Directorate within the campus. </c:v>
                </c:pt>
                <c:pt idx="5">
                  <c:v>6- Öğrenci işlerinin ofis ortamından memnunum. / I am satisfied with the physical environment of the Student Affairs Directorate. </c:v>
                </c:pt>
                <c:pt idx="6">
                  <c:v>7- Genel olarak öğrenci işleri çalışma modelinden memnunum. / I am generally satisfied with the operation of the Student Affairs Directorate. *</c:v>
                </c:pt>
                <c:pt idx="7">
                  <c:v>ORTALAMA</c:v>
                </c:pt>
              </c:strCache>
            </c:strRef>
          </c:tx>
          <c:spPr>
            <a:solidFill>
              <a:schemeClr val="accent1"/>
            </a:solidFill>
            <a:ln>
              <a:noFill/>
            </a:ln>
            <a:effectLst/>
          </c:spPr>
          <c:invertIfNegative val="0"/>
          <c:dLbls>
            <c:spPr>
              <a:solidFill>
                <a:schemeClr val="tx2"/>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Akademisyen2021!$C$1:$J$1</c:f>
              <c:strCache>
                <c:ptCount val="8"/>
                <c:pt idx="0">
                  <c:v>1 - Öğrenci işleri çalışanlarına kolaylıkla erişim sağlarım. / I have convenient access to the staff of the Student Affairs Directorate. </c:v>
                </c:pt>
                <c:pt idx="1">
                  <c:v>2 - Soru/sorun ve taleplere yönelik iletişim tarzı ve yaklaşımlarından memnunum. / I am satisfied with the way they approach problems, questions and demands. </c:v>
                </c:pt>
                <c:pt idx="2">
                  <c:v>3- Talep ettiğimiz hizmetler için hızlı ve doğru çözümler üretir/bilgilendirir. / They produce quick and accurate solutions, and inform us regarding the services we demand.</c:v>
                </c:pt>
                <c:pt idx="3">
                  <c:v>4- Öğrenci işleri otomasyon sisteminden memnunum. / I am satisfied with the automatic control system of the Student Affairs Directorate</c:v>
                </c:pt>
                <c:pt idx="4">
                  <c:v>5- Öğrenci işlerinin kampüs içi konumundan memnunum. / I am satisfied with the location of the Student Affairs Directorate within the campus. </c:v>
                </c:pt>
                <c:pt idx="5">
                  <c:v>6- Öğrenci işlerinin ofis ortamından memnunum. / I am satisfied with the physical environment of the Student Affairs Directorate. </c:v>
                </c:pt>
                <c:pt idx="6">
                  <c:v>7- Genel olarak öğrenci işleri çalışma modelinden memnunum. / I am generally satisfied with the operation of the Student Affairs Directorate. *</c:v>
                </c:pt>
                <c:pt idx="7">
                  <c:v>ORTALAMA</c:v>
                </c:pt>
              </c:strCache>
            </c:strRef>
          </c:cat>
          <c:val>
            <c:numRef>
              <c:f>Akademisyen2021!$C$89:$J$89</c:f>
              <c:numCache>
                <c:formatCode>0%</c:formatCode>
                <c:ptCount val="8"/>
                <c:pt idx="0">
                  <c:v>0.85813953488372086</c:v>
                </c:pt>
                <c:pt idx="1">
                  <c:v>0.81860465116279069</c:v>
                </c:pt>
                <c:pt idx="2">
                  <c:v>0.80697674418604648</c:v>
                </c:pt>
                <c:pt idx="3">
                  <c:v>0.70352941176470585</c:v>
                </c:pt>
                <c:pt idx="4">
                  <c:v>0.89638554216867461</c:v>
                </c:pt>
                <c:pt idx="5">
                  <c:v>0.84146341463414631</c:v>
                </c:pt>
                <c:pt idx="6">
                  <c:v>0.8</c:v>
                </c:pt>
                <c:pt idx="7">
                  <c:v>0.81872646733111809</c:v>
                </c:pt>
              </c:numCache>
            </c:numRef>
          </c:val>
        </c:ser>
        <c:dLbls>
          <c:showLegendKey val="0"/>
          <c:showVal val="0"/>
          <c:showCatName val="0"/>
          <c:showSerName val="0"/>
          <c:showPercent val="0"/>
          <c:showBubbleSize val="0"/>
        </c:dLbls>
        <c:gapWidth val="219"/>
        <c:overlap val="-27"/>
        <c:axId val="196789920"/>
        <c:axId val="191142576"/>
      </c:barChart>
      <c:catAx>
        <c:axId val="196789920"/>
        <c:scaling>
          <c:orientation val="minMax"/>
        </c:scaling>
        <c:delete val="0"/>
        <c:axPos val="b"/>
        <c:numFmt formatCode="General" sourceLinked="1"/>
        <c:majorTickMark val="none"/>
        <c:minorTickMark val="none"/>
        <c:tickLblPos val="nextTo"/>
        <c:spPr>
          <a:solidFill>
            <a:schemeClr val="tx2"/>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91142576"/>
        <c:crosses val="autoZero"/>
        <c:auto val="1"/>
        <c:lblAlgn val="ctr"/>
        <c:lblOffset val="100"/>
        <c:noMultiLvlLbl val="0"/>
      </c:catAx>
      <c:valAx>
        <c:axId val="1911425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solidFill>
            <a:schemeClr val="tx2"/>
          </a:solid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96789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sz="1800" b="0" i="0" baseline="0" dirty="0" smtClean="0">
                <a:effectLst/>
              </a:rPr>
              <a:t>İDARİ BİRİMLER </a:t>
            </a:r>
            <a:r>
              <a:rPr lang="tr-TR" sz="1800" b="0" i="0" baseline="0" dirty="0">
                <a:effectLst/>
              </a:rPr>
              <a:t>ANKET ANALİZ FORMU</a:t>
            </a:r>
            <a:endParaRPr lang="tr-TR" dirty="0">
              <a:effectLst/>
            </a:endParaRPr>
          </a:p>
        </c:rich>
      </c:tx>
      <c:overlay val="0"/>
      <c:spPr>
        <a:solidFill>
          <a:schemeClr val="tx2"/>
        </a:solid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barChart>
        <c:barDir val="col"/>
        <c:grouping val="clustered"/>
        <c:varyColors val="0"/>
        <c:ser>
          <c:idx val="0"/>
          <c:order val="0"/>
          <c:spPr>
            <a:solidFill>
              <a:schemeClr val="accent1"/>
            </a:solidFill>
            <a:ln>
              <a:noFill/>
            </a:ln>
            <a:effectLst/>
          </c:spPr>
          <c:invertIfNegative val="0"/>
          <c:dLbls>
            <c:spPr>
              <a:solidFill>
                <a:schemeClr val="tx2"/>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İdari2021!$C$1:$J$1</c:f>
              <c:strCache>
                <c:ptCount val="8"/>
                <c:pt idx="0">
                  <c:v>1 - Öğrenci işleri çalışanlarına kolaylıkla erişim sağlarım. / I have convenient access to the staff of the Student Affairs Directorate. </c:v>
                </c:pt>
                <c:pt idx="1">
                  <c:v>2 - Soru/sorun ve taleplere yönelik iletişim tarzı ve yaklaşımlarından memnunum. / I am satisfied with the way they approach problems, questions and demands. </c:v>
                </c:pt>
                <c:pt idx="2">
                  <c:v>3- Talep ettiğimiz hizmetler için hızlı ve doğru çözümler üretir/bilgilendirir. / They produce quick and accurate solutions, and inform us regarding the services we demand.</c:v>
                </c:pt>
                <c:pt idx="3">
                  <c:v>4- Öğrenci işleri otomasyon sisteminden memnunum. / I am satisfied with the automatic control system of the Student Affairs Directorate</c:v>
                </c:pt>
                <c:pt idx="4">
                  <c:v>5- Öğrenci işlerinin kampüs içi konumundan memnunum. / I am satisfied with the location of the Student Affairs Directorate within the campus. </c:v>
                </c:pt>
                <c:pt idx="5">
                  <c:v>6- Öğrenci işlerinin ofis ortamından memnunum. / I am satisfied with the physical environment of the Student Affairs Directorate. </c:v>
                </c:pt>
                <c:pt idx="6">
                  <c:v>7- Genel olarak öğrenci işleri çalışma modelinden memnunum. / I am generally satisfied with the operation of the Student Affairs Directorate. *</c:v>
                </c:pt>
                <c:pt idx="7">
                  <c:v>ORTALAMA</c:v>
                </c:pt>
              </c:strCache>
            </c:strRef>
          </c:cat>
          <c:val>
            <c:numRef>
              <c:f>İdari2021!$C$69:$J$69</c:f>
              <c:numCache>
                <c:formatCode>0%</c:formatCode>
                <c:ptCount val="8"/>
                <c:pt idx="0">
                  <c:v>0.88358208955223883</c:v>
                </c:pt>
                <c:pt idx="1">
                  <c:v>0.87164179104477613</c:v>
                </c:pt>
                <c:pt idx="2">
                  <c:v>0.85671641791044773</c:v>
                </c:pt>
                <c:pt idx="3">
                  <c:v>0.80312499999999998</c:v>
                </c:pt>
                <c:pt idx="4">
                  <c:v>0.92121212121212126</c:v>
                </c:pt>
                <c:pt idx="5">
                  <c:v>0.87164179104477613</c:v>
                </c:pt>
                <c:pt idx="6">
                  <c:v>0.84477611940298514</c:v>
                </c:pt>
                <c:pt idx="7">
                  <c:v>0.86412224591329034</c:v>
                </c:pt>
              </c:numCache>
            </c:numRef>
          </c:val>
        </c:ser>
        <c:dLbls>
          <c:showLegendKey val="0"/>
          <c:showVal val="0"/>
          <c:showCatName val="0"/>
          <c:showSerName val="0"/>
          <c:showPercent val="0"/>
          <c:showBubbleSize val="0"/>
        </c:dLbls>
        <c:gapWidth val="219"/>
        <c:overlap val="-27"/>
        <c:axId val="205121632"/>
        <c:axId val="205122192"/>
      </c:barChart>
      <c:catAx>
        <c:axId val="205121632"/>
        <c:scaling>
          <c:orientation val="minMax"/>
        </c:scaling>
        <c:delete val="0"/>
        <c:axPos val="b"/>
        <c:numFmt formatCode="General" sourceLinked="1"/>
        <c:majorTickMark val="none"/>
        <c:minorTickMark val="none"/>
        <c:tickLblPos val="nextTo"/>
        <c:spPr>
          <a:solidFill>
            <a:schemeClr val="tx2"/>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05122192"/>
        <c:crosses val="autoZero"/>
        <c:auto val="1"/>
        <c:lblAlgn val="ctr"/>
        <c:lblOffset val="100"/>
        <c:noMultiLvlLbl val="0"/>
      </c:catAx>
      <c:valAx>
        <c:axId val="2051221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solidFill>
            <a:schemeClr val="tx2"/>
          </a:solid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05121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24.02.2022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68F1CBD-092F-46C9-A4DE-6EE6E628FC19}" type="slidenum">
              <a:rPr lang="tr-TR" smtClean="0"/>
              <a:t>9</a:t>
            </a:fld>
            <a:endParaRPr lang="tr-TR"/>
          </a:p>
        </p:txBody>
      </p:sp>
    </p:spTree>
    <p:extLst>
      <p:ext uri="{BB962C8B-B14F-4D97-AF65-F5344CB8AC3E}">
        <p14:creationId xmlns:p14="http://schemas.microsoft.com/office/powerpoint/2010/main" val="1830181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24.02.2022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24.02.2022</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24.02.2022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24.02.2022</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24.02.2022</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24.02.2022</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24.02.2022</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24.02.2022</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24.02.2022</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438562" y="5552988"/>
            <a:ext cx="5041358" cy="523220"/>
          </a:xfrm>
          <a:prstGeom prst="rect">
            <a:avLst/>
          </a:prstGeom>
          <a:noFill/>
        </p:spPr>
        <p:txBody>
          <a:bodyPr wrap="square" rtlCol="0">
            <a:spAutoFit/>
          </a:bodyPr>
          <a:lstStyle/>
          <a:p>
            <a:r>
              <a:rPr lang="tr-TR" sz="2800" b="1" dirty="0">
                <a:solidFill>
                  <a:schemeClr val="accent5">
                    <a:lumMod val="50000"/>
                  </a:schemeClr>
                </a:solidFill>
              </a:rPr>
              <a:t>   ÖĞRENCİ İŞLERİ </a:t>
            </a:r>
            <a:r>
              <a:rPr lang="tr-TR" sz="2800" b="1" dirty="0" smtClean="0">
                <a:solidFill>
                  <a:schemeClr val="accent5">
                    <a:lumMod val="50000"/>
                  </a:schemeClr>
                </a:solidFill>
              </a:rPr>
              <a:t>SÜRECİ</a:t>
            </a:r>
            <a:endParaRPr lang="tr-TR" sz="28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836712"/>
            <a:ext cx="2376264" cy="504746"/>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2021 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
        <p:nvSpPr>
          <p:cNvPr id="2" name="Dikdörtgen 1"/>
          <p:cNvSpPr/>
          <p:nvPr/>
        </p:nvSpPr>
        <p:spPr>
          <a:xfrm>
            <a:off x="7885166" y="467380"/>
            <a:ext cx="301686" cy="369332"/>
          </a:xfrm>
          <a:prstGeom prst="rect">
            <a:avLst/>
          </a:prstGeom>
        </p:spPr>
        <p:txBody>
          <a:bodyPr wrap="none">
            <a:spAutoFit/>
          </a:bodyPr>
          <a:lstStyle/>
          <a:p>
            <a:r>
              <a:rPr lang="tr-TR" dirty="0" smtClean="0">
                <a:solidFill>
                  <a:schemeClr val="tx2"/>
                </a:solidFill>
              </a:rPr>
              <a:t>1</a:t>
            </a:r>
            <a:endParaRPr lang="tr-TR" dirty="0">
              <a:solidFill>
                <a:schemeClr val="tx2"/>
              </a:solidFill>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xmlns="" id="{57C0E41D-3DD4-4068-B64C-DBA801AC6D69}"/>
              </a:ext>
            </a:extLst>
          </p:cNvPr>
          <p:cNvSpPr txBox="1"/>
          <p:nvPr/>
        </p:nvSpPr>
        <p:spPr>
          <a:xfrm>
            <a:off x="1570007" y="344252"/>
            <a:ext cx="5901761" cy="922105"/>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(TEKNOLOJİK, YAZILIM, DONANIM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6278" y="245892"/>
            <a:ext cx="1569900" cy="3334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xmlns="" id="{4E4BC37B-8B6C-4421-8472-B24C6619D2F1}"/>
              </a:ext>
            </a:extLst>
          </p:cNvPr>
          <p:cNvGraphicFramePr>
            <a:graphicFrameLocks noGrp="1"/>
          </p:cNvGraphicFramePr>
          <p:nvPr>
            <p:extLst>
              <p:ext uri="{D42A27DB-BD31-4B8C-83A1-F6EECF244321}">
                <p14:modId xmlns:p14="http://schemas.microsoft.com/office/powerpoint/2010/main" val="268289682"/>
              </p:ext>
            </p:extLst>
          </p:nvPr>
        </p:nvGraphicFramePr>
        <p:xfrm>
          <a:off x="529938" y="1385082"/>
          <a:ext cx="8125691" cy="3664901"/>
        </p:xfrm>
        <a:graphic>
          <a:graphicData uri="http://schemas.openxmlformats.org/drawingml/2006/table">
            <a:tbl>
              <a:tblPr/>
              <a:tblGrid>
                <a:gridCol w="1546002">
                  <a:extLst>
                    <a:ext uri="{9D8B030D-6E8A-4147-A177-3AD203B41FA5}">
                      <a16:colId xmlns:a16="http://schemas.microsoft.com/office/drawing/2014/main" xmlns="" val="3918363564"/>
                    </a:ext>
                  </a:extLst>
                </a:gridCol>
                <a:gridCol w="1635275">
                  <a:extLst>
                    <a:ext uri="{9D8B030D-6E8A-4147-A177-3AD203B41FA5}">
                      <a16:colId xmlns:a16="http://schemas.microsoft.com/office/drawing/2014/main" xmlns="" val="1683979601"/>
                    </a:ext>
                  </a:extLst>
                </a:gridCol>
                <a:gridCol w="1648138">
                  <a:extLst>
                    <a:ext uri="{9D8B030D-6E8A-4147-A177-3AD203B41FA5}">
                      <a16:colId xmlns:a16="http://schemas.microsoft.com/office/drawing/2014/main" xmlns="" val="2592459544"/>
                    </a:ext>
                  </a:extLst>
                </a:gridCol>
                <a:gridCol w="875192">
                  <a:extLst>
                    <a:ext uri="{9D8B030D-6E8A-4147-A177-3AD203B41FA5}">
                      <a16:colId xmlns:a16="http://schemas.microsoft.com/office/drawing/2014/main" xmlns="" val="3383282758"/>
                    </a:ext>
                  </a:extLst>
                </a:gridCol>
                <a:gridCol w="2421084">
                  <a:extLst>
                    <a:ext uri="{9D8B030D-6E8A-4147-A177-3AD203B41FA5}">
                      <a16:colId xmlns:a16="http://schemas.microsoft.com/office/drawing/2014/main" xmlns="" val="494559924"/>
                    </a:ext>
                  </a:extLst>
                </a:gridCol>
              </a:tblGrid>
              <a:tr h="989627">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0355102"/>
                  </a:ext>
                </a:extLst>
              </a:tr>
              <a:tr h="1503724">
                <a:tc>
                  <a:txBody>
                    <a:bodyPr/>
                    <a:lstStyle/>
                    <a:p>
                      <a:pPr algn="l" fontAlgn="ctr"/>
                      <a:r>
                        <a:rPr lang="tr-TR" sz="1600" b="0" i="0" u="none" strike="noStrike" dirty="0" smtClean="0">
                          <a:solidFill>
                            <a:srgbClr val="000000"/>
                          </a:solidFill>
                          <a:effectLst/>
                          <a:latin typeface="Calibri" panose="020F0502020204030204" pitchFamily="34" charset="0"/>
                        </a:rPr>
                        <a:t>INOVERA Yazılım</a:t>
                      </a:r>
                      <a:endParaRPr lang="tr-TR" sz="16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600" b="0" i="0" u="none" strike="noStrike" dirty="0" smtClean="0">
                          <a:solidFill>
                            <a:srgbClr val="000000"/>
                          </a:solidFill>
                          <a:effectLst/>
                          <a:latin typeface="Calibri" panose="020F0502020204030204" pitchFamily="34" charset="0"/>
                        </a:rPr>
                        <a:t>Öğrenci İşleri Müdürlüğü</a:t>
                      </a:r>
                      <a:endParaRPr lang="tr-TR" sz="16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457207" rtl="0" eaLnBrk="1" fontAlgn="ctr" latinLnBrk="0" hangingPunct="1">
                        <a:lnSpc>
                          <a:spcPct val="100000"/>
                        </a:lnSpc>
                        <a:spcBef>
                          <a:spcPts val="0"/>
                        </a:spcBef>
                        <a:spcAft>
                          <a:spcPts val="0"/>
                        </a:spcAft>
                        <a:buClrTx/>
                        <a:buSzTx/>
                        <a:buFontTx/>
                        <a:buNone/>
                        <a:tabLst/>
                        <a:defRPr/>
                      </a:pPr>
                      <a:r>
                        <a:rPr lang="tr-TR" sz="1600" b="0" i="0" u="none" strike="noStrike" kern="1200" dirty="0" err="1" smtClean="0">
                          <a:solidFill>
                            <a:srgbClr val="000000"/>
                          </a:solidFill>
                          <a:effectLst/>
                          <a:latin typeface="Calibri" panose="020F0502020204030204" pitchFamily="34" charset="0"/>
                          <a:ea typeface="+mn-ea"/>
                          <a:cs typeface="+mn-cs"/>
                        </a:rPr>
                        <a:t>OİBS’de</a:t>
                      </a:r>
                      <a:r>
                        <a:rPr lang="tr-TR" sz="1600" b="0" i="0" u="none" strike="noStrike" kern="1200" dirty="0" smtClean="0">
                          <a:solidFill>
                            <a:srgbClr val="000000"/>
                          </a:solidFill>
                          <a:effectLst/>
                          <a:latin typeface="Calibri" panose="020F0502020204030204" pitchFamily="34" charset="0"/>
                          <a:ea typeface="+mn-ea"/>
                          <a:cs typeface="+mn-cs"/>
                        </a:rPr>
                        <a:t> yazılımdan kaynaklanan ihtiyaç ve taleplerin karşılanması </a:t>
                      </a:r>
                    </a:p>
                    <a:p>
                      <a:pPr algn="ctr" fontAlgn="ctr"/>
                      <a:endParaRPr lang="tr-TR" sz="16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63968908"/>
                  </a:ext>
                </a:extLst>
              </a:tr>
              <a:tr h="585775">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15462751"/>
                  </a:ext>
                </a:extLst>
              </a:tr>
              <a:tr h="585775">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82415262"/>
                  </a:ext>
                </a:extLst>
              </a:tr>
            </a:tbl>
          </a:graphicData>
        </a:graphic>
      </p:graphicFrame>
      <p:sp>
        <p:nvSpPr>
          <p:cNvPr id="67" name="Dikdörtgen 66"/>
          <p:cNvSpPr/>
          <p:nvPr/>
        </p:nvSpPr>
        <p:spPr>
          <a:xfrm>
            <a:off x="7916339" y="233093"/>
            <a:ext cx="418704" cy="369332"/>
          </a:xfrm>
          <a:prstGeom prst="rect">
            <a:avLst/>
          </a:prstGeom>
        </p:spPr>
        <p:txBody>
          <a:bodyPr wrap="none">
            <a:spAutoFit/>
          </a:bodyPr>
          <a:lstStyle/>
          <a:p>
            <a:r>
              <a:rPr lang="tr-TR" dirty="0" smtClean="0">
                <a:solidFill>
                  <a:schemeClr val="tx2"/>
                </a:solidFill>
              </a:rPr>
              <a:t>11</a:t>
            </a:r>
            <a:endParaRPr lang="tr-TR" dirty="0">
              <a:solidFill>
                <a:schemeClr val="tx2"/>
              </a:solidFill>
            </a:endParaRPr>
          </a:p>
        </p:txBody>
      </p:sp>
    </p:spTree>
    <p:extLst>
      <p:ext uri="{BB962C8B-B14F-4D97-AF65-F5344CB8AC3E}">
        <p14:creationId xmlns:p14="http://schemas.microsoft.com/office/powerpoint/2010/main" val="1590165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xmlns=""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sp>
        <p:nvSpPr>
          <p:cNvPr id="67" name="Dikdörtgen 66"/>
          <p:cNvSpPr/>
          <p:nvPr/>
        </p:nvSpPr>
        <p:spPr>
          <a:xfrm>
            <a:off x="1245614" y="2888824"/>
            <a:ext cx="6413715" cy="523220"/>
          </a:xfrm>
          <a:prstGeom prst="rect">
            <a:avLst/>
          </a:prstGeom>
        </p:spPr>
        <p:txBody>
          <a:bodyPr wrap="square">
            <a:spAutoFit/>
          </a:bodyPr>
          <a:lstStyle/>
          <a:p>
            <a:r>
              <a:rPr lang="tr-TR" sz="2800" dirty="0" smtClean="0">
                <a:solidFill>
                  <a:srgbClr val="122454"/>
                </a:solidFill>
                <a:latin typeface="Times New Roman" panose="02020603050405020304" pitchFamily="18" charset="0"/>
                <a:cs typeface="Times New Roman" panose="02020603050405020304" pitchFamily="18" charset="0"/>
              </a:rPr>
              <a:t>Personel alımı yapılmıştır, yeterlidir.</a:t>
            </a:r>
            <a:endParaRPr lang="tr-TR" sz="2500" b="1" u="sng" dirty="0" smtClean="0">
              <a:solidFill>
                <a:srgbClr val="122454"/>
              </a:solidFill>
              <a:latin typeface="Times New Roman" panose="02020603050405020304" pitchFamily="18" charset="0"/>
              <a:cs typeface="Times New Roman" panose="02020603050405020304" pitchFamily="18" charset="0"/>
            </a:endParaRPr>
          </a:p>
        </p:txBody>
      </p:sp>
      <p:sp>
        <p:nvSpPr>
          <p:cNvPr id="68" name="Dikdörtgen 67"/>
          <p:cNvSpPr/>
          <p:nvPr/>
        </p:nvSpPr>
        <p:spPr>
          <a:xfrm>
            <a:off x="7916339" y="233093"/>
            <a:ext cx="418704" cy="369332"/>
          </a:xfrm>
          <a:prstGeom prst="rect">
            <a:avLst/>
          </a:prstGeom>
        </p:spPr>
        <p:txBody>
          <a:bodyPr wrap="none">
            <a:spAutoFit/>
          </a:bodyPr>
          <a:lstStyle/>
          <a:p>
            <a:r>
              <a:rPr lang="tr-TR" dirty="0" smtClean="0">
                <a:solidFill>
                  <a:schemeClr val="tx2"/>
                </a:solidFill>
              </a:rPr>
              <a:t>12</a:t>
            </a:r>
            <a:endParaRPr lang="tr-TR" dirty="0">
              <a:solidFill>
                <a:schemeClr val="tx2"/>
              </a:solidFill>
            </a:endParaRPr>
          </a:p>
        </p:txBody>
      </p:sp>
    </p:spTree>
    <p:extLst>
      <p:ext uri="{BB962C8B-B14F-4D97-AF65-F5344CB8AC3E}">
        <p14:creationId xmlns:p14="http://schemas.microsoft.com/office/powerpoint/2010/main" val="449389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stretch>
            <a:fillRect/>
          </a:stretch>
        </p:blipFill>
        <p:spPr>
          <a:xfrm>
            <a:off x="540328" y="218208"/>
            <a:ext cx="7346372" cy="6546274"/>
          </a:xfrm>
          <a:prstGeom prst="rect">
            <a:avLst/>
          </a:prstGeom>
        </p:spPr>
      </p:pic>
      <p:sp>
        <p:nvSpPr>
          <p:cNvPr id="4" name="Slayt Numarası Yer Tutucusu 3"/>
          <p:cNvSpPr>
            <a:spLocks noGrp="1"/>
          </p:cNvSpPr>
          <p:nvPr>
            <p:ph type="sldNum" sz="quarter" idx="12"/>
          </p:nvPr>
        </p:nvSpPr>
        <p:spPr/>
        <p:txBody>
          <a:bodyPr/>
          <a:lstStyle/>
          <a:p>
            <a:fld id="{439F893C-C32F-4835-A1E5-850973405C58}" type="slidenum">
              <a:rPr lang="tr-TR" smtClean="0"/>
              <a:t>12</a:t>
            </a:fld>
            <a:endParaRPr lang="tr-TR" dirty="0"/>
          </a:p>
        </p:txBody>
      </p:sp>
    </p:spTree>
    <p:extLst>
      <p:ext uri="{BB962C8B-B14F-4D97-AF65-F5344CB8AC3E}">
        <p14:creationId xmlns:p14="http://schemas.microsoft.com/office/powerpoint/2010/main" val="649326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stretch>
            <a:fillRect/>
          </a:stretch>
        </p:blipFill>
        <p:spPr>
          <a:xfrm>
            <a:off x="238991" y="1153391"/>
            <a:ext cx="8364681" cy="5195454"/>
          </a:xfrm>
          <a:prstGeom prst="rect">
            <a:avLst/>
          </a:prstGeom>
        </p:spPr>
      </p:pic>
      <p:sp>
        <p:nvSpPr>
          <p:cNvPr id="4" name="Slayt Numarası Yer Tutucusu 3"/>
          <p:cNvSpPr>
            <a:spLocks noGrp="1"/>
          </p:cNvSpPr>
          <p:nvPr>
            <p:ph type="sldNum" sz="quarter" idx="12"/>
          </p:nvPr>
        </p:nvSpPr>
        <p:spPr/>
        <p:txBody>
          <a:bodyPr/>
          <a:lstStyle/>
          <a:p>
            <a:fld id="{439F893C-C32F-4835-A1E5-850973405C58}" type="slidenum">
              <a:rPr lang="tr-TR" smtClean="0"/>
              <a:t>13</a:t>
            </a:fld>
            <a:endParaRPr lang="tr-TR" dirty="0"/>
          </a:p>
        </p:txBody>
      </p:sp>
    </p:spTree>
    <p:extLst>
      <p:ext uri="{BB962C8B-B14F-4D97-AF65-F5344CB8AC3E}">
        <p14:creationId xmlns:p14="http://schemas.microsoft.com/office/powerpoint/2010/main" val="4131347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608248"/>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199027907"/>
              </p:ext>
            </p:extLst>
          </p:nvPr>
        </p:nvGraphicFramePr>
        <p:xfrm>
          <a:off x="323528" y="1034568"/>
          <a:ext cx="8203223" cy="256032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540661">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r>
                        <a:rPr lang="tr-TR" baseline="0" dirty="0" smtClean="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Mezuniyet transkriptinde F olduğu durumlarda sistemin uyarı vermesi ve mezun etmeye izin vermemesi. </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132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132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algn="l" defTabSz="457207" rtl="0" eaLnBrk="1" latinLnBrk="0" hangingPunct="1"/>
                      <a:r>
                        <a:rPr lang="tr-TR" sz="1800" kern="1200" baseline="0" dirty="0" smtClean="0">
                          <a:solidFill>
                            <a:srgbClr val="0C0D0D"/>
                          </a:solidFill>
                          <a:latin typeface="+mn-lt"/>
                          <a:ea typeface="+mn-ea"/>
                          <a:cs typeface="+mn-cs"/>
                        </a:rPr>
                        <a:t>Bilgi İşlem/Rektörlük/Yüklenici Firma </a:t>
                      </a:r>
                      <a:endParaRPr lang="tr-TR" sz="1800"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132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p>
                      <a:endParaRPr lang="tr-TR"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graphicFrame>
        <p:nvGraphicFramePr>
          <p:cNvPr id="11" name="Tablo 10"/>
          <p:cNvGraphicFramePr>
            <a:graphicFrameLocks noGrp="1"/>
          </p:cNvGraphicFramePr>
          <p:nvPr>
            <p:extLst>
              <p:ext uri="{D42A27DB-BD31-4B8C-83A1-F6EECF244321}">
                <p14:modId xmlns:p14="http://schemas.microsoft.com/office/powerpoint/2010/main" val="1470413044"/>
              </p:ext>
            </p:extLst>
          </p:nvPr>
        </p:nvGraphicFramePr>
        <p:xfrm>
          <a:off x="323527" y="3687566"/>
          <a:ext cx="8203223" cy="202692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Hazırlık azami süresi dolan öğrenciler için sistem uyarı vermemesi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algn="l" defTabSz="457207" rtl="0" eaLnBrk="1" latinLnBrk="0" hangingPunct="1"/>
                      <a:r>
                        <a:rPr lang="tr-TR" sz="1800" kern="1200" baseline="0" dirty="0" smtClean="0">
                          <a:solidFill>
                            <a:srgbClr val="0C0D0D"/>
                          </a:solidFill>
                          <a:latin typeface="+mn-lt"/>
                          <a:ea typeface="+mn-ea"/>
                          <a:cs typeface="+mn-cs"/>
                        </a:rPr>
                        <a:t>Bilgi İşlem/Rektörlük/Yüklenici Firma </a:t>
                      </a:r>
                      <a:endParaRPr lang="tr-TR" sz="1800"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endParaRPr lang="tr-TR" sz="1800"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sp>
        <p:nvSpPr>
          <p:cNvPr id="17" name="Dikdörtgen 16"/>
          <p:cNvSpPr/>
          <p:nvPr/>
        </p:nvSpPr>
        <p:spPr>
          <a:xfrm>
            <a:off x="7916339" y="233093"/>
            <a:ext cx="418704" cy="369332"/>
          </a:xfrm>
          <a:prstGeom prst="rect">
            <a:avLst/>
          </a:prstGeom>
        </p:spPr>
        <p:txBody>
          <a:bodyPr wrap="none">
            <a:spAutoFit/>
          </a:bodyPr>
          <a:lstStyle/>
          <a:p>
            <a:r>
              <a:rPr lang="tr-TR" dirty="0" smtClean="0">
                <a:solidFill>
                  <a:schemeClr val="tx2"/>
                </a:solidFill>
              </a:rPr>
              <a:t>15</a:t>
            </a:r>
            <a:endParaRPr lang="tr-TR" dirty="0">
              <a:solidFill>
                <a:schemeClr val="tx2"/>
              </a:solidFill>
            </a:endParaRPr>
          </a:p>
        </p:txBody>
      </p:sp>
    </p:spTree>
    <p:extLst>
      <p:ext uri="{BB962C8B-B14F-4D97-AF65-F5344CB8AC3E}">
        <p14:creationId xmlns:p14="http://schemas.microsoft.com/office/powerpoint/2010/main" val="3238730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1139147308"/>
              </p:ext>
            </p:extLst>
          </p:nvPr>
        </p:nvGraphicFramePr>
        <p:xfrm>
          <a:off x="545122" y="1274799"/>
          <a:ext cx="8203223" cy="257048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Birden fazla bölüm okuyan öğrenciler için ya da ilişik kesip tekrar gelenler için, 2 kişi kaydı oluşması ve birine *(yıldız) işleme ihtiyacı ortadan kaldırılmalıdır.</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kern="120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endParaRPr lang="tr-TR" sz="1800"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graphicFrame>
        <p:nvGraphicFramePr>
          <p:cNvPr id="11" name="Tablo 10"/>
          <p:cNvGraphicFramePr>
            <a:graphicFrameLocks noGrp="1"/>
          </p:cNvGraphicFramePr>
          <p:nvPr>
            <p:extLst>
              <p:ext uri="{D42A27DB-BD31-4B8C-83A1-F6EECF244321}">
                <p14:modId xmlns:p14="http://schemas.microsoft.com/office/powerpoint/2010/main" val="4263599724"/>
              </p:ext>
            </p:extLst>
          </p:nvPr>
        </p:nvGraphicFramePr>
        <p:xfrm>
          <a:off x="545122" y="4131309"/>
          <a:ext cx="8203223" cy="257048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Onur Belgesi ve Yüksek Onur Belgesi UBS sistemi üzerinden basılabilmelidir. </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1042671">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p>
                      <a:endParaRPr lang="tr-TR"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sp>
        <p:nvSpPr>
          <p:cNvPr id="17" name="Dikdörtgen 16"/>
          <p:cNvSpPr/>
          <p:nvPr/>
        </p:nvSpPr>
        <p:spPr>
          <a:xfrm>
            <a:off x="7916339" y="233093"/>
            <a:ext cx="418704" cy="369332"/>
          </a:xfrm>
          <a:prstGeom prst="rect">
            <a:avLst/>
          </a:prstGeom>
        </p:spPr>
        <p:txBody>
          <a:bodyPr wrap="none">
            <a:spAutoFit/>
          </a:bodyPr>
          <a:lstStyle/>
          <a:p>
            <a:r>
              <a:rPr lang="tr-TR" dirty="0" smtClean="0">
                <a:solidFill>
                  <a:schemeClr val="tx2"/>
                </a:solidFill>
              </a:rPr>
              <a:t>16</a:t>
            </a:r>
            <a:endParaRPr lang="tr-TR" dirty="0">
              <a:solidFill>
                <a:schemeClr val="tx2"/>
              </a:solidFill>
            </a:endParaRPr>
          </a:p>
        </p:txBody>
      </p:sp>
    </p:spTree>
    <p:extLst>
      <p:ext uri="{BB962C8B-B14F-4D97-AF65-F5344CB8AC3E}">
        <p14:creationId xmlns:p14="http://schemas.microsoft.com/office/powerpoint/2010/main" val="2808753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55587" y="174799"/>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628432355"/>
              </p:ext>
            </p:extLst>
          </p:nvPr>
        </p:nvGraphicFramePr>
        <p:xfrm>
          <a:off x="400050" y="1020619"/>
          <a:ext cx="8203223" cy="28448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Mazeret not girişleri akademik takvimdeki zamandan bağımsız olmalıdır, ya da onun için ayrı bir zaman eklenmelidir. Final girişleri bittiğinde mazeret girişi de yapılamamaktadır.</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916124">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p>
                      <a:endParaRPr lang="tr-TR"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graphicFrame>
        <p:nvGraphicFramePr>
          <p:cNvPr id="16" name="Tablo 15"/>
          <p:cNvGraphicFramePr>
            <a:graphicFrameLocks noGrp="1"/>
          </p:cNvGraphicFramePr>
          <p:nvPr>
            <p:extLst>
              <p:ext uri="{D42A27DB-BD31-4B8C-83A1-F6EECF244321}">
                <p14:modId xmlns:p14="http://schemas.microsoft.com/office/powerpoint/2010/main" val="1477184487"/>
              </p:ext>
            </p:extLst>
          </p:nvPr>
        </p:nvGraphicFramePr>
        <p:xfrm>
          <a:off x="400050" y="3944148"/>
          <a:ext cx="8203223" cy="2716194"/>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899121">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dirty="0" smtClean="0">
                          <a:solidFill>
                            <a:srgbClr val="0C0D0D"/>
                          </a:solidFill>
                          <a:latin typeface="+mn-lt"/>
                          <a:ea typeface="+mn-ea"/>
                          <a:cs typeface="+mn-cs"/>
                        </a:rPr>
                        <a:t>Ön koşulu tanımı olan derslerin bazıları Öğretim Planında görünüyor fakat bazıları da tanımlı olduğu halde aynı yerde görünmemekte</a:t>
                      </a:r>
                      <a:endParaRPr lang="tr-TR" sz="1800" b="1"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44369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44369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443697">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sp>
        <p:nvSpPr>
          <p:cNvPr id="17" name="Dikdörtgen 16"/>
          <p:cNvSpPr/>
          <p:nvPr/>
        </p:nvSpPr>
        <p:spPr>
          <a:xfrm>
            <a:off x="7916339" y="233093"/>
            <a:ext cx="418704" cy="369332"/>
          </a:xfrm>
          <a:prstGeom prst="rect">
            <a:avLst/>
          </a:prstGeom>
        </p:spPr>
        <p:txBody>
          <a:bodyPr wrap="none">
            <a:spAutoFit/>
          </a:bodyPr>
          <a:lstStyle/>
          <a:p>
            <a:r>
              <a:rPr lang="tr-TR" dirty="0" smtClean="0">
                <a:solidFill>
                  <a:schemeClr val="tx2"/>
                </a:solidFill>
              </a:rPr>
              <a:t>17</a:t>
            </a:r>
            <a:endParaRPr lang="tr-TR" dirty="0">
              <a:solidFill>
                <a:schemeClr val="tx2"/>
              </a:solidFill>
            </a:endParaRPr>
          </a:p>
        </p:txBody>
      </p:sp>
    </p:spTree>
    <p:extLst>
      <p:ext uri="{BB962C8B-B14F-4D97-AF65-F5344CB8AC3E}">
        <p14:creationId xmlns:p14="http://schemas.microsoft.com/office/powerpoint/2010/main" val="1587486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696500352"/>
              </p:ext>
            </p:extLst>
          </p:nvPr>
        </p:nvGraphicFramePr>
        <p:xfrm>
          <a:off x="545121" y="1298294"/>
          <a:ext cx="8203223" cy="283464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83190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Öğrenci işleri tarafından eklenen derslerin öğrenci ve akademisyen tarafındaki seçilen dersler sayfasına anlık düşmemesi, ders programının görüntülenememesi.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3738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582331">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83190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endParaRPr lang="tr-TR" sz="1800"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graphicFrame>
        <p:nvGraphicFramePr>
          <p:cNvPr id="16" name="Tablo 15"/>
          <p:cNvGraphicFramePr>
            <a:graphicFrameLocks noGrp="1"/>
          </p:cNvGraphicFramePr>
          <p:nvPr>
            <p:extLst>
              <p:ext uri="{D42A27DB-BD31-4B8C-83A1-F6EECF244321}">
                <p14:modId xmlns:p14="http://schemas.microsoft.com/office/powerpoint/2010/main" val="614005556"/>
              </p:ext>
            </p:extLst>
          </p:nvPr>
        </p:nvGraphicFramePr>
        <p:xfrm>
          <a:off x="545121" y="4163700"/>
          <a:ext cx="8203223" cy="339344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dirty="0" smtClean="0">
                          <a:solidFill>
                            <a:srgbClr val="0C0D0D"/>
                          </a:solidFill>
                          <a:latin typeface="+mn-lt"/>
                          <a:ea typeface="+mn-ea"/>
                          <a:cs typeface="+mn-cs"/>
                        </a:rPr>
                        <a:t>ÖSYM kayıtları esnasında eş zamanlı olarak başka bir Yükseköğretim programında öğrenci kaydının olup olmadığının kontrolünün sağlanamaması, YÖKSİS sorgulamanın kayıt esnasında anlık yapılabilir olmalıdır.  (Aynı statüde birden fazla programa yapılan mükerrer öğrenci kayıt kontrolünün anlık yapılamaması)</a:t>
                      </a:r>
                      <a:endParaRPr lang="tr-TR" sz="1800" b="1" kern="120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sp>
        <p:nvSpPr>
          <p:cNvPr id="17" name="Dikdörtgen 16"/>
          <p:cNvSpPr/>
          <p:nvPr/>
        </p:nvSpPr>
        <p:spPr>
          <a:xfrm>
            <a:off x="7916339" y="233093"/>
            <a:ext cx="418704" cy="369332"/>
          </a:xfrm>
          <a:prstGeom prst="rect">
            <a:avLst/>
          </a:prstGeom>
        </p:spPr>
        <p:txBody>
          <a:bodyPr wrap="none">
            <a:spAutoFit/>
          </a:bodyPr>
          <a:lstStyle/>
          <a:p>
            <a:r>
              <a:rPr lang="tr-TR" dirty="0" smtClean="0">
                <a:solidFill>
                  <a:schemeClr val="tx2"/>
                </a:solidFill>
              </a:rPr>
              <a:t>18</a:t>
            </a:r>
            <a:endParaRPr lang="tr-TR" dirty="0">
              <a:solidFill>
                <a:schemeClr val="tx2"/>
              </a:solidFill>
            </a:endParaRPr>
          </a:p>
        </p:txBody>
      </p:sp>
    </p:spTree>
    <p:extLst>
      <p:ext uri="{BB962C8B-B14F-4D97-AF65-F5344CB8AC3E}">
        <p14:creationId xmlns:p14="http://schemas.microsoft.com/office/powerpoint/2010/main" val="2746410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553519456"/>
              </p:ext>
            </p:extLst>
          </p:nvPr>
        </p:nvGraphicFramePr>
        <p:xfrm>
          <a:off x="533398" y="1286033"/>
          <a:ext cx="8203223" cy="311912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ÇAP yapan öğrencilerin, </a:t>
                      </a:r>
                      <a:r>
                        <a:rPr lang="tr-TR" sz="1800" b="1" kern="1200" baseline="0" dirty="0" err="1" smtClean="0">
                          <a:solidFill>
                            <a:srgbClr val="0C0D0D"/>
                          </a:solidFill>
                          <a:latin typeface="+mn-lt"/>
                          <a:ea typeface="+mn-ea"/>
                          <a:cs typeface="+mn-cs"/>
                        </a:rPr>
                        <a:t>Anadalıyla</a:t>
                      </a:r>
                      <a:r>
                        <a:rPr lang="tr-TR" sz="1800" b="1" kern="1200" baseline="0" dirty="0" smtClean="0">
                          <a:solidFill>
                            <a:srgbClr val="0C0D0D"/>
                          </a:solidFill>
                          <a:latin typeface="+mn-lt"/>
                          <a:ea typeface="+mn-ea"/>
                          <a:cs typeface="+mn-cs"/>
                        </a:rPr>
                        <a:t> ortak olan derslerinin harf notlarının ÇAP transkriptine yansımaması (İLGİLİ İŞLEM MANUEL OLARAK İNTİBAK ADI ALTINDA TEK TEK İŞLENİYOR. SİSTEM ALINAN ANADAL DERSLERİNİ ÇAP'A OTOMATİK ATMALI) ve </a:t>
                      </a:r>
                      <a:r>
                        <a:rPr lang="tr-TR" sz="1800" b="1" kern="1200" baseline="0" dirty="0" err="1" smtClean="0">
                          <a:solidFill>
                            <a:srgbClr val="0C0D0D"/>
                          </a:solidFill>
                          <a:latin typeface="+mn-lt"/>
                          <a:ea typeface="+mn-ea"/>
                          <a:cs typeface="+mn-cs"/>
                        </a:rPr>
                        <a:t>anadal</a:t>
                      </a:r>
                      <a:r>
                        <a:rPr lang="tr-TR" sz="1800" b="1" kern="1200" baseline="0" dirty="0" smtClean="0">
                          <a:solidFill>
                            <a:srgbClr val="0C0D0D"/>
                          </a:solidFill>
                          <a:latin typeface="+mn-lt"/>
                          <a:ea typeface="+mn-ea"/>
                          <a:cs typeface="+mn-cs"/>
                        </a:rPr>
                        <a:t> dersi olan ortaklar AND olarak gözükmeli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graphicFrame>
        <p:nvGraphicFramePr>
          <p:cNvPr id="16" name="Tablo 15"/>
          <p:cNvGraphicFramePr>
            <a:graphicFrameLocks noGrp="1"/>
          </p:cNvGraphicFramePr>
          <p:nvPr>
            <p:extLst>
              <p:ext uri="{D42A27DB-BD31-4B8C-83A1-F6EECF244321}">
                <p14:modId xmlns:p14="http://schemas.microsoft.com/office/powerpoint/2010/main" val="1735156032"/>
              </p:ext>
            </p:extLst>
          </p:nvPr>
        </p:nvGraphicFramePr>
        <p:xfrm>
          <a:off x="533397" y="4443932"/>
          <a:ext cx="8203223" cy="257048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kern="1200" baseline="0" dirty="0" smtClean="0">
                          <a:solidFill>
                            <a:srgbClr val="0C0D0D"/>
                          </a:solidFill>
                          <a:latin typeface="+mn-lt"/>
                          <a:ea typeface="+mn-ea"/>
                          <a:cs typeface="+mn-cs"/>
                        </a:rPr>
                        <a:t>İlgili fakülte ders programlarının toplu olarak </a:t>
                      </a:r>
                      <a:r>
                        <a:rPr lang="tr-TR" sz="1800" kern="1200" baseline="0" dirty="0" err="1" smtClean="0">
                          <a:solidFill>
                            <a:srgbClr val="0C0D0D"/>
                          </a:solidFill>
                          <a:latin typeface="+mn-lt"/>
                          <a:ea typeface="+mn-ea"/>
                          <a:cs typeface="+mn-cs"/>
                        </a:rPr>
                        <a:t>OİBS'de</a:t>
                      </a:r>
                      <a:r>
                        <a:rPr lang="tr-TR" sz="1800" kern="1200" baseline="0" dirty="0" smtClean="0">
                          <a:solidFill>
                            <a:srgbClr val="0C0D0D"/>
                          </a:solidFill>
                          <a:latin typeface="+mn-lt"/>
                          <a:ea typeface="+mn-ea"/>
                          <a:cs typeface="+mn-cs"/>
                        </a:rPr>
                        <a:t> olmaması neticesinde, öğrencinin çakışan derslerinin yerine alabileceği alternatif derslerin programını görebilmelidir. </a:t>
                      </a:r>
                      <a:endParaRPr lang="tr-TR" sz="1800"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endParaRPr lang="tr-TR" sz="1800" kern="1200" baseline="0" dirty="0" smtClean="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sp>
        <p:nvSpPr>
          <p:cNvPr id="17" name="Dikdörtgen 16"/>
          <p:cNvSpPr/>
          <p:nvPr/>
        </p:nvSpPr>
        <p:spPr>
          <a:xfrm>
            <a:off x="7916339" y="233093"/>
            <a:ext cx="418704" cy="369332"/>
          </a:xfrm>
          <a:prstGeom prst="rect">
            <a:avLst/>
          </a:prstGeom>
        </p:spPr>
        <p:txBody>
          <a:bodyPr wrap="none">
            <a:spAutoFit/>
          </a:bodyPr>
          <a:lstStyle/>
          <a:p>
            <a:r>
              <a:rPr lang="tr-TR" dirty="0" smtClean="0">
                <a:solidFill>
                  <a:schemeClr val="tx2"/>
                </a:solidFill>
              </a:rPr>
              <a:t>19</a:t>
            </a:r>
            <a:endParaRPr lang="tr-TR" dirty="0">
              <a:solidFill>
                <a:schemeClr val="tx2"/>
              </a:solidFill>
            </a:endParaRPr>
          </a:p>
        </p:txBody>
      </p:sp>
    </p:spTree>
    <p:extLst>
      <p:ext uri="{BB962C8B-B14F-4D97-AF65-F5344CB8AC3E}">
        <p14:creationId xmlns:p14="http://schemas.microsoft.com/office/powerpoint/2010/main" val="992867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4233677889"/>
              </p:ext>
            </p:extLst>
          </p:nvPr>
        </p:nvGraphicFramePr>
        <p:xfrm>
          <a:off x="545121" y="1371668"/>
          <a:ext cx="8203223" cy="22961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Öğrenci Bilgi Sisteminde her öğrencinin müfredat durumunu görebileceği bir alanın olmaması </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endParaRPr lang="tr-TR" sz="1800" kern="1200" baseline="0" dirty="0" smtClean="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graphicFrame>
        <p:nvGraphicFramePr>
          <p:cNvPr id="16" name="Tablo 15"/>
          <p:cNvGraphicFramePr>
            <a:graphicFrameLocks noGrp="1"/>
          </p:cNvGraphicFramePr>
          <p:nvPr>
            <p:extLst>
              <p:ext uri="{D42A27DB-BD31-4B8C-83A1-F6EECF244321}">
                <p14:modId xmlns:p14="http://schemas.microsoft.com/office/powerpoint/2010/main" val="1172647532"/>
              </p:ext>
            </p:extLst>
          </p:nvPr>
        </p:nvGraphicFramePr>
        <p:xfrm>
          <a:off x="533400" y="3829753"/>
          <a:ext cx="8203223" cy="22961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Transkriptte Öğrencilerin hazırlık durum bilgilerinin ve staj bilgilerinin de görünmesi.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sp>
        <p:nvSpPr>
          <p:cNvPr id="17" name="Dikdörtgen 16"/>
          <p:cNvSpPr/>
          <p:nvPr/>
        </p:nvSpPr>
        <p:spPr>
          <a:xfrm>
            <a:off x="7916339" y="233093"/>
            <a:ext cx="418704" cy="369332"/>
          </a:xfrm>
          <a:prstGeom prst="rect">
            <a:avLst/>
          </a:prstGeom>
        </p:spPr>
        <p:txBody>
          <a:bodyPr wrap="none">
            <a:spAutoFit/>
          </a:bodyPr>
          <a:lstStyle/>
          <a:p>
            <a:r>
              <a:rPr lang="tr-TR" dirty="0" smtClean="0">
                <a:solidFill>
                  <a:schemeClr val="tx2"/>
                </a:solidFill>
              </a:rPr>
              <a:t>20</a:t>
            </a:r>
            <a:endParaRPr lang="tr-TR" dirty="0">
              <a:solidFill>
                <a:schemeClr val="tx2"/>
              </a:solidFill>
            </a:endParaRPr>
          </a:p>
        </p:txBody>
      </p:sp>
    </p:spTree>
    <p:extLst>
      <p:ext uri="{BB962C8B-B14F-4D97-AF65-F5344CB8AC3E}">
        <p14:creationId xmlns:p14="http://schemas.microsoft.com/office/powerpoint/2010/main" val="371361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416876" y="119032"/>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158860"/>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xmlns="" id="{71D4A1E5-060A-49D3-A943-BEC00AFE7E9A}"/>
              </a:ext>
            </a:extLst>
          </p:cNvPr>
          <p:cNvGraphicFramePr>
            <a:graphicFrameLocks noGrp="1"/>
          </p:cNvGraphicFramePr>
          <p:nvPr>
            <p:extLst>
              <p:ext uri="{D42A27DB-BD31-4B8C-83A1-F6EECF244321}">
                <p14:modId xmlns:p14="http://schemas.microsoft.com/office/powerpoint/2010/main" val="1792212080"/>
              </p:ext>
            </p:extLst>
          </p:nvPr>
        </p:nvGraphicFramePr>
        <p:xfrm>
          <a:off x="374072" y="642253"/>
          <a:ext cx="8489373" cy="6043262"/>
        </p:xfrm>
        <a:graphic>
          <a:graphicData uri="http://schemas.openxmlformats.org/drawingml/2006/table">
            <a:tbl>
              <a:tblPr/>
              <a:tblGrid>
                <a:gridCol w="1878040">
                  <a:extLst>
                    <a:ext uri="{9D8B030D-6E8A-4147-A177-3AD203B41FA5}">
                      <a16:colId xmlns:a16="http://schemas.microsoft.com/office/drawing/2014/main" xmlns="" val="3918363564"/>
                    </a:ext>
                  </a:extLst>
                </a:gridCol>
                <a:gridCol w="2192281">
                  <a:extLst>
                    <a:ext uri="{9D8B030D-6E8A-4147-A177-3AD203B41FA5}">
                      <a16:colId xmlns:a16="http://schemas.microsoft.com/office/drawing/2014/main" xmlns="" val="1683979601"/>
                    </a:ext>
                  </a:extLst>
                </a:gridCol>
                <a:gridCol w="2209526">
                  <a:extLst>
                    <a:ext uri="{9D8B030D-6E8A-4147-A177-3AD203B41FA5}">
                      <a16:colId xmlns:a16="http://schemas.microsoft.com/office/drawing/2014/main" xmlns="" val="2592459544"/>
                    </a:ext>
                  </a:extLst>
                </a:gridCol>
                <a:gridCol w="2209526">
                  <a:extLst>
                    <a:ext uri="{9D8B030D-6E8A-4147-A177-3AD203B41FA5}">
                      <a16:colId xmlns:a16="http://schemas.microsoft.com/office/drawing/2014/main" xmlns="" val="588152821"/>
                    </a:ext>
                  </a:extLst>
                </a:gridCol>
              </a:tblGrid>
              <a:tr h="589593">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0355102"/>
                  </a:ext>
                </a:extLst>
              </a:tr>
              <a:tr h="481152">
                <a:tc>
                  <a:txBody>
                    <a:bodyPr/>
                    <a:lstStyle/>
                    <a:p>
                      <a:pPr algn="l" fontAlgn="ctr"/>
                      <a:r>
                        <a:rPr lang="tr-TR" sz="1000" b="0" i="0" u="none" strike="noStrike" dirty="0" smtClean="0">
                          <a:solidFill>
                            <a:srgbClr val="000000"/>
                          </a:solidFill>
                          <a:effectLst/>
                          <a:latin typeface="Calibri" panose="020F0502020204030204" pitchFamily="34" charset="0"/>
                        </a:rPr>
                        <a:t>G1-Birim arşivlemesinin etkin olması</a:t>
                      </a:r>
                      <a:r>
                        <a:rPr lang="tr-TR" sz="10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Z1-Kısıtlı zaman / Acil iş</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F1-Ulaşımda servis imkanının olması</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T1-Mevzuatın sık sık değişiyor olması</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63968908"/>
                  </a:ext>
                </a:extLst>
              </a:tr>
              <a:tr h="348989">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G2-Öğrenci odaklı olunması</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Z2-Öğrenci Bilgi Sisteminde öngörülmeyen aksaklıkların yaşanması</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a:solidFill>
                            <a:srgbClr val="000000"/>
                          </a:solidFill>
                          <a:effectLst/>
                          <a:latin typeface="Calibri" panose="020F0502020204030204" pitchFamily="34" charset="0"/>
                          <a:ea typeface="+mn-ea"/>
                          <a:cs typeface="+mn-cs"/>
                        </a:rPr>
                        <a:t> </a:t>
                      </a:r>
                      <a:r>
                        <a:rPr lang="tr-TR" sz="1000" b="0" i="0" u="none" strike="noStrike" kern="1200" dirty="0" smtClean="0">
                          <a:solidFill>
                            <a:srgbClr val="000000"/>
                          </a:solidFill>
                          <a:effectLst/>
                          <a:latin typeface="Calibri" panose="020F0502020204030204" pitchFamily="34" charset="0"/>
                          <a:ea typeface="+mn-ea"/>
                          <a:cs typeface="+mn-cs"/>
                        </a:rPr>
                        <a:t>F2-Birim İç Denetimi ve YÖK Denetimi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T2-Öğrenci sayısının hızla artması</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15462751"/>
                  </a:ext>
                </a:extLst>
              </a:tr>
              <a:tr h="481746">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G3-Genç ve dinamik kadro </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Z3-Üniversitemize yatay geçiş başvurusu yapacak Aday Öğrenci başvurularının online olarak alınamaması</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F3-Fakülteler ve birimler arası yazışmaların EBYS ile yapılması</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T3-Yabancı uyruklu öğrencilerin kayıtları sırasında evrakların eksik olması, evrakın temini için ileri tarih verilmesi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82415262"/>
                  </a:ext>
                </a:extLst>
              </a:tr>
              <a:tr h="469631">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G4- Gelişime ve yeniliğe açık olunması</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F4- Öğrencilerin uzaktan eğitim alması neticesinde insan sirkülasyonunun az olması ve virüsün bulaş riskinin azalması.</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T4- Öğrenci Bilgi Sisteminde her öğrencinin müfredat durumunu görebileceği bir alanın olmaması</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23855125"/>
                  </a:ext>
                </a:extLst>
              </a:tr>
              <a:tr h="348989">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G5- Çözüm odaklı olunması</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T5-  Öğrenci Bilgi Sisteminde transkript senaryosunun olmaması</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905291738"/>
                  </a:ext>
                </a:extLst>
              </a:tr>
              <a:tr h="481152">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G6- Kolektif çalışma bilincine sahip olunması</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T6-Öğrenci Bilgi Sisteminde birden fazla kayıtlı olan öğrencilerin(</a:t>
                      </a:r>
                      <a:r>
                        <a:rPr lang="tr-TR" sz="1000" b="0" i="0" u="none" strike="noStrike" kern="1200" dirty="0" err="1" smtClean="0">
                          <a:solidFill>
                            <a:srgbClr val="000000"/>
                          </a:solidFill>
                          <a:effectLst/>
                          <a:latin typeface="Calibri" panose="020F0502020204030204" pitchFamily="34" charset="0"/>
                          <a:ea typeface="+mn-ea"/>
                          <a:cs typeface="+mn-cs"/>
                        </a:rPr>
                        <a:t>Önlisans</a:t>
                      </a:r>
                      <a:r>
                        <a:rPr lang="tr-TR" sz="1000" b="0" i="0" u="none" strike="noStrike" kern="1200" dirty="0" smtClean="0">
                          <a:solidFill>
                            <a:srgbClr val="000000"/>
                          </a:solidFill>
                          <a:effectLst/>
                          <a:latin typeface="Calibri" panose="020F0502020204030204" pitchFamily="34" charset="0"/>
                          <a:ea typeface="+mn-ea"/>
                          <a:cs typeface="+mn-cs"/>
                        </a:rPr>
                        <a:t>- Lisans eğitimini aynı anda okuyan, mezun olup yeniden kazanan, </a:t>
                      </a:r>
                      <a:r>
                        <a:rPr lang="tr-TR" sz="1000" b="0" i="0" u="none" strike="noStrike" kern="1200" dirty="0" err="1" smtClean="0">
                          <a:solidFill>
                            <a:srgbClr val="000000"/>
                          </a:solidFill>
                          <a:effectLst/>
                          <a:latin typeface="Calibri" panose="020F0502020204030204" pitchFamily="34" charset="0"/>
                          <a:ea typeface="+mn-ea"/>
                          <a:cs typeface="+mn-cs"/>
                        </a:rPr>
                        <a:t>kurumiçi</a:t>
                      </a:r>
                      <a:r>
                        <a:rPr lang="tr-TR" sz="1000" b="0" i="0" u="none" strike="noStrike" kern="1200" dirty="0" smtClean="0">
                          <a:solidFill>
                            <a:srgbClr val="000000"/>
                          </a:solidFill>
                          <a:effectLst/>
                          <a:latin typeface="Calibri" panose="020F0502020204030204" pitchFamily="34" charset="0"/>
                          <a:ea typeface="+mn-ea"/>
                          <a:cs typeface="+mn-cs"/>
                        </a:rPr>
                        <a:t> yatay geçiş yapan öğrencilerimiz) TC’ sinin yıldızlı olması neticesinde </a:t>
                      </a:r>
                      <a:r>
                        <a:rPr lang="tr-TR" sz="1000" b="0" i="0" u="none" strike="noStrike" kern="1200" dirty="0" err="1" smtClean="0">
                          <a:solidFill>
                            <a:srgbClr val="000000"/>
                          </a:solidFill>
                          <a:effectLst/>
                          <a:latin typeface="Calibri" panose="020F0502020204030204" pitchFamily="34" charset="0"/>
                          <a:ea typeface="+mn-ea"/>
                          <a:cs typeface="+mn-cs"/>
                        </a:rPr>
                        <a:t>YÖKSİS’e</a:t>
                      </a:r>
                      <a:r>
                        <a:rPr lang="tr-TR" sz="1000" b="0" i="0" u="none" strike="noStrike" kern="1200" dirty="0" smtClean="0">
                          <a:solidFill>
                            <a:srgbClr val="000000"/>
                          </a:solidFill>
                          <a:effectLst/>
                          <a:latin typeface="Calibri" panose="020F0502020204030204" pitchFamily="34" charset="0"/>
                          <a:ea typeface="+mn-ea"/>
                          <a:cs typeface="+mn-cs"/>
                        </a:rPr>
                        <a:t> toplu eşitlemede sorun yaşanması</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82409110"/>
                  </a:ext>
                </a:extLst>
              </a:tr>
              <a:tr h="670280">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G7- Öğrenci İşleri mevzuat ve uygulamaları hakkında bilgi ve birikime sahip olunması</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T7- ÇAP/YANDAL ders seçimlerinin öğrenci ekranından yapılamaması ve öğrencin danışman hocasının ilgili ekranı görememesi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159061239"/>
                  </a:ext>
                </a:extLst>
              </a:tr>
              <a:tr h="481152">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G8- Her Fakülte/MYO Öğrenci İşleri temsilcisinin olması</a:t>
                      </a:r>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T8-Öğrencilerin tutum ve davranışlarındaki olumsuzluklar</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867738203"/>
                  </a:ext>
                </a:extLst>
              </a:tr>
              <a:tr h="348989">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T9- Kayıt yenilemeyen öğrencilerin Öğrencilik haklarından faydalanması</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59513874"/>
                  </a:ext>
                </a:extLst>
              </a:tr>
              <a:tr h="686932">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T10- </a:t>
                      </a:r>
                      <a:r>
                        <a:rPr lang="tr-TR" sz="1000" b="0" i="0" u="none" strike="noStrike" kern="1200" dirty="0" err="1" smtClean="0">
                          <a:solidFill>
                            <a:srgbClr val="000000"/>
                          </a:solidFill>
                          <a:effectLst/>
                          <a:latin typeface="Calibri" panose="020F0502020204030204" pitchFamily="34" charset="0"/>
                          <a:ea typeface="+mn-ea"/>
                          <a:cs typeface="+mn-cs"/>
                        </a:rPr>
                        <a:t>Pandemi</a:t>
                      </a:r>
                      <a:r>
                        <a:rPr lang="tr-TR" sz="1000" b="0" i="0" u="none" strike="noStrike" kern="1200" dirty="0" smtClean="0">
                          <a:solidFill>
                            <a:srgbClr val="000000"/>
                          </a:solidFill>
                          <a:effectLst/>
                          <a:latin typeface="Calibri" panose="020F0502020204030204" pitchFamily="34" charset="0"/>
                          <a:ea typeface="+mn-ea"/>
                          <a:cs typeface="+mn-cs"/>
                        </a:rPr>
                        <a:t> döneminde öğrencilerin telefon ve e-posta yoluyla iletişime geçmek zorunda kalması neticesinde bir takım aksaklıkların ve iş yükünün artması</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7529262"/>
                  </a:ext>
                </a:extLst>
              </a:tr>
              <a:tr h="66506">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416796659"/>
                  </a:ext>
                </a:extLst>
              </a:tr>
            </a:tbl>
          </a:graphicData>
        </a:graphic>
      </p:graphicFrame>
      <p:sp>
        <p:nvSpPr>
          <p:cNvPr id="7" name="Dikdörtgen 6"/>
          <p:cNvSpPr/>
          <p:nvPr/>
        </p:nvSpPr>
        <p:spPr>
          <a:xfrm>
            <a:off x="7916339" y="233093"/>
            <a:ext cx="301686" cy="369332"/>
          </a:xfrm>
          <a:prstGeom prst="rect">
            <a:avLst/>
          </a:prstGeom>
        </p:spPr>
        <p:txBody>
          <a:bodyPr wrap="none">
            <a:spAutoFit/>
          </a:bodyPr>
          <a:lstStyle/>
          <a:p>
            <a:r>
              <a:rPr lang="tr-TR" dirty="0">
                <a:solidFill>
                  <a:schemeClr val="tx2"/>
                </a:solidFill>
              </a:rPr>
              <a:t>3</a:t>
            </a:r>
          </a:p>
        </p:txBody>
      </p:sp>
    </p:spTree>
    <p:extLst>
      <p:ext uri="{BB962C8B-B14F-4D97-AF65-F5344CB8AC3E}">
        <p14:creationId xmlns:p14="http://schemas.microsoft.com/office/powerpoint/2010/main" val="2388984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02301" y="-5151"/>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050" y="10374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2471782836"/>
              </p:ext>
            </p:extLst>
          </p:nvPr>
        </p:nvGraphicFramePr>
        <p:xfrm>
          <a:off x="400050" y="666163"/>
          <a:ext cx="8203223" cy="22961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Askerlik durum bilgilerinin </a:t>
                      </a:r>
                      <a:r>
                        <a:rPr lang="tr-TR" sz="1800" b="1" kern="1200" baseline="0" dirty="0" err="1" smtClean="0">
                          <a:solidFill>
                            <a:srgbClr val="0C0D0D"/>
                          </a:solidFill>
                          <a:latin typeface="+mn-lt"/>
                          <a:ea typeface="+mn-ea"/>
                          <a:cs typeface="+mn-cs"/>
                        </a:rPr>
                        <a:t>ASAL'a</a:t>
                      </a:r>
                      <a:r>
                        <a:rPr lang="tr-TR" sz="1800" b="1" kern="1200" baseline="0" dirty="0" smtClean="0">
                          <a:solidFill>
                            <a:srgbClr val="0C0D0D"/>
                          </a:solidFill>
                          <a:latin typeface="+mn-lt"/>
                          <a:ea typeface="+mn-ea"/>
                          <a:cs typeface="+mn-cs"/>
                        </a:rPr>
                        <a:t> toplu eşitlenmesi talep edilmektedir. </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graphicFrame>
        <p:nvGraphicFramePr>
          <p:cNvPr id="16" name="Tablo 15"/>
          <p:cNvGraphicFramePr>
            <a:graphicFrameLocks noGrp="1"/>
          </p:cNvGraphicFramePr>
          <p:nvPr>
            <p:extLst>
              <p:ext uri="{D42A27DB-BD31-4B8C-83A1-F6EECF244321}">
                <p14:modId xmlns:p14="http://schemas.microsoft.com/office/powerpoint/2010/main" val="3214155337"/>
              </p:ext>
            </p:extLst>
          </p:nvPr>
        </p:nvGraphicFramePr>
        <p:xfrm>
          <a:off x="400050" y="3026061"/>
          <a:ext cx="8203223" cy="42164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Öğrenci ders ekle/bırak aşamasında bir ders eklenip ya da çıkarıldığında tüm derslerin onayının kalkması, ve tümünde bozulma meydana gelmesi,  Sistem bu yönde herhangi bir yönlendirme yapmamaktadır. danışman onayına gönderilme uyarısı verilmelidir. Normal ders kaydı yaparken de sonunda öğrenciye muhakkak ders kaydınız tamamlanmadı devam etmek istiyor musunuz gibi uyarı vermeli (Öğrencilerin ders seçimi tamamladıktan sonra Danışman onayına gönder uyarısı vermeden sistemden çıkmasına izin verilmemesi.)</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sp>
        <p:nvSpPr>
          <p:cNvPr id="17" name="Dikdörtgen 16"/>
          <p:cNvSpPr/>
          <p:nvPr/>
        </p:nvSpPr>
        <p:spPr>
          <a:xfrm>
            <a:off x="7916339" y="233093"/>
            <a:ext cx="418704" cy="369332"/>
          </a:xfrm>
          <a:prstGeom prst="rect">
            <a:avLst/>
          </a:prstGeom>
        </p:spPr>
        <p:txBody>
          <a:bodyPr wrap="none">
            <a:spAutoFit/>
          </a:bodyPr>
          <a:lstStyle/>
          <a:p>
            <a:r>
              <a:rPr lang="tr-TR" dirty="0" smtClean="0">
                <a:solidFill>
                  <a:schemeClr val="tx2"/>
                </a:solidFill>
              </a:rPr>
              <a:t>21</a:t>
            </a:r>
            <a:endParaRPr lang="tr-TR" dirty="0">
              <a:solidFill>
                <a:schemeClr val="tx2"/>
              </a:solidFill>
            </a:endParaRPr>
          </a:p>
        </p:txBody>
      </p:sp>
    </p:spTree>
    <p:extLst>
      <p:ext uri="{BB962C8B-B14F-4D97-AF65-F5344CB8AC3E}">
        <p14:creationId xmlns:p14="http://schemas.microsoft.com/office/powerpoint/2010/main" val="3816839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151"/>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050" y="149426"/>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1612206844"/>
              </p:ext>
            </p:extLst>
          </p:nvPr>
        </p:nvGraphicFramePr>
        <p:xfrm>
          <a:off x="545121" y="786035"/>
          <a:ext cx="8203223" cy="310896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1093978">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Öğrencinin daha önce alıp kaldığı fakat ilgili dönemde açılmamış dersi sistemin almaya zorlaması. Ders güz/bahar döneminde açık değilse sistem o dersi almaya zorlamamalı ve başka dersi almasına olanak vermeli. </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36609">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36609">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1093978">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p>
                      <a:endParaRPr lang="tr-TR"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graphicFrame>
        <p:nvGraphicFramePr>
          <p:cNvPr id="16" name="Tablo 15"/>
          <p:cNvGraphicFramePr>
            <a:graphicFrameLocks noGrp="1"/>
          </p:cNvGraphicFramePr>
          <p:nvPr>
            <p:extLst>
              <p:ext uri="{D42A27DB-BD31-4B8C-83A1-F6EECF244321}">
                <p14:modId xmlns:p14="http://schemas.microsoft.com/office/powerpoint/2010/main" val="3910528330"/>
              </p:ext>
            </p:extLst>
          </p:nvPr>
        </p:nvGraphicFramePr>
        <p:xfrm>
          <a:off x="545121" y="4078605"/>
          <a:ext cx="8203223" cy="394208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Aynı dersin 2.kez ya da 3.kez alınması halinde sistemin otomatik olarak bağlamaması durumu.(öğrenci ders yönetimi sayfasına bununla ilgili bir uyarı eklenmesi) Bu işlemin otomatik yapılmaması sonucunda mezuniyette F çıkması, D ya da C yükseltmelerde gözden kaçması, hatalı mezuniyet durumu. Seçmeli ders ilgili dönemde açılmayacaksa, seçmeli dersin yerine ne aldığı uyarısının gelmesi ve yerine seçtiği ders için öğrenciye sistem uyarı vermelidir. </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sp>
        <p:nvSpPr>
          <p:cNvPr id="17" name="Dikdörtgen 16"/>
          <p:cNvSpPr/>
          <p:nvPr/>
        </p:nvSpPr>
        <p:spPr>
          <a:xfrm>
            <a:off x="7916339" y="233093"/>
            <a:ext cx="418704" cy="369332"/>
          </a:xfrm>
          <a:prstGeom prst="rect">
            <a:avLst/>
          </a:prstGeom>
        </p:spPr>
        <p:txBody>
          <a:bodyPr wrap="none">
            <a:spAutoFit/>
          </a:bodyPr>
          <a:lstStyle/>
          <a:p>
            <a:r>
              <a:rPr lang="tr-TR" dirty="0" smtClean="0">
                <a:solidFill>
                  <a:schemeClr val="tx2"/>
                </a:solidFill>
              </a:rPr>
              <a:t>21</a:t>
            </a:r>
            <a:endParaRPr lang="tr-TR" dirty="0">
              <a:solidFill>
                <a:schemeClr val="tx2"/>
              </a:solidFill>
            </a:endParaRPr>
          </a:p>
        </p:txBody>
      </p:sp>
    </p:spTree>
    <p:extLst>
      <p:ext uri="{BB962C8B-B14F-4D97-AF65-F5344CB8AC3E}">
        <p14:creationId xmlns:p14="http://schemas.microsoft.com/office/powerpoint/2010/main" val="4091569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695"/>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a:t>
            </a:r>
            <a:r>
              <a:rPr lang="tr-TR" sz="2800" b="1" dirty="0" smtClean="0">
                <a:solidFill>
                  <a:schemeClr val="accent6"/>
                </a:solidFill>
                <a:effectLst>
                  <a:outerShdw blurRad="38100" dist="38100" dir="2700000" algn="tl">
                    <a:srgbClr val="000000">
                      <a:alpha val="43137"/>
                    </a:srgbClr>
                  </a:outerShdw>
                </a:effectLst>
                <a:ea typeface="+mj-ea"/>
                <a:cs typeface="+mj-cs"/>
              </a:rPr>
              <a:t>ve AKSİYON </a:t>
            </a:r>
            <a:r>
              <a:rPr lang="tr-TR" sz="2800" b="1" dirty="0">
                <a:solidFill>
                  <a:schemeClr val="accent6"/>
                </a:solidFill>
                <a:effectLst>
                  <a:outerShdw blurRad="38100" dist="38100" dir="2700000" algn="tl">
                    <a:srgbClr val="000000">
                      <a:alpha val="43137"/>
                    </a:srgbClr>
                  </a:outerShdw>
                </a:effectLst>
                <a:ea typeface="+mj-ea"/>
                <a:cs typeface="+mj-cs"/>
              </a:rPr>
              <a:t>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75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050" y="5695"/>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4241461649"/>
              </p:ext>
            </p:extLst>
          </p:nvPr>
        </p:nvGraphicFramePr>
        <p:xfrm>
          <a:off x="545121" y="867073"/>
          <a:ext cx="8203223" cy="28448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Diploma ve diploma eki basıldığında daha önce basıldıysa basıldığına dair uyarı vermelidir. (gerekçe ya da açıklama yerine yer verilmelidir) Diploma, diploma eki teslimi edildiğinde öğrenci dosyasında işaretleme alanı açılmalıdır. </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graphicFrame>
        <p:nvGraphicFramePr>
          <p:cNvPr id="16" name="Tablo 15"/>
          <p:cNvGraphicFramePr>
            <a:graphicFrameLocks noGrp="1"/>
          </p:cNvGraphicFramePr>
          <p:nvPr>
            <p:extLst>
              <p:ext uri="{D42A27DB-BD31-4B8C-83A1-F6EECF244321}">
                <p14:modId xmlns:p14="http://schemas.microsoft.com/office/powerpoint/2010/main" val="2045791489"/>
              </p:ext>
            </p:extLst>
          </p:nvPr>
        </p:nvGraphicFramePr>
        <p:xfrm>
          <a:off x="533400" y="3873798"/>
          <a:ext cx="8203223" cy="28448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xmlns="" val="3521804200"/>
                    </a:ext>
                  </a:extLst>
                </a:gridCol>
                <a:gridCol w="6374422">
                  <a:extLst>
                    <a:ext uri="{9D8B030D-6E8A-4147-A177-3AD203B41FA5}">
                      <a16:colId xmlns:a16="http://schemas.microsoft.com/office/drawing/2014/main" xmlns=""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sz="1800" b="1" kern="1200" baseline="0" dirty="0" smtClean="0">
                          <a:solidFill>
                            <a:srgbClr val="0C0D0D"/>
                          </a:solidFill>
                          <a:latin typeface="+mn-lt"/>
                          <a:ea typeface="+mn-ea"/>
                          <a:cs typeface="+mn-cs"/>
                        </a:rPr>
                        <a:t>Her dönemde bölümlere açılan derslerin ilgili alanda görülememesi başka program, fakülte altına ve/veya Rektörlük altına açılması hatasının çözülmesi. ÇAP </a:t>
                      </a:r>
                      <a:r>
                        <a:rPr lang="tr-TR" sz="1800" b="1" kern="1200" baseline="0" dirty="0" err="1" smtClean="0">
                          <a:solidFill>
                            <a:srgbClr val="0C0D0D"/>
                          </a:solidFill>
                          <a:latin typeface="+mn-lt"/>
                          <a:ea typeface="+mn-ea"/>
                          <a:cs typeface="+mn-cs"/>
                        </a:rPr>
                        <a:t>yandal</a:t>
                      </a:r>
                      <a:r>
                        <a:rPr lang="tr-TR" sz="1800" b="1" kern="1200" baseline="0" dirty="0" smtClean="0">
                          <a:solidFill>
                            <a:srgbClr val="0C0D0D"/>
                          </a:solidFill>
                          <a:latin typeface="+mn-lt"/>
                          <a:ea typeface="+mn-ea"/>
                          <a:cs typeface="+mn-cs"/>
                        </a:rPr>
                        <a:t> yönergesi sisteme uyarlanmalıdır.</a:t>
                      </a:r>
                      <a:endParaRPr lang="tr-TR" sz="1800" b="1" kern="1200" baseline="0" dirty="0">
                        <a:solidFill>
                          <a:srgbClr val="0C0D0D"/>
                        </a:solidFill>
                        <a:latin typeface="+mn-lt"/>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xmlns=""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endParaRPr lang="tr-TR" dirty="0"/>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Bilgi İşlem/Rektörlük/Yüklenici Firma </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xmlns=""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sz="1800" kern="1200" baseline="0" dirty="0" smtClean="0">
                          <a:solidFill>
                            <a:srgbClr val="0C0D0D"/>
                          </a:solidFill>
                          <a:latin typeface="+mn-lt"/>
                          <a:ea typeface="+mn-ea"/>
                          <a:cs typeface="+mn-cs"/>
                        </a:rPr>
                        <a:t>OİBS Sistemindeki eksiklik ve ihtiyaçların giderilmesi için yüklenici firmayla iletişime geçilmesi, Bilgi İşlem Birimine ilgili taleplerin iletilmesi.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xmlns="" val="3006109038"/>
                  </a:ext>
                </a:extLst>
              </a:tr>
            </a:tbl>
          </a:graphicData>
        </a:graphic>
      </p:graphicFrame>
      <p:sp>
        <p:nvSpPr>
          <p:cNvPr id="17" name="Dikdörtgen 16"/>
          <p:cNvSpPr/>
          <p:nvPr/>
        </p:nvSpPr>
        <p:spPr>
          <a:xfrm>
            <a:off x="7916339" y="233093"/>
            <a:ext cx="418704" cy="369332"/>
          </a:xfrm>
          <a:prstGeom prst="rect">
            <a:avLst/>
          </a:prstGeom>
        </p:spPr>
        <p:txBody>
          <a:bodyPr wrap="none">
            <a:spAutoFit/>
          </a:bodyPr>
          <a:lstStyle/>
          <a:p>
            <a:r>
              <a:rPr lang="tr-TR" dirty="0" smtClean="0">
                <a:solidFill>
                  <a:schemeClr val="tx2"/>
                </a:solidFill>
              </a:rPr>
              <a:t>21</a:t>
            </a:r>
            <a:endParaRPr lang="tr-TR" dirty="0">
              <a:solidFill>
                <a:schemeClr val="tx2"/>
              </a:solidFill>
            </a:endParaRPr>
          </a:p>
        </p:txBody>
      </p:sp>
    </p:spTree>
    <p:extLst>
      <p:ext uri="{BB962C8B-B14F-4D97-AF65-F5344CB8AC3E}">
        <p14:creationId xmlns:p14="http://schemas.microsoft.com/office/powerpoint/2010/main" val="800789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xmlns=""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afik 4"/>
          <p:cNvGraphicFramePr>
            <a:graphicFrameLocks/>
          </p:cNvGraphicFramePr>
          <p:nvPr>
            <p:extLst>
              <p:ext uri="{D42A27DB-BD31-4B8C-83A1-F6EECF244321}">
                <p14:modId xmlns:p14="http://schemas.microsoft.com/office/powerpoint/2010/main" val="325925564"/>
              </p:ext>
            </p:extLst>
          </p:nvPr>
        </p:nvGraphicFramePr>
        <p:xfrm>
          <a:off x="166255" y="1652587"/>
          <a:ext cx="8655627" cy="3552825"/>
        </p:xfrm>
        <a:graphic>
          <a:graphicData uri="http://schemas.openxmlformats.org/drawingml/2006/chart">
            <c:chart xmlns:c="http://schemas.openxmlformats.org/drawingml/2006/chart" xmlns:r="http://schemas.openxmlformats.org/officeDocument/2006/relationships" r:id="rId3"/>
          </a:graphicData>
        </a:graphic>
      </p:graphicFrame>
      <p:sp>
        <p:nvSpPr>
          <p:cNvPr id="6" name="Dikdörtgen 5"/>
          <p:cNvSpPr/>
          <p:nvPr/>
        </p:nvSpPr>
        <p:spPr>
          <a:xfrm>
            <a:off x="7916339" y="233093"/>
            <a:ext cx="418704" cy="369332"/>
          </a:xfrm>
          <a:prstGeom prst="rect">
            <a:avLst/>
          </a:prstGeom>
        </p:spPr>
        <p:txBody>
          <a:bodyPr wrap="none">
            <a:spAutoFit/>
          </a:bodyPr>
          <a:lstStyle/>
          <a:p>
            <a:r>
              <a:rPr lang="tr-TR" dirty="0" smtClean="0">
                <a:solidFill>
                  <a:schemeClr val="tx2"/>
                </a:solidFill>
              </a:rPr>
              <a:t>22</a:t>
            </a:r>
            <a:endParaRPr lang="tr-TR" dirty="0">
              <a:solidFill>
                <a:schemeClr val="tx2"/>
              </a:solidFill>
            </a:endParaRPr>
          </a:p>
        </p:txBody>
      </p:sp>
    </p:spTree>
    <p:extLst>
      <p:ext uri="{BB962C8B-B14F-4D97-AF65-F5344CB8AC3E}">
        <p14:creationId xmlns:p14="http://schemas.microsoft.com/office/powerpoint/2010/main" val="1666700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xmlns=""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Grafik 5"/>
          <p:cNvGraphicFramePr>
            <a:graphicFrameLocks/>
          </p:cNvGraphicFramePr>
          <p:nvPr>
            <p:extLst>
              <p:ext uri="{D42A27DB-BD31-4B8C-83A1-F6EECF244321}">
                <p14:modId xmlns:p14="http://schemas.microsoft.com/office/powerpoint/2010/main" val="2704978118"/>
              </p:ext>
            </p:extLst>
          </p:nvPr>
        </p:nvGraphicFramePr>
        <p:xfrm>
          <a:off x="251521" y="1581149"/>
          <a:ext cx="8643098" cy="4944341"/>
        </p:xfrm>
        <a:graphic>
          <a:graphicData uri="http://schemas.openxmlformats.org/drawingml/2006/chart">
            <c:chart xmlns:c="http://schemas.openxmlformats.org/drawingml/2006/chart" xmlns:r="http://schemas.openxmlformats.org/officeDocument/2006/relationships" r:id="rId3"/>
          </a:graphicData>
        </a:graphic>
      </p:graphicFrame>
      <p:sp>
        <p:nvSpPr>
          <p:cNvPr id="7" name="Dikdörtgen 6"/>
          <p:cNvSpPr/>
          <p:nvPr/>
        </p:nvSpPr>
        <p:spPr>
          <a:xfrm>
            <a:off x="7916339" y="233093"/>
            <a:ext cx="418704" cy="369332"/>
          </a:xfrm>
          <a:prstGeom prst="rect">
            <a:avLst/>
          </a:prstGeom>
        </p:spPr>
        <p:txBody>
          <a:bodyPr wrap="none">
            <a:spAutoFit/>
          </a:bodyPr>
          <a:lstStyle/>
          <a:p>
            <a:r>
              <a:rPr lang="tr-TR" dirty="0" smtClean="0">
                <a:solidFill>
                  <a:schemeClr val="tx2"/>
                </a:solidFill>
              </a:rPr>
              <a:t>23</a:t>
            </a:r>
            <a:endParaRPr lang="tr-TR" dirty="0">
              <a:solidFill>
                <a:schemeClr val="tx2"/>
              </a:solidFill>
            </a:endParaRPr>
          </a:p>
        </p:txBody>
      </p:sp>
    </p:spTree>
    <p:extLst>
      <p:ext uri="{BB962C8B-B14F-4D97-AF65-F5344CB8AC3E}">
        <p14:creationId xmlns:p14="http://schemas.microsoft.com/office/powerpoint/2010/main" val="136210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xmlns=""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afik 4"/>
          <p:cNvGraphicFramePr>
            <a:graphicFrameLocks/>
          </p:cNvGraphicFramePr>
          <p:nvPr>
            <p:extLst>
              <p:ext uri="{D42A27DB-BD31-4B8C-83A1-F6EECF244321}">
                <p14:modId xmlns:p14="http://schemas.microsoft.com/office/powerpoint/2010/main" val="3017519749"/>
              </p:ext>
            </p:extLst>
          </p:nvPr>
        </p:nvGraphicFramePr>
        <p:xfrm>
          <a:off x="93518" y="1747837"/>
          <a:ext cx="8967356" cy="4891954"/>
        </p:xfrm>
        <a:graphic>
          <a:graphicData uri="http://schemas.openxmlformats.org/drawingml/2006/chart">
            <c:chart xmlns:c="http://schemas.openxmlformats.org/drawingml/2006/chart" xmlns:r="http://schemas.openxmlformats.org/officeDocument/2006/relationships" r:id="rId3"/>
          </a:graphicData>
        </a:graphic>
      </p:graphicFrame>
      <p:sp>
        <p:nvSpPr>
          <p:cNvPr id="7" name="Dikdörtgen 6"/>
          <p:cNvSpPr/>
          <p:nvPr/>
        </p:nvSpPr>
        <p:spPr>
          <a:xfrm>
            <a:off x="7916339" y="233093"/>
            <a:ext cx="418704" cy="369332"/>
          </a:xfrm>
          <a:prstGeom prst="rect">
            <a:avLst/>
          </a:prstGeom>
        </p:spPr>
        <p:txBody>
          <a:bodyPr wrap="none">
            <a:spAutoFit/>
          </a:bodyPr>
          <a:lstStyle/>
          <a:p>
            <a:r>
              <a:rPr lang="tr-TR" dirty="0" smtClean="0">
                <a:solidFill>
                  <a:schemeClr val="tx2"/>
                </a:solidFill>
              </a:rPr>
              <a:t>24</a:t>
            </a:r>
            <a:endParaRPr lang="tr-TR" dirty="0">
              <a:solidFill>
                <a:schemeClr val="tx2"/>
              </a:solidFill>
            </a:endParaRPr>
          </a:p>
        </p:txBody>
      </p:sp>
    </p:spTree>
    <p:extLst>
      <p:ext uri="{BB962C8B-B14F-4D97-AF65-F5344CB8AC3E}">
        <p14:creationId xmlns:p14="http://schemas.microsoft.com/office/powerpoint/2010/main" val="14786890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xmlns=""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1007604" y="3213870"/>
            <a:ext cx="8280920" cy="477054"/>
          </a:xfrm>
          <a:prstGeom prst="rect">
            <a:avLst/>
          </a:prstGeom>
        </p:spPr>
        <p:txBody>
          <a:bodyPr wrap="square">
            <a:spAutoFit/>
          </a:bodyPr>
          <a:lstStyle/>
          <a:p>
            <a:r>
              <a:rPr lang="tr-TR" sz="2500" b="1" u="sng" dirty="0" smtClean="0">
                <a:solidFill>
                  <a:schemeClr val="tx2"/>
                </a:solidFill>
                <a:latin typeface="Times New Roman" panose="02020603050405020304" pitchFamily="18" charset="0"/>
                <a:cs typeface="Times New Roman" panose="02020603050405020304" pitchFamily="18" charset="0"/>
              </a:rPr>
              <a:t>Herhangi bir şikayetimiz bulunmamaktadır.</a:t>
            </a:r>
          </a:p>
        </p:txBody>
      </p:sp>
      <p:sp>
        <p:nvSpPr>
          <p:cNvPr id="6" name="Dikdörtgen 5"/>
          <p:cNvSpPr/>
          <p:nvPr/>
        </p:nvSpPr>
        <p:spPr>
          <a:xfrm>
            <a:off x="7916339" y="233093"/>
            <a:ext cx="418704" cy="369332"/>
          </a:xfrm>
          <a:prstGeom prst="rect">
            <a:avLst/>
          </a:prstGeom>
        </p:spPr>
        <p:txBody>
          <a:bodyPr wrap="none">
            <a:spAutoFit/>
          </a:bodyPr>
          <a:lstStyle/>
          <a:p>
            <a:r>
              <a:rPr lang="tr-TR" dirty="0" smtClean="0">
                <a:solidFill>
                  <a:schemeClr val="tx2"/>
                </a:solidFill>
              </a:rPr>
              <a:t>25</a:t>
            </a:r>
            <a:endParaRPr lang="tr-TR" dirty="0">
              <a:solidFill>
                <a:schemeClr val="tx2"/>
              </a:solidFill>
            </a:endParaRPr>
          </a:p>
        </p:txBody>
      </p:sp>
    </p:spTree>
    <p:extLst>
      <p:ext uri="{BB962C8B-B14F-4D97-AF65-F5344CB8AC3E}">
        <p14:creationId xmlns:p14="http://schemas.microsoft.com/office/powerpoint/2010/main" val="3805939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8" name="Metin kutusu 7">
            <a:extLst>
              <a:ext uri="{FF2B5EF4-FFF2-40B4-BE49-F238E27FC236}">
                <a16:creationId xmlns:a16="http://schemas.microsoft.com/office/drawing/2014/main" xmlns="" id="{86836AFB-9A07-49E9-9AEA-095FC62A66B5}"/>
              </a:ext>
            </a:extLst>
          </p:cNvPr>
          <p:cNvSpPr txBox="1"/>
          <p:nvPr/>
        </p:nvSpPr>
        <p:spPr>
          <a:xfrm>
            <a:off x="581011" y="3043691"/>
            <a:ext cx="8203223" cy="830997"/>
          </a:xfrm>
          <a:prstGeom prst="rect">
            <a:avLst/>
          </a:prstGeom>
          <a:noFill/>
        </p:spPr>
        <p:txBody>
          <a:bodyPr wrap="square" rtlCol="0">
            <a:spAutoFit/>
          </a:bodyPr>
          <a:lstStyle/>
          <a:p>
            <a:pPr algn="ctr"/>
            <a:r>
              <a:rPr lang="tr-TR" sz="2400" dirty="0" smtClean="0">
                <a:solidFill>
                  <a:schemeClr val="tx2"/>
                </a:solidFill>
              </a:rPr>
              <a:t>2021 YILI İÇ DENETİM SONUCU AÇILAN DÜZELTİCİ-ÖNLEYİCİ FAALİYETİMİZ BULUNMAMAKTADIR.</a:t>
            </a:r>
            <a:endParaRPr lang="tr-TR" sz="2400" dirty="0">
              <a:solidFill>
                <a:schemeClr val="tx2"/>
              </a:solidFill>
            </a:endParaRPr>
          </a:p>
        </p:txBody>
      </p:sp>
      <p:sp>
        <p:nvSpPr>
          <p:cNvPr id="9" name="Dikdörtgen 8"/>
          <p:cNvSpPr/>
          <p:nvPr/>
        </p:nvSpPr>
        <p:spPr>
          <a:xfrm>
            <a:off x="7916339" y="233093"/>
            <a:ext cx="418704" cy="369332"/>
          </a:xfrm>
          <a:prstGeom prst="rect">
            <a:avLst/>
          </a:prstGeom>
        </p:spPr>
        <p:txBody>
          <a:bodyPr wrap="none">
            <a:spAutoFit/>
          </a:bodyPr>
          <a:lstStyle/>
          <a:p>
            <a:r>
              <a:rPr lang="tr-TR" dirty="0" smtClean="0">
                <a:solidFill>
                  <a:schemeClr val="tx2"/>
                </a:solidFill>
              </a:rPr>
              <a:t>26</a:t>
            </a:r>
            <a:endParaRPr lang="tr-TR" dirty="0">
              <a:solidFill>
                <a:schemeClr val="tx2"/>
              </a:solidFill>
            </a:endParaRPr>
          </a:p>
        </p:txBody>
      </p:sp>
    </p:spTree>
    <p:extLst>
      <p:ext uri="{BB962C8B-B14F-4D97-AF65-F5344CB8AC3E}">
        <p14:creationId xmlns:p14="http://schemas.microsoft.com/office/powerpoint/2010/main" val="1082165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xmlns="" id="{0983FF85-6A31-41EA-A11A-D71214CBEB4E}"/>
              </a:ext>
            </a:extLst>
          </p:cNvPr>
          <p:cNvSpPr txBox="1"/>
          <p:nvPr/>
        </p:nvSpPr>
        <p:spPr>
          <a:xfrm>
            <a:off x="1168388" y="628902"/>
            <a:ext cx="6927589"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a:extLst>
              <a:ext uri="{FF2B5EF4-FFF2-40B4-BE49-F238E27FC236}">
                <a16:creationId xmlns:a16="http://schemas.microsoft.com/office/drawing/2014/main" xmlns="" id="{86836AFB-9A07-49E9-9AEA-095FC62A66B5}"/>
              </a:ext>
            </a:extLst>
          </p:cNvPr>
          <p:cNvSpPr txBox="1"/>
          <p:nvPr/>
        </p:nvSpPr>
        <p:spPr>
          <a:xfrm>
            <a:off x="530570" y="2354492"/>
            <a:ext cx="8270530" cy="2308324"/>
          </a:xfrm>
          <a:prstGeom prst="rect">
            <a:avLst/>
          </a:prstGeom>
          <a:noFill/>
        </p:spPr>
        <p:txBody>
          <a:bodyPr wrap="square" rtlCol="0">
            <a:spAutoFit/>
          </a:bodyPr>
          <a:lstStyle/>
          <a:p>
            <a:pPr algn="ctr"/>
            <a:r>
              <a:rPr lang="tr-TR" sz="2400" dirty="0" smtClean="0">
                <a:solidFill>
                  <a:schemeClr val="tx2"/>
                </a:solidFill>
              </a:rPr>
              <a:t>2021 </a:t>
            </a:r>
            <a:r>
              <a:rPr lang="tr-TR" sz="2400" dirty="0">
                <a:solidFill>
                  <a:schemeClr val="tx2"/>
                </a:solidFill>
              </a:rPr>
              <a:t>y</a:t>
            </a:r>
            <a:r>
              <a:rPr lang="tr-TR" sz="2400" dirty="0" smtClean="0">
                <a:solidFill>
                  <a:schemeClr val="tx2"/>
                </a:solidFill>
              </a:rPr>
              <a:t>ılı iç denetim sonucu;</a:t>
            </a:r>
          </a:p>
          <a:p>
            <a:endParaRPr lang="tr-TR" sz="2400" dirty="0">
              <a:solidFill>
                <a:schemeClr val="tx2"/>
              </a:solidFill>
            </a:endParaRPr>
          </a:p>
          <a:p>
            <a:pPr marL="342900" indent="-342900">
              <a:buFontTx/>
              <a:buChar char="-"/>
            </a:pPr>
            <a:endParaRPr lang="tr-TR" sz="2400" dirty="0" smtClean="0">
              <a:solidFill>
                <a:schemeClr val="tx2"/>
              </a:solidFill>
            </a:endParaRPr>
          </a:p>
          <a:p>
            <a:pPr algn="just"/>
            <a:r>
              <a:rPr lang="tr-TR" sz="2400" dirty="0" smtClean="0">
                <a:solidFill>
                  <a:schemeClr val="tx2"/>
                </a:solidFill>
              </a:rPr>
              <a:t>- İç Denetimlerde gözlem olarak nitelendirilen öneriler, birimin kendini geliştirmesine ve faaliyetlerine olumlu katkı sağlayacaktır.</a:t>
            </a:r>
          </a:p>
          <a:p>
            <a:pPr algn="ctr"/>
            <a:endParaRPr lang="tr-TR" sz="2400" dirty="0">
              <a:solidFill>
                <a:srgbClr val="FF0000"/>
              </a:solidFill>
            </a:endParaRPr>
          </a:p>
        </p:txBody>
      </p:sp>
      <p:sp>
        <p:nvSpPr>
          <p:cNvPr id="6" name="Dikdörtgen 5"/>
          <p:cNvSpPr/>
          <p:nvPr/>
        </p:nvSpPr>
        <p:spPr>
          <a:xfrm>
            <a:off x="7916339" y="233093"/>
            <a:ext cx="418704" cy="369332"/>
          </a:xfrm>
          <a:prstGeom prst="rect">
            <a:avLst/>
          </a:prstGeom>
        </p:spPr>
        <p:txBody>
          <a:bodyPr wrap="none">
            <a:spAutoFit/>
          </a:bodyPr>
          <a:lstStyle/>
          <a:p>
            <a:r>
              <a:rPr lang="tr-TR" dirty="0" smtClean="0">
                <a:solidFill>
                  <a:schemeClr val="tx2"/>
                </a:solidFill>
              </a:rPr>
              <a:t>27</a:t>
            </a:r>
            <a:endParaRPr lang="tr-TR" dirty="0">
              <a:solidFill>
                <a:schemeClr val="tx2"/>
              </a:solidFill>
            </a:endParaRPr>
          </a:p>
        </p:txBody>
      </p:sp>
    </p:spTree>
    <p:extLst>
      <p:ext uri="{BB962C8B-B14F-4D97-AF65-F5344CB8AC3E}">
        <p14:creationId xmlns:p14="http://schemas.microsoft.com/office/powerpoint/2010/main" val="13463543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613064" y="3105835"/>
            <a:ext cx="7772400" cy="400110"/>
          </a:xfrm>
          <a:prstGeom prst="rect">
            <a:avLst/>
          </a:prstGeom>
        </p:spPr>
        <p:txBody>
          <a:bodyPr wrap="square">
            <a:spAutoFit/>
          </a:bodyPr>
          <a:lstStyle/>
          <a:p>
            <a:r>
              <a:rPr lang="tr-TR" sz="2000" b="1" u="sng" dirty="0" err="1">
                <a:solidFill>
                  <a:schemeClr val="tx2"/>
                </a:solidFill>
                <a:latin typeface="Times New Roman" panose="02020603050405020304" pitchFamily="18" charset="0"/>
                <a:cs typeface="Times New Roman" panose="02020603050405020304" pitchFamily="18" charset="0"/>
              </a:rPr>
              <a:t>OİBS’de</a:t>
            </a:r>
            <a:r>
              <a:rPr lang="tr-TR" sz="2000" b="1" u="sng" dirty="0">
                <a:solidFill>
                  <a:schemeClr val="tx2"/>
                </a:solidFill>
                <a:latin typeface="Times New Roman" panose="02020603050405020304" pitchFamily="18" charset="0"/>
                <a:cs typeface="Times New Roman" panose="02020603050405020304" pitchFamily="18" charset="0"/>
              </a:rPr>
              <a:t> yazılımdan kaynaklanan ihtiyaç ve taleplerin karşılanması </a:t>
            </a:r>
          </a:p>
        </p:txBody>
      </p:sp>
    </p:spTree>
    <p:extLst>
      <p:ext uri="{BB962C8B-B14F-4D97-AF65-F5344CB8AC3E}">
        <p14:creationId xmlns:p14="http://schemas.microsoft.com/office/powerpoint/2010/main" val="234024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416876" y="119032"/>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158860"/>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xmlns="" id="{71D4A1E5-060A-49D3-A943-BEC00AFE7E9A}"/>
              </a:ext>
            </a:extLst>
          </p:cNvPr>
          <p:cNvGraphicFramePr>
            <a:graphicFrameLocks noGrp="1"/>
          </p:cNvGraphicFramePr>
          <p:nvPr>
            <p:extLst>
              <p:ext uri="{D42A27DB-BD31-4B8C-83A1-F6EECF244321}">
                <p14:modId xmlns:p14="http://schemas.microsoft.com/office/powerpoint/2010/main" val="1326491731"/>
              </p:ext>
            </p:extLst>
          </p:nvPr>
        </p:nvGraphicFramePr>
        <p:xfrm>
          <a:off x="374072" y="642253"/>
          <a:ext cx="8489373" cy="6112460"/>
        </p:xfrm>
        <a:graphic>
          <a:graphicData uri="http://schemas.openxmlformats.org/drawingml/2006/table">
            <a:tbl>
              <a:tblPr/>
              <a:tblGrid>
                <a:gridCol w="1878040">
                  <a:extLst>
                    <a:ext uri="{9D8B030D-6E8A-4147-A177-3AD203B41FA5}">
                      <a16:colId xmlns:a16="http://schemas.microsoft.com/office/drawing/2014/main" xmlns="" val="3918363564"/>
                    </a:ext>
                  </a:extLst>
                </a:gridCol>
                <a:gridCol w="2192281">
                  <a:extLst>
                    <a:ext uri="{9D8B030D-6E8A-4147-A177-3AD203B41FA5}">
                      <a16:colId xmlns:a16="http://schemas.microsoft.com/office/drawing/2014/main" xmlns="" val="1683979601"/>
                    </a:ext>
                  </a:extLst>
                </a:gridCol>
                <a:gridCol w="2209526">
                  <a:extLst>
                    <a:ext uri="{9D8B030D-6E8A-4147-A177-3AD203B41FA5}">
                      <a16:colId xmlns:a16="http://schemas.microsoft.com/office/drawing/2014/main" xmlns="" val="2592459544"/>
                    </a:ext>
                  </a:extLst>
                </a:gridCol>
                <a:gridCol w="2209526">
                  <a:extLst>
                    <a:ext uri="{9D8B030D-6E8A-4147-A177-3AD203B41FA5}">
                      <a16:colId xmlns:a16="http://schemas.microsoft.com/office/drawing/2014/main" xmlns="" val="588152821"/>
                    </a:ext>
                  </a:extLst>
                </a:gridCol>
              </a:tblGrid>
              <a:tr h="589593">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0355102"/>
                  </a:ext>
                </a:extLst>
              </a:tr>
              <a:tr h="783990">
                <a:tc>
                  <a:txBody>
                    <a:bodyPr/>
                    <a:lstStyle/>
                    <a:p>
                      <a:pPr algn="l" fontAlgn="ct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T11-Her ön koşul tanımlayacağımız ders için, Öğretim planı ekranını kapatıp, sistemden tamamen çıkıp yeniden aynı sayfayı açmak ve her ders tanımlaması için aynı işlem tekrarı</a:t>
                      </a:r>
                    </a:p>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63968908"/>
                  </a:ext>
                </a:extLst>
              </a:tr>
              <a:tr h="348989">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T14-Sınıf atlatma problemi(</a:t>
                      </a:r>
                      <a:r>
                        <a:rPr lang="tr-TR" sz="1000" b="0" i="0" u="none" strike="noStrike" kern="1200" dirty="0" err="1" smtClean="0">
                          <a:solidFill>
                            <a:srgbClr val="000000"/>
                          </a:solidFill>
                          <a:effectLst/>
                          <a:latin typeface="Calibri" panose="020F0502020204030204" pitchFamily="34" charset="0"/>
                          <a:ea typeface="+mn-ea"/>
                          <a:cs typeface="+mn-cs"/>
                        </a:rPr>
                        <a:t>örn</a:t>
                      </a:r>
                      <a:r>
                        <a:rPr lang="tr-TR" sz="1000" b="0" i="0" u="none" strike="noStrike" kern="1200" dirty="0" smtClean="0">
                          <a:solidFill>
                            <a:srgbClr val="000000"/>
                          </a:solidFill>
                          <a:effectLst/>
                          <a:latin typeface="Calibri" panose="020F0502020204030204" pitchFamily="34" charset="0"/>
                          <a:ea typeface="+mn-ea"/>
                          <a:cs typeface="+mn-cs"/>
                        </a:rPr>
                        <a:t>; hazırlık sınıfından geçen öğrencilerden kayıt donduran ya da kayıt yenilemeyenlerin 1. Sınıfa geçirilememesi, hala hazırlık sınıfında gözükmesi, aynı durum diğer sınıflar içinde geçerli)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15462751"/>
                  </a:ext>
                </a:extLst>
              </a:tr>
              <a:tr h="481746">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T15-Kayıt esnasında eş zamanlı olarak başka bir Yükseköğretim programında öğrenci kaydının olup olmadığının kontrolünün sağlanamaması (Aynı statüde birden fazla programa yapılan mükerrer öğrenci kayıt kontrolünün anlık yapılamaması)</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82415262"/>
                  </a:ext>
                </a:extLst>
              </a:tr>
              <a:tr h="481746">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T16-ÇAP/YANDAL yönergesi; </a:t>
                      </a:r>
                      <a:r>
                        <a:rPr lang="tr-TR" sz="1000" b="0" i="0" u="none" strike="noStrike" kern="1200" dirty="0" err="1" smtClean="0">
                          <a:solidFill>
                            <a:srgbClr val="000000"/>
                          </a:solidFill>
                          <a:effectLst/>
                          <a:latin typeface="Calibri" panose="020F0502020204030204" pitchFamily="34" charset="0"/>
                          <a:ea typeface="+mn-ea"/>
                          <a:cs typeface="+mn-cs"/>
                        </a:rPr>
                        <a:t>Anadal</a:t>
                      </a:r>
                      <a:r>
                        <a:rPr lang="tr-TR" sz="1000" b="0" i="0" u="none" strike="noStrike" kern="1200" dirty="0" smtClean="0">
                          <a:solidFill>
                            <a:srgbClr val="000000"/>
                          </a:solidFill>
                          <a:effectLst/>
                          <a:latin typeface="Calibri" panose="020F0502020204030204" pitchFamily="34" charset="0"/>
                          <a:ea typeface="+mn-ea"/>
                          <a:cs typeface="+mn-cs"/>
                        </a:rPr>
                        <a:t> ve çift </a:t>
                      </a:r>
                      <a:r>
                        <a:rPr lang="tr-TR" sz="1000" b="0" i="0" u="none" strike="noStrike" kern="1200" dirty="0" err="1" smtClean="0">
                          <a:solidFill>
                            <a:srgbClr val="000000"/>
                          </a:solidFill>
                          <a:effectLst/>
                          <a:latin typeface="Calibri" panose="020F0502020204030204" pitchFamily="34" charset="0"/>
                          <a:ea typeface="+mn-ea"/>
                          <a:cs typeface="+mn-cs"/>
                        </a:rPr>
                        <a:t>anadal</a:t>
                      </a:r>
                      <a:r>
                        <a:rPr lang="tr-TR" sz="1000" b="0" i="0" u="none" strike="noStrike" kern="1200" dirty="0" smtClean="0">
                          <a:solidFill>
                            <a:srgbClr val="000000"/>
                          </a:solidFill>
                          <a:effectLst/>
                          <a:latin typeface="Calibri" panose="020F0502020204030204" pitchFamily="34" charset="0"/>
                          <a:ea typeface="+mn-ea"/>
                          <a:cs typeface="+mn-cs"/>
                        </a:rPr>
                        <a:t>/</a:t>
                      </a:r>
                      <a:r>
                        <a:rPr lang="tr-TR" sz="1000" b="0" i="0" u="none" strike="noStrike" kern="1200" dirty="0" err="1" smtClean="0">
                          <a:solidFill>
                            <a:srgbClr val="000000"/>
                          </a:solidFill>
                          <a:effectLst/>
                          <a:latin typeface="Calibri" panose="020F0502020204030204" pitchFamily="34" charset="0"/>
                          <a:ea typeface="+mn-ea"/>
                          <a:cs typeface="+mn-cs"/>
                        </a:rPr>
                        <a:t>yandal</a:t>
                      </a:r>
                      <a:r>
                        <a:rPr lang="tr-TR" sz="1000" b="0" i="0" u="none" strike="noStrike" kern="1200" dirty="0" smtClean="0">
                          <a:solidFill>
                            <a:srgbClr val="000000"/>
                          </a:solidFill>
                          <a:effectLst/>
                          <a:latin typeface="Calibri" panose="020F0502020204030204" pitchFamily="34" charset="0"/>
                          <a:ea typeface="+mn-ea"/>
                          <a:cs typeface="+mn-cs"/>
                        </a:rPr>
                        <a:t> müfredatlarında ortak bulunan derslerden öğrencinin almış olduğu derslere çift </a:t>
                      </a:r>
                      <a:r>
                        <a:rPr lang="tr-TR" sz="1000" b="0" i="0" u="none" strike="noStrike" kern="1200" dirty="0" err="1" smtClean="0">
                          <a:solidFill>
                            <a:srgbClr val="000000"/>
                          </a:solidFill>
                          <a:effectLst/>
                          <a:latin typeface="Calibri" panose="020F0502020204030204" pitchFamily="34" charset="0"/>
                          <a:ea typeface="+mn-ea"/>
                          <a:cs typeface="+mn-cs"/>
                        </a:rPr>
                        <a:t>anadal</a:t>
                      </a:r>
                      <a:r>
                        <a:rPr lang="tr-TR" sz="1000" b="0" i="0" u="none" strike="noStrike" kern="1200" dirty="0" smtClean="0">
                          <a:solidFill>
                            <a:srgbClr val="000000"/>
                          </a:solidFill>
                          <a:effectLst/>
                          <a:latin typeface="Calibri" panose="020F0502020204030204" pitchFamily="34" charset="0"/>
                          <a:ea typeface="+mn-ea"/>
                          <a:cs typeface="+mn-cs"/>
                        </a:rPr>
                        <a:t>/</a:t>
                      </a:r>
                      <a:r>
                        <a:rPr lang="tr-TR" sz="1000" b="0" i="0" u="none" strike="noStrike" kern="1200" dirty="0" err="1" smtClean="0">
                          <a:solidFill>
                            <a:srgbClr val="000000"/>
                          </a:solidFill>
                          <a:effectLst/>
                          <a:latin typeface="Calibri" panose="020F0502020204030204" pitchFamily="34" charset="0"/>
                          <a:ea typeface="+mn-ea"/>
                          <a:cs typeface="+mn-cs"/>
                        </a:rPr>
                        <a:t>yandal</a:t>
                      </a:r>
                      <a:r>
                        <a:rPr lang="tr-TR" sz="1000" b="0" i="0" u="none" strike="noStrike" kern="1200" dirty="0" smtClean="0">
                          <a:solidFill>
                            <a:srgbClr val="000000"/>
                          </a:solidFill>
                          <a:effectLst/>
                          <a:latin typeface="Calibri" panose="020F0502020204030204" pitchFamily="34" charset="0"/>
                          <a:ea typeface="+mn-ea"/>
                          <a:cs typeface="+mn-cs"/>
                        </a:rPr>
                        <a:t> programında harfli başarı notu ve AND işareti verilir maddesine istinaden olması gereken; ÇAP yapan öğrencilerinin </a:t>
                      </a:r>
                      <a:r>
                        <a:rPr lang="tr-TR" sz="1000" b="0" i="0" u="none" strike="noStrike" kern="1200" dirty="0" err="1" smtClean="0">
                          <a:solidFill>
                            <a:srgbClr val="000000"/>
                          </a:solidFill>
                          <a:effectLst/>
                          <a:latin typeface="Calibri" panose="020F0502020204030204" pitchFamily="34" charset="0"/>
                          <a:ea typeface="+mn-ea"/>
                          <a:cs typeface="+mn-cs"/>
                        </a:rPr>
                        <a:t>Anadaldan</a:t>
                      </a:r>
                      <a:r>
                        <a:rPr lang="tr-TR" sz="1000" b="0" i="0" u="none" strike="noStrike" kern="1200" dirty="0" smtClean="0">
                          <a:solidFill>
                            <a:srgbClr val="000000"/>
                          </a:solidFill>
                          <a:effectLst/>
                          <a:latin typeface="Calibri" panose="020F0502020204030204" pitchFamily="34" charset="0"/>
                          <a:ea typeface="+mn-ea"/>
                          <a:cs typeface="+mn-cs"/>
                        </a:rPr>
                        <a:t> aldığı seçmeli derslerinin, ÇAP transkriptinde ANADAL (AND) seçeneğinin olmaması neticesinde sadece intibak olarak işlenmesi </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23855125"/>
                  </a:ext>
                </a:extLst>
              </a:tr>
              <a:tr h="348989">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T17- </a:t>
                      </a:r>
                      <a:r>
                        <a:rPr lang="tr-TR" sz="1000" b="0" i="0" u="none" strike="noStrike" kern="1200" dirty="0" err="1" smtClean="0">
                          <a:solidFill>
                            <a:srgbClr val="000000"/>
                          </a:solidFill>
                          <a:effectLst/>
                          <a:latin typeface="Calibri" panose="020F0502020204030204" pitchFamily="34" charset="0"/>
                          <a:ea typeface="+mn-ea"/>
                          <a:cs typeface="+mn-cs"/>
                        </a:rPr>
                        <a:t>Yandal</a:t>
                      </a:r>
                      <a:r>
                        <a:rPr lang="tr-TR" sz="1000" b="0" i="0" u="none" strike="noStrike" kern="1200" dirty="0" smtClean="0">
                          <a:solidFill>
                            <a:srgbClr val="000000"/>
                          </a:solidFill>
                          <a:effectLst/>
                          <a:latin typeface="Calibri" panose="020F0502020204030204" pitchFamily="34" charset="0"/>
                          <a:ea typeface="+mn-ea"/>
                          <a:cs typeface="+mn-cs"/>
                        </a:rPr>
                        <a:t> sertifikası, yüksek onur belgesi, onur belgesi, sistemden basılamıyor. Tanıtımdan talep ediliyor.</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905291738"/>
                  </a:ext>
                </a:extLst>
              </a:tr>
              <a:tr h="481152">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T18- Askerlik durum belgesinde öğrencilerin dönem ve sınıf bilgilerinin sistem üzerinden otomatik gelmemesi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82409110"/>
                  </a:ext>
                </a:extLst>
              </a:tr>
            </a:tbl>
          </a:graphicData>
        </a:graphic>
      </p:graphicFrame>
      <p:sp>
        <p:nvSpPr>
          <p:cNvPr id="7" name="Dikdörtgen 6"/>
          <p:cNvSpPr/>
          <p:nvPr/>
        </p:nvSpPr>
        <p:spPr>
          <a:xfrm>
            <a:off x="7916339" y="233093"/>
            <a:ext cx="301686" cy="369332"/>
          </a:xfrm>
          <a:prstGeom prst="rect">
            <a:avLst/>
          </a:prstGeom>
        </p:spPr>
        <p:txBody>
          <a:bodyPr wrap="none">
            <a:spAutoFit/>
          </a:bodyPr>
          <a:lstStyle/>
          <a:p>
            <a:r>
              <a:rPr lang="tr-TR" dirty="0" smtClean="0">
                <a:solidFill>
                  <a:schemeClr val="tx2"/>
                </a:solidFill>
              </a:rPr>
              <a:t>4</a:t>
            </a:r>
            <a:endParaRPr lang="tr-TR" dirty="0">
              <a:solidFill>
                <a:schemeClr val="tx2"/>
              </a:solidFill>
            </a:endParaRPr>
          </a:p>
        </p:txBody>
      </p:sp>
    </p:spTree>
    <p:extLst>
      <p:ext uri="{BB962C8B-B14F-4D97-AF65-F5344CB8AC3E}">
        <p14:creationId xmlns:p14="http://schemas.microsoft.com/office/powerpoint/2010/main" val="1138533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416876" y="119032"/>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158860"/>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xmlns="" id="{71D4A1E5-060A-49D3-A943-BEC00AFE7E9A}"/>
              </a:ext>
            </a:extLst>
          </p:cNvPr>
          <p:cNvGraphicFramePr>
            <a:graphicFrameLocks noGrp="1"/>
          </p:cNvGraphicFramePr>
          <p:nvPr>
            <p:extLst>
              <p:ext uri="{D42A27DB-BD31-4B8C-83A1-F6EECF244321}">
                <p14:modId xmlns:p14="http://schemas.microsoft.com/office/powerpoint/2010/main" val="1914477811"/>
              </p:ext>
            </p:extLst>
          </p:nvPr>
        </p:nvGraphicFramePr>
        <p:xfrm>
          <a:off x="374071" y="1255317"/>
          <a:ext cx="8489373" cy="5333645"/>
        </p:xfrm>
        <a:graphic>
          <a:graphicData uri="http://schemas.openxmlformats.org/drawingml/2006/table">
            <a:tbl>
              <a:tblPr/>
              <a:tblGrid>
                <a:gridCol w="1878040">
                  <a:extLst>
                    <a:ext uri="{9D8B030D-6E8A-4147-A177-3AD203B41FA5}">
                      <a16:colId xmlns:a16="http://schemas.microsoft.com/office/drawing/2014/main" xmlns="" val="3918363564"/>
                    </a:ext>
                  </a:extLst>
                </a:gridCol>
                <a:gridCol w="2192281">
                  <a:extLst>
                    <a:ext uri="{9D8B030D-6E8A-4147-A177-3AD203B41FA5}">
                      <a16:colId xmlns:a16="http://schemas.microsoft.com/office/drawing/2014/main" xmlns="" val="1683979601"/>
                    </a:ext>
                  </a:extLst>
                </a:gridCol>
                <a:gridCol w="2209526">
                  <a:extLst>
                    <a:ext uri="{9D8B030D-6E8A-4147-A177-3AD203B41FA5}">
                      <a16:colId xmlns:a16="http://schemas.microsoft.com/office/drawing/2014/main" xmlns="" val="2592459544"/>
                    </a:ext>
                  </a:extLst>
                </a:gridCol>
                <a:gridCol w="2209526">
                  <a:extLst>
                    <a:ext uri="{9D8B030D-6E8A-4147-A177-3AD203B41FA5}">
                      <a16:colId xmlns:a16="http://schemas.microsoft.com/office/drawing/2014/main" xmlns="" val="588152821"/>
                    </a:ext>
                  </a:extLst>
                </a:gridCol>
              </a:tblGrid>
              <a:tr h="589593">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0355102"/>
                  </a:ext>
                </a:extLst>
              </a:tr>
              <a:tr h="783990">
                <a:tc>
                  <a:txBody>
                    <a:bodyPr/>
                    <a:lstStyle/>
                    <a:p>
                      <a:pPr algn="l" fontAlgn="ct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T19- İlgili fakülte ders programlarının toplu olarak </a:t>
                      </a:r>
                      <a:r>
                        <a:rPr lang="tr-TR" sz="1000" b="0" i="0" u="none" strike="noStrike" kern="1200" dirty="0" err="1" smtClean="0">
                          <a:solidFill>
                            <a:srgbClr val="000000"/>
                          </a:solidFill>
                          <a:effectLst/>
                          <a:latin typeface="Calibri" panose="020F0502020204030204" pitchFamily="34" charset="0"/>
                          <a:ea typeface="+mn-ea"/>
                          <a:cs typeface="+mn-cs"/>
                        </a:rPr>
                        <a:t>OİBS'de</a:t>
                      </a:r>
                      <a:r>
                        <a:rPr lang="tr-TR" sz="1000" b="0" i="0" u="none" strike="noStrike" kern="1200" dirty="0" smtClean="0">
                          <a:solidFill>
                            <a:srgbClr val="000000"/>
                          </a:solidFill>
                          <a:effectLst/>
                          <a:latin typeface="Calibri" panose="020F0502020204030204" pitchFamily="34" charset="0"/>
                          <a:ea typeface="+mn-ea"/>
                          <a:cs typeface="+mn-cs"/>
                        </a:rPr>
                        <a:t> olmaması neticesinde, öğrencinin çakışan derslerinin yerine alabileceği alternatif derslerin programını görememesi nedeniyle Öğrenci İşlerinden talep etmesi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63968908"/>
                  </a:ext>
                </a:extLst>
              </a:tr>
              <a:tr h="348989">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T20-OİBS'de birden fazla müfredatın aynı anda yürütülmesi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15462751"/>
                  </a:ext>
                </a:extLst>
              </a:tr>
              <a:tr h="481746">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T21-Mezuniyet transkriptinde F ya da FX notu olmasına rağmen öğrenci mezuniyetine sistemin izin vermesi, herhangi bir uyarı alınmaması.</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82415262"/>
                  </a:ext>
                </a:extLst>
              </a:tr>
              <a:tr h="481746">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T22-Hazırlık azami süresi dolan öğrencilerde sistemin uyarı vermemesi.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23855125"/>
                  </a:ext>
                </a:extLst>
              </a:tr>
              <a:tr h="348989">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T23-Diploma ekinde ve Mezuniyet Not döküm belgesinde </a:t>
                      </a:r>
                      <a:r>
                        <a:rPr lang="tr-TR" sz="1000" b="0" i="0" u="none" strike="noStrike" kern="1200" dirty="0" err="1" smtClean="0">
                          <a:solidFill>
                            <a:srgbClr val="000000"/>
                          </a:solidFill>
                          <a:effectLst/>
                          <a:latin typeface="Calibri" panose="020F0502020204030204" pitchFamily="34" charset="0"/>
                          <a:ea typeface="+mn-ea"/>
                          <a:cs typeface="+mn-cs"/>
                        </a:rPr>
                        <a:t>Erasmus</a:t>
                      </a:r>
                      <a:r>
                        <a:rPr lang="tr-TR" sz="1000" b="0" i="0" u="none" strike="noStrike" kern="1200" dirty="0" smtClean="0">
                          <a:solidFill>
                            <a:srgbClr val="000000"/>
                          </a:solidFill>
                          <a:effectLst/>
                          <a:latin typeface="Calibri" panose="020F0502020204030204" pitchFamily="34" charset="0"/>
                          <a:ea typeface="+mn-ea"/>
                          <a:cs typeface="+mn-cs"/>
                        </a:rPr>
                        <a:t> yapan öğrencilerin bilgilerinin görünmemesi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905291738"/>
                  </a:ext>
                </a:extLst>
              </a:tr>
              <a:tr h="481152">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T24-Duplikata mezuniyet belgesinin sistem üzerinden basılamaması.</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82409110"/>
                  </a:ext>
                </a:extLst>
              </a:tr>
              <a:tr h="481152">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T25-Öğrencilerin Transkriptinde hazırlık durum bilgilerinin ve staj bilgilerinin görünmemesi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81152">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T26-Askerlik durum bilgilerinin </a:t>
                      </a:r>
                      <a:r>
                        <a:rPr lang="tr-TR" sz="1000" b="0" i="0" u="none" strike="noStrike" kern="1200" dirty="0" err="1" smtClean="0">
                          <a:solidFill>
                            <a:srgbClr val="000000"/>
                          </a:solidFill>
                          <a:effectLst/>
                          <a:latin typeface="Calibri" panose="020F0502020204030204" pitchFamily="34" charset="0"/>
                          <a:ea typeface="+mn-ea"/>
                          <a:cs typeface="+mn-cs"/>
                        </a:rPr>
                        <a:t>ASAL'a</a:t>
                      </a:r>
                      <a:r>
                        <a:rPr lang="tr-TR" sz="1000" b="0" i="0" u="none" strike="noStrike" kern="1200" dirty="0" smtClean="0">
                          <a:solidFill>
                            <a:srgbClr val="000000"/>
                          </a:solidFill>
                          <a:effectLst/>
                          <a:latin typeface="Calibri" panose="020F0502020204030204" pitchFamily="34" charset="0"/>
                          <a:ea typeface="+mn-ea"/>
                          <a:cs typeface="+mn-cs"/>
                        </a:rPr>
                        <a:t> toplu eşitlenmemesi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81152">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4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T27-Sistem tarafından hata uyarılarının açık ve net olması  (hata kodlarının neyi ifade ettiği) </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7" name="Dikdörtgen 6"/>
          <p:cNvSpPr/>
          <p:nvPr/>
        </p:nvSpPr>
        <p:spPr>
          <a:xfrm>
            <a:off x="7916339" y="233093"/>
            <a:ext cx="301686" cy="369332"/>
          </a:xfrm>
          <a:prstGeom prst="rect">
            <a:avLst/>
          </a:prstGeom>
        </p:spPr>
        <p:txBody>
          <a:bodyPr wrap="none">
            <a:spAutoFit/>
          </a:bodyPr>
          <a:lstStyle/>
          <a:p>
            <a:r>
              <a:rPr lang="tr-TR" dirty="0" smtClean="0">
                <a:solidFill>
                  <a:schemeClr val="tx2"/>
                </a:solidFill>
              </a:rPr>
              <a:t>5</a:t>
            </a:r>
            <a:endParaRPr lang="tr-TR" dirty="0">
              <a:solidFill>
                <a:schemeClr val="tx2"/>
              </a:solidFill>
            </a:endParaRPr>
          </a:p>
        </p:txBody>
      </p:sp>
    </p:spTree>
    <p:extLst>
      <p:ext uri="{BB962C8B-B14F-4D97-AF65-F5344CB8AC3E}">
        <p14:creationId xmlns:p14="http://schemas.microsoft.com/office/powerpoint/2010/main" val="32153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416876" y="119032"/>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158860"/>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xmlns="" id="{71D4A1E5-060A-49D3-A943-BEC00AFE7E9A}"/>
              </a:ext>
            </a:extLst>
          </p:cNvPr>
          <p:cNvGraphicFramePr>
            <a:graphicFrameLocks noGrp="1"/>
          </p:cNvGraphicFramePr>
          <p:nvPr>
            <p:extLst>
              <p:ext uri="{D42A27DB-BD31-4B8C-83A1-F6EECF244321}">
                <p14:modId xmlns:p14="http://schemas.microsoft.com/office/powerpoint/2010/main" val="1955054487"/>
              </p:ext>
            </p:extLst>
          </p:nvPr>
        </p:nvGraphicFramePr>
        <p:xfrm>
          <a:off x="374072" y="642253"/>
          <a:ext cx="8489373" cy="6444348"/>
        </p:xfrm>
        <a:graphic>
          <a:graphicData uri="http://schemas.openxmlformats.org/drawingml/2006/table">
            <a:tbl>
              <a:tblPr/>
              <a:tblGrid>
                <a:gridCol w="1878040">
                  <a:extLst>
                    <a:ext uri="{9D8B030D-6E8A-4147-A177-3AD203B41FA5}">
                      <a16:colId xmlns:a16="http://schemas.microsoft.com/office/drawing/2014/main" xmlns="" val="3918363564"/>
                    </a:ext>
                  </a:extLst>
                </a:gridCol>
                <a:gridCol w="2192281">
                  <a:extLst>
                    <a:ext uri="{9D8B030D-6E8A-4147-A177-3AD203B41FA5}">
                      <a16:colId xmlns:a16="http://schemas.microsoft.com/office/drawing/2014/main" xmlns="" val="1683979601"/>
                    </a:ext>
                  </a:extLst>
                </a:gridCol>
                <a:gridCol w="2209526">
                  <a:extLst>
                    <a:ext uri="{9D8B030D-6E8A-4147-A177-3AD203B41FA5}">
                      <a16:colId xmlns:a16="http://schemas.microsoft.com/office/drawing/2014/main" xmlns="" val="2592459544"/>
                    </a:ext>
                  </a:extLst>
                </a:gridCol>
                <a:gridCol w="2209526">
                  <a:extLst>
                    <a:ext uri="{9D8B030D-6E8A-4147-A177-3AD203B41FA5}">
                      <a16:colId xmlns:a16="http://schemas.microsoft.com/office/drawing/2014/main" xmlns="" val="588152821"/>
                    </a:ext>
                  </a:extLst>
                </a:gridCol>
              </a:tblGrid>
              <a:tr h="594533">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0355102"/>
                  </a:ext>
                </a:extLst>
              </a:tr>
              <a:tr h="1846646">
                <a:tc>
                  <a:txBody>
                    <a:bodyPr/>
                    <a:lstStyle/>
                    <a:p>
                      <a:pPr algn="l" fontAlgn="ct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457207" rtl="0" eaLnBrk="1" fontAlgn="ctr" latinLnBrk="0" hangingPunct="1">
                        <a:lnSpc>
                          <a:spcPct val="100000"/>
                        </a:lnSpc>
                        <a:spcBef>
                          <a:spcPts val="0"/>
                        </a:spcBef>
                        <a:spcAft>
                          <a:spcPts val="0"/>
                        </a:spcAft>
                        <a:buClrTx/>
                        <a:buSzTx/>
                        <a:buFontTx/>
                        <a:buNone/>
                        <a:tabLst/>
                        <a:defRPr/>
                      </a:pPr>
                      <a:r>
                        <a:rPr lang="tr-TR" sz="1000" b="0" i="0" u="none" strike="noStrike" kern="1200" dirty="0" smtClean="0">
                          <a:solidFill>
                            <a:srgbClr val="000000"/>
                          </a:solidFill>
                          <a:effectLst/>
                          <a:latin typeface="Calibri" panose="020F0502020204030204" pitchFamily="34" charset="0"/>
                          <a:ea typeface="+mn-ea"/>
                          <a:cs typeface="+mn-cs"/>
                        </a:rPr>
                        <a:t>T28-Öğrenci ders ekle/bırak aşamasında bir ders eklenip ya da çıkarıldığında tüm derslerin onayının kalkması, ve tümünde bozulma meydana gelmesi,  Sistem bu yönde herhangi bir yönlendirme yapmamaktadır. danışman onayına gönderilme uyarısı verilmelidir. Normal ders kaydı yaparken de sonunda öğrenciye muhakkak ders kaydınız tamamlanmadı devam etmek istiyor musunuz gibi uyarı vermemesi</a:t>
                      </a:r>
                    </a:p>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63968908"/>
                  </a:ext>
                </a:extLst>
              </a:tr>
              <a:tr h="924585">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T29-Öğrencinin daha önce alıp kaldığı fakat ilgili dönemde açılmamış dersi sistemin almaya zorlaması. Ders güz/bahar döneminde açık değilse sistem o dersi almaya zorlamamalı ve başka dersi almasına olanak vermeli. </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15462751"/>
                  </a:ext>
                </a:extLst>
              </a:tr>
              <a:tr h="1385615">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T30-15 kişiyi doldurmayan derslerin kapatılmasının yönetilmesi. Olasılıkları düşünmek gerektiği üzerinden tekrar konuşularak, seçmeli ders en az 10 kişi olması, hocanın tercihi de esas alınmalı. Ekle – çıkart haftasında sayının altında ise otomatik olarak kapatılması, sistemin uyarı mesajı vermesi konusunda çözüm geliştirilmesi gerekmekte.</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82415262"/>
                  </a:ext>
                </a:extLst>
              </a:tr>
              <a:tr h="1692969">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T31-Aynı dersin 2.kez ya da 3.kez alınması halinde sistemin otomatik olarak bağlamaması durumu.(öğrenci ders yönetimi sayfasına bununla ilgili bir uyarı eklenmesi) Bu işlemin otomatik yapılmaması sonucunda mezuniyette F çıkması, D ya da C yükseltmelerde gözden kaçması, hatalı mezuniyet durumu. Seçmeli ders ilgili dönemde açılmayacaksa, seçmeli dersin yerine ne aldığı uyarısının gelmemesi.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23855125"/>
                  </a:ext>
                </a:extLst>
              </a:tr>
            </a:tbl>
          </a:graphicData>
        </a:graphic>
      </p:graphicFrame>
      <p:sp>
        <p:nvSpPr>
          <p:cNvPr id="7" name="Dikdörtgen 6"/>
          <p:cNvSpPr/>
          <p:nvPr/>
        </p:nvSpPr>
        <p:spPr>
          <a:xfrm>
            <a:off x="7916339" y="233093"/>
            <a:ext cx="301686" cy="369332"/>
          </a:xfrm>
          <a:prstGeom prst="rect">
            <a:avLst/>
          </a:prstGeom>
        </p:spPr>
        <p:txBody>
          <a:bodyPr wrap="none">
            <a:spAutoFit/>
          </a:bodyPr>
          <a:lstStyle/>
          <a:p>
            <a:r>
              <a:rPr lang="tr-TR" dirty="0" smtClean="0">
                <a:solidFill>
                  <a:schemeClr val="tx2"/>
                </a:solidFill>
              </a:rPr>
              <a:t>6</a:t>
            </a:r>
            <a:endParaRPr lang="tr-TR" dirty="0">
              <a:solidFill>
                <a:schemeClr val="tx2"/>
              </a:solidFill>
            </a:endParaRPr>
          </a:p>
        </p:txBody>
      </p:sp>
    </p:spTree>
    <p:extLst>
      <p:ext uri="{BB962C8B-B14F-4D97-AF65-F5344CB8AC3E}">
        <p14:creationId xmlns:p14="http://schemas.microsoft.com/office/powerpoint/2010/main" val="1347820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416876" y="119032"/>
            <a:ext cx="4403764"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SWOT (GZFT) ANALİZİ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3" y="158860"/>
            <a:ext cx="2088232" cy="4435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a:extLst>
              <a:ext uri="{FF2B5EF4-FFF2-40B4-BE49-F238E27FC236}">
                <a16:creationId xmlns:a16="http://schemas.microsoft.com/office/drawing/2014/main" xmlns="" id="{71D4A1E5-060A-49D3-A943-BEC00AFE7E9A}"/>
              </a:ext>
            </a:extLst>
          </p:cNvPr>
          <p:cNvGraphicFramePr>
            <a:graphicFrameLocks noGrp="1"/>
          </p:cNvGraphicFramePr>
          <p:nvPr>
            <p:extLst>
              <p:ext uri="{D42A27DB-BD31-4B8C-83A1-F6EECF244321}">
                <p14:modId xmlns:p14="http://schemas.microsoft.com/office/powerpoint/2010/main" val="681816640"/>
              </p:ext>
            </p:extLst>
          </p:nvPr>
        </p:nvGraphicFramePr>
        <p:xfrm>
          <a:off x="374072" y="1215736"/>
          <a:ext cx="8489373" cy="4482940"/>
        </p:xfrm>
        <a:graphic>
          <a:graphicData uri="http://schemas.openxmlformats.org/drawingml/2006/table">
            <a:tbl>
              <a:tblPr/>
              <a:tblGrid>
                <a:gridCol w="1878040">
                  <a:extLst>
                    <a:ext uri="{9D8B030D-6E8A-4147-A177-3AD203B41FA5}">
                      <a16:colId xmlns:a16="http://schemas.microsoft.com/office/drawing/2014/main" xmlns="" val="3918363564"/>
                    </a:ext>
                  </a:extLst>
                </a:gridCol>
                <a:gridCol w="2192281">
                  <a:extLst>
                    <a:ext uri="{9D8B030D-6E8A-4147-A177-3AD203B41FA5}">
                      <a16:colId xmlns:a16="http://schemas.microsoft.com/office/drawing/2014/main" xmlns="" val="1683979601"/>
                    </a:ext>
                  </a:extLst>
                </a:gridCol>
                <a:gridCol w="2209526">
                  <a:extLst>
                    <a:ext uri="{9D8B030D-6E8A-4147-A177-3AD203B41FA5}">
                      <a16:colId xmlns:a16="http://schemas.microsoft.com/office/drawing/2014/main" xmlns="" val="2592459544"/>
                    </a:ext>
                  </a:extLst>
                </a:gridCol>
                <a:gridCol w="2209526">
                  <a:extLst>
                    <a:ext uri="{9D8B030D-6E8A-4147-A177-3AD203B41FA5}">
                      <a16:colId xmlns:a16="http://schemas.microsoft.com/office/drawing/2014/main" xmlns="" val="588152821"/>
                    </a:ext>
                  </a:extLst>
                </a:gridCol>
              </a:tblGrid>
              <a:tr h="541625">
                <a:tc>
                  <a:txBody>
                    <a:bodyPr/>
                    <a:lstStyle/>
                    <a:p>
                      <a:pPr algn="ctr" fontAlgn="ctr"/>
                      <a:r>
                        <a:rPr lang="tr-TR" sz="1200" b="1" i="0" u="none" strike="noStrike" dirty="0">
                          <a:solidFill>
                            <a:srgbClr val="000000"/>
                          </a:solidFill>
                          <a:effectLst/>
                          <a:latin typeface="Calibri" panose="020F0502020204030204" pitchFamily="34" charset="0"/>
                        </a:rPr>
                        <a:t>GÜÇLÜ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ZAYIF YÖNLER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FIRSATLAR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TEHDİTLER</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0355102"/>
                  </a:ext>
                </a:extLst>
              </a:tr>
              <a:tr h="663721">
                <a:tc>
                  <a:txBody>
                    <a:bodyPr/>
                    <a:lstStyle/>
                    <a:p>
                      <a:pPr algn="l" fontAlgn="ctr"/>
                      <a:endParaRPr lang="tr-TR" sz="10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T32-Diploma ve diploma eki basıldığında daha önce basıldıysa basıldığına dair bilgi gelmemesi</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63968908"/>
                  </a:ext>
                </a:extLst>
              </a:tr>
              <a:tr h="842306">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000" b="0" i="0" u="none" strike="noStrike" kern="1200" dirty="0" smtClean="0">
                          <a:solidFill>
                            <a:srgbClr val="000000"/>
                          </a:solidFill>
                          <a:effectLst/>
                          <a:latin typeface="Calibri" panose="020F0502020204030204" pitchFamily="34" charset="0"/>
                          <a:ea typeface="+mn-ea"/>
                          <a:cs typeface="+mn-cs"/>
                        </a:rPr>
                        <a:t>T33-Öğrenci Bilgi Sisteminde Yüksek Öğretim Kurumlarından çıkarma cezası alan öğrenci kayıtlarının tutulduğu listenin olmaması (ambargolu öğrenciler gibi bir ekran)</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15462751"/>
                  </a:ext>
                </a:extLst>
              </a:tr>
              <a:tr h="892976">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000" b="0" i="0" u="none" strike="noStrike" kern="1200" dirty="0" smtClean="0">
                          <a:solidFill>
                            <a:srgbClr val="000000"/>
                          </a:solidFill>
                          <a:effectLst/>
                          <a:latin typeface="Calibri" panose="020F0502020204030204" pitchFamily="34" charset="0"/>
                          <a:ea typeface="+mn-ea"/>
                          <a:cs typeface="+mn-cs"/>
                        </a:rPr>
                        <a:t>T34-Her dönem başında Fakültelere açılan derslerin (özellikle Rektörlük dersi ise) Rektörlüğün üstüne çıkması ve bulunamaması ya da bölüme açılan derslerin Fakülteler üzerine çıkması.</a:t>
                      </a: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82415262"/>
                  </a:ext>
                </a:extLst>
              </a:tr>
              <a:tr h="1542312">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0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23855125"/>
                  </a:ext>
                </a:extLst>
              </a:tr>
            </a:tbl>
          </a:graphicData>
        </a:graphic>
      </p:graphicFrame>
      <p:sp>
        <p:nvSpPr>
          <p:cNvPr id="7" name="Dikdörtgen 6"/>
          <p:cNvSpPr/>
          <p:nvPr/>
        </p:nvSpPr>
        <p:spPr>
          <a:xfrm>
            <a:off x="7916339" y="233093"/>
            <a:ext cx="301686" cy="369332"/>
          </a:xfrm>
          <a:prstGeom prst="rect">
            <a:avLst/>
          </a:prstGeom>
        </p:spPr>
        <p:txBody>
          <a:bodyPr wrap="none">
            <a:spAutoFit/>
          </a:bodyPr>
          <a:lstStyle/>
          <a:p>
            <a:r>
              <a:rPr lang="tr-TR" dirty="0">
                <a:solidFill>
                  <a:schemeClr val="tx2"/>
                </a:solidFill>
              </a:rPr>
              <a:t>7</a:t>
            </a:r>
          </a:p>
        </p:txBody>
      </p:sp>
    </p:spTree>
    <p:extLst>
      <p:ext uri="{BB962C8B-B14F-4D97-AF65-F5344CB8AC3E}">
        <p14:creationId xmlns:p14="http://schemas.microsoft.com/office/powerpoint/2010/main" val="2951425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45256" y="198090"/>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767"/>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1518997826"/>
              </p:ext>
            </p:extLst>
          </p:nvPr>
        </p:nvGraphicFramePr>
        <p:xfrm>
          <a:off x="323527" y="941890"/>
          <a:ext cx="8602263" cy="5843439"/>
        </p:xfrm>
        <a:graphic>
          <a:graphicData uri="http://schemas.openxmlformats.org/drawingml/2006/table">
            <a:tbl>
              <a:tblPr/>
              <a:tblGrid>
                <a:gridCol w="2753773">
                  <a:extLst>
                    <a:ext uri="{9D8B030D-6E8A-4147-A177-3AD203B41FA5}">
                      <a16:colId xmlns:a16="http://schemas.microsoft.com/office/drawing/2014/main" xmlns="" val="3918363564"/>
                    </a:ext>
                  </a:extLst>
                </a:gridCol>
                <a:gridCol w="2912789">
                  <a:extLst>
                    <a:ext uri="{9D8B030D-6E8A-4147-A177-3AD203B41FA5}">
                      <a16:colId xmlns:a16="http://schemas.microsoft.com/office/drawing/2014/main" xmlns="" val="1683979601"/>
                    </a:ext>
                  </a:extLst>
                </a:gridCol>
                <a:gridCol w="2935701">
                  <a:extLst>
                    <a:ext uri="{9D8B030D-6E8A-4147-A177-3AD203B41FA5}">
                      <a16:colId xmlns:a16="http://schemas.microsoft.com/office/drawing/2014/main" xmlns="" val="259245954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0355102"/>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Öğrenciler</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Hizmet Alan</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Eğitim sürecinin sağlıklı bir şekilde yürütebilmesi için doğru bilgi/tutarlılık</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63968908"/>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İdari Birimler</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Mevzuat/Hizmet</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İşbirliği/Ekip çalışması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15462751"/>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Akademik Birimler</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Kuruma Hizmet</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Akademik başarıyı artırmak için doğru bilgi/tutarlılık/gerekli desteği almak </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82415262"/>
                  </a:ext>
                </a:extLst>
              </a:tr>
              <a:tr h="333432">
                <a:tc>
                  <a:txBody>
                    <a:bodyPr/>
                    <a:lstStyle/>
                    <a:p>
                      <a:pPr algn="l" fontAlgn="ctr"/>
                      <a:r>
                        <a:rPr lang="tr-TR" sz="1200" b="0" i="0" u="none" strike="noStrike" dirty="0">
                          <a:solidFill>
                            <a:srgbClr val="000000"/>
                          </a:solidFill>
                          <a:effectLst/>
                          <a:latin typeface="Calibri" panose="020F0502020204030204" pitchFamily="34" charset="0"/>
                        </a:rPr>
                        <a:t> </a:t>
                      </a:r>
                      <a:r>
                        <a:rPr lang="tr-TR" sz="1200" b="0" i="0" u="none" strike="noStrike" dirty="0" smtClean="0">
                          <a:solidFill>
                            <a:srgbClr val="000000"/>
                          </a:solidFill>
                          <a:effectLst/>
                          <a:latin typeface="Calibri" panose="020F0502020204030204" pitchFamily="34" charset="0"/>
                        </a:rPr>
                        <a:t>Yükseköğretim Kurulu Başkanlığı</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Mevzuat</a:t>
                      </a:r>
                      <a:endParaRPr lang="tr-TR" sz="12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Paydaşlar arası memnuniyeti arttırma, İşlemlerin mevzuata uygun yapılması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23855125"/>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Diğer Kamu Kurum ve Kuruluşları</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Mevzuat/Hizmet</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Öğrenci bilgilerinin düzenli ve sağlıklı bir şekilde iletilmesi</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905291738"/>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Üniversiteler</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Öğrenci İşlemleri ve Mevzuat</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Öğrenci işlemlerinin sağlıklı yürütülmesi ve bilgi paylaşımı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82409110"/>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Öğrenci Velileri</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Öğrencilerin finansman sağlayıcısı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Öğrencilere doğru bilgi ve gerekli desteği vermek</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159061239"/>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Öğrenci İşleri Çalışanları</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Hizmeti Üreten</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a:solidFill>
                            <a:srgbClr val="000000"/>
                          </a:solidFill>
                          <a:effectLst/>
                          <a:latin typeface="Calibri" panose="020F0502020204030204" pitchFamily="34" charset="0"/>
                          <a:ea typeface="+mn-ea"/>
                          <a:cs typeface="+mn-cs"/>
                        </a:rPr>
                        <a:t> </a:t>
                      </a:r>
                      <a:r>
                        <a:rPr lang="tr-TR" sz="1200" b="0" i="0" u="none" strike="noStrike" kern="1200" dirty="0" smtClean="0">
                          <a:solidFill>
                            <a:srgbClr val="000000"/>
                          </a:solidFill>
                          <a:effectLst/>
                          <a:latin typeface="Calibri" panose="020F0502020204030204" pitchFamily="34" charset="0"/>
                          <a:ea typeface="+mn-ea"/>
                          <a:cs typeface="+mn-cs"/>
                        </a:rPr>
                        <a:t>Motivasyon, kariyer, ücret, devamlılık</a:t>
                      </a:r>
                      <a:endParaRPr lang="tr-TR" sz="12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867738203"/>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Rektörlük</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Mevzuat/Hizmet</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Öğrenci işlemlerinin sağlıklı yürütülmesi</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59513874"/>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Genel Sekreterlik</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Mevzuat/Hizmet</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Öğrenci işlemlerinin sağlıklı yürütülmesi</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7529262"/>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Bağımsız Akredite Kuruluşu</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Bilgi/Mevzuat</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Raporlama, Kalite Bünyesinde Faaliyet Gösterme</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458300749"/>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Askerlik Şubeleri</a:t>
                      </a:r>
                      <a:r>
                        <a:rPr lang="tr-TR" sz="12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Erkek öğrencilerin eğitim durum bilgileri </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Öğrenci işlemlerinin sağlıklı yürütülmesi</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06431289"/>
                  </a:ext>
                </a:extLst>
              </a:tr>
              <a:tr h="333432">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Yükseköğretim Kurulu Eğitim-Öğretim Dairesi Başkanlığı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Bilgi/Mevzuat</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Paydaşlar arası bilgi aktarımı, Görüş Talebi, İşlemlerin mevzuata uygun yapılması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699661676"/>
                  </a:ext>
                </a:extLst>
              </a:tr>
              <a:tr h="333432">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Mahkemeler</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Bilgi/belge temini</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smtClean="0">
                          <a:solidFill>
                            <a:srgbClr val="000000"/>
                          </a:solidFill>
                          <a:effectLst/>
                          <a:latin typeface="Calibri" panose="020F0502020204030204" pitchFamily="34" charset="0"/>
                          <a:ea typeface="+mn-ea"/>
                          <a:cs typeface="+mn-cs"/>
                        </a:rPr>
                        <a:t>Doğru ve eksiksiz bilgi aktarımı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416796659"/>
                  </a:ext>
                </a:extLst>
              </a:tr>
              <a:tr h="333432">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Emniyet Müdürlüğü</a:t>
                      </a:r>
                      <a:endParaRPr lang="tr-TR" sz="12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Bilgi/belge temini</a:t>
                      </a:r>
                      <a:endParaRPr lang="tr-TR" sz="12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200" b="0" i="0" u="none" strike="noStrike" kern="1200" dirty="0" smtClean="0">
                          <a:solidFill>
                            <a:srgbClr val="000000"/>
                          </a:solidFill>
                          <a:effectLst/>
                          <a:latin typeface="Calibri" panose="020F0502020204030204" pitchFamily="34" charset="0"/>
                          <a:ea typeface="+mn-ea"/>
                          <a:cs typeface="+mn-cs"/>
                        </a:rPr>
                        <a:t>Doğru ve eksiksiz bilgi aktarımı</a:t>
                      </a:r>
                      <a:endParaRPr lang="tr-TR" sz="12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6" name="Dikdörtgen 5"/>
          <p:cNvSpPr/>
          <p:nvPr/>
        </p:nvSpPr>
        <p:spPr>
          <a:xfrm>
            <a:off x="7916339" y="233093"/>
            <a:ext cx="301686" cy="369332"/>
          </a:xfrm>
          <a:prstGeom prst="rect">
            <a:avLst/>
          </a:prstGeom>
        </p:spPr>
        <p:txBody>
          <a:bodyPr wrap="none">
            <a:spAutoFit/>
          </a:bodyPr>
          <a:lstStyle/>
          <a:p>
            <a:r>
              <a:rPr lang="tr-TR" dirty="0" smtClean="0">
                <a:solidFill>
                  <a:schemeClr val="tx2"/>
                </a:solidFill>
              </a:rPr>
              <a:t>8</a:t>
            </a:r>
            <a:endParaRPr lang="tr-TR" dirty="0">
              <a:solidFill>
                <a:schemeClr val="tx2"/>
              </a:solidFill>
            </a:endParaRPr>
          </a:p>
        </p:txBody>
      </p:sp>
    </p:spTree>
    <p:extLst>
      <p:ext uri="{BB962C8B-B14F-4D97-AF65-F5344CB8AC3E}">
        <p14:creationId xmlns:p14="http://schemas.microsoft.com/office/powerpoint/2010/main" val="459836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45256" y="198090"/>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767"/>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3633774678"/>
              </p:ext>
            </p:extLst>
          </p:nvPr>
        </p:nvGraphicFramePr>
        <p:xfrm>
          <a:off x="145475" y="1378308"/>
          <a:ext cx="8739227" cy="4886699"/>
        </p:xfrm>
        <a:graphic>
          <a:graphicData uri="http://schemas.openxmlformats.org/drawingml/2006/table">
            <a:tbl>
              <a:tblPr/>
              <a:tblGrid>
                <a:gridCol w="2431470">
                  <a:extLst>
                    <a:ext uri="{9D8B030D-6E8A-4147-A177-3AD203B41FA5}">
                      <a16:colId xmlns:a16="http://schemas.microsoft.com/office/drawing/2014/main" xmlns="" val="3918363564"/>
                    </a:ext>
                  </a:extLst>
                </a:gridCol>
                <a:gridCol w="3325314">
                  <a:extLst>
                    <a:ext uri="{9D8B030D-6E8A-4147-A177-3AD203B41FA5}">
                      <a16:colId xmlns:a16="http://schemas.microsoft.com/office/drawing/2014/main" xmlns="" val="1683979601"/>
                    </a:ext>
                  </a:extLst>
                </a:gridCol>
                <a:gridCol w="2982443">
                  <a:extLst>
                    <a:ext uri="{9D8B030D-6E8A-4147-A177-3AD203B41FA5}">
                      <a16:colId xmlns:a16="http://schemas.microsoft.com/office/drawing/2014/main" xmlns="" val="259245954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0355102"/>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Kredi ve Yurtlar Kurumu Müdürlüğü</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Öğrenci İşlemleri </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Öğrenci işlemlerinin sağlıklı yürütülmesi/Doğru ve eksiksiz bilgi aktarımı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63968908"/>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İl Göç İdaresi Başkanlığı</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Yabancı Uyruklu Öğrenci İşlemleri </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Öğrenci işlemlerinin sağlıklı yürütülmesi/Doğru ve eksiksiz bilgi aktarımı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15462751"/>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Konsolosluklar</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200" b="0" i="0" u="none" strike="noStrike" kern="1200" dirty="0">
                          <a:solidFill>
                            <a:srgbClr val="000000"/>
                          </a:solidFill>
                          <a:effectLst/>
                          <a:latin typeface="Calibri" panose="020F0502020204030204" pitchFamily="34" charset="0"/>
                          <a:ea typeface="+mn-ea"/>
                          <a:cs typeface="+mn-cs"/>
                        </a:rPr>
                        <a:t> </a:t>
                      </a:r>
                      <a:r>
                        <a:rPr lang="tr-TR" sz="1200" b="0" i="0" u="none" strike="noStrike" kern="1200" dirty="0" smtClean="0">
                          <a:solidFill>
                            <a:srgbClr val="000000"/>
                          </a:solidFill>
                          <a:effectLst/>
                          <a:latin typeface="Calibri" panose="020F0502020204030204" pitchFamily="34" charset="0"/>
                          <a:ea typeface="+mn-ea"/>
                          <a:cs typeface="+mn-cs"/>
                        </a:rPr>
                        <a:t>Öğrenci İşlemleri </a:t>
                      </a:r>
                      <a:endParaRPr lang="tr-TR" sz="1200" b="0" i="0" u="none" strike="noStrike" kern="120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Öğrenci işlemlerinin sağlıklı yürütülmesi/Doğru ve eksiksiz bilgi aktarımı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782415262"/>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Cezaevleri</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Bilgi/belge temini</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Doğru ve eksiksiz bilgi aktarımı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23855125"/>
                  </a:ext>
                </a:extLst>
              </a:tr>
              <a:tr h="333432">
                <a:tc>
                  <a:txBody>
                    <a:bodyPr/>
                    <a:lstStyle/>
                    <a:p>
                      <a:pPr algn="l" fontAlgn="ctr"/>
                      <a:r>
                        <a:rPr lang="tr-TR" sz="1200" b="0" i="0" u="none" strike="noStrike" dirty="0" smtClean="0">
                          <a:solidFill>
                            <a:srgbClr val="000000"/>
                          </a:solidFill>
                          <a:effectLst/>
                          <a:latin typeface="Calibri" panose="020F0502020204030204" pitchFamily="34" charset="0"/>
                        </a:rPr>
                        <a:t>Yükseköğretim Kalite Kurulu (YÖKAK)</a:t>
                      </a: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ABÜ İç Kalite Güvence Sisteminin oluşturulması ve ABÜ iç kalite güvencesinin artırılması</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l" defTabSz="457207" rtl="0" eaLnBrk="1" fontAlgn="ctr" latinLnBrk="0" hangingPunct="1"/>
                      <a:r>
                        <a:rPr lang="tr-TR" sz="1200" b="0" i="0" u="none" strike="noStrike" kern="1200" dirty="0" smtClean="0">
                          <a:solidFill>
                            <a:srgbClr val="000000"/>
                          </a:solidFill>
                          <a:effectLst/>
                          <a:latin typeface="Calibri" panose="020F0502020204030204" pitchFamily="34" charset="0"/>
                          <a:ea typeface="+mn-ea"/>
                          <a:cs typeface="+mn-cs"/>
                        </a:rPr>
                        <a:t>Düzenli olarak KİDR, Kurumsal Dış Değerlendirme ve Kurumsal Akreditasyon süreçlerinde işbirliği</a:t>
                      </a:r>
                      <a:r>
                        <a:rPr lang="tr-TR" sz="1200" b="0" i="0" u="none" strike="noStrike" kern="1200" dirty="0">
                          <a:solidFill>
                            <a:srgbClr val="000000"/>
                          </a:solidFill>
                          <a:effectLst/>
                          <a:latin typeface="Calibri" panose="020F0502020204030204" pitchFamily="34" charset="0"/>
                          <a:ea typeface="+mn-ea"/>
                          <a:cs typeface="+mn-cs"/>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905291738"/>
                  </a:ext>
                </a:extLst>
              </a:tr>
              <a:tr h="333432">
                <a:tc>
                  <a:txBody>
                    <a:bodyPr/>
                    <a:lstStyle/>
                    <a:p>
                      <a:pPr algn="l"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82409110"/>
                  </a:ext>
                </a:extLst>
              </a:tr>
              <a:tr h="333432">
                <a:tc>
                  <a:txBody>
                    <a:bodyPr/>
                    <a:lstStyle/>
                    <a:p>
                      <a:pPr algn="l"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159061239"/>
                  </a:ext>
                </a:extLst>
              </a:tr>
              <a:tr h="333432">
                <a:tc>
                  <a:txBody>
                    <a:bodyPr/>
                    <a:lstStyle/>
                    <a:p>
                      <a:pPr algn="l"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867738203"/>
                  </a:ext>
                </a:extLst>
              </a:tr>
              <a:tr h="333432">
                <a:tc>
                  <a:txBody>
                    <a:bodyPr/>
                    <a:lstStyle/>
                    <a:p>
                      <a:pPr algn="l"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59513874"/>
                  </a:ext>
                </a:extLst>
              </a:tr>
              <a:tr h="333432">
                <a:tc>
                  <a:txBody>
                    <a:bodyPr/>
                    <a:lstStyle/>
                    <a:p>
                      <a:pPr algn="l"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7529262"/>
                  </a:ext>
                </a:extLst>
              </a:tr>
              <a:tr h="333432">
                <a:tc>
                  <a:txBody>
                    <a:bodyPr/>
                    <a:lstStyle/>
                    <a:p>
                      <a:pPr algn="l"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458300749"/>
                  </a:ext>
                </a:extLst>
              </a:tr>
              <a:tr h="333432">
                <a:tc>
                  <a:txBody>
                    <a:bodyPr/>
                    <a:lstStyle/>
                    <a:p>
                      <a:pPr algn="l" fontAlgn="ctr"/>
                      <a:endParaRPr lang="tr-TR" sz="12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06431289"/>
                  </a:ext>
                </a:extLst>
              </a:tr>
            </a:tbl>
          </a:graphicData>
        </a:graphic>
      </p:graphicFrame>
      <p:sp>
        <p:nvSpPr>
          <p:cNvPr id="6" name="Dikdörtgen 5"/>
          <p:cNvSpPr/>
          <p:nvPr/>
        </p:nvSpPr>
        <p:spPr>
          <a:xfrm>
            <a:off x="7916339" y="233093"/>
            <a:ext cx="301686" cy="369332"/>
          </a:xfrm>
          <a:prstGeom prst="rect">
            <a:avLst/>
          </a:prstGeom>
        </p:spPr>
        <p:txBody>
          <a:bodyPr wrap="none">
            <a:spAutoFit/>
          </a:bodyPr>
          <a:lstStyle/>
          <a:p>
            <a:r>
              <a:rPr lang="tr-TR" dirty="0">
                <a:solidFill>
                  <a:schemeClr val="tx2"/>
                </a:solidFill>
              </a:rPr>
              <a:t>9</a:t>
            </a:r>
          </a:p>
        </p:txBody>
      </p:sp>
    </p:spTree>
    <p:extLst>
      <p:ext uri="{BB962C8B-B14F-4D97-AF65-F5344CB8AC3E}">
        <p14:creationId xmlns:p14="http://schemas.microsoft.com/office/powerpoint/2010/main" val="2398795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xmlns=""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a:t>
            </a:r>
            <a:r>
              <a:rPr lang="tr-TR" sz="2800" b="1" dirty="0" smtClean="0">
                <a:solidFill>
                  <a:schemeClr val="accent6"/>
                </a:solidFill>
                <a:effectLst>
                  <a:outerShdw blurRad="38100" dist="38100" dir="2700000" algn="tl">
                    <a:srgbClr val="000000">
                      <a:alpha val="43137"/>
                    </a:srgbClr>
                  </a:outerShdw>
                </a:effectLst>
                <a:ea typeface="+mj-ea"/>
                <a:cs typeface="+mj-cs"/>
              </a:rPr>
              <a:t>ve </a:t>
            </a:r>
            <a:r>
              <a:rPr lang="en-US" sz="2800" b="1" dirty="0" smtClean="0">
                <a:solidFill>
                  <a:schemeClr val="accent6"/>
                </a:solidFill>
                <a:effectLst>
                  <a:outerShdw blurRad="38100" dist="38100" dir="2700000" algn="tl">
                    <a:srgbClr val="000000">
                      <a:alpha val="43137"/>
                    </a:srgbClr>
                  </a:outerShdw>
                </a:effectLst>
                <a:ea typeface="+mj-ea"/>
                <a:cs typeface="+mj-cs"/>
              </a:rPr>
              <a:t> </a:t>
            </a:r>
            <a:r>
              <a:rPr lang="en-US" sz="2800" b="1" dirty="0">
                <a:solidFill>
                  <a:schemeClr val="accent6"/>
                </a:solidFill>
                <a:effectLst>
                  <a:outerShdw blurRad="38100" dist="38100" dir="2700000" algn="tl">
                    <a:srgbClr val="000000">
                      <a:alpha val="43137"/>
                    </a:srgbClr>
                  </a:outerShdw>
                </a:effectLst>
                <a:ea typeface="+mj-ea"/>
                <a:cs typeface="+mj-cs"/>
              </a:rPr>
              <a:t>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xmlns="" id="{8304B644-425E-4186-B593-E25613CE91FE}"/>
              </a:ext>
            </a:extLst>
          </p:cNvPr>
          <p:cNvGraphicFramePr>
            <a:graphicFrameLocks noGrp="1"/>
          </p:cNvGraphicFramePr>
          <p:nvPr>
            <p:extLst>
              <p:ext uri="{D42A27DB-BD31-4B8C-83A1-F6EECF244321}">
                <p14:modId xmlns:p14="http://schemas.microsoft.com/office/powerpoint/2010/main" val="1148331720"/>
              </p:ext>
            </p:extLst>
          </p:nvPr>
        </p:nvGraphicFramePr>
        <p:xfrm>
          <a:off x="471160" y="1385082"/>
          <a:ext cx="8201679" cy="4713597"/>
        </p:xfrm>
        <a:graphic>
          <a:graphicData uri="http://schemas.openxmlformats.org/drawingml/2006/table">
            <a:tbl>
              <a:tblPr/>
              <a:tblGrid>
                <a:gridCol w="1560459">
                  <a:extLst>
                    <a:ext uri="{9D8B030D-6E8A-4147-A177-3AD203B41FA5}">
                      <a16:colId xmlns:a16="http://schemas.microsoft.com/office/drawing/2014/main" xmlns="" val="3918363564"/>
                    </a:ext>
                  </a:extLst>
                </a:gridCol>
                <a:gridCol w="1650567">
                  <a:extLst>
                    <a:ext uri="{9D8B030D-6E8A-4147-A177-3AD203B41FA5}">
                      <a16:colId xmlns:a16="http://schemas.microsoft.com/office/drawing/2014/main" xmlns="" val="1683979601"/>
                    </a:ext>
                  </a:extLst>
                </a:gridCol>
                <a:gridCol w="1663551">
                  <a:extLst>
                    <a:ext uri="{9D8B030D-6E8A-4147-A177-3AD203B41FA5}">
                      <a16:colId xmlns:a16="http://schemas.microsoft.com/office/drawing/2014/main" xmlns="" val="2592459544"/>
                    </a:ext>
                  </a:extLst>
                </a:gridCol>
                <a:gridCol w="1273112">
                  <a:extLst>
                    <a:ext uri="{9D8B030D-6E8A-4147-A177-3AD203B41FA5}">
                      <a16:colId xmlns:a16="http://schemas.microsoft.com/office/drawing/2014/main" xmlns="" val="3383282758"/>
                    </a:ext>
                  </a:extLst>
                </a:gridCol>
                <a:gridCol w="2053990">
                  <a:extLst>
                    <a:ext uri="{9D8B030D-6E8A-4147-A177-3AD203B41FA5}">
                      <a16:colId xmlns:a16="http://schemas.microsoft.com/office/drawing/2014/main" xmlns="" val="494559924"/>
                    </a:ext>
                  </a:extLst>
                </a:gridCol>
              </a:tblGrid>
              <a:tr h="563311">
                <a:tc>
                  <a:txBody>
                    <a:bodyPr/>
                    <a:lstStyle/>
                    <a:p>
                      <a:pPr algn="ctr" fontAlgn="ctr"/>
                      <a:r>
                        <a:rPr lang="tr-TR" sz="1200" b="1" i="0" u="none" strike="noStrike" dirty="0">
                          <a:solidFill>
                            <a:srgbClr val="000000"/>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0355102"/>
                  </a:ext>
                </a:extLst>
              </a:tr>
              <a:tr h="333432">
                <a:tc>
                  <a:txBody>
                    <a:bodyPr/>
                    <a:lstStyle/>
                    <a:p>
                      <a:pPr algn="l" fontAlgn="ctr"/>
                      <a:r>
                        <a:rPr lang="tr-TR" sz="1600" b="0" i="0" u="none" strike="noStrike" kern="1200" baseline="0" dirty="0" smtClean="0">
                          <a:solidFill>
                            <a:srgbClr val="000000"/>
                          </a:solidFill>
                          <a:effectLst/>
                          <a:latin typeface="Calibri" panose="020F0502020204030204" pitchFamily="34" charset="0"/>
                          <a:ea typeface="+mn-ea"/>
                          <a:cs typeface="+mn-cs"/>
                        </a:rPr>
                        <a:t>Diploma basımı için cihaz</a:t>
                      </a:r>
                      <a:endParaRPr lang="tr-TR" sz="1600" b="0" i="0" u="none" strike="noStrike" kern="1200" baseline="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l" fontAlgn="ctr"/>
                      <a:r>
                        <a:rPr lang="tr-TR" sz="1600" b="0" i="0" u="none" strike="noStrike" dirty="0" smtClean="0">
                          <a:solidFill>
                            <a:srgbClr val="000000"/>
                          </a:solidFill>
                          <a:effectLst/>
                          <a:latin typeface="Calibri" panose="020F0502020204030204" pitchFamily="34" charset="0"/>
                        </a:rPr>
                        <a:t>Öğrenci İşleri</a:t>
                      </a:r>
                      <a:r>
                        <a:rPr lang="tr-TR" sz="1600" b="0" i="0" u="none" strike="noStrike" baseline="0" dirty="0" smtClean="0">
                          <a:solidFill>
                            <a:srgbClr val="000000"/>
                          </a:solidFill>
                          <a:effectLst/>
                          <a:latin typeface="Calibri" panose="020F0502020204030204" pitchFamily="34" charset="0"/>
                        </a:rPr>
                        <a:t> Müdürlüğü</a:t>
                      </a:r>
                      <a:endParaRPr lang="tr-TR" sz="16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dirty="0" smtClean="0">
                          <a:solidFill>
                            <a:srgbClr val="000000"/>
                          </a:solidFill>
                          <a:effectLst/>
                          <a:latin typeface="Calibri" panose="020F0502020204030204" pitchFamily="34" charset="0"/>
                        </a:rPr>
                        <a:t>1 adet cihaz</a:t>
                      </a:r>
                      <a:r>
                        <a:rPr lang="tr-TR" sz="1600" b="0" i="0" u="none" strike="noStrike" baseline="0" dirty="0" smtClean="0">
                          <a:solidFill>
                            <a:srgbClr val="000000"/>
                          </a:solidFill>
                          <a:effectLst/>
                          <a:latin typeface="Calibri" panose="020F0502020204030204" pitchFamily="34" charset="0"/>
                        </a:rPr>
                        <a:t> </a:t>
                      </a:r>
                      <a:endParaRPr lang="tr-TR" sz="16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tr-TR" sz="16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457207" rtl="0" eaLnBrk="1" fontAlgn="ctr" latinLnBrk="0" hangingPunct="1">
                        <a:lnSpc>
                          <a:spcPct val="100000"/>
                        </a:lnSpc>
                        <a:spcBef>
                          <a:spcPts val="0"/>
                        </a:spcBef>
                        <a:spcAft>
                          <a:spcPts val="0"/>
                        </a:spcAft>
                        <a:buClrTx/>
                        <a:buSzTx/>
                        <a:buFontTx/>
                        <a:buNone/>
                        <a:tabLst/>
                        <a:defRPr/>
                      </a:pPr>
                      <a:r>
                        <a:rPr lang="tr-TR" sz="1600" b="0" i="0" u="none" strike="noStrike" kern="1200" baseline="0" dirty="0" smtClean="0">
                          <a:solidFill>
                            <a:srgbClr val="000000"/>
                          </a:solidFill>
                          <a:effectLst/>
                          <a:latin typeface="Calibri" panose="020F0502020204030204" pitchFamily="34" charset="0"/>
                          <a:ea typeface="+mn-ea"/>
                          <a:cs typeface="+mn-cs"/>
                        </a:rPr>
                        <a:t>Ofisimizdeki yazıcı diploma basımı sırasında kullanılamamaktadır. </a:t>
                      </a:r>
                    </a:p>
                    <a:p>
                      <a:pPr marL="0" marR="0" indent="0" algn="l" defTabSz="457207" rtl="0" eaLnBrk="1" fontAlgn="ctr" latinLnBrk="0" hangingPunct="1">
                        <a:lnSpc>
                          <a:spcPct val="100000"/>
                        </a:lnSpc>
                        <a:spcBef>
                          <a:spcPts val="0"/>
                        </a:spcBef>
                        <a:spcAft>
                          <a:spcPts val="0"/>
                        </a:spcAft>
                        <a:buClrTx/>
                        <a:buSzTx/>
                        <a:buFontTx/>
                        <a:buNone/>
                        <a:tabLst/>
                        <a:defRPr/>
                      </a:pPr>
                      <a:r>
                        <a:rPr lang="tr-TR" sz="1600" b="0" i="0" u="none" strike="noStrike" kern="1200" baseline="0" dirty="0" smtClean="0">
                          <a:solidFill>
                            <a:srgbClr val="000000"/>
                          </a:solidFill>
                          <a:effectLst/>
                          <a:latin typeface="Calibri" panose="020F0502020204030204" pitchFamily="34" charset="0"/>
                          <a:ea typeface="+mn-ea"/>
                          <a:cs typeface="+mn-cs"/>
                        </a:rPr>
                        <a:t>İlgili süreçte tarama, fotokopi, çıktı alınamamakta ve cihazda tanımlı diploma basım ayarları değişmektedir. </a:t>
                      </a:r>
                    </a:p>
                    <a:p>
                      <a:pPr marL="0" marR="0" indent="0" algn="l" defTabSz="457207" rtl="0" eaLnBrk="1" fontAlgn="ctr" latinLnBrk="0" hangingPunct="1">
                        <a:lnSpc>
                          <a:spcPct val="100000"/>
                        </a:lnSpc>
                        <a:spcBef>
                          <a:spcPts val="0"/>
                        </a:spcBef>
                        <a:spcAft>
                          <a:spcPts val="0"/>
                        </a:spcAft>
                        <a:buClrTx/>
                        <a:buSzTx/>
                        <a:buFontTx/>
                        <a:buNone/>
                        <a:tabLst/>
                        <a:defRPr/>
                      </a:pPr>
                      <a:r>
                        <a:rPr lang="tr-TR" sz="1600" b="0" i="0" u="none" strike="noStrike" kern="1200" baseline="0" dirty="0" smtClean="0">
                          <a:solidFill>
                            <a:srgbClr val="000000"/>
                          </a:solidFill>
                          <a:effectLst/>
                          <a:latin typeface="Calibri" panose="020F0502020204030204" pitchFamily="34" charset="0"/>
                          <a:ea typeface="+mn-ea"/>
                          <a:cs typeface="+mn-cs"/>
                        </a:rPr>
                        <a:t>Cihazdaki arıza nedeniyle diploma kağıdı zayiatı olmaktadır. </a:t>
                      </a:r>
                      <a:endParaRPr lang="tr-TR" sz="1600" b="0" i="0" u="none" strike="noStrike" dirty="0" smtClean="0">
                        <a:solidFill>
                          <a:srgbClr val="000000"/>
                        </a:solidFill>
                        <a:effectLst/>
                        <a:latin typeface="Calibri" panose="020F0502020204030204" pitchFamily="34" charset="0"/>
                      </a:endParaRPr>
                    </a:p>
                    <a:p>
                      <a:pPr marL="0" marR="0" indent="0" algn="l" defTabSz="457207" rtl="0" eaLnBrk="1" fontAlgn="ctr" latinLnBrk="0" hangingPunct="1">
                        <a:lnSpc>
                          <a:spcPct val="100000"/>
                        </a:lnSpc>
                        <a:spcBef>
                          <a:spcPts val="0"/>
                        </a:spcBef>
                        <a:spcAft>
                          <a:spcPts val="0"/>
                        </a:spcAft>
                        <a:buClrTx/>
                        <a:buSzTx/>
                        <a:buFontTx/>
                        <a:buNone/>
                        <a:tabLst/>
                        <a:defRPr/>
                      </a:pPr>
                      <a:endParaRPr lang="tr-TR" sz="1600" b="0" i="0" u="none" strike="noStrike" kern="1200" baseline="0" dirty="0">
                        <a:solidFill>
                          <a:srgbClr val="000000"/>
                        </a:solidFill>
                        <a:effectLst/>
                        <a:latin typeface="Calibri" panose="020F0502020204030204" pitchFamily="34" charset="0"/>
                        <a:ea typeface="+mn-ea"/>
                        <a:cs typeface="+mn-cs"/>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563968908"/>
                  </a:ext>
                </a:extLst>
              </a:tr>
              <a:tr h="333432">
                <a:tc>
                  <a:txBody>
                    <a:bodyPr/>
                    <a:lstStyle/>
                    <a:p>
                      <a:pPr algn="ctr" fontAlgn="ctr"/>
                      <a:r>
                        <a:rPr lang="tr-TR" sz="1600" b="0" i="0" u="none" strike="noStrike" dirty="0" smtClean="0">
                          <a:solidFill>
                            <a:srgbClr val="000000"/>
                          </a:solidFill>
                          <a:effectLst/>
                          <a:latin typeface="Calibri" panose="020F0502020204030204" pitchFamily="34" charset="0"/>
                        </a:rPr>
                        <a:t>Fotokopi,</a:t>
                      </a:r>
                      <a:r>
                        <a:rPr lang="tr-TR" sz="1600" b="0" i="0" u="none" strike="noStrike" baseline="0" dirty="0" smtClean="0">
                          <a:solidFill>
                            <a:srgbClr val="000000"/>
                          </a:solidFill>
                          <a:effectLst/>
                          <a:latin typeface="Calibri" panose="020F0502020204030204" pitchFamily="34" charset="0"/>
                        </a:rPr>
                        <a:t> tarama vb. işlemleri için cihaz </a:t>
                      </a:r>
                      <a:r>
                        <a:rPr lang="tr-TR" sz="16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marL="0" marR="0" indent="0" algn="l" defTabSz="457207"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Öğrenci İşleri</a:t>
                      </a:r>
                      <a:r>
                        <a:rPr lang="tr-TR" sz="1600" b="0" i="0" u="none" strike="noStrike" baseline="0" dirty="0" smtClean="0">
                          <a:solidFill>
                            <a:srgbClr val="000000"/>
                          </a:solidFill>
                          <a:effectLst/>
                          <a:latin typeface="Calibri" panose="020F0502020204030204" pitchFamily="34" charset="0"/>
                        </a:rPr>
                        <a:t> Müdürlüğü</a:t>
                      </a:r>
                      <a:endParaRPr lang="tr-TR" sz="1600" b="0" i="0" u="none" strike="noStrike" dirty="0" smtClean="0">
                        <a:solidFill>
                          <a:srgbClr val="000000"/>
                        </a:solidFill>
                        <a:effectLst/>
                        <a:latin typeface="Calibri" panose="020F0502020204030204" pitchFamily="34" charset="0"/>
                      </a:endParaRPr>
                    </a:p>
                    <a:p>
                      <a:pPr algn="l" fontAlgn="ctr"/>
                      <a:r>
                        <a:rPr lang="tr-TR" sz="16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457207"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1 adet cihaz</a:t>
                      </a:r>
                      <a:r>
                        <a:rPr lang="tr-TR" sz="1600" b="0" i="0" u="none" strike="noStrike" baseline="0" dirty="0" smtClean="0">
                          <a:solidFill>
                            <a:srgbClr val="000000"/>
                          </a:solidFill>
                          <a:effectLst/>
                          <a:latin typeface="Calibri" panose="020F0502020204030204" pitchFamily="34" charset="0"/>
                        </a:rPr>
                        <a:t> </a:t>
                      </a:r>
                      <a:endParaRPr lang="tr-TR" sz="1600" b="0" i="0" u="none" strike="noStrike" dirty="0" smtClean="0">
                        <a:solidFill>
                          <a:srgbClr val="000000"/>
                        </a:solidFill>
                        <a:effectLst/>
                        <a:latin typeface="Calibri" panose="020F0502020204030204" pitchFamily="34" charset="0"/>
                      </a:endParaRPr>
                    </a:p>
                    <a:p>
                      <a:pPr algn="l" fontAlgn="ctr"/>
                      <a:r>
                        <a:rPr lang="tr-TR" sz="16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6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kern="1200" baseline="0" dirty="0" smtClean="0">
                          <a:solidFill>
                            <a:srgbClr val="000000"/>
                          </a:solidFill>
                          <a:effectLst/>
                          <a:latin typeface="Calibri" panose="020F0502020204030204" pitchFamily="34" charset="0"/>
                          <a:ea typeface="+mn-ea"/>
                          <a:cs typeface="+mn-cs"/>
                        </a:rPr>
                        <a:t>Tarama, fotokopi vb. işlemlerde cihazdaki arıza nedeniyle kusurlu/çizik çıktı alımı</a:t>
                      </a:r>
                      <a:endParaRPr lang="tr-TR" sz="1600" b="0" i="0" u="none" strike="noStrike" dirty="0">
                        <a:solidFill>
                          <a:srgbClr val="000000"/>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815462751"/>
                  </a:ext>
                </a:extLst>
              </a:tr>
            </a:tbl>
          </a:graphicData>
        </a:graphic>
      </p:graphicFrame>
      <p:sp>
        <p:nvSpPr>
          <p:cNvPr id="67" name="Dikdörtgen 66"/>
          <p:cNvSpPr/>
          <p:nvPr/>
        </p:nvSpPr>
        <p:spPr>
          <a:xfrm>
            <a:off x="7916339" y="233093"/>
            <a:ext cx="418704" cy="369332"/>
          </a:xfrm>
          <a:prstGeom prst="rect">
            <a:avLst/>
          </a:prstGeom>
        </p:spPr>
        <p:txBody>
          <a:bodyPr wrap="none">
            <a:spAutoFit/>
          </a:bodyPr>
          <a:lstStyle/>
          <a:p>
            <a:r>
              <a:rPr lang="tr-TR" dirty="0" smtClean="0">
                <a:solidFill>
                  <a:schemeClr val="tx2"/>
                </a:solidFill>
              </a:rPr>
              <a:t>10</a:t>
            </a:r>
            <a:endParaRPr lang="tr-TR" dirty="0">
              <a:solidFill>
                <a:schemeClr val="tx2"/>
              </a:solidFill>
            </a:endParaRPr>
          </a:p>
        </p:txBody>
      </p:sp>
    </p:spTree>
    <p:extLst>
      <p:ext uri="{BB962C8B-B14F-4D97-AF65-F5344CB8AC3E}">
        <p14:creationId xmlns:p14="http://schemas.microsoft.com/office/powerpoint/2010/main" val="3238947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2195</TotalTime>
  <Words>2494</Words>
  <Application>Microsoft Office PowerPoint</Application>
  <PresentationFormat>Ekran Gösterisi (4:3)</PresentationFormat>
  <Paragraphs>409</Paragraphs>
  <Slides>29</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29</vt:i4>
      </vt:variant>
    </vt:vector>
  </HeadingPairs>
  <TitlesOfParts>
    <vt:vector size="35" baseType="lpstr">
      <vt:lpstr>Arial</vt:lpstr>
      <vt:lpstr>Calibri</vt:lpstr>
      <vt:lpstr>Calibri Light</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Hatice Özalp</cp:lastModifiedBy>
  <cp:revision>79</cp:revision>
  <dcterms:created xsi:type="dcterms:W3CDTF">2020-01-20T10:44:30Z</dcterms:created>
  <dcterms:modified xsi:type="dcterms:W3CDTF">2022-02-24T06:32:57Z</dcterms:modified>
</cp:coreProperties>
</file>