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88" r:id="rId3"/>
    <p:sldId id="389" r:id="rId4"/>
    <p:sldId id="347" r:id="rId5"/>
    <p:sldId id="346" r:id="rId6"/>
    <p:sldId id="380" r:id="rId7"/>
    <p:sldId id="379" r:id="rId8"/>
    <p:sldId id="363" r:id="rId9"/>
    <p:sldId id="364" r:id="rId10"/>
    <p:sldId id="368" r:id="rId11"/>
    <p:sldId id="353" r:id="rId12"/>
    <p:sldId id="358" r:id="rId13"/>
    <p:sldId id="352" r:id="rId14"/>
    <p:sldId id="381" r:id="rId15"/>
    <p:sldId id="382" r:id="rId16"/>
    <p:sldId id="383" r:id="rId17"/>
    <p:sldId id="384" r:id="rId18"/>
    <p:sldId id="386" r:id="rId19"/>
    <p:sldId id="387" r:id="rId20"/>
    <p:sldId id="388" r:id="rId21"/>
    <p:sldId id="357" r:id="rId22"/>
    <p:sldId id="304" r:id="rId23"/>
    <p:sldId id="359" r:id="rId24"/>
    <p:sldId id="360" r:id="rId25"/>
    <p:sldId id="372" r:id="rId26"/>
    <p:sldId id="362" r:id="rId27"/>
    <p:sldId id="278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89"/>
            <p14:sldId id="347"/>
            <p14:sldId id="346"/>
            <p14:sldId id="380"/>
            <p14:sldId id="379"/>
            <p14:sldId id="363"/>
            <p14:sldId id="364"/>
            <p14:sldId id="368"/>
            <p14:sldId id="353"/>
            <p14:sldId id="358"/>
            <p14:sldId id="352"/>
            <p14:sldId id="381"/>
            <p14:sldId id="382"/>
            <p14:sldId id="383"/>
            <p14:sldId id="384"/>
            <p14:sldId id="386"/>
            <p14:sldId id="387"/>
            <p14:sldId id="388"/>
            <p14:sldId id="357"/>
            <p14:sldId id="304"/>
            <p14:sldId id="359"/>
            <p14:sldId id="360"/>
            <p14:sldId id="372"/>
            <p14:sldId id="362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303"/>
    <a:srgbClr val="0C0D0D"/>
    <a:srgbClr val="001626"/>
    <a:srgbClr val="7AEE32"/>
    <a:srgbClr val="E626AF"/>
    <a:srgbClr val="1F0620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A0E0-5728-3060-DBC6-73089B61B9EC}" v="19" dt="2021-12-30T11:12:01.669"/>
    <p1510:client id="{5DACE587-96EF-BCC8-9D45-661E4D919997}" v="25" dt="2021-12-30T11:23:17.420"/>
    <p1510:client id="{FBBD671A-7482-21DB-78BB-48D5101602C6}" v="422" dt="2021-12-30T11:09:03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23.02.2022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23.02.2022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23.02.2022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23.02.2022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23.02.2022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962912" y="5521569"/>
            <a:ext cx="63276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MÜHENDİSLİK </a:t>
            </a:r>
            <a:r>
              <a:rPr lang="en-US" sz="2200" b="1" dirty="0" err="1">
                <a:solidFill>
                  <a:schemeClr val="accent5">
                    <a:lumMod val="50000"/>
                  </a:schemeClr>
                </a:solidFill>
              </a:rPr>
              <a:t>ve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 DOĞA BİLİMLERİ FAKÜLTESİ</a:t>
            </a:r>
            <a:endParaRPr lang="tr-T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2021 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 smtClean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en-US" sz="3200" b="1" spc="5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24.02.2022, 11:00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ve AKSİYON 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A9B1489-1136-BC4B-AFAC-0571F16CA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917326"/>
              </p:ext>
            </p:extLst>
          </p:nvPr>
        </p:nvGraphicFramePr>
        <p:xfrm>
          <a:off x="429490" y="1524000"/>
          <a:ext cx="8447809" cy="4402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3983">
                  <a:extLst>
                    <a:ext uri="{9D8B030D-6E8A-4147-A177-3AD203B41FA5}">
                      <a16:colId xmlns:a16="http://schemas.microsoft.com/office/drawing/2014/main" val="4172394051"/>
                    </a:ext>
                  </a:extLst>
                </a:gridCol>
                <a:gridCol w="1167506">
                  <a:extLst>
                    <a:ext uri="{9D8B030D-6E8A-4147-A177-3AD203B41FA5}">
                      <a16:colId xmlns:a16="http://schemas.microsoft.com/office/drawing/2014/main" val="444736881"/>
                    </a:ext>
                  </a:extLst>
                </a:gridCol>
                <a:gridCol w="862938">
                  <a:extLst>
                    <a:ext uri="{9D8B030D-6E8A-4147-A177-3AD203B41FA5}">
                      <a16:colId xmlns:a16="http://schemas.microsoft.com/office/drawing/2014/main" val="2141879938"/>
                    </a:ext>
                  </a:extLst>
                </a:gridCol>
                <a:gridCol w="771568">
                  <a:extLst>
                    <a:ext uri="{9D8B030D-6E8A-4147-A177-3AD203B41FA5}">
                      <a16:colId xmlns:a16="http://schemas.microsoft.com/office/drawing/2014/main" val="3631321925"/>
                    </a:ext>
                  </a:extLst>
                </a:gridCol>
                <a:gridCol w="741112">
                  <a:extLst>
                    <a:ext uri="{9D8B030D-6E8A-4147-A177-3AD203B41FA5}">
                      <a16:colId xmlns:a16="http://schemas.microsoft.com/office/drawing/2014/main" val="740659837"/>
                    </a:ext>
                  </a:extLst>
                </a:gridCol>
                <a:gridCol w="1380702">
                  <a:extLst>
                    <a:ext uri="{9D8B030D-6E8A-4147-A177-3AD203B41FA5}">
                      <a16:colId xmlns:a16="http://schemas.microsoft.com/office/drawing/2014/main" val="326303173"/>
                    </a:ext>
                  </a:extLst>
                </a:gridCol>
              </a:tblGrid>
              <a:tr h="526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Risk</a:t>
                      </a:r>
                      <a:endParaRPr lang="en-US" sz="1200" b="1" i="0" u="none" strike="noStrike" dirty="0">
                        <a:solidFill>
                          <a:srgbClr val="0F2303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9" marR="6109" marT="61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Risk </a:t>
                      </a:r>
                      <a:r>
                        <a:rPr lang="en-US" sz="12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Kategorisi</a:t>
                      </a:r>
                      <a:endParaRPr lang="en-US" sz="1200" b="1" i="0" u="none" strike="noStrike" dirty="0">
                        <a:solidFill>
                          <a:srgbClr val="0F2303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9" marR="6109" marT="61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Olasılık</a:t>
                      </a:r>
                      <a:endParaRPr lang="en-US" sz="1200" b="1" i="0" u="none" strike="noStrike" dirty="0">
                        <a:solidFill>
                          <a:srgbClr val="0F2303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9" marR="6109" marT="61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Etki</a:t>
                      </a:r>
                      <a:endParaRPr lang="en-US" sz="1200" b="1" i="0" u="none" strike="noStrike" dirty="0">
                        <a:solidFill>
                          <a:srgbClr val="0F2303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9" marR="6109" marT="61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Risk </a:t>
                      </a:r>
                      <a:r>
                        <a:rPr lang="en-US" sz="12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Skoru</a:t>
                      </a:r>
                      <a:endParaRPr lang="en-US" sz="1200" b="1" i="0" u="none" strike="noStrike" dirty="0">
                        <a:solidFill>
                          <a:srgbClr val="0F2303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9" marR="6109" marT="61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rgbClr val="0F2303"/>
                          </a:solidFill>
                          <a:effectLst/>
                        </a:rPr>
                        <a:t>Riskin </a:t>
                      </a:r>
                      <a:r>
                        <a:rPr lang="en-US" sz="1200" u="none" strike="noStrike" dirty="0" err="1">
                          <a:solidFill>
                            <a:srgbClr val="0F2303"/>
                          </a:solidFill>
                          <a:effectLst/>
                        </a:rPr>
                        <a:t>Düzeyi</a:t>
                      </a:r>
                      <a:endParaRPr lang="en-US" sz="1200" b="1" i="0" u="none" strike="noStrike" dirty="0">
                        <a:solidFill>
                          <a:srgbClr val="0F2303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9" marR="6109" marT="6109" marB="0" anchor="ctr"/>
                </a:tc>
                <a:extLst>
                  <a:ext uri="{0D108BD9-81ED-4DB2-BD59-A6C34878D82A}">
                    <a16:rowId xmlns:a16="http://schemas.microsoft.com/office/drawing/2014/main" val="3957599009"/>
                  </a:ext>
                </a:extLst>
              </a:tr>
              <a:tr h="5263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T6-Ekonomik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krizin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alanlarını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daraltması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Finansal Kayıp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Katlanılması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Zorunlu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Risk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943947"/>
                  </a:ext>
                </a:extLst>
              </a:tr>
              <a:tr h="5263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T8-Eğitimde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Dijitalleşmenin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ihtiyacı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teknolojik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kaynakların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yetersiz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kalınması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Operasyonel Aksaklıklar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Katlanılması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Zorunlu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Risk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413160"/>
                  </a:ext>
                </a:extLst>
              </a:tr>
              <a:tr h="2823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Mühendislik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/2019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Mühendislik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Aksiyon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Endüstri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bölümümüz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okulumuzda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üvey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evlat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muamelesi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görmekte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elemanı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ilanlarında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bölümler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kendi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alanında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lisans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yapmasını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isterkken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bizim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için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böyle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durum yok.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dikkate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alınır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bilmiyorum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ama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bölümümüzde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kendi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alanında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uzman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hocalar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istiyoruz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lisansı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end.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mühendisliği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alanında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yapılmış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hocalar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getirilmeli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Memnuniyetsizliği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Önemli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Risk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273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93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968B154-99AD-6B4A-90A6-E7634387F3CF}"/>
              </a:ext>
            </a:extLst>
          </p:cNvPr>
          <p:cNvSpPr txBox="1"/>
          <p:nvPr/>
        </p:nvSpPr>
        <p:spPr>
          <a:xfrm>
            <a:off x="1763688" y="2245489"/>
            <a:ext cx="59566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>
                <a:solidFill>
                  <a:srgbClr val="0F2303"/>
                </a:solidFill>
              </a:rPr>
              <a:t>Mühendislik ve Doğa Bilimleri Fakültesi İdari Anket Analizlerine göre öğrenci memnuniyeti</a:t>
            </a:r>
          </a:p>
          <a:p>
            <a:endParaRPr lang="en-TR" dirty="0">
              <a:solidFill>
                <a:srgbClr val="0F2303"/>
              </a:solidFill>
            </a:endParaRPr>
          </a:p>
          <a:p>
            <a:r>
              <a:rPr lang="en-TR" dirty="0">
                <a:solidFill>
                  <a:srgbClr val="0F2303"/>
                </a:solidFill>
              </a:rPr>
              <a:t>2020-2021 Bahar yarıyılında %82.1</a:t>
            </a:r>
          </a:p>
          <a:p>
            <a:r>
              <a:rPr lang="en-TR" dirty="0">
                <a:solidFill>
                  <a:srgbClr val="0F2303"/>
                </a:solidFill>
              </a:rPr>
              <a:t>2021-2022 Güz yarıyılında %80.8</a:t>
            </a:r>
          </a:p>
          <a:p>
            <a:endParaRPr lang="en-TR" dirty="0">
              <a:solidFill>
                <a:srgbClr val="0F2303"/>
              </a:solidFill>
            </a:endParaRPr>
          </a:p>
          <a:p>
            <a:r>
              <a:rPr lang="en-US" dirty="0">
                <a:solidFill>
                  <a:srgbClr val="0F2303"/>
                </a:solidFill>
              </a:rPr>
              <a:t>o</a:t>
            </a:r>
            <a:r>
              <a:rPr lang="en-TR" dirty="0">
                <a:solidFill>
                  <a:srgbClr val="0F2303"/>
                </a:solidFill>
              </a:rPr>
              <a:t>larak ölçümlenmiştir.</a:t>
            </a:r>
          </a:p>
        </p:txBody>
      </p:sp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823765" y="476672"/>
            <a:ext cx="7321964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(HAYATA GEÇİRİLEN ÖNERİLER ve AKSİYON ALINAN ŞİKAYETLER)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400F1050-5732-4B60-86BA-E121C706F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336551"/>
              </p:ext>
            </p:extLst>
          </p:nvPr>
        </p:nvGraphicFramePr>
        <p:xfrm>
          <a:off x="175490" y="1942770"/>
          <a:ext cx="8719127" cy="966686"/>
        </p:xfrm>
        <a:graphic>
          <a:graphicData uri="http://schemas.openxmlformats.org/drawingml/2006/table">
            <a:tbl>
              <a:tblPr/>
              <a:tblGrid>
                <a:gridCol w="2791184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952359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975584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3905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KONUSU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SONUÇ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5761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Şahmurov’da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anlamıyoruz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Dekan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yardımcı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dekan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başkanı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kendisi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konuştu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</a:t>
                      </a:r>
                      <a:r>
                        <a:rPr lang="tr-TR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özümlendi. </a:t>
                      </a:r>
                    </a:p>
                    <a:p>
                      <a:pPr algn="ctr" fontAlgn="ctr"/>
                      <a:r>
                        <a:rPr lang="tr-TR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600" y="3006563"/>
            <a:ext cx="4054764" cy="381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93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761231"/>
              </p:ext>
            </p:extLst>
          </p:nvPr>
        </p:nvGraphicFramePr>
        <p:xfrm>
          <a:off x="0" y="1366613"/>
          <a:ext cx="8961119" cy="6541730"/>
        </p:xfrm>
        <a:graphic>
          <a:graphicData uri="http://schemas.openxmlformats.org/drawingml/2006/table">
            <a:tbl>
              <a:tblPr/>
              <a:tblGrid>
                <a:gridCol w="721868">
                  <a:extLst>
                    <a:ext uri="{9D8B030D-6E8A-4147-A177-3AD203B41FA5}">
                      <a16:colId xmlns:a16="http://schemas.microsoft.com/office/drawing/2014/main" val="518825690"/>
                    </a:ext>
                  </a:extLst>
                </a:gridCol>
                <a:gridCol w="647192">
                  <a:extLst>
                    <a:ext uri="{9D8B030D-6E8A-4147-A177-3AD203B41FA5}">
                      <a16:colId xmlns:a16="http://schemas.microsoft.com/office/drawing/2014/main" val="3205081054"/>
                    </a:ext>
                  </a:extLst>
                </a:gridCol>
                <a:gridCol w="796543">
                  <a:extLst>
                    <a:ext uri="{9D8B030D-6E8A-4147-A177-3AD203B41FA5}">
                      <a16:colId xmlns:a16="http://schemas.microsoft.com/office/drawing/2014/main" val="1051225488"/>
                    </a:ext>
                  </a:extLst>
                </a:gridCol>
                <a:gridCol w="796543">
                  <a:extLst>
                    <a:ext uri="{9D8B030D-6E8A-4147-A177-3AD203B41FA5}">
                      <a16:colId xmlns:a16="http://schemas.microsoft.com/office/drawing/2014/main" val="2961893815"/>
                    </a:ext>
                  </a:extLst>
                </a:gridCol>
                <a:gridCol w="871220">
                  <a:extLst>
                    <a:ext uri="{9D8B030D-6E8A-4147-A177-3AD203B41FA5}">
                      <a16:colId xmlns:a16="http://schemas.microsoft.com/office/drawing/2014/main" val="3788254463"/>
                    </a:ext>
                  </a:extLst>
                </a:gridCol>
                <a:gridCol w="796543">
                  <a:extLst>
                    <a:ext uri="{9D8B030D-6E8A-4147-A177-3AD203B41FA5}">
                      <a16:colId xmlns:a16="http://schemas.microsoft.com/office/drawing/2014/main" val="2728305467"/>
                    </a:ext>
                  </a:extLst>
                </a:gridCol>
                <a:gridCol w="323597">
                  <a:extLst>
                    <a:ext uri="{9D8B030D-6E8A-4147-A177-3AD203B41FA5}">
                      <a16:colId xmlns:a16="http://schemas.microsoft.com/office/drawing/2014/main" val="632243240"/>
                    </a:ext>
                  </a:extLst>
                </a:gridCol>
                <a:gridCol w="796543">
                  <a:extLst>
                    <a:ext uri="{9D8B030D-6E8A-4147-A177-3AD203B41FA5}">
                      <a16:colId xmlns:a16="http://schemas.microsoft.com/office/drawing/2014/main" val="3599647250"/>
                    </a:ext>
                  </a:extLst>
                </a:gridCol>
                <a:gridCol w="1381507">
                  <a:extLst>
                    <a:ext uri="{9D8B030D-6E8A-4147-A177-3AD203B41FA5}">
                      <a16:colId xmlns:a16="http://schemas.microsoft.com/office/drawing/2014/main" val="3812582827"/>
                    </a:ext>
                  </a:extLst>
                </a:gridCol>
                <a:gridCol w="796543">
                  <a:extLst>
                    <a:ext uri="{9D8B030D-6E8A-4147-A177-3AD203B41FA5}">
                      <a16:colId xmlns:a16="http://schemas.microsoft.com/office/drawing/2014/main" val="4070193640"/>
                    </a:ext>
                  </a:extLst>
                </a:gridCol>
                <a:gridCol w="1033020">
                  <a:extLst>
                    <a:ext uri="{9D8B030D-6E8A-4147-A177-3AD203B41FA5}">
                      <a16:colId xmlns:a16="http://schemas.microsoft.com/office/drawing/2014/main" val="736998537"/>
                    </a:ext>
                  </a:extLst>
                </a:gridCol>
              </a:tblGrid>
              <a:tr h="21351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DÜZELTİCİ FAALİYET FORMU</a:t>
                      </a:r>
                    </a:p>
                  </a:txBody>
                  <a:tcPr marL="4863" marR="4863" marT="4863" marB="2334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380175"/>
                  </a:ext>
                </a:extLst>
              </a:tr>
              <a:tr h="394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2021-0065</a:t>
                      </a: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Tarih:</a:t>
                      </a: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28.01.2021</a:t>
                      </a:r>
                    </a:p>
                  </a:txBody>
                  <a:tcPr marL="4863" marR="4863" marT="4863" marB="233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</a:p>
                  </a:txBody>
                  <a:tcPr marL="4863" marR="4863" marT="4863" marB="233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298494"/>
                  </a:ext>
                </a:extLst>
              </a:tr>
              <a:tr h="12314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193758"/>
                  </a:ext>
                </a:extLst>
              </a:tr>
              <a:tr h="12314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Katılımcı Sayısı/Planlanan Katılımcı sayısı oranı (Etkinliklerden) hedefin altında kalmıştır.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642866"/>
                  </a:ext>
                </a:extLst>
              </a:tr>
              <a:tr h="12314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340053"/>
                  </a:ext>
                </a:extLst>
              </a:tr>
              <a:tr h="12314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388375"/>
                  </a:ext>
                </a:extLst>
              </a:tr>
              <a:tr h="12314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3111"/>
                  </a:ext>
                </a:extLst>
              </a:tr>
              <a:tr h="38410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Semail Ülgen</a:t>
                      </a:r>
                    </a:p>
                  </a:txBody>
                  <a:tcPr marL="4863" marR="4863" marT="4863" marB="2334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Koordinatörlüğü</a:t>
                      </a:r>
                    </a:p>
                  </a:txBody>
                  <a:tcPr marL="4863" marR="4863" marT="4863" marB="2334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942429"/>
                  </a:ext>
                </a:extLst>
              </a:tr>
              <a:tr h="12314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651716"/>
                  </a:ext>
                </a:extLst>
              </a:tr>
              <a:tr h="209783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Pandeminin etkisinin uzun sürmesi nedeniyle etkinliklerin planlanamamasıyla gerçekleşen katılımcı/planlanan katılımcı sayısı hedefi yakalanamamıştır.</a:t>
                      </a: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846278"/>
                  </a:ext>
                </a:extLst>
              </a:tr>
              <a:tr h="12314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654332"/>
                  </a:ext>
                </a:extLst>
              </a:tr>
              <a:tr h="1231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50567"/>
                  </a:ext>
                </a:extLst>
              </a:tr>
              <a:tr h="31632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Pandemi sürecinde ve sonrasında gerçekleştirilebilecek etkinliklerin planlanması konulu toplantı düzenlenecektir.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Böl. Bşklıkları, ve Bölüm Kurulu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31.12.2021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414337"/>
                  </a:ext>
                </a:extLst>
              </a:tr>
              <a:tr h="12314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762870"/>
                  </a:ext>
                </a:extLst>
              </a:tr>
              <a:tr h="12314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39755"/>
                  </a:ext>
                </a:extLst>
              </a:tr>
              <a:tr h="12314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196835"/>
                  </a:ext>
                </a:extLst>
              </a:tr>
              <a:tr h="12314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691569"/>
                  </a:ext>
                </a:extLst>
              </a:tr>
              <a:tr h="1231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28170"/>
                  </a:ext>
                </a:extLst>
              </a:tr>
              <a:tr h="299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Planlanan etkinliklerin düzenlenmesi takip edilecektir.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Böl. Bşklıkları., ve Bölüm Kurulu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31.12.2021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700849"/>
                  </a:ext>
                </a:extLst>
              </a:tr>
              <a:tr h="12314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64506"/>
                  </a:ext>
                </a:extLst>
              </a:tr>
              <a:tr h="12314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064283"/>
                  </a:ext>
                </a:extLst>
              </a:tr>
              <a:tr h="12314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20540"/>
                  </a:ext>
                </a:extLst>
              </a:tr>
              <a:tr h="12314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890573"/>
                  </a:ext>
                </a:extLst>
              </a:tr>
              <a:tr h="1231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494302"/>
                  </a:ext>
                </a:extLst>
              </a:tr>
              <a:tr h="123140"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10644"/>
                  </a:ext>
                </a:extLst>
              </a:tr>
              <a:tr h="123140"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716682"/>
                  </a:ext>
                </a:extLst>
              </a:tr>
              <a:tr h="484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333858"/>
                  </a:ext>
                </a:extLst>
              </a:tr>
              <a:tr h="12314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863" marR="4863" marT="4863" marB="233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890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16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849693"/>
              </p:ext>
            </p:extLst>
          </p:nvPr>
        </p:nvGraphicFramePr>
        <p:xfrm>
          <a:off x="2" y="4"/>
          <a:ext cx="9144001" cy="6994078"/>
        </p:xfrm>
        <a:graphic>
          <a:graphicData uri="http://schemas.openxmlformats.org/drawingml/2006/table">
            <a:tbl>
              <a:tblPr/>
              <a:tblGrid>
                <a:gridCol w="753085">
                  <a:extLst>
                    <a:ext uri="{9D8B030D-6E8A-4147-A177-3AD203B41FA5}">
                      <a16:colId xmlns:a16="http://schemas.microsoft.com/office/drawing/2014/main" val="1794174849"/>
                    </a:ext>
                  </a:extLst>
                </a:gridCol>
                <a:gridCol w="667508">
                  <a:extLst>
                    <a:ext uri="{9D8B030D-6E8A-4147-A177-3AD203B41FA5}">
                      <a16:colId xmlns:a16="http://schemas.microsoft.com/office/drawing/2014/main" val="2304385501"/>
                    </a:ext>
                  </a:extLst>
                </a:gridCol>
                <a:gridCol w="821548">
                  <a:extLst>
                    <a:ext uri="{9D8B030D-6E8A-4147-A177-3AD203B41FA5}">
                      <a16:colId xmlns:a16="http://schemas.microsoft.com/office/drawing/2014/main" val="1846135018"/>
                    </a:ext>
                  </a:extLst>
                </a:gridCol>
                <a:gridCol w="821548">
                  <a:extLst>
                    <a:ext uri="{9D8B030D-6E8A-4147-A177-3AD203B41FA5}">
                      <a16:colId xmlns:a16="http://schemas.microsoft.com/office/drawing/2014/main" val="713568129"/>
                    </a:ext>
                  </a:extLst>
                </a:gridCol>
                <a:gridCol w="898569">
                  <a:extLst>
                    <a:ext uri="{9D8B030D-6E8A-4147-A177-3AD203B41FA5}">
                      <a16:colId xmlns:a16="http://schemas.microsoft.com/office/drawing/2014/main" val="2793424078"/>
                    </a:ext>
                  </a:extLst>
                </a:gridCol>
                <a:gridCol w="821548">
                  <a:extLst>
                    <a:ext uri="{9D8B030D-6E8A-4147-A177-3AD203B41FA5}">
                      <a16:colId xmlns:a16="http://schemas.microsoft.com/office/drawing/2014/main" val="276415365"/>
                    </a:ext>
                  </a:extLst>
                </a:gridCol>
                <a:gridCol w="333754">
                  <a:extLst>
                    <a:ext uri="{9D8B030D-6E8A-4147-A177-3AD203B41FA5}">
                      <a16:colId xmlns:a16="http://schemas.microsoft.com/office/drawing/2014/main" val="1578077955"/>
                    </a:ext>
                  </a:extLst>
                </a:gridCol>
                <a:gridCol w="821548">
                  <a:extLst>
                    <a:ext uri="{9D8B030D-6E8A-4147-A177-3AD203B41FA5}">
                      <a16:colId xmlns:a16="http://schemas.microsoft.com/office/drawing/2014/main" val="1076656966"/>
                    </a:ext>
                  </a:extLst>
                </a:gridCol>
                <a:gridCol w="1317902">
                  <a:extLst>
                    <a:ext uri="{9D8B030D-6E8A-4147-A177-3AD203B41FA5}">
                      <a16:colId xmlns:a16="http://schemas.microsoft.com/office/drawing/2014/main" val="361641047"/>
                    </a:ext>
                  </a:extLst>
                </a:gridCol>
                <a:gridCol w="821548">
                  <a:extLst>
                    <a:ext uri="{9D8B030D-6E8A-4147-A177-3AD203B41FA5}">
                      <a16:colId xmlns:a16="http://schemas.microsoft.com/office/drawing/2014/main" val="356373831"/>
                    </a:ext>
                  </a:extLst>
                </a:gridCol>
                <a:gridCol w="1065443">
                  <a:extLst>
                    <a:ext uri="{9D8B030D-6E8A-4147-A177-3AD203B41FA5}">
                      <a16:colId xmlns:a16="http://schemas.microsoft.com/office/drawing/2014/main" val="4042047122"/>
                    </a:ext>
                  </a:extLst>
                </a:gridCol>
              </a:tblGrid>
              <a:tr h="288911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DÜZELTİCİ FAALİYET FORMU</a:t>
                      </a:r>
                    </a:p>
                  </a:txBody>
                  <a:tcPr marL="5318" marR="5318" marT="5318" marB="2552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850980"/>
                  </a:ext>
                </a:extLst>
              </a:tr>
              <a:tr h="684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2021-0063</a:t>
                      </a:r>
                    </a:p>
                  </a:txBody>
                  <a:tcPr marL="5318" marR="5318" marT="5318" marB="2552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Tarih:</a:t>
                      </a:r>
                    </a:p>
                  </a:txBody>
                  <a:tcPr marL="5318" marR="5318" marT="5318" marB="2552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28.01.2021</a:t>
                      </a:r>
                    </a:p>
                  </a:txBody>
                  <a:tcPr marL="5318" marR="5318" marT="5318" marB="2552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</a:p>
                  </a:txBody>
                  <a:tcPr marL="5318" marR="5318" marT="5318" marB="2552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</a:p>
                  </a:txBody>
                  <a:tcPr marL="5318" marR="5318" marT="5318" marB="2552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287972"/>
                  </a:ext>
                </a:extLst>
              </a:tr>
              <a:tr h="1959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240375"/>
                  </a:ext>
                </a:extLst>
              </a:tr>
              <a:tr h="1959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253127"/>
                  </a:ext>
                </a:extLst>
              </a:tr>
              <a:tr h="19592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Spik 2020-Teknoparkta Şirket Açan Akademik Personel Sayısı</a:t>
                      </a:r>
                    </a:p>
                  </a:txBody>
                  <a:tcPr marL="5318" marR="5318" marT="5318" marB="2552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088267"/>
                  </a:ext>
                </a:extLst>
              </a:tr>
              <a:tr h="19592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406573"/>
                  </a:ext>
                </a:extLst>
              </a:tr>
              <a:tr h="5197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Semail Ülgen</a:t>
                      </a:r>
                    </a:p>
                  </a:txBody>
                  <a:tcPr marL="5318" marR="5318" marT="5318" marB="2552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Koordinatörlüğü</a:t>
                      </a:r>
                    </a:p>
                  </a:txBody>
                  <a:tcPr marL="5318" marR="5318" marT="5318" marB="2552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90656"/>
                  </a:ext>
                </a:extLst>
              </a:tr>
              <a:tr h="1959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291386"/>
                  </a:ext>
                </a:extLst>
              </a:tr>
              <a:tr h="358874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Akademik personeli şirket açmaya özendirecek eğitimlerin/seminerlerin yeterli olmamasından dolayı teknoparkta şirket kurma sürecinin tam olarak bilinmemesi. </a:t>
                      </a:r>
                    </a:p>
                  </a:txBody>
                  <a:tcPr marL="5318" marR="5318" marT="5318" marB="2552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027689"/>
                  </a:ext>
                </a:extLst>
              </a:tr>
              <a:tr h="1959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93022"/>
                  </a:ext>
                </a:extLst>
              </a:tr>
              <a:tr h="195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691172"/>
                  </a:ext>
                </a:extLst>
              </a:tr>
              <a:tr h="195926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29184"/>
                  </a:ext>
                </a:extLst>
              </a:tr>
              <a:tr h="1959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094897"/>
                  </a:ext>
                </a:extLst>
              </a:tr>
              <a:tr h="1959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267103"/>
                  </a:ext>
                </a:extLst>
              </a:tr>
              <a:tr h="1959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074102"/>
                  </a:ext>
                </a:extLst>
              </a:tr>
              <a:tr h="1959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459832"/>
                  </a:ext>
                </a:extLst>
              </a:tr>
              <a:tr h="195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690752"/>
                  </a:ext>
                </a:extLst>
              </a:tr>
              <a:tr h="521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5318" marR="5318" marT="5318" marB="2552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Akademik personelin teknoparkta şirket açmaları için bilgilendirme toplantıları yapılması</a:t>
                      </a:r>
                    </a:p>
                  </a:txBody>
                  <a:tcPr marL="5318" marR="5318" marT="5318" marB="2552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TTO,  Girişimcilik ve Yenilikçilik Komisyonu, Sekreterlik</a:t>
                      </a:r>
                    </a:p>
                  </a:txBody>
                  <a:tcPr marL="5318" marR="5318" marT="5318" marB="2552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31.12.2021</a:t>
                      </a:r>
                    </a:p>
                  </a:txBody>
                  <a:tcPr marL="5318" marR="5318" marT="5318" marB="2552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136234"/>
                  </a:ext>
                </a:extLst>
              </a:tr>
              <a:tr h="1959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079747"/>
                  </a:ext>
                </a:extLst>
              </a:tr>
              <a:tr h="1959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182028"/>
                  </a:ext>
                </a:extLst>
              </a:tr>
              <a:tr h="1959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560219"/>
                  </a:ext>
                </a:extLst>
              </a:tr>
              <a:tr h="1959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967739"/>
                  </a:ext>
                </a:extLst>
              </a:tr>
              <a:tr h="195926"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956431"/>
                  </a:ext>
                </a:extLst>
              </a:tr>
              <a:tr h="195926"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952969"/>
                  </a:ext>
                </a:extLst>
              </a:tr>
              <a:tr h="70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29503"/>
                  </a:ext>
                </a:extLst>
              </a:tr>
              <a:tr h="19592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18" marR="5318" marT="5318" marB="255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4270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7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036529"/>
              </p:ext>
            </p:extLst>
          </p:nvPr>
        </p:nvGraphicFramePr>
        <p:xfrm>
          <a:off x="3" y="-1"/>
          <a:ext cx="9143996" cy="8218574"/>
        </p:xfrm>
        <a:graphic>
          <a:graphicData uri="http://schemas.openxmlformats.org/drawingml/2006/table">
            <a:tbl>
              <a:tblPr/>
              <a:tblGrid>
                <a:gridCol w="753085">
                  <a:extLst>
                    <a:ext uri="{9D8B030D-6E8A-4147-A177-3AD203B41FA5}">
                      <a16:colId xmlns:a16="http://schemas.microsoft.com/office/drawing/2014/main" val="1571371055"/>
                    </a:ext>
                  </a:extLst>
                </a:gridCol>
                <a:gridCol w="667505">
                  <a:extLst>
                    <a:ext uri="{9D8B030D-6E8A-4147-A177-3AD203B41FA5}">
                      <a16:colId xmlns:a16="http://schemas.microsoft.com/office/drawing/2014/main" val="3391512589"/>
                    </a:ext>
                  </a:extLst>
                </a:gridCol>
                <a:gridCol w="821548">
                  <a:extLst>
                    <a:ext uri="{9D8B030D-6E8A-4147-A177-3AD203B41FA5}">
                      <a16:colId xmlns:a16="http://schemas.microsoft.com/office/drawing/2014/main" val="1153302175"/>
                    </a:ext>
                  </a:extLst>
                </a:gridCol>
                <a:gridCol w="821548">
                  <a:extLst>
                    <a:ext uri="{9D8B030D-6E8A-4147-A177-3AD203B41FA5}">
                      <a16:colId xmlns:a16="http://schemas.microsoft.com/office/drawing/2014/main" val="220835702"/>
                    </a:ext>
                  </a:extLst>
                </a:gridCol>
                <a:gridCol w="898568">
                  <a:extLst>
                    <a:ext uri="{9D8B030D-6E8A-4147-A177-3AD203B41FA5}">
                      <a16:colId xmlns:a16="http://schemas.microsoft.com/office/drawing/2014/main" val="1561405814"/>
                    </a:ext>
                  </a:extLst>
                </a:gridCol>
                <a:gridCol w="821548">
                  <a:extLst>
                    <a:ext uri="{9D8B030D-6E8A-4147-A177-3AD203B41FA5}">
                      <a16:colId xmlns:a16="http://schemas.microsoft.com/office/drawing/2014/main" val="3722241867"/>
                    </a:ext>
                  </a:extLst>
                </a:gridCol>
                <a:gridCol w="333752">
                  <a:extLst>
                    <a:ext uri="{9D8B030D-6E8A-4147-A177-3AD203B41FA5}">
                      <a16:colId xmlns:a16="http://schemas.microsoft.com/office/drawing/2014/main" val="3460477173"/>
                    </a:ext>
                  </a:extLst>
                </a:gridCol>
                <a:gridCol w="821548">
                  <a:extLst>
                    <a:ext uri="{9D8B030D-6E8A-4147-A177-3AD203B41FA5}">
                      <a16:colId xmlns:a16="http://schemas.microsoft.com/office/drawing/2014/main" val="3048219265"/>
                    </a:ext>
                  </a:extLst>
                </a:gridCol>
                <a:gridCol w="1317900">
                  <a:extLst>
                    <a:ext uri="{9D8B030D-6E8A-4147-A177-3AD203B41FA5}">
                      <a16:colId xmlns:a16="http://schemas.microsoft.com/office/drawing/2014/main" val="2276220698"/>
                    </a:ext>
                  </a:extLst>
                </a:gridCol>
                <a:gridCol w="821548">
                  <a:extLst>
                    <a:ext uri="{9D8B030D-6E8A-4147-A177-3AD203B41FA5}">
                      <a16:colId xmlns:a16="http://schemas.microsoft.com/office/drawing/2014/main" val="1429108011"/>
                    </a:ext>
                  </a:extLst>
                </a:gridCol>
                <a:gridCol w="1065446">
                  <a:extLst>
                    <a:ext uri="{9D8B030D-6E8A-4147-A177-3AD203B41FA5}">
                      <a16:colId xmlns:a16="http://schemas.microsoft.com/office/drawing/2014/main" val="1772850257"/>
                    </a:ext>
                  </a:extLst>
                </a:gridCol>
              </a:tblGrid>
              <a:tr h="286824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DÜZELTİCİ FAALİYET FORMU</a:t>
                      </a:r>
                    </a:p>
                  </a:txBody>
                  <a:tcPr marL="5417" marR="5417" marT="5417" marB="2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483856"/>
                  </a:ext>
                </a:extLst>
              </a:tr>
              <a:tr h="858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2021-0066</a:t>
                      </a:r>
                    </a:p>
                  </a:txBody>
                  <a:tcPr marL="5417" marR="5417" marT="5417" marB="2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Tarih:</a:t>
                      </a:r>
                    </a:p>
                  </a:txBody>
                  <a:tcPr marL="5417" marR="5417" marT="5417" marB="2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28.01.2021</a:t>
                      </a:r>
                    </a:p>
                  </a:txBody>
                  <a:tcPr marL="5417" marR="5417" marT="5417" marB="2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</a:p>
                  </a:txBody>
                  <a:tcPr marL="5417" marR="5417" marT="5417" marB="2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</a:p>
                  </a:txBody>
                  <a:tcPr marL="5417" marR="5417" marT="5417" marB="2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409941"/>
                  </a:ext>
                </a:extLst>
              </a:tr>
              <a:tr h="19899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996303"/>
                  </a:ext>
                </a:extLst>
              </a:tr>
              <a:tr h="19899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61029"/>
                  </a:ext>
                </a:extLst>
              </a:tr>
              <a:tr h="19899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Spik 2020-Dereceye Girilen Yarışma Sayısı</a:t>
                      </a:r>
                    </a:p>
                  </a:txBody>
                  <a:tcPr marL="5417" marR="5417" marT="5417" marB="2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083097"/>
                  </a:ext>
                </a:extLst>
              </a:tr>
              <a:tr h="19899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941255"/>
                  </a:ext>
                </a:extLst>
              </a:tr>
              <a:tr h="5159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Selim Sivrioğlu</a:t>
                      </a:r>
                    </a:p>
                  </a:txBody>
                  <a:tcPr marL="5417" marR="5417" marT="5417" marB="2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Koordinatörlüğü</a:t>
                      </a:r>
                    </a:p>
                  </a:txBody>
                  <a:tcPr marL="5417" marR="5417" marT="5417" marB="2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636720"/>
                  </a:ext>
                </a:extLst>
              </a:tr>
              <a:tr h="19899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902186"/>
                  </a:ext>
                </a:extLst>
              </a:tr>
              <a:tr h="363986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Öğrencilerin yarışma ilanlarını incelemediklerinden yarışmaların detaylarını bilmemeleri ve yarışmalara ilgilisiz kalmaları.</a:t>
                      </a:r>
                    </a:p>
                  </a:txBody>
                  <a:tcPr marL="5417" marR="5417" marT="5417" marB="2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904332"/>
                  </a:ext>
                </a:extLst>
              </a:tr>
              <a:tr h="19899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298279"/>
                  </a:ext>
                </a:extLst>
              </a:tr>
              <a:tr h="198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780751"/>
                  </a:ext>
                </a:extLst>
              </a:tr>
              <a:tr h="19899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22090"/>
                  </a:ext>
                </a:extLst>
              </a:tr>
              <a:tr h="19899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291049"/>
                  </a:ext>
                </a:extLst>
              </a:tr>
              <a:tr h="19899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508913"/>
                  </a:ext>
                </a:extLst>
              </a:tr>
              <a:tr h="19899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649491"/>
                  </a:ext>
                </a:extLst>
              </a:tr>
              <a:tr h="19899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628259"/>
                  </a:ext>
                </a:extLst>
              </a:tr>
              <a:tr h="198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578634"/>
                  </a:ext>
                </a:extLst>
              </a:tr>
              <a:tr h="10239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5417" marR="5417" marT="5417" marB="2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Yarışma duyurularının  tekrar ve sık sık öğrencilere duyurulması</a:t>
                      </a:r>
                    </a:p>
                  </a:txBody>
                  <a:tcPr marL="5417" marR="5417" marT="5417" marB="2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Mühendislik Fakültesi Bölüm Başkanlıkları ve sekreterlik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31.12.2021</a:t>
                      </a:r>
                    </a:p>
                  </a:txBody>
                  <a:tcPr marL="5417" marR="5417" marT="5417" marB="2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17305"/>
                  </a:ext>
                </a:extLst>
              </a:tr>
              <a:tr h="19899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052700"/>
                  </a:ext>
                </a:extLst>
              </a:tr>
              <a:tr h="19899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503840"/>
                  </a:ext>
                </a:extLst>
              </a:tr>
              <a:tr h="19899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579284"/>
                  </a:ext>
                </a:extLst>
              </a:tr>
              <a:tr h="36398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279264"/>
                  </a:ext>
                </a:extLst>
              </a:tr>
              <a:tr h="198999"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569075"/>
                  </a:ext>
                </a:extLst>
              </a:tr>
              <a:tr h="198999"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23180"/>
                  </a:ext>
                </a:extLst>
              </a:tr>
              <a:tr h="1023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719117"/>
                  </a:ext>
                </a:extLst>
              </a:tr>
              <a:tr h="19899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17" marR="5417" marT="5417" marB="2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25224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5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602031"/>
              </p:ext>
            </p:extLst>
          </p:nvPr>
        </p:nvGraphicFramePr>
        <p:xfrm>
          <a:off x="-2" y="16"/>
          <a:ext cx="9144005" cy="6904972"/>
        </p:xfrm>
        <a:graphic>
          <a:graphicData uri="http://schemas.openxmlformats.org/drawingml/2006/table">
            <a:tbl>
              <a:tblPr/>
              <a:tblGrid>
                <a:gridCol w="676470">
                  <a:extLst>
                    <a:ext uri="{9D8B030D-6E8A-4147-A177-3AD203B41FA5}">
                      <a16:colId xmlns:a16="http://schemas.microsoft.com/office/drawing/2014/main" val="2747137047"/>
                    </a:ext>
                  </a:extLst>
                </a:gridCol>
                <a:gridCol w="606490">
                  <a:extLst>
                    <a:ext uri="{9D8B030D-6E8A-4147-A177-3AD203B41FA5}">
                      <a16:colId xmlns:a16="http://schemas.microsoft.com/office/drawing/2014/main" val="2832815346"/>
                    </a:ext>
                  </a:extLst>
                </a:gridCol>
                <a:gridCol w="746450">
                  <a:extLst>
                    <a:ext uri="{9D8B030D-6E8A-4147-A177-3AD203B41FA5}">
                      <a16:colId xmlns:a16="http://schemas.microsoft.com/office/drawing/2014/main" val="586528608"/>
                    </a:ext>
                  </a:extLst>
                </a:gridCol>
                <a:gridCol w="746450">
                  <a:extLst>
                    <a:ext uri="{9D8B030D-6E8A-4147-A177-3AD203B41FA5}">
                      <a16:colId xmlns:a16="http://schemas.microsoft.com/office/drawing/2014/main" val="21123709"/>
                    </a:ext>
                  </a:extLst>
                </a:gridCol>
                <a:gridCol w="816428">
                  <a:extLst>
                    <a:ext uri="{9D8B030D-6E8A-4147-A177-3AD203B41FA5}">
                      <a16:colId xmlns:a16="http://schemas.microsoft.com/office/drawing/2014/main" val="883772503"/>
                    </a:ext>
                  </a:extLst>
                </a:gridCol>
                <a:gridCol w="746450">
                  <a:extLst>
                    <a:ext uri="{9D8B030D-6E8A-4147-A177-3AD203B41FA5}">
                      <a16:colId xmlns:a16="http://schemas.microsoft.com/office/drawing/2014/main" val="4273521301"/>
                    </a:ext>
                  </a:extLst>
                </a:gridCol>
                <a:gridCol w="303246">
                  <a:extLst>
                    <a:ext uri="{9D8B030D-6E8A-4147-A177-3AD203B41FA5}">
                      <a16:colId xmlns:a16="http://schemas.microsoft.com/office/drawing/2014/main" val="2285526312"/>
                    </a:ext>
                  </a:extLst>
                </a:gridCol>
                <a:gridCol w="746450">
                  <a:extLst>
                    <a:ext uri="{9D8B030D-6E8A-4147-A177-3AD203B41FA5}">
                      <a16:colId xmlns:a16="http://schemas.microsoft.com/office/drawing/2014/main" val="4094391851"/>
                    </a:ext>
                  </a:extLst>
                </a:gridCol>
                <a:gridCol w="2041071">
                  <a:extLst>
                    <a:ext uri="{9D8B030D-6E8A-4147-A177-3AD203B41FA5}">
                      <a16:colId xmlns:a16="http://schemas.microsoft.com/office/drawing/2014/main" val="3403015608"/>
                    </a:ext>
                  </a:extLst>
                </a:gridCol>
                <a:gridCol w="746450">
                  <a:extLst>
                    <a:ext uri="{9D8B030D-6E8A-4147-A177-3AD203B41FA5}">
                      <a16:colId xmlns:a16="http://schemas.microsoft.com/office/drawing/2014/main" val="3327279698"/>
                    </a:ext>
                  </a:extLst>
                </a:gridCol>
                <a:gridCol w="968050">
                  <a:extLst>
                    <a:ext uri="{9D8B030D-6E8A-4147-A177-3AD203B41FA5}">
                      <a16:colId xmlns:a16="http://schemas.microsoft.com/office/drawing/2014/main" val="2013751493"/>
                    </a:ext>
                  </a:extLst>
                </a:gridCol>
              </a:tblGrid>
              <a:tr h="323012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DÜZELTİCİ FAALİYET FORMU</a:t>
                      </a:r>
                    </a:p>
                  </a:txBody>
                  <a:tcPr marL="5200" marR="5200" marT="5200" marB="2496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380559"/>
                  </a:ext>
                </a:extLst>
              </a:tr>
              <a:tr h="592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2021-0067</a:t>
                      </a:r>
                    </a:p>
                  </a:txBody>
                  <a:tcPr marL="5200" marR="5200" marT="5200" marB="2496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Tarih: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28.01.2021</a:t>
                      </a:r>
                    </a:p>
                  </a:txBody>
                  <a:tcPr marL="5200" marR="5200" marT="5200" marB="2496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</a:p>
                  </a:txBody>
                  <a:tcPr marL="5200" marR="5200" marT="5200" marB="2496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</a:p>
                  </a:txBody>
                  <a:tcPr marL="5200" marR="5200" marT="5200" marB="2496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766252"/>
                  </a:ext>
                </a:extLst>
              </a:tr>
              <a:tr h="185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496986"/>
                  </a:ext>
                </a:extLst>
              </a:tr>
              <a:tr h="185135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763746"/>
                  </a:ext>
                </a:extLst>
              </a:tr>
              <a:tr h="18513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Öğretim Üyesi Başına Düşen Başvurulan Proje Sayısı hedefin altında kalmıştır.</a:t>
                      </a:r>
                    </a:p>
                  </a:txBody>
                  <a:tcPr marL="5200" marR="5200" marT="5200" marB="2496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443480"/>
                  </a:ext>
                </a:extLst>
              </a:tr>
              <a:tr h="18513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851157"/>
                  </a:ext>
                </a:extLst>
              </a:tr>
              <a:tr h="57748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Selim Sivrioğlu</a:t>
                      </a:r>
                    </a:p>
                  </a:txBody>
                  <a:tcPr marL="5200" marR="5200" marT="5200" marB="2496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Koordinatörlüğü</a:t>
                      </a:r>
                    </a:p>
                  </a:txBody>
                  <a:tcPr marL="5200" marR="5200" marT="5200" marB="2496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217831"/>
                  </a:ext>
                </a:extLst>
              </a:tr>
              <a:tr h="185135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079176"/>
                  </a:ext>
                </a:extLst>
              </a:tr>
              <a:tr h="29812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Online eğitim sistemine geçiş süreci ve sürece adaptasyonun zaman alması sebebiyle proje planlamasına ve çalışmalarına yeterli vakit ayrılamamıştır.</a:t>
                      </a:r>
                    </a:p>
                  </a:txBody>
                  <a:tcPr marL="5200" marR="5200" marT="5200" marB="2496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42581"/>
                  </a:ext>
                </a:extLst>
              </a:tr>
              <a:tr h="185135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440561"/>
                  </a:ext>
                </a:extLst>
              </a:tr>
              <a:tr h="185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644862"/>
                  </a:ext>
                </a:extLst>
              </a:tr>
              <a:tr h="185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826892"/>
                  </a:ext>
                </a:extLst>
              </a:tr>
              <a:tr h="185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21896"/>
                  </a:ext>
                </a:extLst>
              </a:tr>
              <a:tr h="185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040302"/>
                  </a:ext>
                </a:extLst>
              </a:tr>
              <a:tr h="185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958263"/>
                  </a:ext>
                </a:extLst>
              </a:tr>
              <a:tr h="185135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128218"/>
                  </a:ext>
                </a:extLst>
              </a:tr>
              <a:tr h="185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34424"/>
                  </a:ext>
                </a:extLst>
              </a:tr>
              <a:tr h="450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5200" marR="5200" marT="5200" marB="2496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Fakülte içerisinde proje fikirlerini geliştirmeye yönelik bölüm toplantıları düzenlenecektir.</a:t>
                      </a:r>
                    </a:p>
                  </a:txBody>
                  <a:tcPr marL="5200" marR="5200" marT="5200" marB="2496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Araştırma Merkezi Komisyonu ve Böl. Bşk.lıkları</a:t>
                      </a:r>
                    </a:p>
                  </a:txBody>
                  <a:tcPr marL="5200" marR="5200" marT="5200" marB="2496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30.06.2021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(Uzatma 30.08.2021)</a:t>
                      </a:r>
                    </a:p>
                  </a:txBody>
                  <a:tcPr marL="5200" marR="5200" marT="5200" marB="2496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377374"/>
                  </a:ext>
                </a:extLst>
              </a:tr>
              <a:tr h="185135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213800"/>
                  </a:ext>
                </a:extLst>
              </a:tr>
              <a:tr h="185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970268"/>
                  </a:ext>
                </a:extLst>
              </a:tr>
              <a:tr h="185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299182"/>
                  </a:ext>
                </a:extLst>
              </a:tr>
              <a:tr h="185135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035909"/>
                  </a:ext>
                </a:extLst>
              </a:tr>
              <a:tr h="18513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045621"/>
                  </a:ext>
                </a:extLst>
              </a:tr>
              <a:tr h="185135"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639321"/>
                  </a:ext>
                </a:extLst>
              </a:tr>
              <a:tr h="185135"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049992"/>
                  </a:ext>
                </a:extLst>
              </a:tr>
              <a:tr h="728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19315"/>
                  </a:ext>
                </a:extLst>
              </a:tr>
              <a:tr h="18513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200" marR="5200" marT="5200" marB="2496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18401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06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192401"/>
              </p:ext>
            </p:extLst>
          </p:nvPr>
        </p:nvGraphicFramePr>
        <p:xfrm>
          <a:off x="2" y="-2"/>
          <a:ext cx="9143998" cy="6857995"/>
        </p:xfrm>
        <a:graphic>
          <a:graphicData uri="http://schemas.openxmlformats.org/drawingml/2006/table">
            <a:tbl>
              <a:tblPr/>
              <a:tblGrid>
                <a:gridCol w="603429">
                  <a:extLst>
                    <a:ext uri="{9D8B030D-6E8A-4147-A177-3AD203B41FA5}">
                      <a16:colId xmlns:a16="http://schemas.microsoft.com/office/drawing/2014/main" val="2912990809"/>
                    </a:ext>
                  </a:extLst>
                </a:gridCol>
                <a:gridCol w="534857">
                  <a:extLst>
                    <a:ext uri="{9D8B030D-6E8A-4147-A177-3AD203B41FA5}">
                      <a16:colId xmlns:a16="http://schemas.microsoft.com/office/drawing/2014/main" val="4207046369"/>
                    </a:ext>
                  </a:extLst>
                </a:gridCol>
                <a:gridCol w="658285">
                  <a:extLst>
                    <a:ext uri="{9D8B030D-6E8A-4147-A177-3AD203B41FA5}">
                      <a16:colId xmlns:a16="http://schemas.microsoft.com/office/drawing/2014/main" val="3158238101"/>
                    </a:ext>
                  </a:extLst>
                </a:gridCol>
                <a:gridCol w="658285">
                  <a:extLst>
                    <a:ext uri="{9D8B030D-6E8A-4147-A177-3AD203B41FA5}">
                      <a16:colId xmlns:a16="http://schemas.microsoft.com/office/drawing/2014/main" val="387085156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58312155"/>
                    </a:ext>
                  </a:extLst>
                </a:gridCol>
                <a:gridCol w="658285">
                  <a:extLst>
                    <a:ext uri="{9D8B030D-6E8A-4147-A177-3AD203B41FA5}">
                      <a16:colId xmlns:a16="http://schemas.microsoft.com/office/drawing/2014/main" val="1917310060"/>
                    </a:ext>
                  </a:extLst>
                </a:gridCol>
                <a:gridCol w="1234285">
                  <a:extLst>
                    <a:ext uri="{9D8B030D-6E8A-4147-A177-3AD203B41FA5}">
                      <a16:colId xmlns:a16="http://schemas.microsoft.com/office/drawing/2014/main" val="1404767270"/>
                    </a:ext>
                  </a:extLst>
                </a:gridCol>
                <a:gridCol w="2564572">
                  <a:extLst>
                    <a:ext uri="{9D8B030D-6E8A-4147-A177-3AD203B41FA5}">
                      <a16:colId xmlns:a16="http://schemas.microsoft.com/office/drawing/2014/main" val="3535399958"/>
                    </a:ext>
                  </a:extLst>
                </a:gridCol>
                <a:gridCol w="658285">
                  <a:extLst>
                    <a:ext uri="{9D8B030D-6E8A-4147-A177-3AD203B41FA5}">
                      <a16:colId xmlns:a16="http://schemas.microsoft.com/office/drawing/2014/main" val="2670190821"/>
                    </a:ext>
                  </a:extLst>
                </a:gridCol>
                <a:gridCol w="853715">
                  <a:extLst>
                    <a:ext uri="{9D8B030D-6E8A-4147-A177-3AD203B41FA5}">
                      <a16:colId xmlns:a16="http://schemas.microsoft.com/office/drawing/2014/main" val="3383096614"/>
                    </a:ext>
                  </a:extLst>
                </a:gridCol>
              </a:tblGrid>
              <a:tr h="35266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DÜZELTİCİ FAALİYET FORMU</a:t>
                      </a:r>
                    </a:p>
                  </a:txBody>
                  <a:tcPr marL="5707" marR="5707" marT="5707" marB="2739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424397"/>
                  </a:ext>
                </a:extLst>
              </a:tr>
              <a:tr h="651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NO: 2021-0068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Tarih:</a:t>
                      </a:r>
                    </a:p>
                  </a:txBody>
                  <a:tcPr marL="5707" marR="5707" marT="5707" marB="2739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28.01.2021</a:t>
                      </a:r>
                    </a:p>
                  </a:txBody>
                  <a:tcPr marL="5707" marR="5707" marT="5707" marB="2739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</a:p>
                  </a:txBody>
                  <a:tcPr marL="5707" marR="5707" marT="5707" marB="2739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</a:p>
                  </a:txBody>
                  <a:tcPr marL="5707" marR="5707" marT="5707" marB="2739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79577"/>
                  </a:ext>
                </a:extLst>
              </a:tr>
              <a:tr h="203356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131564"/>
                  </a:ext>
                </a:extLst>
              </a:tr>
              <a:tr h="203356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ÖÜBD Kitap Bölümü sayısı (2020 SPİK Kapatma)</a:t>
                      </a:r>
                    </a:p>
                  </a:txBody>
                  <a:tcPr marL="5707" marR="5707" marT="5707" marB="2739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33879"/>
                  </a:ext>
                </a:extLst>
              </a:tr>
              <a:tr h="20335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592742"/>
                  </a:ext>
                </a:extLst>
              </a:tr>
              <a:tr h="63367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Selim Sivrioğlu</a:t>
                      </a:r>
                    </a:p>
                  </a:txBody>
                  <a:tcPr marL="5707" marR="5707" marT="5707" marB="2739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Koordinatörlüğü</a:t>
                      </a:r>
                    </a:p>
                  </a:txBody>
                  <a:tcPr marL="5707" marR="5707" marT="5707" marB="2739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049195"/>
                  </a:ext>
                </a:extLst>
              </a:tr>
              <a:tr h="203356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849913"/>
                  </a:ext>
                </a:extLst>
              </a:tr>
              <a:tr h="203356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Akademisyenlerin genellikle makale yazmaya vakit ayırması sebebiyle kitap bölümü yazmak birim içinde yaygın değildir.</a:t>
                      </a:r>
                    </a:p>
                  </a:txBody>
                  <a:tcPr marL="5707" marR="5707" marT="5707" marB="2739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085503"/>
                  </a:ext>
                </a:extLst>
              </a:tr>
              <a:tr h="203356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815444"/>
                  </a:ext>
                </a:extLst>
              </a:tr>
              <a:tr h="2033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07006"/>
                  </a:ext>
                </a:extLst>
              </a:tr>
              <a:tr h="20335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712973"/>
                  </a:ext>
                </a:extLst>
              </a:tr>
              <a:tr h="20335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422180"/>
                  </a:ext>
                </a:extLst>
              </a:tr>
              <a:tr h="20335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461471"/>
                  </a:ext>
                </a:extLst>
              </a:tr>
              <a:tr h="20335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863968"/>
                  </a:ext>
                </a:extLst>
              </a:tr>
              <a:tr h="203356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267392"/>
                  </a:ext>
                </a:extLst>
              </a:tr>
              <a:tr h="2033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228630"/>
                  </a:ext>
                </a:extLst>
              </a:tr>
              <a:tr h="3526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5707" marR="5707" marT="5707" marB="2739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2021 yılı içinde fakülte içi bilgilendirilme yapılıp farkındalık sağlanılacaktır.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Bölüm Araştırma Merkezi Komisyonları, Bölüm Başkanlıkları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 Aralık 2021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147529"/>
                  </a:ext>
                </a:extLst>
              </a:tr>
              <a:tr h="203356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039379"/>
                  </a:ext>
                </a:extLst>
              </a:tr>
              <a:tr h="20335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947492"/>
                  </a:ext>
                </a:extLst>
              </a:tr>
              <a:tr h="203356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128136"/>
                  </a:ext>
                </a:extLst>
              </a:tr>
              <a:tr h="20335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671461"/>
                  </a:ext>
                </a:extLst>
              </a:tr>
              <a:tr h="203356"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229837"/>
                  </a:ext>
                </a:extLst>
              </a:tr>
              <a:tr h="203356"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338417"/>
                  </a:ext>
                </a:extLst>
              </a:tr>
              <a:tr h="800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KALİTE KOORDİNATÖRLÜĞÜ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53596"/>
                  </a:ext>
                </a:extLst>
              </a:tr>
              <a:tr h="20335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07" marR="5707" marT="5707" marB="273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90734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5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229727"/>
              </p:ext>
            </p:extLst>
          </p:nvPr>
        </p:nvGraphicFramePr>
        <p:xfrm>
          <a:off x="-3" y="-6"/>
          <a:ext cx="9144002" cy="6867081"/>
        </p:xfrm>
        <a:graphic>
          <a:graphicData uri="http://schemas.openxmlformats.org/drawingml/2006/table">
            <a:tbl>
              <a:tblPr/>
              <a:tblGrid>
                <a:gridCol w="693383">
                  <a:extLst>
                    <a:ext uri="{9D8B030D-6E8A-4147-A177-3AD203B41FA5}">
                      <a16:colId xmlns:a16="http://schemas.microsoft.com/office/drawing/2014/main" val="1781472404"/>
                    </a:ext>
                  </a:extLst>
                </a:gridCol>
                <a:gridCol w="614589">
                  <a:extLst>
                    <a:ext uri="{9D8B030D-6E8A-4147-A177-3AD203B41FA5}">
                      <a16:colId xmlns:a16="http://schemas.microsoft.com/office/drawing/2014/main" val="955595262"/>
                    </a:ext>
                  </a:extLst>
                </a:gridCol>
                <a:gridCol w="756420">
                  <a:extLst>
                    <a:ext uri="{9D8B030D-6E8A-4147-A177-3AD203B41FA5}">
                      <a16:colId xmlns:a16="http://schemas.microsoft.com/office/drawing/2014/main" val="2886431241"/>
                    </a:ext>
                  </a:extLst>
                </a:gridCol>
                <a:gridCol w="756420">
                  <a:extLst>
                    <a:ext uri="{9D8B030D-6E8A-4147-A177-3AD203B41FA5}">
                      <a16:colId xmlns:a16="http://schemas.microsoft.com/office/drawing/2014/main" val="1253619850"/>
                    </a:ext>
                  </a:extLst>
                </a:gridCol>
                <a:gridCol w="827334">
                  <a:extLst>
                    <a:ext uri="{9D8B030D-6E8A-4147-A177-3AD203B41FA5}">
                      <a16:colId xmlns:a16="http://schemas.microsoft.com/office/drawing/2014/main" val="3214086166"/>
                    </a:ext>
                  </a:extLst>
                </a:gridCol>
                <a:gridCol w="756420">
                  <a:extLst>
                    <a:ext uri="{9D8B030D-6E8A-4147-A177-3AD203B41FA5}">
                      <a16:colId xmlns:a16="http://schemas.microsoft.com/office/drawing/2014/main" val="367618804"/>
                    </a:ext>
                  </a:extLst>
                </a:gridCol>
                <a:gridCol w="307294">
                  <a:extLst>
                    <a:ext uri="{9D8B030D-6E8A-4147-A177-3AD203B41FA5}">
                      <a16:colId xmlns:a16="http://schemas.microsoft.com/office/drawing/2014/main" val="2058443109"/>
                    </a:ext>
                  </a:extLst>
                </a:gridCol>
                <a:gridCol w="756420">
                  <a:extLst>
                    <a:ext uri="{9D8B030D-6E8A-4147-A177-3AD203B41FA5}">
                      <a16:colId xmlns:a16="http://schemas.microsoft.com/office/drawing/2014/main" val="2116662233"/>
                    </a:ext>
                  </a:extLst>
                </a:gridCol>
                <a:gridCol w="1938322">
                  <a:extLst>
                    <a:ext uri="{9D8B030D-6E8A-4147-A177-3AD203B41FA5}">
                      <a16:colId xmlns:a16="http://schemas.microsoft.com/office/drawing/2014/main" val="1084319880"/>
                    </a:ext>
                  </a:extLst>
                </a:gridCol>
                <a:gridCol w="756420">
                  <a:extLst>
                    <a:ext uri="{9D8B030D-6E8A-4147-A177-3AD203B41FA5}">
                      <a16:colId xmlns:a16="http://schemas.microsoft.com/office/drawing/2014/main" val="3998199121"/>
                    </a:ext>
                  </a:extLst>
                </a:gridCol>
                <a:gridCol w="980980">
                  <a:extLst>
                    <a:ext uri="{9D8B030D-6E8A-4147-A177-3AD203B41FA5}">
                      <a16:colId xmlns:a16="http://schemas.microsoft.com/office/drawing/2014/main" val="3127575705"/>
                    </a:ext>
                  </a:extLst>
                </a:gridCol>
              </a:tblGrid>
              <a:tr h="34460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DÜZELTİCİ FAALİYET FORMU</a:t>
                      </a:r>
                    </a:p>
                  </a:txBody>
                  <a:tcPr marL="5554" marR="5554" marT="5554" marB="2666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473540"/>
                  </a:ext>
                </a:extLst>
              </a:tr>
              <a:tr h="637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2021-0069</a:t>
                      </a:r>
                    </a:p>
                  </a:txBody>
                  <a:tcPr marL="5554" marR="5554" marT="5554" marB="266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</a:t>
                      </a:r>
                    </a:p>
                  </a:txBody>
                  <a:tcPr marL="5554" marR="5554" marT="5554" marB="266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28.01.2021</a:t>
                      </a:r>
                    </a:p>
                  </a:txBody>
                  <a:tcPr marL="5554" marR="5554" marT="5554" marB="2666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</a:p>
                  </a:txBody>
                  <a:tcPr marL="5554" marR="5554" marT="5554" marB="266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</a:p>
                  </a:txBody>
                  <a:tcPr marL="5554" marR="5554" marT="5554" marB="2666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774870"/>
                  </a:ext>
                </a:extLst>
              </a:tr>
              <a:tr h="19811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9203"/>
                  </a:ext>
                </a:extLst>
              </a:tr>
              <a:tr h="198111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419732"/>
                  </a:ext>
                </a:extLst>
              </a:tr>
              <a:tr h="198111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Spik 2020-İşveren Memnuniyet Oranı</a:t>
                      </a:r>
                    </a:p>
                  </a:txBody>
                  <a:tcPr marL="5554" marR="5554" marT="5554" marB="2666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699035"/>
                  </a:ext>
                </a:extLst>
              </a:tr>
              <a:tr h="19811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204669"/>
                  </a:ext>
                </a:extLst>
              </a:tr>
              <a:tr h="60511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Selim Sivrioğlu</a:t>
                      </a:r>
                    </a:p>
                  </a:txBody>
                  <a:tcPr marL="5554" marR="5554" marT="5554" marB="2666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Koordinatörlüğü</a:t>
                      </a:r>
                    </a:p>
                  </a:txBody>
                  <a:tcPr marL="5554" marR="5554" marT="5554" marB="2666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077313"/>
                  </a:ext>
                </a:extLst>
              </a:tr>
              <a:tr h="198111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37072"/>
                  </a:ext>
                </a:extLst>
              </a:tr>
              <a:tr h="17975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Pandemi döneminde öğrencilerin iş yerlerine gitmelerinin riskli olması nedeniyle stajların bir kısmının uzaktan olması</a:t>
                      </a:r>
                    </a:p>
                  </a:txBody>
                  <a:tcPr marL="5554" marR="5554" marT="5554" marB="2666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012579"/>
                  </a:ext>
                </a:extLst>
              </a:tr>
              <a:tr h="198111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794317"/>
                  </a:ext>
                </a:extLst>
              </a:tr>
              <a:tr h="198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782299"/>
                  </a:ext>
                </a:extLst>
              </a:tr>
              <a:tr h="19811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472703"/>
                  </a:ext>
                </a:extLst>
              </a:tr>
              <a:tr h="19811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106465"/>
                  </a:ext>
                </a:extLst>
              </a:tr>
              <a:tr h="19811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197064"/>
                  </a:ext>
                </a:extLst>
              </a:tr>
              <a:tr h="19811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161156"/>
                  </a:ext>
                </a:extLst>
              </a:tr>
              <a:tr h="198111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28967"/>
                  </a:ext>
                </a:extLst>
              </a:tr>
              <a:tr h="198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988994"/>
                  </a:ext>
                </a:extLst>
              </a:tr>
              <a:tr h="344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5554" marR="5554" marT="5554" marB="2666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IFS sistemindeki Staj anketinin online stajı da içerecek şekilde güncellenmesi </a:t>
                      </a:r>
                    </a:p>
                  </a:txBody>
                  <a:tcPr marL="5554" marR="5554" marT="5554" marB="2666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Fakülte Staj Komisyonu, Bölüm Başkanlıkları</a:t>
                      </a:r>
                    </a:p>
                  </a:txBody>
                  <a:tcPr marL="5554" marR="5554" marT="5554" marB="2666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 Mayıs 2021</a:t>
                      </a:r>
                    </a:p>
                  </a:txBody>
                  <a:tcPr marL="5554" marR="5554" marT="5554" marB="2666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819548"/>
                  </a:ext>
                </a:extLst>
              </a:tr>
              <a:tr h="19811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035500"/>
                  </a:ext>
                </a:extLst>
              </a:tr>
              <a:tr h="19811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747855"/>
                  </a:ext>
                </a:extLst>
              </a:tr>
              <a:tr h="198111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084128"/>
                  </a:ext>
                </a:extLst>
              </a:tr>
              <a:tr h="19811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783936"/>
                  </a:ext>
                </a:extLst>
              </a:tr>
              <a:tr h="198111"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936962"/>
                  </a:ext>
                </a:extLst>
              </a:tr>
              <a:tr h="198111"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38594"/>
                  </a:ext>
                </a:extLst>
              </a:tr>
              <a:tr h="784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KALİTE KOORDİNATÖRLÜĞÜ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440550"/>
                  </a:ext>
                </a:extLst>
              </a:tr>
              <a:tr h="19811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54" marR="5554" marT="5554" marB="2666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4651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333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323108"/>
              </p:ext>
            </p:extLst>
          </p:nvPr>
        </p:nvGraphicFramePr>
        <p:xfrm>
          <a:off x="-2" y="4"/>
          <a:ext cx="9144002" cy="7427217"/>
        </p:xfrm>
        <a:graphic>
          <a:graphicData uri="http://schemas.openxmlformats.org/drawingml/2006/table">
            <a:tbl>
              <a:tblPr/>
              <a:tblGrid>
                <a:gridCol w="601079">
                  <a:extLst>
                    <a:ext uri="{9D8B030D-6E8A-4147-A177-3AD203B41FA5}">
                      <a16:colId xmlns:a16="http://schemas.microsoft.com/office/drawing/2014/main" val="2026177147"/>
                    </a:ext>
                  </a:extLst>
                </a:gridCol>
                <a:gridCol w="538898">
                  <a:extLst>
                    <a:ext uri="{9D8B030D-6E8A-4147-A177-3AD203B41FA5}">
                      <a16:colId xmlns:a16="http://schemas.microsoft.com/office/drawing/2014/main" val="3267784142"/>
                    </a:ext>
                  </a:extLst>
                </a:gridCol>
                <a:gridCol w="663260">
                  <a:extLst>
                    <a:ext uri="{9D8B030D-6E8A-4147-A177-3AD203B41FA5}">
                      <a16:colId xmlns:a16="http://schemas.microsoft.com/office/drawing/2014/main" val="2497102091"/>
                    </a:ext>
                  </a:extLst>
                </a:gridCol>
                <a:gridCol w="663260">
                  <a:extLst>
                    <a:ext uri="{9D8B030D-6E8A-4147-A177-3AD203B41FA5}">
                      <a16:colId xmlns:a16="http://schemas.microsoft.com/office/drawing/2014/main" val="774804651"/>
                    </a:ext>
                  </a:extLst>
                </a:gridCol>
                <a:gridCol w="725440">
                  <a:extLst>
                    <a:ext uri="{9D8B030D-6E8A-4147-A177-3AD203B41FA5}">
                      <a16:colId xmlns:a16="http://schemas.microsoft.com/office/drawing/2014/main" val="4179041000"/>
                    </a:ext>
                  </a:extLst>
                </a:gridCol>
                <a:gridCol w="663260">
                  <a:extLst>
                    <a:ext uri="{9D8B030D-6E8A-4147-A177-3AD203B41FA5}">
                      <a16:colId xmlns:a16="http://schemas.microsoft.com/office/drawing/2014/main" val="1994545441"/>
                    </a:ext>
                  </a:extLst>
                </a:gridCol>
                <a:gridCol w="269451">
                  <a:extLst>
                    <a:ext uri="{9D8B030D-6E8A-4147-A177-3AD203B41FA5}">
                      <a16:colId xmlns:a16="http://schemas.microsoft.com/office/drawing/2014/main" val="871228797"/>
                    </a:ext>
                  </a:extLst>
                </a:gridCol>
                <a:gridCol w="663260">
                  <a:extLst>
                    <a:ext uri="{9D8B030D-6E8A-4147-A177-3AD203B41FA5}">
                      <a16:colId xmlns:a16="http://schemas.microsoft.com/office/drawing/2014/main" val="2462069919"/>
                    </a:ext>
                  </a:extLst>
                </a:gridCol>
                <a:gridCol w="2832670">
                  <a:extLst>
                    <a:ext uri="{9D8B030D-6E8A-4147-A177-3AD203B41FA5}">
                      <a16:colId xmlns:a16="http://schemas.microsoft.com/office/drawing/2014/main" val="3493101243"/>
                    </a:ext>
                  </a:extLst>
                </a:gridCol>
                <a:gridCol w="663260">
                  <a:extLst>
                    <a:ext uri="{9D8B030D-6E8A-4147-A177-3AD203B41FA5}">
                      <a16:colId xmlns:a16="http://schemas.microsoft.com/office/drawing/2014/main" val="3183403461"/>
                    </a:ext>
                  </a:extLst>
                </a:gridCol>
                <a:gridCol w="860164">
                  <a:extLst>
                    <a:ext uri="{9D8B030D-6E8A-4147-A177-3AD203B41FA5}">
                      <a16:colId xmlns:a16="http://schemas.microsoft.com/office/drawing/2014/main" val="2487235767"/>
                    </a:ext>
                  </a:extLst>
                </a:gridCol>
              </a:tblGrid>
              <a:tr h="282052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DÜZELTİCİ FAALİYET FORMU</a:t>
                      </a:r>
                    </a:p>
                  </a:txBody>
                  <a:tcPr marL="4612" marR="4612" marT="4612" marB="2213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573300"/>
                  </a:ext>
                </a:extLst>
              </a:tr>
              <a:tr h="521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2021-0070</a:t>
                      </a: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Tarih:</a:t>
                      </a: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29.04.2021</a:t>
                      </a:r>
                    </a:p>
                  </a:txBody>
                  <a:tcPr marL="4612" marR="4612" marT="4612" marB="2213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</a:p>
                  </a:txBody>
                  <a:tcPr marL="4612" marR="4612" marT="4612" marB="2213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735928"/>
                  </a:ext>
                </a:extLst>
              </a:tr>
              <a:tr h="16208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982505"/>
                  </a:ext>
                </a:extLst>
              </a:tr>
              <a:tr h="16208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585257"/>
                  </a:ext>
                </a:extLst>
              </a:tr>
              <a:tr h="341257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Öğrencilerin dahil edildiği projelerden memnuniyet oranı hedefi yakalanamamıştır.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255994"/>
                  </a:ext>
                </a:extLst>
              </a:tr>
              <a:tr h="16208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836400"/>
                  </a:ext>
                </a:extLst>
              </a:tr>
              <a:tr h="162082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454294"/>
                  </a:ext>
                </a:extLst>
              </a:tr>
              <a:tr h="16208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130271"/>
                  </a:ext>
                </a:extLst>
              </a:tr>
              <a:tr h="4937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Selim Sivrioğlu</a:t>
                      </a:r>
                    </a:p>
                  </a:txBody>
                  <a:tcPr marL="4612" marR="4612" marT="4612" marB="2213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Koordinatörlüğü</a:t>
                      </a:r>
                    </a:p>
                  </a:txBody>
                  <a:tcPr marL="4612" marR="4612" marT="4612" marB="2213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023401"/>
                  </a:ext>
                </a:extLst>
              </a:tr>
              <a:tr h="16208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18218"/>
                  </a:ext>
                </a:extLst>
              </a:tr>
              <a:tr h="25122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Pandeminin etkisinin uzun sürmesi nedeniyle proje çalışmalarının sekteye uğraması; öğrencilerin dahil edildiği projelerden elde edilen memnuniyet oranı hedefine ulaşılamamasına neden olmuştur. </a:t>
                      </a: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200663"/>
                  </a:ext>
                </a:extLst>
              </a:tr>
              <a:tr h="16208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877334"/>
                  </a:ext>
                </a:extLst>
              </a:tr>
              <a:tr h="162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446671"/>
                  </a:ext>
                </a:extLst>
              </a:tr>
              <a:tr h="40660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4612" marR="4612" marT="4612" marB="2213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Pandemi sürecinde öğrencilerin dahil edildiği projelerin arttırılması amacıyla toplantı planlanması.</a:t>
                      </a:r>
                    </a:p>
                  </a:txBody>
                  <a:tcPr marL="4612" marR="4612" marT="4612" marB="2213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Araştırma Merkezi Komisyonu, Böl. Bşk.</a:t>
                      </a:r>
                    </a:p>
                  </a:txBody>
                  <a:tcPr marL="4612" marR="4612" marT="4612" marB="2213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 Haziran 2021</a:t>
                      </a:r>
                    </a:p>
                  </a:txBody>
                  <a:tcPr marL="4612" marR="4612" marT="4612" marB="2213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416256"/>
                  </a:ext>
                </a:extLst>
              </a:tr>
              <a:tr h="16208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4612" marR="4612" marT="4612" marB="2213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531261"/>
                  </a:ext>
                </a:extLst>
              </a:tr>
              <a:tr h="16208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790364"/>
                  </a:ext>
                </a:extLst>
              </a:tr>
              <a:tr h="16208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8905"/>
                  </a:ext>
                </a:extLst>
              </a:tr>
              <a:tr h="16208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021134"/>
                  </a:ext>
                </a:extLst>
              </a:tr>
              <a:tr h="162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623477"/>
                  </a:ext>
                </a:extLst>
              </a:tr>
              <a:tr h="384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Bu maddeyi daha doğru ölçümlemek üzere bütçeli projeler için bir anket hazırlanması 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Araştırma Merkezi Komisyonu, Anket Komisyonu, Böl. Bşk.</a:t>
                      </a:r>
                    </a:p>
                  </a:txBody>
                  <a:tcPr marL="4612" marR="4612" marT="4612" marB="2213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1.07.2021</a:t>
                      </a:r>
                    </a:p>
                  </a:txBody>
                  <a:tcPr marL="4612" marR="4612" marT="4612" marB="2213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682541"/>
                  </a:ext>
                </a:extLst>
              </a:tr>
              <a:tr h="162082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659186"/>
                  </a:ext>
                </a:extLst>
              </a:tr>
              <a:tr h="16208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708044"/>
                  </a:ext>
                </a:extLst>
              </a:tr>
              <a:tr h="16208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644585"/>
                  </a:ext>
                </a:extLst>
              </a:tr>
              <a:tr h="16208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616557"/>
                  </a:ext>
                </a:extLst>
              </a:tr>
              <a:tr h="1620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237393"/>
                  </a:ext>
                </a:extLst>
              </a:tr>
              <a:tr h="162082"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26602"/>
                  </a:ext>
                </a:extLst>
              </a:tr>
              <a:tr h="162082"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26580"/>
                  </a:ext>
                </a:extLst>
              </a:tr>
              <a:tr h="6419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823969"/>
                  </a:ext>
                </a:extLst>
              </a:tr>
              <a:tr h="16208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612" marR="4612" marT="4612" marB="2213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29987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71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8" name="Dikdörtgen 7"/>
          <p:cNvSpPr/>
          <p:nvPr/>
        </p:nvSpPr>
        <p:spPr>
          <a:xfrm>
            <a:off x="104502" y="1291398"/>
            <a:ext cx="903949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</a:t>
            </a:r>
            <a:r>
              <a:rPr 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MİSYONU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Fakültemiz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mühendislik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fen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bilimleri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bilgilerini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kullanarak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mezunlarına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toplumun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sürekli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değişen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ihtiyaçlarını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karşılamak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için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yetkin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bilimsel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olarak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donanımlı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şekilde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mesleklerini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uygulama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alanlarında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gelişimlerine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devam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etmelerini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sağlamayı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amaçlamış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olup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mühendislik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alanlarda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çalışabilecek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donanımda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alanlarında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yüksek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kalitede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eğitim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almış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mesleki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değerlere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saygılı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mezunlar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vermeyi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hedeflemektedir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Fakültemiz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misyonunun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vazgeçilmez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kaynaklarını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araştırmada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yenilik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girişimcilik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mükemmellik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çeşitlilik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oluşturmaktadır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Ayrıca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Fakültemiz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mesleki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akademik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değerlere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ülkemiz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çıkarlarına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uygun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davranan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topluma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karşı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sorumluluk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bilincini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teşvik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eden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öğrenme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ortamı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sağlamaya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gayret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etmektedir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Öte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yandan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bireylerin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çeşitlilik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yaratıcılıklarını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keşfetmeyi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mühendislik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uygulamalı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teknolojilerinden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yararlanma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fırsatlarının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sunulması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hedeflenirken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bireyin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yeteneklerine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saygı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kültürü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göz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önünde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bulundurulmaktadır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endParaRPr lang="tr-TR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853598"/>
              </p:ext>
            </p:extLst>
          </p:nvPr>
        </p:nvGraphicFramePr>
        <p:xfrm>
          <a:off x="-1" y="4"/>
          <a:ext cx="9144002" cy="6872419"/>
        </p:xfrm>
        <a:graphic>
          <a:graphicData uri="http://schemas.openxmlformats.org/drawingml/2006/table">
            <a:tbl>
              <a:tblPr/>
              <a:tblGrid>
                <a:gridCol w="690410">
                  <a:extLst>
                    <a:ext uri="{9D8B030D-6E8A-4147-A177-3AD203B41FA5}">
                      <a16:colId xmlns:a16="http://schemas.microsoft.com/office/drawing/2014/main" val="325385690"/>
                    </a:ext>
                  </a:extLst>
                </a:gridCol>
                <a:gridCol w="611953">
                  <a:extLst>
                    <a:ext uri="{9D8B030D-6E8A-4147-A177-3AD203B41FA5}">
                      <a16:colId xmlns:a16="http://schemas.microsoft.com/office/drawing/2014/main" val="649253728"/>
                    </a:ext>
                  </a:extLst>
                </a:gridCol>
                <a:gridCol w="753174">
                  <a:extLst>
                    <a:ext uri="{9D8B030D-6E8A-4147-A177-3AD203B41FA5}">
                      <a16:colId xmlns:a16="http://schemas.microsoft.com/office/drawing/2014/main" val="306905017"/>
                    </a:ext>
                  </a:extLst>
                </a:gridCol>
                <a:gridCol w="753174">
                  <a:extLst>
                    <a:ext uri="{9D8B030D-6E8A-4147-A177-3AD203B41FA5}">
                      <a16:colId xmlns:a16="http://schemas.microsoft.com/office/drawing/2014/main" val="2336873563"/>
                    </a:ext>
                  </a:extLst>
                </a:gridCol>
                <a:gridCol w="823785">
                  <a:extLst>
                    <a:ext uri="{9D8B030D-6E8A-4147-A177-3AD203B41FA5}">
                      <a16:colId xmlns:a16="http://schemas.microsoft.com/office/drawing/2014/main" val="1665352728"/>
                    </a:ext>
                  </a:extLst>
                </a:gridCol>
                <a:gridCol w="753174">
                  <a:extLst>
                    <a:ext uri="{9D8B030D-6E8A-4147-A177-3AD203B41FA5}">
                      <a16:colId xmlns:a16="http://schemas.microsoft.com/office/drawing/2014/main" val="175084377"/>
                    </a:ext>
                  </a:extLst>
                </a:gridCol>
                <a:gridCol w="1412200">
                  <a:extLst>
                    <a:ext uri="{9D8B030D-6E8A-4147-A177-3AD203B41FA5}">
                      <a16:colId xmlns:a16="http://schemas.microsoft.com/office/drawing/2014/main" val="2311356932"/>
                    </a:ext>
                  </a:extLst>
                </a:gridCol>
                <a:gridCol w="1616185">
                  <a:extLst>
                    <a:ext uri="{9D8B030D-6E8A-4147-A177-3AD203B41FA5}">
                      <a16:colId xmlns:a16="http://schemas.microsoft.com/office/drawing/2014/main" val="2907073965"/>
                    </a:ext>
                  </a:extLst>
                </a:gridCol>
                <a:gridCol w="753174">
                  <a:extLst>
                    <a:ext uri="{9D8B030D-6E8A-4147-A177-3AD203B41FA5}">
                      <a16:colId xmlns:a16="http://schemas.microsoft.com/office/drawing/2014/main" val="2473961936"/>
                    </a:ext>
                  </a:extLst>
                </a:gridCol>
                <a:gridCol w="976773">
                  <a:extLst>
                    <a:ext uri="{9D8B030D-6E8A-4147-A177-3AD203B41FA5}">
                      <a16:colId xmlns:a16="http://schemas.microsoft.com/office/drawing/2014/main" val="2286067582"/>
                    </a:ext>
                  </a:extLst>
                </a:gridCol>
              </a:tblGrid>
              <a:tr h="323664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DÜZELTİCİ FAALİYET FORMU</a:t>
                      </a:r>
                    </a:p>
                  </a:txBody>
                  <a:tcPr marL="5428" marR="5428" marT="5428" marB="2605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0257"/>
                  </a:ext>
                </a:extLst>
              </a:tr>
              <a:tr h="6266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NO: 2021-0071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Tarih:</a:t>
                      </a:r>
                    </a:p>
                  </a:txBody>
                  <a:tcPr marL="5428" marR="5428" marT="5428" marB="26054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28.01.2021</a:t>
                      </a:r>
                    </a:p>
                  </a:txBody>
                  <a:tcPr marL="5428" marR="5428" marT="5428" marB="26054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</a:p>
                  </a:txBody>
                  <a:tcPr marL="5428" marR="5428" marT="5428" marB="26054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</a:p>
                  </a:txBody>
                  <a:tcPr marL="5428" marR="5428" marT="5428" marB="26054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547680"/>
                  </a:ext>
                </a:extLst>
              </a:tr>
              <a:tr h="19391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611471"/>
                  </a:ext>
                </a:extLst>
              </a:tr>
              <a:tr h="193910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379893"/>
                  </a:ext>
                </a:extLst>
              </a:tr>
              <a:tr h="193910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Hedefleri Gerçekleşme Oranı (2020 SPİK Kapatma)</a:t>
                      </a:r>
                    </a:p>
                  </a:txBody>
                  <a:tcPr marL="5428" marR="5428" marT="5428" marB="2605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340361"/>
                  </a:ext>
                </a:extLst>
              </a:tr>
              <a:tr h="19391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657811"/>
                  </a:ext>
                </a:extLst>
              </a:tr>
              <a:tr h="58225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Selim Sivrioğlu</a:t>
                      </a:r>
                    </a:p>
                  </a:txBody>
                  <a:tcPr marL="5428" marR="5428" marT="5428" marB="2605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Koordinatörlüğü</a:t>
                      </a:r>
                    </a:p>
                  </a:txBody>
                  <a:tcPr marL="5428" marR="5428" marT="5428" marB="2605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140835"/>
                  </a:ext>
                </a:extLst>
              </a:tr>
              <a:tr h="193910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738206"/>
                  </a:ext>
                </a:extLst>
              </a:tr>
              <a:tr h="338158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SPİK dosyasında bulunan bazı maddelerdeki hedeflerin gerçekleşmesinde zorlanılması sebebiyle KYS standartlarına uymakta güçlük yaşanmaktadır.</a:t>
                      </a:r>
                    </a:p>
                  </a:txBody>
                  <a:tcPr marL="5428" marR="5428" marT="5428" marB="2605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808051"/>
                  </a:ext>
                </a:extLst>
              </a:tr>
              <a:tr h="193910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435248"/>
                  </a:ext>
                </a:extLst>
              </a:tr>
              <a:tr h="193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038321"/>
                  </a:ext>
                </a:extLst>
              </a:tr>
              <a:tr h="19391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18231"/>
                  </a:ext>
                </a:extLst>
              </a:tr>
              <a:tr h="19391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149737"/>
                  </a:ext>
                </a:extLst>
              </a:tr>
              <a:tr h="19391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170770"/>
                  </a:ext>
                </a:extLst>
              </a:tr>
              <a:tr h="19391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055425"/>
                  </a:ext>
                </a:extLst>
              </a:tr>
              <a:tr h="193910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81622"/>
                  </a:ext>
                </a:extLst>
              </a:tr>
              <a:tr h="193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141263"/>
                  </a:ext>
                </a:extLst>
              </a:tr>
              <a:tr h="338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5428" marR="5428" marT="5428" marB="2605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2020 YGG sonrası performans kriterlerinin güncellenmesi ile ilgili çalışma yapılıp ABU Kalite Yönetimine iletilecektir.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Mühendislik Fakültesi Kalite Komisyonu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 Haziran 2021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935215"/>
                  </a:ext>
                </a:extLst>
              </a:tr>
              <a:tr h="19391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093145"/>
                  </a:ext>
                </a:extLst>
              </a:tr>
              <a:tr h="19391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291555"/>
                  </a:ext>
                </a:extLst>
              </a:tr>
              <a:tr h="193910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568623"/>
                  </a:ext>
                </a:extLst>
              </a:tr>
              <a:tr h="19391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59454"/>
                  </a:ext>
                </a:extLst>
              </a:tr>
              <a:tr h="193910"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931648"/>
                  </a:ext>
                </a:extLst>
              </a:tr>
              <a:tr h="193910"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858712"/>
                  </a:ext>
                </a:extLst>
              </a:tr>
              <a:tr h="770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KALİTE KOORDİNATÖRLÜĞÜ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19828"/>
                  </a:ext>
                </a:extLst>
              </a:tr>
              <a:tr h="19391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428" marR="5428" marT="5428" marB="2605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91525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0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7000"/>
                <a:hueMod val="88000"/>
                <a:satMod val="130000"/>
                <a:lumMod val="124000"/>
              </a:schemeClr>
            </a:gs>
            <a:gs pos="100000">
              <a:schemeClr val="bg1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51519" y="2286826"/>
            <a:ext cx="8657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F2303"/>
                </a:solidFill>
              </a:rPr>
              <a:t>Mühendislik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ve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Doğa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Bilimleri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Fakültesi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kurum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içi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değerlendirme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puanı</a:t>
            </a:r>
            <a:r>
              <a:rPr lang="en-US" dirty="0">
                <a:solidFill>
                  <a:srgbClr val="0F2303"/>
                </a:solidFill>
              </a:rPr>
              <a:t> %100 ‘</a:t>
            </a:r>
            <a:r>
              <a:rPr lang="en-US" dirty="0" err="1">
                <a:solidFill>
                  <a:srgbClr val="0F2303"/>
                </a:solidFill>
              </a:rPr>
              <a:t>dür</a:t>
            </a:r>
            <a:r>
              <a:rPr lang="en-US" dirty="0">
                <a:solidFill>
                  <a:srgbClr val="0F2303"/>
                </a:solidFill>
              </a:rPr>
              <a:t>. </a:t>
            </a:r>
            <a:endParaRPr lang="en-US" dirty="0" smtClean="0">
              <a:solidFill>
                <a:srgbClr val="0F2303"/>
              </a:solidFill>
            </a:endParaRPr>
          </a:p>
          <a:p>
            <a:endParaRPr lang="en-US" dirty="0">
              <a:solidFill>
                <a:srgbClr val="0F2303"/>
              </a:solidFill>
            </a:endParaRPr>
          </a:p>
          <a:p>
            <a:r>
              <a:rPr lang="en-US" dirty="0" err="1" smtClean="0">
                <a:solidFill>
                  <a:srgbClr val="0F2303"/>
                </a:solidFill>
              </a:rPr>
              <a:t>Denetim</a:t>
            </a:r>
            <a:r>
              <a:rPr lang="en-US" dirty="0" smtClean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notları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ışığında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süreç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içi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düzeltme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ve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iyileştirmelerin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yapılması</a:t>
            </a:r>
            <a:r>
              <a:rPr lang="en-US" dirty="0">
                <a:solidFill>
                  <a:srgbClr val="0F2303"/>
                </a:solidFill>
              </a:rPr>
              <a:t> </a:t>
            </a:r>
            <a:r>
              <a:rPr lang="en-US" dirty="0" err="1">
                <a:solidFill>
                  <a:srgbClr val="0F2303"/>
                </a:solidFill>
              </a:rPr>
              <a:t>planlanmıştır</a:t>
            </a:r>
            <a:r>
              <a:rPr lang="en-US" dirty="0">
                <a:solidFill>
                  <a:srgbClr val="0F2303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63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534775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EĞİTİM-ÖĞRETİM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12064" y="3105835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Not: Bu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bilgiler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bölümlerde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toplanmaktadır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YGG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sunumlarına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eklenmiştir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ARAŞTIRMA-GELİŞTİRME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80288" y="2078056"/>
            <a:ext cx="7309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Not: Bu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bilgiler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bölümlerde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toplanmaktadır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YGG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sunumlarına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eklenmiştir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GİRİŞİMCİLİK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5991" y="3105835"/>
            <a:ext cx="8041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Not: Bu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bilgiler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bölümlerde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toplanmaktadır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YGG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sunumlarına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eklenmiştir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2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TOPLUMSAL KATKI ALANINDA</a:t>
            </a:r>
            <a:endParaRPr lang="en-US" sz="27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5991" y="3105835"/>
            <a:ext cx="81874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Not: Bu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bilgiler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bölümlerde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toplanmaktadır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YGG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sunumlarına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eklenmiştir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0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517785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KURUMSALLAŞMA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03" y="310487"/>
            <a:ext cx="1951851" cy="4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6992" y="3105835"/>
            <a:ext cx="8485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Not: Bu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bilgiler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bölümlerde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toplanmaktadır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YGG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sunumlarına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eklenmiştir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5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309" y="464778"/>
            <a:ext cx="5659381" cy="8052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3326" y="1528305"/>
            <a:ext cx="776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Not: Bu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bilgiler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bölümlerde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toplanmaktadır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YGG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sunumlarına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eklenmiştir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4" name="Dikdörtgen 3"/>
          <p:cNvSpPr/>
          <p:nvPr/>
        </p:nvSpPr>
        <p:spPr>
          <a:xfrm>
            <a:off x="490637" y="4868885"/>
            <a:ext cx="8352928" cy="87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ÇALIŞMA POLİTİKASI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…………………………………………………………………………………………………………………………………….</a:t>
            </a: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95536" y="1383343"/>
            <a:ext cx="835292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</a:t>
            </a: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VİZYONU</a:t>
            </a:r>
          </a:p>
        </p:txBody>
      </p:sp>
      <p:sp>
        <p:nvSpPr>
          <p:cNvPr id="2" name="Rectangle 1"/>
          <p:cNvSpPr/>
          <p:nvPr/>
        </p:nvSpPr>
        <p:spPr>
          <a:xfrm>
            <a:off x="490637" y="2016904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Fakültemiz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robotik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mekanik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imalat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enerji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yenilenebilir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nükleer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),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algoritmalar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yapay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zeka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siber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güvenlik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savunma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teknolojileri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biyomalzemeler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sağlık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tanı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sağlık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bilişimi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gibi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yeniçağın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önde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gelen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önemli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toplumsal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ihtiyaçlarının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karşılanmasında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kamu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veya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özel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kurumlarla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iş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birliği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yaparak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önümüzdeki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yıllarda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öncü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mühendislik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doğa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bilimleri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fakülteleri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arasında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önemli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üstlenerek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toplumun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gelişimine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katkıda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bulunacaktır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5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F24556F-5F12-D843-9521-4487C322A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" y="1255067"/>
            <a:ext cx="9052560" cy="453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6526"/>
              </p:ext>
            </p:extLst>
          </p:nvPr>
        </p:nvGraphicFramePr>
        <p:xfrm>
          <a:off x="0" y="1260762"/>
          <a:ext cx="9047018" cy="5597238"/>
        </p:xfrm>
        <a:graphic>
          <a:graphicData uri="http://schemas.openxmlformats.org/drawingml/2006/table">
            <a:tbl>
              <a:tblPr/>
              <a:tblGrid>
                <a:gridCol w="3326988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632546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3087484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32192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5861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Eğitim-öğretim ve araştırma faaliyetleri, bilimsel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toplantılar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ve Araştırma kaynaklarının arttırılması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1953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 İdari Personeli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Fakültede bir çok bölüm bulunması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 idari işlerinin yürütülmesi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965791"/>
                  </a:ext>
                </a:extLst>
              </a:tr>
              <a:tr h="3907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Mütevelli Heyet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Bağlı Olunan Üst Kurum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Stratejik Planın Gerçekleşmesi-Akademik Başarı-Öğrenci Memnuniyeti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741444"/>
                  </a:ext>
                </a:extLst>
              </a:tr>
              <a:tr h="7815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Rektörlük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Tüm akademik ve idari süreçlerdeki en üst yetkili makam olarak kurumu yönetme sorumluluğu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ve araştırma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faaliyetlerinin nitelikli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yürütülmesi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4154"/>
                  </a:ext>
                </a:extLst>
              </a:tr>
              <a:tr h="5861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Sekreterlik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Üniversitedeki en üst idari birim olarak kurumu yönetme sorumluluğu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 Uyum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166431"/>
                  </a:ext>
                </a:extLst>
              </a:tr>
              <a:tr h="3907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Kısmi zamanlı çalışan öğrenciler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Doğru ve Zamanında İletilen Bilgi,Güçlü İletişim ve Empati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587425"/>
                  </a:ext>
                </a:extLst>
              </a:tr>
              <a:tr h="1953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Kanunen bağlılık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 uygunluk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699808"/>
                  </a:ext>
                </a:extLst>
              </a:tr>
              <a:tr h="3907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 tanıtımı/program çıktısı/potansiyel mesleki destek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olanağı sunması ve mezuniyet sonrası destek/ilgi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183390"/>
                  </a:ext>
                </a:extLst>
              </a:tr>
              <a:tr h="3907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 İçi Fakülte dışı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Akademisyenler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Eğitim-öğretim faaliyetleri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Uygun eğitim ortamının sağlanması 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296499"/>
                  </a:ext>
                </a:extLst>
              </a:tr>
              <a:tr h="3907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 Dışı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Akademisyenler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Eğitim-öğretim faaliyetleri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Uygun eğitim ortamının sağlanması 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492155"/>
                  </a:ext>
                </a:extLst>
              </a:tr>
              <a:tr h="5861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 İdari personel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İç ve dış ilişkilerin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yürütülmesi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iletişim, uyumlu çalışma, kurumsal yapı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605027"/>
                  </a:ext>
                </a:extLst>
              </a:tr>
              <a:tr h="1953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Lisans Öğrencileri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Üretilen bilginin aktarılması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 eğitim-öğretim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1280"/>
                  </a:ext>
                </a:extLst>
              </a:tr>
              <a:tr h="1953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 Kurum ve Kuruluşları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 Gerekleri ve Ortak Projeler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Uyum-Ortak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662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383817"/>
              </p:ext>
            </p:extLst>
          </p:nvPr>
        </p:nvGraphicFramePr>
        <p:xfrm>
          <a:off x="593816" y="1260540"/>
          <a:ext cx="8041853" cy="4064886"/>
        </p:xfrm>
        <a:graphic>
          <a:graphicData uri="http://schemas.openxmlformats.org/drawingml/2006/table">
            <a:tbl>
              <a:tblPr/>
              <a:tblGrid>
                <a:gridCol w="2957344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340058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744451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2511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 Üniversiteler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 Pazarda Rekabet,Bilgi Paylaşımı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Bilgi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Paylaşımı,Önlenen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Haksız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Rekabet,Güçlü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İletişim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Empati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60021"/>
                  </a:ext>
                </a:extLst>
              </a:tr>
              <a:tr h="294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TÜBİTAK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Bilimsel araştırma ve proje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 faaliyetlerinin yapılması, nitelikli ve mevzuata uygun yürütülmesi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Velileri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Dolaylı Müşteri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 Eğitim,Sosyal İmkanlar,Kariyer Planlama,Güçlü İletişim ve Empati,Kurumsal Yapı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148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Antalya Halkı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Faaliyetlerden Etkileşim,Alanların Ortaklığı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Toplumsal Katkı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AOSB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Üniversite-Sanayi İşbirliği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 İşbirliği,Problemlere Bilimsel Çözüm,Nitelikli Mezun ve Stajyer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Ulusal Uluslararası Destek Kuruluşları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Hibe  Sağlayıcı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Katma Değer Yaratan Projeler Üretilerek Bilimin Yaygınlaştırılması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Sanayi ve Ticaret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Odaları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Tanıtım ve finansal destek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İşbirlikçi çalışma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ABU Öğrenci Toplulukları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Fakültenin gelişimi adına toplantıların gerçekleştirilmesi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Fakültenin gelişimi ve öğrencilerin sevdikleri alanda birleşebilmesi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148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Yerel Yönetimler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ve Destek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294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ABU TTO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Tasarım tescili, proje ve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danışmanlık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Teknoloji transfer alanında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işbirlikçi çalışma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148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Liseler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Potansiyel öğrenci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Fakültemizin tanıtımı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TMMOB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Tanıtım, bilgi paylaşımı, diğer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meslektaşlarla etkileşim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 faaliyetlerde ortak çalışma olanaklarının yaratılması, işbirliği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148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Kanunen bağlılık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uygunluk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156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Bağımsız Akredite Kuruluşu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 eğitim standartlarına uyum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kuruluşu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kriterlerinin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sağlanması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2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166949" y="188103"/>
            <a:ext cx="6740433" cy="1079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ve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(FİZİKİ, MALZEME, TEÇHİZAT, EKİPMAN vb.)</a:t>
            </a:r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" y="304675"/>
            <a:ext cx="1690292" cy="3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59396" y="1772519"/>
            <a:ext cx="75359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Not:  Bu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bilgiler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bölümlerde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toplanmaktadır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YGG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sunumlarına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eklenmiştir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8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570007" y="344252"/>
            <a:ext cx="5901761" cy="922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ve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(TEKNOLOJİK, YAZILIM, DONANIM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8" y="245892"/>
            <a:ext cx="1569900" cy="33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4E4BC37B-8B6C-4421-8472-B24C6619D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65415"/>
              </p:ext>
            </p:extLst>
          </p:nvPr>
        </p:nvGraphicFramePr>
        <p:xfrm>
          <a:off x="554183" y="1879132"/>
          <a:ext cx="7952508" cy="896743"/>
        </p:xfrm>
        <a:graphic>
          <a:graphicData uri="http://schemas.openxmlformats.org/drawingml/2006/table">
            <a:tbl>
              <a:tblPr/>
              <a:tblGrid>
                <a:gridCol w="1513053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600422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613011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613011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613011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</a:tbl>
          </a:graphicData>
        </a:graphic>
      </p:graphicFrame>
      <p:sp>
        <p:nvSpPr>
          <p:cNvPr id="67" name="Rectangle 66"/>
          <p:cNvSpPr/>
          <p:nvPr/>
        </p:nvSpPr>
        <p:spPr>
          <a:xfrm>
            <a:off x="911228" y="3505093"/>
            <a:ext cx="6955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Not: Bu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bilgiler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bölümlerde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toplanmaktadır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YGG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sunumlarına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eklenmiştir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789470" y="157316"/>
            <a:ext cx="5869859" cy="1079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ve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(İŞ GÜCÜ-İNSAN KAYNAĞI)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" y="304675"/>
            <a:ext cx="1690292" cy="3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0F23ED71-2D0A-4A91-BB06-5711D1600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12311"/>
              </p:ext>
            </p:extLst>
          </p:nvPr>
        </p:nvGraphicFramePr>
        <p:xfrm>
          <a:off x="609600" y="2040864"/>
          <a:ext cx="7989455" cy="896743"/>
        </p:xfrm>
        <a:graphic>
          <a:graphicData uri="http://schemas.openxmlformats.org/drawingml/2006/table">
            <a:tbl>
              <a:tblPr/>
              <a:tblGrid>
                <a:gridCol w="1994324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318393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328763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328763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2019212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9599" y="3105835"/>
            <a:ext cx="798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Not: Bu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bilgiler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bölümlerde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toplanmaktadır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YGG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sunumlarına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 Light" panose="020F0302020204030204" pitchFamily="34" charset="0"/>
              </a:rPr>
              <a:t>eklenmiştir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5260</TotalTime>
  <Words>1863</Words>
  <Application>Microsoft Office PowerPoint</Application>
  <PresentationFormat>On-screen Show (4:3)</PresentationFormat>
  <Paragraphs>508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Tahoma</vt:lpstr>
      <vt:lpstr>Times New Roman</vt:lpstr>
      <vt:lpstr>Wingdings 3</vt:lpstr>
      <vt:lpstr>İyon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Semail ÜLGEN</cp:lastModifiedBy>
  <cp:revision>106</cp:revision>
  <dcterms:created xsi:type="dcterms:W3CDTF">2020-01-20T10:44:30Z</dcterms:created>
  <dcterms:modified xsi:type="dcterms:W3CDTF">2022-02-23T19:29:16Z</dcterms:modified>
</cp:coreProperties>
</file>