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8" r:id="rId3"/>
    <p:sldId id="365" r:id="rId4"/>
    <p:sldId id="347" r:id="rId5"/>
    <p:sldId id="346" r:id="rId6"/>
    <p:sldId id="367" r:id="rId7"/>
    <p:sldId id="368" r:id="rId8"/>
    <p:sldId id="363" r:id="rId9"/>
    <p:sldId id="364" r:id="rId10"/>
    <p:sldId id="285" r:id="rId11"/>
    <p:sldId id="371" r:id="rId12"/>
    <p:sldId id="372" r:id="rId13"/>
    <p:sldId id="353" r:id="rId14"/>
    <p:sldId id="373" r:id="rId15"/>
    <p:sldId id="380" r:id="rId16"/>
    <p:sldId id="358" r:id="rId17"/>
    <p:sldId id="383" r:id="rId18"/>
    <p:sldId id="357" r:id="rId19"/>
    <p:sldId id="361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65"/>
            <p14:sldId id="347"/>
            <p14:sldId id="346"/>
            <p14:sldId id="367"/>
            <p14:sldId id="368"/>
            <p14:sldId id="363"/>
            <p14:sldId id="364"/>
            <p14:sldId id="285"/>
            <p14:sldId id="371"/>
            <p14:sldId id="372"/>
            <p14:sldId id="353"/>
            <p14:sldId id="373"/>
            <p14:sldId id="380"/>
            <p14:sldId id="358"/>
            <p14:sldId id="383"/>
            <p14:sldId id="357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626"/>
    <a:srgbClr val="0F2303"/>
    <a:srgbClr val="0C0D0D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K&#252;t&#252;phane%20ve%20Dok&#252;mantasyon%20M&#252;d&#252;rl&#252;&#287;&#252;\2021%20Anketleri\K&#252;t&#252;phane%20Memnuniyet%20Anketi\K&#252;t&#252;phane%20KY-FR-0006%20Anket%20Analiz%20Form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1\everyone\_Kalite%20Y&#246;netim%20Sistemi\Birim%20Anketleri\ANKET%20ANAL&#304;ZLER\&#304;dari%20Birimler\K&#252;t&#252;phane%20ve%20Dok&#252;mantasyon%20M&#252;d&#252;rl&#252;&#287;&#252;\2021%20Anketleri\K&#252;t&#252;phane%20Memnuniyet%20Anketi\VET&#304;S%20%20KY-FR-0006%20Anket%20Analiz%20Formu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iuchqfsx011\everyone\_Kalite%20Y&#246;netim%20Sistemi\Birim%20Anketleri\ANKET%20ANAL&#304;ZLER\&#304;dari%20Birimler\K&#252;t&#252;phane%20ve%20Dok&#252;mantasyon%20M&#252;d&#252;rl&#252;&#287;&#252;\2021%20Anketleri\Nisan\K&#252;t&#252;phane%20Oryantasyon%20E&#287;itimi-07.04.2021%20&#199;evrimi&#231;i%20K&#252;t&#252;phane%20oryantasyon%20e&#287;itim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1626"/>
                </a:solidFill>
              </a:rPr>
              <a:t>Kütüphane Memnuniyet Anketi Analizi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1626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456036745406818E-2"/>
          <c:y val="0.13969868173258004"/>
          <c:w val="0.8183217410323711"/>
          <c:h val="0.53962928362768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811405693605024E-17"/>
                  <c:y val="5.5388743608886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80-4F83-A70D-B5347A6695A0}"/>
                </c:ext>
              </c:extLst>
            </c:dLbl>
            <c:dLbl>
              <c:idx val="1"/>
              <c:layout>
                <c:manualLayout>
                  <c:x val="1.3976240391334474E-3"/>
                  <c:y val="5.53887436088861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80-4F83-A70D-B5347A6695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162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Tümü!$A$2:$J$2</c:f>
              <c:strCache>
                <c:ptCount val="10"/>
                <c:pt idx="0">
                  <c:v>1.Kütüphane çalışanlarına kolay erişim sağlarım</c:v>
                </c:pt>
                <c:pt idx="1">
                  <c:v>2.Yöneltilen soru/sorun ve taleplere karşı üslup ve yaklaşımlarından memnunum</c:v>
                </c:pt>
                <c:pt idx="2">
                  <c:v>3.Kütüphanenin hizmet saatlerini yeterli buluyorum</c:v>
                </c:pt>
                <c:pt idx="3">
                  <c:v>4.Kütüphanenin kataloğunu yeterli buluyorum</c:v>
                </c:pt>
                <c:pt idx="4">
                  <c:v>5.Kütüphanenin web sayfasını yeterli buluyorum</c:v>
                </c:pt>
                <c:pt idx="5">
                  <c:v>6.Kütüphanenin basılı koleksiyonunu yeterli buluyorum</c:v>
                </c:pt>
                <c:pt idx="6">
                  <c:v>7.Kütüphanenin gör-işit koleksiyonunu yeterli buluyorum</c:v>
                </c:pt>
                <c:pt idx="7">
                  <c:v>8.Kütüphanenin elektronik kaynaklarını yeterli buluyorum</c:v>
                </c:pt>
                <c:pt idx="8">
                  <c:v>9.Kütüphane binasını fiziksel olarak yeterli buluyorum</c:v>
                </c:pt>
                <c:pt idx="9">
                  <c:v>Ortalama</c:v>
                </c:pt>
              </c:strCache>
            </c:strRef>
          </c:cat>
          <c:val>
            <c:numRef>
              <c:f>Tümü!$A$43:$J$43</c:f>
              <c:numCache>
                <c:formatCode>0%</c:formatCode>
                <c:ptCount val="10"/>
                <c:pt idx="0">
                  <c:v>0.99499999999999988</c:v>
                </c:pt>
                <c:pt idx="1">
                  <c:v>0.99499999999999988</c:v>
                </c:pt>
                <c:pt idx="2">
                  <c:v>0.95500000000000007</c:v>
                </c:pt>
                <c:pt idx="3">
                  <c:v>0.94871794871794868</c:v>
                </c:pt>
                <c:pt idx="4">
                  <c:v>0.95</c:v>
                </c:pt>
                <c:pt idx="5">
                  <c:v>0.94054054054054048</c:v>
                </c:pt>
                <c:pt idx="6">
                  <c:v>0.94444444444444442</c:v>
                </c:pt>
                <c:pt idx="7">
                  <c:v>0.93684210526315792</c:v>
                </c:pt>
                <c:pt idx="8">
                  <c:v>1</c:v>
                </c:pt>
                <c:pt idx="9">
                  <c:v>0.96272222222222226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1-46CD-9C74-AB968DCD9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2262144"/>
        <c:axId val="2072263392"/>
      </c:barChart>
      <c:catAx>
        <c:axId val="20722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3392"/>
        <c:crosses val="autoZero"/>
        <c:auto val="1"/>
        <c:lblAlgn val="ctr"/>
        <c:lblOffset val="100"/>
        <c:noMultiLvlLbl val="0"/>
      </c:catAx>
      <c:valAx>
        <c:axId val="2072263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1626"/>
                </a:solidFill>
              </a:rPr>
              <a:t>Kütüphane Uzaktan Erişim Memnuniyet Anketi Analizi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01626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4456036745406818E-2"/>
          <c:y val="0.13969868173258004"/>
          <c:w val="0.8183217410323711"/>
          <c:h val="0.53962928362768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748366605656322E-3"/>
                  <c:y val="5.8060428998430384E-2"/>
                </c:manualLayout>
              </c:layout>
              <c:tx>
                <c:rich>
                  <a:bodyPr/>
                  <a:lstStyle/>
                  <a:p>
                    <a:fld id="{6DDAB3D5-DFFC-435C-9CC1-13F2092D123C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D73-4E24-A2D9-708536F4027C}"/>
                </c:ext>
              </c:extLst>
            </c:dLbl>
            <c:dLbl>
              <c:idx val="1"/>
              <c:layout>
                <c:manualLayout>
                  <c:x val="1.6748366605656016E-3"/>
                  <c:y val="5.8060428998430384E-2"/>
                </c:manualLayout>
              </c:layout>
              <c:tx>
                <c:rich>
                  <a:bodyPr/>
                  <a:lstStyle/>
                  <a:p>
                    <a:fld id="{29B132BB-6F71-4E70-B17C-F04B73665534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D73-4E24-A2D9-708536F4027C}"/>
                </c:ext>
              </c:extLst>
            </c:dLbl>
            <c:dLbl>
              <c:idx val="2"/>
              <c:layout>
                <c:manualLayout>
                  <c:x val="-1.2281993628175954E-16"/>
                  <c:y val="5.5295646665171796E-2"/>
                </c:manualLayout>
              </c:layout>
              <c:tx>
                <c:rich>
                  <a:bodyPr/>
                  <a:lstStyle/>
                  <a:p>
                    <a:fld id="{6136DA30-C4BD-432B-838D-F2013FC74FA6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D73-4E24-A2D9-708536F402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rgbClr val="00162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Tümü!$A$2:$C$2</c:f>
              <c:strCache>
                <c:ptCount val="3"/>
                <c:pt idx="0">
                  <c:v>1-Kütüphanenin uzaktan erişim hizmetinden memnunum / I am satisfied with the remote access service of the library.</c:v>
                </c:pt>
                <c:pt idx="1">
                  <c:v>2-Kütüphanenin elektronik kaynaklarını yeterli buluyorum. / I find the electronic resources of the library to be adequate.</c:v>
                </c:pt>
                <c:pt idx="2">
                  <c:v>Ortalama</c:v>
                </c:pt>
              </c:strCache>
            </c:strRef>
          </c:cat>
          <c:val>
            <c:numRef>
              <c:f>Tümü!$A$57:$C$57</c:f>
              <c:numCache>
                <c:formatCode>0%</c:formatCode>
                <c:ptCount val="3"/>
                <c:pt idx="0">
                  <c:v>0.8</c:v>
                </c:pt>
                <c:pt idx="1">
                  <c:v>0.70370370370370372</c:v>
                </c:pt>
                <c:pt idx="2">
                  <c:v>0.75185185185185177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18-45BA-BBE6-94876AEB6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2262144"/>
        <c:axId val="2072263392"/>
      </c:barChart>
      <c:catAx>
        <c:axId val="20722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3392"/>
        <c:crosses val="autoZero"/>
        <c:auto val="1"/>
        <c:lblAlgn val="ctr"/>
        <c:lblOffset val="100"/>
        <c:noMultiLvlLbl val="0"/>
      </c:catAx>
      <c:valAx>
        <c:axId val="2072263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26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rgbClr val="001626"/>
                </a:solidFill>
              </a:rPr>
              <a:t>Kütüphane</a:t>
            </a:r>
            <a:r>
              <a:rPr lang="en-US" baseline="0" dirty="0">
                <a:solidFill>
                  <a:srgbClr val="001626"/>
                </a:solidFill>
              </a:rPr>
              <a:t> </a:t>
            </a:r>
            <a:r>
              <a:rPr lang="en-US" baseline="0" dirty="0" err="1">
                <a:solidFill>
                  <a:srgbClr val="001626"/>
                </a:solidFill>
              </a:rPr>
              <a:t>Oryantasyon</a:t>
            </a:r>
            <a:r>
              <a:rPr lang="en-US" baseline="0" dirty="0">
                <a:solidFill>
                  <a:srgbClr val="001626"/>
                </a:solidFill>
              </a:rPr>
              <a:t> </a:t>
            </a:r>
            <a:r>
              <a:rPr lang="en-US" baseline="0" dirty="0" err="1">
                <a:solidFill>
                  <a:srgbClr val="001626"/>
                </a:solidFill>
              </a:rPr>
              <a:t>Eğitimi</a:t>
            </a:r>
            <a:r>
              <a:rPr lang="en-US" baseline="0" dirty="0">
                <a:solidFill>
                  <a:srgbClr val="001626"/>
                </a:solidFill>
              </a:rPr>
              <a:t> </a:t>
            </a:r>
            <a:r>
              <a:rPr lang="en-US" dirty="0" err="1">
                <a:solidFill>
                  <a:srgbClr val="001626"/>
                </a:solidFill>
              </a:rPr>
              <a:t>Anket</a:t>
            </a:r>
            <a:r>
              <a:rPr lang="en-US" dirty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Analizi</a:t>
            </a:r>
            <a:r>
              <a:rPr lang="en-US" dirty="0" smtClean="0">
                <a:solidFill>
                  <a:srgbClr val="001626"/>
                </a:solidFill>
              </a:rPr>
              <a:t> (</a:t>
            </a:r>
            <a:r>
              <a:rPr lang="en-US" dirty="0" err="1" smtClean="0">
                <a:solidFill>
                  <a:srgbClr val="001626"/>
                </a:solidFill>
              </a:rPr>
              <a:t>Bilgi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Okuryazarlığı</a:t>
            </a:r>
            <a:r>
              <a:rPr lang="en-US" dirty="0" smtClean="0">
                <a:solidFill>
                  <a:srgbClr val="001626"/>
                </a:solidFill>
              </a:rPr>
              <a:t>)</a:t>
            </a:r>
            <a:endParaRPr lang="en-US" dirty="0">
              <a:solidFill>
                <a:srgbClr val="001626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7921518722663502E-3"/>
                  <c:y val="-3.24782529334361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162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1626"/>
                        </a:solidFill>
                      </a:rPr>
                      <a:t>DD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398-484D-B752-D39ACF2E22F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398-484D-B752-D39ACF2E22F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91F-4F11-9BBF-54D13BB5144D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91F-4F11-9BBF-54D13BB5144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91F-4F11-9BBF-54D13BB5144D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91F-4F11-9BBF-54D13BB5144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91F-4F11-9BBF-54D13BB5144D}"/>
                </c:ext>
              </c:extLst>
            </c:dLbl>
            <c:dLbl>
              <c:idx val="7"/>
              <c:layout>
                <c:manualLayout>
                  <c:x val="1.0752636469033553E-2"/>
                  <c:y val="-2.352992191125362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162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1626"/>
                        </a:solidFill>
                      </a:rPr>
                      <a:t>DD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398-484D-B752-D39ACF2E22F6}"/>
                </c:ext>
              </c:extLst>
            </c:dLbl>
            <c:dLbl>
              <c:idx val="8"/>
              <c:layout>
                <c:manualLayout>
                  <c:x val="-1.2794722083411632E-16"/>
                  <c:y val="-2.5927797650345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162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1626"/>
                        </a:solidFill>
                      </a:rPr>
                      <a:t>DD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398-484D-B752-D39ACF2E22F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162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B2D-4ABE-A493-8969BC1C98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Sayfa1!$A$2:$J$2</c:f>
              <c:strCache>
                <c:ptCount val="10"/>
                <c:pt idx="0">
                  <c:v>1-Eğitim dokümanları (basılı) / 1 - Training documents (Printed)</c:v>
                </c:pt>
                <c:pt idx="1">
                  <c:v>2-Görsel eğitim araçları (sunumlar) / Visual training tools (presentations)</c:v>
                </c:pt>
                <c:pt idx="2">
                  <c:v>3-Eğitimin toplam süresi / The total duration of the training</c:v>
                </c:pt>
                <c:pt idx="3">
                  <c:v>4-Eğitim içeriğinin beklentilerinizi karşılama düzeyi / How much the training content meets your expectations</c:v>
                </c:pt>
                <c:pt idx="4">
                  <c:v>5-Eğitmenin konuları net ve anlaşılır açıklıkta ifade etme durumu / How clearly and comprehensibly the trainer explains the topics</c:v>
                </c:pt>
                <c:pt idx="5">
                  <c:v>6-Eğitmenin sunuş tekniği / The presentation technique of the trainer</c:v>
                </c:pt>
                <c:pt idx="6">
                  <c:v>7-Eğitmenin konuya hakimiyeti / The trainer's command of the subject</c:v>
                </c:pt>
                <c:pt idx="7">
                  <c:v>8-Eğitim salonu / The training hall</c:v>
                </c:pt>
                <c:pt idx="8">
                  <c:v>9-Eğitim yapılan yerdeki yemek, çay/kahve ve ikram hizmetleri / The food, tea and coffee services provided at the training venue.</c:v>
                </c:pt>
                <c:pt idx="9">
                  <c:v>ORTALAMA</c:v>
                </c:pt>
              </c:strCache>
            </c:strRef>
          </c:cat>
          <c:val>
            <c:numRef>
              <c:f>Sayfa1!$A$16:$J$16</c:f>
              <c:numCache>
                <c:formatCode>0%</c:formatCode>
                <c:ptCount val="10"/>
                <c:pt idx="0">
                  <c:v>0</c:v>
                </c:pt>
                <c:pt idx="1">
                  <c:v>0.90769230769230769</c:v>
                </c:pt>
                <c:pt idx="2">
                  <c:v>0.90769230769230769</c:v>
                </c:pt>
                <c:pt idx="3">
                  <c:v>0.90769230769230769</c:v>
                </c:pt>
                <c:pt idx="4">
                  <c:v>0.92307692307692302</c:v>
                </c:pt>
                <c:pt idx="5">
                  <c:v>0.92307692307692302</c:v>
                </c:pt>
                <c:pt idx="6">
                  <c:v>0.93846153846153846</c:v>
                </c:pt>
                <c:pt idx="7">
                  <c:v>0</c:v>
                </c:pt>
                <c:pt idx="8">
                  <c:v>0</c:v>
                </c:pt>
                <c:pt idx="9">
                  <c:v>0.91794871794871802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98-484D-B752-D39ACF2E2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9954191"/>
        <c:axId val="1759952111"/>
      </c:barChart>
      <c:catAx>
        <c:axId val="1759954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952111"/>
        <c:crosses val="autoZero"/>
        <c:auto val="1"/>
        <c:lblAlgn val="ctr"/>
        <c:lblOffset val="100"/>
        <c:noMultiLvlLbl val="0"/>
      </c:catAx>
      <c:valAx>
        <c:axId val="175995211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1626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954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329962" y="5512332"/>
            <a:ext cx="4325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chemeClr val="accent5">
                    <a:lumMod val="50000"/>
                  </a:schemeClr>
                </a:solidFill>
              </a:rPr>
              <a:t>KÜTÜPHANE VE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tr-TR" sz="2200" b="1" dirty="0" smtClean="0">
                <a:solidFill>
                  <a:schemeClr val="accent5">
                    <a:lumMod val="50000"/>
                  </a:schemeClr>
                </a:solidFill>
              </a:rPr>
              <a:t>DOKÜMANTASYON M</a:t>
            </a:r>
            <a:r>
              <a:rPr lang="en-US" sz="2200" b="1" dirty="0" smtClean="0">
                <a:solidFill>
                  <a:schemeClr val="accent5">
                    <a:lumMod val="50000"/>
                  </a:schemeClr>
                </a:solidFill>
              </a:rPr>
              <a:t>ÜDÜRLÜĞÜ</a:t>
            </a:r>
            <a:endParaRPr lang="tr-TR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2021 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19915"/>
              </p:ext>
            </p:extLst>
          </p:nvPr>
        </p:nvGraphicFramePr>
        <p:xfrm>
          <a:off x="533400" y="1574201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Z1-Kütüphane Sürecinin Bütçe Taslağı Hakkında Geri Bildirim Alınmamış Olması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Üst Yönetim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Kısmi Satın Alma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605979"/>
              </p:ext>
            </p:extLst>
          </p:nvPr>
        </p:nvGraphicFramePr>
        <p:xfrm>
          <a:off x="533399" y="3361724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Z2-Her Ders İçin Basılı Kaynak Bulunmayışı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0F2303"/>
                          </a:solidFill>
                        </a:rPr>
                        <a:t>Kısmi Satın Alma, Bağış</a:t>
                      </a:r>
                      <a:endParaRPr lang="tr-TR" b="0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6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50102"/>
              </p:ext>
            </p:extLst>
          </p:nvPr>
        </p:nvGraphicFramePr>
        <p:xfrm>
          <a:off x="533398" y="4880007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Z3-Alanlara Göre Elektronik Veri Tabanlarının Sayısının Azlığı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Kısmi Satın Alma, Serbest Erişim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875025"/>
              </p:ext>
            </p:extLst>
          </p:nvPr>
        </p:nvGraphicFramePr>
        <p:xfrm>
          <a:off x="533397" y="1488134"/>
          <a:ext cx="8203223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Z4-Basılı Süreli Yayın Aboneliği Sayısının Az Olması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Kısmi Satın Alma, Bağış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461800"/>
              </p:ext>
            </p:extLst>
          </p:nvPr>
        </p:nvGraphicFramePr>
        <p:xfrm>
          <a:off x="533396" y="2993723"/>
          <a:ext cx="8203223" cy="1752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Z5-Gece Personelinin Bulunmayışı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Termin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Tarihi Beklenmekte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İnsan Kaynakları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İnsan Kaynakları Müdürlüğünün mevzuata uygun olarak personel işe başlatması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6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78361"/>
              </p:ext>
            </p:extLst>
          </p:nvPr>
        </p:nvGraphicFramePr>
        <p:xfrm>
          <a:off x="533396" y="4768552"/>
          <a:ext cx="8203223" cy="201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4556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T5-Korsan Yayıncılık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4556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Rektörlük, 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852083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Rektörlük tarafından üniversitemize bağışlanan kaynakların ön kontrolü, Kütüphane Kataloglama ve Sınıflama  Birimince koleksiyona dahil edilecek  materyallerin sürekli denetimi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4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236029"/>
              </p:ext>
            </p:extLst>
          </p:nvPr>
        </p:nvGraphicFramePr>
        <p:xfrm>
          <a:off x="533400" y="1574201"/>
          <a:ext cx="8203223" cy="2296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Üniversitemizin Bilim İnsanlarının Yayınlarını Hazırlarken İhtiyaç Duydukları Her Tür ve Formattaki Bilgiyi Onlara Sağlamak Adına Verilen Hizmetleri Daha İyi Bir Şekilde Sürdürmek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31.08.2022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Kütüphane ve Dokümantasyon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TÜBİTAK ULAKBİM EKUAL, Açık Erişim Sistemi, Kütüphane Web sayfası, </a:t>
                      </a:r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Vetis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446290"/>
              </p:ext>
            </p:extLst>
          </p:nvPr>
        </p:nvGraphicFramePr>
        <p:xfrm>
          <a:off x="533400" y="3906725"/>
          <a:ext cx="8203223" cy="2296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Bilgi İşlem Süreci Paydaşımız ile Kütüphane Sistemlerinin Sürdürülebilir ve Geliştirilebilir Olabilmesi Yönünde Çalışmaların Gerçekleştirilememesi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solidFill>
                            <a:srgbClr val="0F2303"/>
                          </a:solidFill>
                        </a:rPr>
                        <a:t>Termin</a:t>
                      </a:r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 Tarihi Beklenmekte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Bilgi İşlem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F2303"/>
                          </a:solidFill>
                        </a:rPr>
                        <a:t>Bilgi İşlem Süreci, Kütüphane ve Dokümantasyon süreci arasında sürekli koordinasyon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8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766996"/>
              </p:ext>
            </p:extLst>
          </p:nvPr>
        </p:nvGraphicFramePr>
        <p:xfrm>
          <a:off x="28575" y="1595437"/>
          <a:ext cx="9086850" cy="4582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344776"/>
              </p:ext>
            </p:extLst>
          </p:nvPr>
        </p:nvGraphicFramePr>
        <p:xfrm>
          <a:off x="724829" y="1595437"/>
          <a:ext cx="7582829" cy="4593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19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848661"/>
              </p:ext>
            </p:extLst>
          </p:nvPr>
        </p:nvGraphicFramePr>
        <p:xfrm>
          <a:off x="836341" y="1572322"/>
          <a:ext cx="7278959" cy="440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4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823765" y="476672"/>
            <a:ext cx="73219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 ve AKSİYON 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400F1050-5732-4B60-86BA-E121C706F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334201"/>
              </p:ext>
            </p:extLst>
          </p:nvPr>
        </p:nvGraphicFramePr>
        <p:xfrm>
          <a:off x="1007604" y="1861667"/>
          <a:ext cx="7186724" cy="4814092"/>
        </p:xfrm>
        <a:graphic>
          <a:graphicData uri="http://schemas.openxmlformats.org/drawingml/2006/table">
            <a:tbl>
              <a:tblPr/>
              <a:tblGrid>
                <a:gridCol w="2300628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433477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452619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11417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10970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Kütüphanenin uzaktan erişim için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Turcacademy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gibi hukuk kitaplarına daha fazla ulaşabileceğimiz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veritabanlarına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üye olunması ve çevrimiçi kaynakların artırılması da bizim için çok iyi olur. Teşekkürler.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2021-2022 döneminde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Turcademy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veri tabanı için teklif fiyat alınması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Turcademy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veri tabanı için ilgili firmadan abonelik fiyat teklifi alınmıştır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74458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Gastronomi çok eksik! Yazık, açık ara yok denecek kadar. Hizmet güzel, içerik sıfır.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Fakülteden sipariş listesi beklenmektedir.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Gastronomi alanında talep edilen kitaplar</a:t>
                      </a:r>
                      <a:r>
                        <a:rPr lang="tr-TR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koleksiyona dahil edilmiştir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9153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E-Library is not available in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yet.</a:t>
                      </a:r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Yordam firmasına, VETİS - Kampüs Dışı Erişim Sisteminin İngilizce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arayüz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sayfa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seçeneğininde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olması için talep oluşturulması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23.02.2021 ve 01.07.2021 tarihlerinde talep ile ilgili e-posta yazılmış firmadan 15.07.2021 tarihine kadar yapılması ile ilgili </a:t>
                      </a:r>
                      <a:r>
                        <a:rPr lang="tr-TR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termin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alınmış</a:t>
                      </a:r>
                      <a:r>
                        <a:rPr lang="tr-TR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ve gerçekleştirilmiştir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9153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Şikayet-Kütüphanede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maske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takma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gerekliliği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yiyecek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içecekle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girilememesi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 (</a:t>
                      </a:r>
                      <a:r>
                        <a:rPr lang="en-US" sz="1050" b="0" i="0" u="none" strike="noStrike" baseline="0" dirty="0" err="1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şikayetvar</a:t>
                      </a:r>
                      <a:r>
                        <a:rPr lang="en-US" sz="1050" b="0" i="0" u="none" strike="noStrike" baseline="0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r>
                        <a:rPr lang="en-US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ye</a:t>
                      </a:r>
                      <a:r>
                        <a:rPr lang="tr-TR" sz="1050" b="0" i="0" u="none" strike="noStrike" dirty="0" smtClean="0">
                          <a:solidFill>
                            <a:srgbClr val="001626"/>
                          </a:solidFill>
                          <a:effectLst/>
                          <a:latin typeface="Calibri" panose="020F0502020204030204" pitchFamily="34" charset="0"/>
                        </a:rPr>
                        <a:t> su ile girilmesine izin verilmektedir.</a:t>
                      </a:r>
                      <a:endParaRPr lang="tr-TR" sz="1050" b="0" i="0" u="none" strike="noStrike" dirty="0">
                        <a:solidFill>
                          <a:srgbClr val="001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38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9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481299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1">
            <a:extLst>
              <a:ext uri="{FF2B5EF4-FFF2-40B4-BE49-F238E27FC236}">
                <a16:creationId xmlns:a16="http://schemas.microsoft.com/office/drawing/2014/main" id="{86836AFB-9A07-49E9-9AEA-095FC62A66B5}"/>
              </a:ext>
            </a:extLst>
          </p:cNvPr>
          <p:cNvSpPr txBox="1"/>
          <p:nvPr/>
        </p:nvSpPr>
        <p:spPr>
          <a:xfrm>
            <a:off x="581011" y="2691999"/>
            <a:ext cx="8203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rgbClr val="001626"/>
                </a:solidFill>
              </a:rPr>
              <a:t>2021 </a:t>
            </a:r>
            <a:r>
              <a:rPr lang="en-US" sz="2400" dirty="0" err="1" smtClean="0">
                <a:solidFill>
                  <a:srgbClr val="001626"/>
                </a:solidFill>
              </a:rPr>
              <a:t>yılı</a:t>
            </a:r>
            <a:r>
              <a:rPr lang="tr-TR" sz="2400" dirty="0" smtClean="0">
                <a:solidFill>
                  <a:srgbClr val="001626"/>
                </a:solidFill>
              </a:rPr>
              <a:t> İ</a:t>
            </a:r>
            <a:r>
              <a:rPr lang="en-US" sz="2400" dirty="0" smtClean="0">
                <a:solidFill>
                  <a:srgbClr val="001626"/>
                </a:solidFill>
              </a:rPr>
              <a:t>ç</a:t>
            </a:r>
            <a:r>
              <a:rPr lang="tr-TR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denetim</a:t>
            </a:r>
            <a:r>
              <a:rPr lang="tr-TR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sonucu</a:t>
            </a:r>
            <a:r>
              <a:rPr lang="en-US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açılan</a:t>
            </a:r>
            <a:r>
              <a:rPr lang="en-US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düzeltici-önleyici</a:t>
            </a:r>
            <a:r>
              <a:rPr lang="en-US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faaliyetimiz</a:t>
            </a:r>
            <a:r>
              <a:rPr lang="en-US" sz="2400" dirty="0" smtClean="0">
                <a:solidFill>
                  <a:srgbClr val="001626"/>
                </a:solidFill>
              </a:rPr>
              <a:t> </a:t>
            </a:r>
            <a:r>
              <a:rPr lang="en-US" sz="2400" dirty="0" err="1" smtClean="0">
                <a:solidFill>
                  <a:srgbClr val="001626"/>
                </a:solidFill>
              </a:rPr>
              <a:t>bulunmamaktadır</a:t>
            </a:r>
            <a:endParaRPr lang="tr-TR" sz="2400" dirty="0">
              <a:solidFill>
                <a:srgbClr val="001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628902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8388" y="2206870"/>
            <a:ext cx="68140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0C0D0D"/>
                </a:solidFill>
              </a:rPr>
              <a:t>İç denetimde %</a:t>
            </a:r>
            <a:r>
              <a:rPr lang="tr-TR" dirty="0" smtClean="0">
                <a:solidFill>
                  <a:srgbClr val="0C0D0D"/>
                </a:solidFill>
              </a:rPr>
              <a:t>9</a:t>
            </a:r>
            <a:r>
              <a:rPr lang="en-US" dirty="0" smtClean="0">
                <a:solidFill>
                  <a:srgbClr val="0C0D0D"/>
                </a:solidFill>
              </a:rPr>
              <a:t>7</a:t>
            </a:r>
            <a:r>
              <a:rPr lang="tr-TR" dirty="0" smtClean="0">
                <a:solidFill>
                  <a:srgbClr val="0C0D0D"/>
                </a:solidFill>
              </a:rPr>
              <a:t> </a:t>
            </a:r>
            <a:r>
              <a:rPr lang="tr-TR" dirty="0">
                <a:solidFill>
                  <a:srgbClr val="0C0D0D"/>
                </a:solidFill>
              </a:rPr>
              <a:t>başarı oranıyla başarılı bir denetim süreci </a:t>
            </a:r>
            <a:r>
              <a:rPr lang="tr-TR" dirty="0" smtClean="0">
                <a:solidFill>
                  <a:srgbClr val="0C0D0D"/>
                </a:solidFill>
              </a:rPr>
              <a:t>geçirilmiştir</a:t>
            </a:r>
            <a:endParaRPr lang="tr-TR" dirty="0">
              <a:solidFill>
                <a:srgbClr val="0C0D0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1626"/>
                </a:solidFill>
              </a:rPr>
              <a:t>Süreçler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kendilerinden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termin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istenildiğinde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geri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bildirim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yapmadıklarında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yaptırım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uygulanmalı</a:t>
            </a:r>
            <a:endParaRPr lang="en-US" dirty="0" smtClean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1626"/>
                </a:solidFill>
              </a:rPr>
              <a:t>Çalışma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ortamı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sıcaklığının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düşük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olmasından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dolayı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kullanıcı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memnuniyetsizliği</a:t>
            </a:r>
            <a:endParaRPr lang="en-US" dirty="0" smtClean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1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471888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TOPLUMSAL KATKI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53692" y="2239981"/>
            <a:ext cx="6801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1626"/>
                </a:solidFill>
              </a:rPr>
              <a:t>Dış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kullanıcılara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araştırmaları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konusunda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hizmet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sunuyoruz</a:t>
            </a:r>
            <a:r>
              <a:rPr lang="en-US" dirty="0" smtClean="0">
                <a:solidFill>
                  <a:srgbClr val="001626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162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1626"/>
                </a:solidFill>
              </a:rPr>
              <a:t>Kütüphane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kurma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çalışmalarında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danışmanlık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hizmeti</a:t>
            </a:r>
            <a:r>
              <a:rPr lang="en-US" dirty="0" smtClean="0">
                <a:solidFill>
                  <a:srgbClr val="001626"/>
                </a:solidFill>
              </a:rPr>
              <a:t> </a:t>
            </a:r>
            <a:r>
              <a:rPr lang="en-US" dirty="0" err="1" smtClean="0">
                <a:solidFill>
                  <a:srgbClr val="001626"/>
                </a:solidFill>
              </a:rPr>
              <a:t>veriyoruz</a:t>
            </a:r>
            <a:r>
              <a:rPr lang="en-US" dirty="0" smtClean="0">
                <a:solidFill>
                  <a:srgbClr val="001626"/>
                </a:solidFill>
              </a:rPr>
              <a:t>.</a:t>
            </a:r>
          </a:p>
          <a:p>
            <a:endParaRPr lang="en-US" dirty="0">
              <a:solidFill>
                <a:srgbClr val="001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2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852853" y="4063999"/>
            <a:ext cx="79907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Çağdaş bilgi hizmetlerini en üst düzeyde sağlayabilen evrensel çapta bir kütüphane olmaktır.</a:t>
            </a: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52853" y="2027129"/>
            <a:ext cx="79907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Üniversitede verilen eğitimin ayrılmaz parçası olarak, bilgi hizmetlerini çağdaş </a:t>
            </a:r>
            <a:r>
              <a:rPr lang="en-US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tr-TR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elişmeler doğrultusunda düzenleyerek, kullanıcıların bilgi gereksinimlerini karşılamaktır.</a:t>
            </a: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3"/>
          <p:cNvSpPr>
            <a:spLocks noGrp="1"/>
          </p:cNvSpPr>
          <p:nvPr>
            <p:ph idx="1"/>
          </p:nvPr>
        </p:nvSpPr>
        <p:spPr>
          <a:xfrm>
            <a:off x="484710" y="1439608"/>
            <a:ext cx="8263636" cy="539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fontAlgn="base">
              <a:lnSpc>
                <a:spcPct val="150000"/>
              </a:lnSpc>
              <a:spcAft>
                <a:spcPts val="0"/>
              </a:spcAft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      ÇALIŞMA POLİTİKASI</a:t>
            </a:r>
            <a:endParaRPr lang="tr-TR" sz="18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Tüm paydaşların ihtiyaç ve beklentilerini karşılamak,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Teknolojiyi kütüphanede etkin kullanarak akıllı kütüphane sistemine geçebilmek,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Öğrenme kaynaklarının sağlanmasına önem vermek, </a:t>
            </a:r>
            <a:endParaRPr lang="en-US" sz="1600" b="1" dirty="0" smtClean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Öğrenme kaynaklarının kullanımlarını izlemek,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Danışma Hizmetleri, Belge Sağlama Hizmetleri ile araştırmalara destek  </a:t>
            </a:r>
            <a:r>
              <a:rPr lang="tr-TR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lmak, 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Kütüphane çalışanlarının niteliklerini artırıcı çalışmalar gerçekleştirmek,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Mevzuat ve standartları sürdürülebilir şekilde uygulamak,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Uygulanabilir gereklilikleri yerine getirerek sürekli iyileşen bir</a:t>
            </a:r>
            <a:r>
              <a:rPr lang="en-US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üniversite </a:t>
            </a:r>
            <a:r>
              <a:rPr lang="en-US" sz="1600" b="1" dirty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</a:t>
            </a:r>
            <a:r>
              <a:rPr lang="tr-TR" sz="1600" b="1" dirty="0" smtClean="0">
                <a:solidFill>
                  <a:srgbClr val="0C0D0D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ütüphanesi olmak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sz="1400" b="1" dirty="0">
              <a:solidFill>
                <a:srgbClr val="0C0D0D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sz="1400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51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114151"/>
              </p:ext>
            </p:extLst>
          </p:nvPr>
        </p:nvGraphicFramePr>
        <p:xfrm>
          <a:off x="836340" y="1060765"/>
          <a:ext cx="7527075" cy="5680094"/>
        </p:xfrm>
        <a:graphic>
          <a:graphicData uri="http://schemas.openxmlformats.org/drawingml/2006/table">
            <a:tbl>
              <a:tblPr/>
              <a:tblGrid>
                <a:gridCol w="17964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900229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91517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915177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51016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69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G1-Kütüphane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İşleyiş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Yönergesinin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bulunması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Z1-Kütüphane Biriminin Bütçe Çalışmasının Henüz Onaylanmamış  Olması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F1-Bilginin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Öneminin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Artması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Kaliteli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Doğru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Tutarlı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Bilgi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Belgeye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Erişim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İsteği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T1-Materyal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Çeşitliliği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Maliyetteki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Artışlar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G2-Dış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Çevre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Güçlü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İlişki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Z2-Her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Ders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İçin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Kaynak Bulunmayışı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F2-Bilişim Sektörünün ve E-Yayıncılığın Gelişimi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T2-Döviz Kurlarında Dalgalanmalar-Ekonomik Kriz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69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G3-Kütüphanenin Danışma Kurulunun Bulunması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Z3-Alanlara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göre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Elektronik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Veri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Tabanlarının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Sayısının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F3-Ulusal ve Uluslarararası İşbirliği (KITS-TÜBESS) (RİSK)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T3-Veri Tabanı Sağlayıcı Firmalarla İmzalanan Lisans Anlaşmalarındaki  Kısıtlamalar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G4-Koleksiyon Geliştirme Politikasının Bulunması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Z4-Basılı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Süreli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Yayın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Aboneliği Sayısının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F4-Bilgi ve Belge Eğitim Programları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T4-Kütüphanelere Bakış Açısı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G5-Teknik Donanım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Z5-Bilgi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Yönetimi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Mezunu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Sayısının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Azlığı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F5-Mesleki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Gelişimler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için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Sürekli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Eğitime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Destek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T5-Korsan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Yayıncılık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469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G6-Deneyimli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Nitelikli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Z6-Destek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Hizmetleri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Personellerinin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Sürekli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Bulunmayışı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F6-ULAKBİM EKUAL Serbest Erişimli Veri Tabanları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T6-Korona Virüs Pandemisi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69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G7-Mesleki Yeniliklerin İzlenebiliyor Olması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Z7-Mesleki Eğitim Almayan Üniversite Mezunu Personel Sayısı Azlığı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F7-ANKOS Konsorsiyumları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T7-Kütüphane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Kullanıcısının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veya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Personelinin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Bulaşıcı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Hastalığını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Yayma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Riski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624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G8-Üniversitelerin Bilgi Belge Yönetimi Bölümü Akademisyenleri ile Sıcak Bağlar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Z8-Dezavantajlı Gruplar için  Kaynak Siparişi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F8-Kütüphanelerin Toplumdaki Olumlu İmajı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T8-Su Baskını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469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G9-Diğer Üniversite Kütüphaneleri Yöneticileri ile İyi İlişkiler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F9-Üniversite Yönetiminin Desteği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T9-Kütüphane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Taşınırlarının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Afet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Kaynaklı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Zarar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Görebilmesi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G10-Hızla Artan Koleksiyon Sayısı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F10-Orta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Öğretim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Öğrencilerinin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Ziyaretleri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G11-Bağımsız Kütüphane Binası (RİSK)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F11-Bağış Kitap Girdisi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G12-7/24 Okuma Salonu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F12-Çarşı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Kompleksinde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Yer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Alması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(RİSK)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13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G13-Vetis :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Kütüphaneye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Uzaktan</a:t>
                      </a:r>
                      <a:r>
                        <a:rPr lang="en-US" sz="1000" b="0" i="0" u="none" strike="noStrike" dirty="0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F2303"/>
                          </a:solidFill>
                          <a:effectLst/>
                          <a:latin typeface="Calibri" panose="020F0502020204030204" pitchFamily="34" charset="0"/>
                        </a:rPr>
                        <a:t>Erişim</a:t>
                      </a:r>
                      <a:endParaRPr lang="en-US" sz="1000" b="0" i="0" u="none" strike="noStrike" dirty="0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BEKLENTİLERİ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- 1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89876"/>
              </p:ext>
            </p:extLst>
          </p:nvPr>
        </p:nvGraphicFramePr>
        <p:xfrm>
          <a:off x="981307" y="1288031"/>
          <a:ext cx="7370955" cy="5341732"/>
        </p:xfrm>
        <a:graphic>
          <a:graphicData uri="http://schemas.openxmlformats.org/drawingml/2006/table">
            <a:tbl>
              <a:tblPr/>
              <a:tblGrid>
                <a:gridCol w="2359604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495859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515492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5796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Rektörlük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Amir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Zamanında ve Doğru İş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Üst Amir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Zamanında ve Doğru İş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Öğrencileri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Akademik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İdari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Hizmeti Kullanan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Personeli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Uyumlu Çalışma, Etkili İletişim Kurma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Dış Araştırmacılar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Bilgi/Kaynak Talepleri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Kaliteli, Doğru, Tutarlı Bilgi/ Belge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Yurt İçi Kütüphaneler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Bilgi/Kaynak Talepleri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Kütüphanelerarası İşbirliği (ILL) Akademisyenlerin Bilgi/Kaynak Taleplerini Karşılamak (ANKOS = KİTS)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4803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Uygun Fiyatla, En Fazla E-Bilgi Kaynağına Erişimlerini sağlaması, Ölçek Ekonomisi Çerçevesinde Bu Ürünlere Yapılan Yatırımı Paylaşımı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Konsorsiyum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Süreci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İle Elektronik Kaynak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Maliyeti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Düşürülmesi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Deneme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Tabanları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Açılması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Eğitim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637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ULAKBİM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/Belge Sağlama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TÜBİTAK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ULAKBİM (EKUAL)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Araştırma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Krumlarının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İçerikli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Elektronik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Kaynaklarına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Etkin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Yaygın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Erişimlerinin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Sağlanması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637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TÜBESS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 Sağlama ve Ödünç Verme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Türkiye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Sağlama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Ödünç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Verme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Protokolü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İle Yurt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İçinde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Üniversitelerde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Bulunan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Erişim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Tezlere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Makalelere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Ulaşım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BEKLENTİLERİ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- 2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845375"/>
              </p:ext>
            </p:extLst>
          </p:nvPr>
        </p:nvGraphicFramePr>
        <p:xfrm>
          <a:off x="970157" y="1288031"/>
          <a:ext cx="7426712" cy="5341732"/>
        </p:xfrm>
        <a:graphic>
          <a:graphicData uri="http://schemas.openxmlformats.org/drawingml/2006/table">
            <a:tbl>
              <a:tblPr/>
              <a:tblGrid>
                <a:gridCol w="2377453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514739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534520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5796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637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KİTS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Kütüphanelerarası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Takip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Paylaşımı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Kütüphanelerin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paylaşım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beklentisi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Tedarikçi Firmalar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Ürün/Hizmet Tedariği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Hizmet/Ürün Sağlaması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Yayınevleri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Ürün/Hizmet Tedariği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Sağlaması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Yayınlarının Duyurulması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TÜİK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Rapor, İstatistiksel Analiz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Gereği İstatistiksel Analiz Beklentisi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Satın Alma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Kaynakları ve Hizmet Satın Alınması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Yönergelere Uygun Maliyet Analizli Satın Alınmasının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İdari Mali İşler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Bütçenin Harcanmasının Planlanması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Destek Hizmetleri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Temizlik, Teknik, Güvenlik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43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İnsan Kaynakları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Kütüphaneye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İhtiyacı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Rotasyon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Görevde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Yükselme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Kısmi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Zamanlı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Öğrencilerin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İstihdamı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SGK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Primlerinin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Düzenlenmesi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4803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İşlem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Süreci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 Bilişim Alt Yapısı, Donanım ve Yazılımlarının Takibi, Olası İnternet Problemlerine Çözüm, Kapalı Devre Güvenlik Sistemi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6371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İşleri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Kayıtlarının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KBOS ne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Entegresinde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Kayıt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Paylaşımı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İlişik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7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BEKLENTİLERİ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- 3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913707"/>
              </p:ext>
            </p:extLst>
          </p:nvPr>
        </p:nvGraphicFramePr>
        <p:xfrm>
          <a:off x="936704" y="1288028"/>
          <a:ext cx="7460165" cy="5369248"/>
        </p:xfrm>
        <a:graphic>
          <a:graphicData uri="http://schemas.openxmlformats.org/drawingml/2006/table">
            <a:tbl>
              <a:tblPr/>
              <a:tblGrid>
                <a:gridCol w="238816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526066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54593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7454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819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Üniversitelerin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Yönetimi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Bölümleri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Staj, Hizmet İçi Eğitim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Belediyeler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Sosyal, Kültürel, Bilimsel Hayata Katkı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Kepez Belediyesi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 danışmanlığı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Koleksiyon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Geliştirme Politikasının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oluşturulmasına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destek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verme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Valilikler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Basılı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bağışı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beklentisi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 Dokümantasyon Merkezi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YÖKSİS Üniversite kütühaneleri veri toplama uygulamasına veri girişi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 gereği doğru istatistisel analiz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556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Kalite Kurulu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ABÜ İç Kalite Güvence Sisteminin oluşturulması ve ABÜ iç kalite güvencesinin artırılması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Düzenli olarak KİDR, Kurumsal Dış Değerlendirme ve Kurumsal Akreditasyon süreçlerinde işbirliği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600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Bağımsız Akredite Kuruluşu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Bilgi/Mevzuat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Raporlama, Kalite Bünyesinde Faaliyet Gösterme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Sağlık Bakanlığı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Mevzuat/Hizmet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Sağlıklı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Çalışanlar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441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Aile, Çalışma ve Sosyal Hizmetler Bakanlığı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Hizmet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Yardımlaşma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Ücret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beklentisi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7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4E4BC37B-8B6C-4421-8472-B24C6619D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99907"/>
              </p:ext>
            </p:extLst>
          </p:nvPr>
        </p:nvGraphicFramePr>
        <p:xfrm>
          <a:off x="931986" y="2193457"/>
          <a:ext cx="7253651" cy="2202180"/>
        </p:xfrm>
        <a:graphic>
          <a:graphicData uri="http://schemas.openxmlformats.org/drawingml/2006/table">
            <a:tbl>
              <a:tblPr/>
              <a:tblGrid>
                <a:gridCol w="2171699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835269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861646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2242037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882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Envanter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sayım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cihazı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Envanter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sayımı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yapabilmek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7561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Boyutlu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tarayıcı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yazıcı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Kullanıcı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0F23ED71-2D0A-4A91-BB06-5711D1600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84558"/>
              </p:ext>
            </p:extLst>
          </p:nvPr>
        </p:nvGraphicFramePr>
        <p:xfrm>
          <a:off x="1274885" y="2343379"/>
          <a:ext cx="6764215" cy="1727395"/>
        </p:xfrm>
        <a:graphic>
          <a:graphicData uri="http://schemas.openxmlformats.org/drawingml/2006/table">
            <a:tbl>
              <a:tblPr/>
              <a:tblGrid>
                <a:gridCol w="1691054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949569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940777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881553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1164084">
                <a:tc>
                  <a:txBody>
                    <a:bodyPr/>
                    <a:lstStyle/>
                    <a:p>
                      <a:pPr marL="0" marR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Haftasonu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Kütüphanenin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gece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haftasonu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açık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olması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talepleri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885</TotalTime>
  <Words>1386</Words>
  <Application>Microsoft Office PowerPoint</Application>
  <PresentationFormat>On-screen Show (4:3)</PresentationFormat>
  <Paragraphs>326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 3</vt:lpstr>
      <vt:lpstr>İyon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Tuğçe Yeyen</cp:lastModifiedBy>
  <cp:revision>102</cp:revision>
  <dcterms:created xsi:type="dcterms:W3CDTF">2020-01-20T10:44:30Z</dcterms:created>
  <dcterms:modified xsi:type="dcterms:W3CDTF">2022-02-24T10:50:40Z</dcterms:modified>
</cp:coreProperties>
</file>