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88" r:id="rId3"/>
    <p:sldId id="365" r:id="rId4"/>
    <p:sldId id="366" r:id="rId5"/>
    <p:sldId id="347" r:id="rId6"/>
    <p:sldId id="346" r:id="rId7"/>
    <p:sldId id="320" r:id="rId8"/>
    <p:sldId id="285" r:id="rId9"/>
    <p:sldId id="353" r:id="rId10"/>
    <p:sldId id="358" r:id="rId11"/>
    <p:sldId id="369" r:id="rId12"/>
    <p:sldId id="357" r:id="rId13"/>
    <p:sldId id="304" r:id="rId14"/>
    <p:sldId id="367" r:id="rId15"/>
    <p:sldId id="370" r:id="rId16"/>
    <p:sldId id="359" r:id="rId17"/>
    <p:sldId id="376" r:id="rId18"/>
    <p:sldId id="360" r:id="rId19"/>
    <p:sldId id="372" r:id="rId20"/>
    <p:sldId id="361" r:id="rId21"/>
    <p:sldId id="371" r:id="rId22"/>
    <p:sldId id="362" r:id="rId23"/>
    <p:sldId id="368" r:id="rId24"/>
    <p:sldId id="278" r:id="rId25"/>
    <p:sldId id="375" r:id="rId26"/>
    <p:sldId id="374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65"/>
            <p14:sldId id="366"/>
            <p14:sldId id="347"/>
            <p14:sldId id="346"/>
            <p14:sldId id="320"/>
            <p14:sldId id="285"/>
            <p14:sldId id="353"/>
            <p14:sldId id="358"/>
            <p14:sldId id="369"/>
            <p14:sldId id="357"/>
            <p14:sldId id="304"/>
            <p14:sldId id="367"/>
            <p14:sldId id="370"/>
            <p14:sldId id="359"/>
            <p14:sldId id="376"/>
            <p14:sldId id="360"/>
            <p14:sldId id="372"/>
            <p14:sldId id="361"/>
            <p14:sldId id="371"/>
            <p14:sldId id="362"/>
            <p14:sldId id="368"/>
            <p14:sldId id="278"/>
            <p14:sldId id="375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D"/>
    <a:srgbClr val="0F2303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83" d="100"/>
          <a:sy n="83" d="100"/>
        </p:scale>
        <p:origin x="1450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ugceatalan\Desktop\KYS\YGG\2021-%20Kalite%20Koordinato&#776;rlu&#776;g&#774;u&#776;%20Anket%20Analiz%20Formu...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Kalite Ofisi Genel Memnuniyet Anketi Analizi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9B-FD4E-80AF-AD236E082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'Genel Memnuniyet'!$A$2:$K$2</c:f>
              <c:strCache>
                <c:ptCount val="11"/>
                <c:pt idx="0">
                  <c:v>1-Kalite ofisi çalışanlarına kolay erişim sağlarım. / I have convenient access to the quality coordination office staff.</c:v>
                </c:pt>
                <c:pt idx="1">
                  <c:v>2-Yöneltilen soru/sorun ve taleplere karşı üslup ve yaklaşımlarından memnunum. / I am satisfied with the way they approach problems, questions and demands.</c:v>
                </c:pt>
                <c:pt idx="2">
                  <c:v>3-Talep ettiğimiz hizmetler için hızlı ve doğru çözümler üretir/bilgilendirir. / They produce quick and accurate solutions, and inform us regarding the services we demand.</c:v>
                </c:pt>
                <c:pt idx="3">
                  <c:v>4-Genel bilgilendirmeleri zamanında ve anlaşılır bir biçimde yapar. / They make general notifications in a timely and comprehensible manner.</c:v>
                </c:pt>
                <c:pt idx="4">
                  <c:v>5-Kalite Koordinatörlüğü dokümantasyon işlemlerini başarılı bir şekilde yürütür. / Quality Office carries out the documentation processes successfully.</c:v>
                </c:pt>
                <c:pt idx="5">
                  <c:v>6-Kalite Yönetim Sistemi çalıştığım birimdeki işlemlerin sistematik bir şekilde yürütülmesine katkı sağlar. / The Quality Management System contributes systematic execution of the operations in my department.</c:v>
                </c:pt>
                <c:pt idx="6">
                  <c:v>7-Üniversitenin vizyon ve misyonu, çalışanlar tarafından benimsenmiştir. / The vision and mission of the university has been adopted by the employees.</c:v>
                </c:pt>
                <c:pt idx="7">
                  <c:v>8-Tüm birimler karar alma süreçlerinde paydaş katkısına (çalışan, mezun, iş birliği yapılan kurumlar, tedarikçiler vb.) önem verir. / All units give importance to stakeholder contribution (employees, graduates, cooperating institutions, suppliers etc.) in </c:v>
                </c:pt>
                <c:pt idx="8">
                  <c:v>9-Kalite Koordinatörlüğü bağlı olduğum birimin iş süreçlerinin iyileştirilmesine ve geliştirilmesine yönelik çalışmalar yapar. / Quality Office works for the improvement and development of the business processes of my department.</c:v>
                </c:pt>
                <c:pt idx="9">
                  <c:v>10-Kalite Koordinatörlüğü yaptığı çalışmalar ile kalite kültürünün yerleşmesi ve geliştirilmesine katkı sağlar. / Quality office contributes establishment and development of quality culture of the University.</c:v>
                </c:pt>
                <c:pt idx="10">
                  <c:v>Ortalama</c:v>
                </c:pt>
              </c:strCache>
            </c:strRef>
          </c:cat>
          <c:val>
            <c:numRef>
              <c:f>'Genel Memnuniyet'!$A$43:$K$43</c:f>
              <c:numCache>
                <c:formatCode>0%</c:formatCode>
                <c:ptCount val="11"/>
                <c:pt idx="0">
                  <c:v>0.90500000000000003</c:v>
                </c:pt>
                <c:pt idx="1">
                  <c:v>0.9</c:v>
                </c:pt>
                <c:pt idx="2">
                  <c:v>0.86999999999999988</c:v>
                </c:pt>
                <c:pt idx="3">
                  <c:v>0.84499999999999997</c:v>
                </c:pt>
                <c:pt idx="4">
                  <c:v>0.85500000000000009</c:v>
                </c:pt>
                <c:pt idx="5">
                  <c:v>0.80500000000000005</c:v>
                </c:pt>
                <c:pt idx="6">
                  <c:v>0.84499999999999997</c:v>
                </c:pt>
                <c:pt idx="7">
                  <c:v>0.83499999999999996</c:v>
                </c:pt>
                <c:pt idx="8">
                  <c:v>0.81500000000000006</c:v>
                </c:pt>
                <c:pt idx="9">
                  <c:v>0.80999999999999994</c:v>
                </c:pt>
                <c:pt idx="10">
                  <c:v>0.84849999999999992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B-FD4E-80AF-AD236E082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906976"/>
        <c:axId val="691916128"/>
      </c:barChart>
      <c:catAx>
        <c:axId val="6919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91916128"/>
        <c:crosses val="autoZero"/>
        <c:auto val="1"/>
        <c:lblAlgn val="ctr"/>
        <c:lblOffset val="100"/>
        <c:noMultiLvlLbl val="0"/>
      </c:catAx>
      <c:valAx>
        <c:axId val="691916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919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25.02.2022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25.02.2022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25.02.2022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25.02.2022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25.02.2022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280645" y="4159522"/>
            <a:ext cx="3456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tr-TR" sz="2800" b="1" dirty="0">
                <a:solidFill>
                  <a:schemeClr val="accent5">
                    <a:lumMod val="50000"/>
                  </a:schemeClr>
                </a:solidFill>
              </a:rPr>
              <a:t>         KALİTE KOORDİNATÖRLÜĞÜ</a:t>
            </a: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2021 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7326"/>
              </p:ext>
            </p:extLst>
          </p:nvPr>
        </p:nvGraphicFramePr>
        <p:xfrm>
          <a:off x="1326229" y="2624537"/>
          <a:ext cx="6317036" cy="3057308"/>
        </p:xfrm>
        <a:graphic>
          <a:graphicData uri="http://schemas.openxmlformats.org/drawingml/2006/table">
            <a:tbl>
              <a:tblPr/>
              <a:tblGrid>
                <a:gridCol w="202222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13899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15582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11014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Kalite kültürünün yaygınlaştırılması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 KYS otomasyon sistemine geçilmesi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Yönetim sisteminin benimsenmesi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Kalite kültürünün yaygınlaştırılması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 başlayan personele kalite oryantasyon eğitimlerinin verilmesi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Kalite Yönetim sisteminin benimsenmesi 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Kalite kültürünün yaygınlaştırılması</a:t>
                      </a:r>
                    </a:p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Süreç geçişleri hakkında bire bir eğitimler verilmesi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Yönetim sisteminin benimsenmesi </a:t>
                      </a:r>
                    </a:p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DE2C406-143A-0842-B3C8-0D4D0E96EE58}"/>
              </a:ext>
            </a:extLst>
          </p:cNvPr>
          <p:cNvSpPr txBox="1"/>
          <p:nvPr/>
        </p:nvSpPr>
        <p:spPr>
          <a:xfrm>
            <a:off x="1209735" y="2634656"/>
            <a:ext cx="7164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C0D0D"/>
                </a:solidFill>
              </a:rPr>
              <a:t>Gerçekleştirilen İç Denetimler Sonucunda hazırlanan dokümanların otomasyon sistemine taşınması gerekliliğinin bir an önce gerçekleştirilmesini ve Kalite Yönetim Sisteminin bütün alanlarda otomasyon sistemi üzerinden yönetilmesini sağlamamız gereklidir.</a:t>
            </a:r>
          </a:p>
          <a:p>
            <a:endParaRPr lang="tr-TR" dirty="0">
              <a:solidFill>
                <a:srgbClr val="0C0D0D"/>
              </a:solidFill>
            </a:endParaRPr>
          </a:p>
          <a:p>
            <a:endParaRPr lang="tr-TR" dirty="0">
              <a:solidFill>
                <a:srgbClr val="0C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DE2C406-143A-0842-B3C8-0D4D0E96EE58}"/>
              </a:ext>
            </a:extLst>
          </p:cNvPr>
          <p:cNvSpPr txBox="1"/>
          <p:nvPr/>
        </p:nvSpPr>
        <p:spPr>
          <a:xfrm>
            <a:off x="1034244" y="2118718"/>
            <a:ext cx="7164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C0D0D"/>
                </a:solidFill>
              </a:rPr>
              <a:t>Danışma kurulları oluşturulmasını sağlayarak eğitim-öğretim sürecinin sektörler ile entegrasyonunun sağlanması adına mezun öğrencilerimizin, eğitim alan mevcut öğrencilerimizin, farklı sektörlerden yöneticilerin ve farklı üniversitelerden akademisyenlerin sürece dahil edilmesi sağlanmıştır.</a:t>
            </a:r>
          </a:p>
          <a:p>
            <a:endParaRPr lang="tr-TR" dirty="0" smtClean="0">
              <a:solidFill>
                <a:srgbClr val="0C0D0D"/>
              </a:solidFill>
            </a:endParaRPr>
          </a:p>
          <a:p>
            <a:r>
              <a:rPr lang="tr-TR" dirty="0" smtClean="0">
                <a:solidFill>
                  <a:srgbClr val="0C0D0D"/>
                </a:solidFill>
              </a:rPr>
              <a:t>Evrensel </a:t>
            </a:r>
            <a:r>
              <a:rPr lang="tr-TR" dirty="0">
                <a:solidFill>
                  <a:srgbClr val="0C0D0D"/>
                </a:solidFill>
              </a:rPr>
              <a:t>bilim anlayışına uygun olarak, öğrencilerinin üniversite yaşamında ihtiyacı olan akademik desteği en yüksek düzeyde karşılanması hedeflenmiştir. Bu bağlamda  </a:t>
            </a:r>
            <a:r>
              <a:rPr lang="tr-TR" i="1" dirty="0">
                <a:solidFill>
                  <a:srgbClr val="0C0D0D"/>
                </a:solidFill>
              </a:rPr>
              <a:t>Eğitim ve öğretim kalitesi geliştirmek </a:t>
            </a:r>
            <a:r>
              <a:rPr lang="tr-TR" dirty="0">
                <a:solidFill>
                  <a:srgbClr val="0C0D0D"/>
                </a:solidFill>
              </a:rPr>
              <a:t>üzere iyi uygulamaları, ulusal/uluslararası </a:t>
            </a:r>
            <a:r>
              <a:rPr lang="tr-TR" i="1" dirty="0">
                <a:solidFill>
                  <a:srgbClr val="0C0D0D"/>
                </a:solidFill>
              </a:rPr>
              <a:t>standartları gözeterek uygulamaya koyup, </a:t>
            </a:r>
            <a:r>
              <a:rPr lang="tr-TR" dirty="0">
                <a:solidFill>
                  <a:srgbClr val="0C0D0D"/>
                </a:solidFill>
              </a:rPr>
              <a:t>Kişisel ve toplumsal gelişimi destekleyen eğitim ve öğretim ortamı sağlanmıştır. </a:t>
            </a:r>
          </a:p>
          <a:p>
            <a:endParaRPr lang="tr-TR" dirty="0">
              <a:solidFill>
                <a:srgbClr val="0C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2" y="0"/>
            <a:ext cx="6626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0"/>
            <a:ext cx="7049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9028FDB-7478-2542-BD8F-97F70D5A2275}"/>
              </a:ext>
            </a:extLst>
          </p:cNvPr>
          <p:cNvSpPr txBox="1"/>
          <p:nvPr/>
        </p:nvSpPr>
        <p:spPr>
          <a:xfrm>
            <a:off x="1553227" y="2442575"/>
            <a:ext cx="58997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rgbClr val="0C0D0D"/>
                </a:solidFill>
              </a:rPr>
              <a:t>Üniversite-sanayi iş birliği içinde topluma ve öğrencilerimize  katkı sağlayacak çeşitli </a:t>
            </a:r>
            <a:r>
              <a:rPr lang="tr-TR" dirty="0" smtClean="0">
                <a:solidFill>
                  <a:srgbClr val="0C0D0D"/>
                </a:solidFill>
              </a:rPr>
              <a:t>çalışmalar (</a:t>
            </a:r>
            <a:r>
              <a:rPr lang="tr-TR" dirty="0">
                <a:solidFill>
                  <a:srgbClr val="0C0D0D"/>
                </a:solidFill>
              </a:rPr>
              <a:t>sunum, konferans, </a:t>
            </a:r>
            <a:r>
              <a:rPr lang="tr-TR" dirty="0" err="1">
                <a:solidFill>
                  <a:srgbClr val="0C0D0D"/>
                </a:solidFill>
              </a:rPr>
              <a:t>çalıştay</a:t>
            </a:r>
            <a:r>
              <a:rPr lang="tr-TR" dirty="0">
                <a:solidFill>
                  <a:srgbClr val="0C0D0D"/>
                </a:solidFill>
              </a:rPr>
              <a:t> vb.) hizmete sunulmuştur.</a:t>
            </a:r>
          </a:p>
          <a:p>
            <a:pPr algn="just"/>
            <a:endParaRPr lang="tr-TR" dirty="0">
              <a:solidFill>
                <a:srgbClr val="0C0D0D"/>
              </a:solidFill>
            </a:endParaRPr>
          </a:p>
          <a:p>
            <a:pPr algn="just"/>
            <a:r>
              <a:rPr lang="tr-TR" dirty="0" smtClean="0">
                <a:solidFill>
                  <a:srgbClr val="0C0D0D"/>
                </a:solidFill>
              </a:rPr>
              <a:t>Girişimci-Yenilikçi Üniversite endeksinde yer almak adına ar-ge faaliyetlerinin, projelerin ve bilimsel çalışmaların sayılarını arttırmak üzere tüm </a:t>
            </a:r>
            <a:r>
              <a:rPr lang="tr-TR" dirty="0" smtClean="0">
                <a:solidFill>
                  <a:srgbClr val="0C0D0D"/>
                </a:solidFill>
              </a:rPr>
              <a:t>birimler ve TTO ile </a:t>
            </a:r>
            <a:r>
              <a:rPr lang="tr-TR" dirty="0" smtClean="0">
                <a:solidFill>
                  <a:srgbClr val="0C0D0D"/>
                </a:solidFill>
              </a:rPr>
              <a:t>işbirliği gerçekleştirilmekte ve hedefler izlenmektedir.</a:t>
            </a:r>
          </a:p>
          <a:p>
            <a:pPr algn="just"/>
            <a:endParaRPr lang="tr-TR" dirty="0">
              <a:solidFill>
                <a:srgbClr val="0C0D0D"/>
              </a:solidFill>
            </a:endParaRPr>
          </a:p>
          <a:p>
            <a:pPr algn="just"/>
            <a:r>
              <a:rPr lang="tr-TR" dirty="0" smtClean="0">
                <a:solidFill>
                  <a:srgbClr val="0C0D0D"/>
                </a:solidFill>
              </a:rPr>
              <a:t>Teknolojik </a:t>
            </a:r>
            <a:r>
              <a:rPr lang="tr-TR" dirty="0">
                <a:solidFill>
                  <a:srgbClr val="0C0D0D"/>
                </a:solidFill>
              </a:rPr>
              <a:t>üretim ve ekonomik katkı boyutunda; patent, lisans, firma desteği çalışmalarını yürütülmesinde öğrencilerimiz desteklenmiş ve süreçlerin koordinatörlüğümüzce takibi sağlanmıştır.</a:t>
            </a:r>
          </a:p>
        </p:txBody>
      </p:sp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0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GİRİŞİMCİLİK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99965129-5181-384B-9302-EEC8A7BEDE0E}"/>
              </a:ext>
            </a:extLst>
          </p:cNvPr>
          <p:cNvSpPr txBox="1"/>
          <p:nvPr/>
        </p:nvSpPr>
        <p:spPr>
          <a:xfrm>
            <a:off x="1478071" y="2141951"/>
            <a:ext cx="66513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C0D0D"/>
                </a:solidFill>
              </a:rPr>
              <a:t>Üniversite öğrencilerimizi girişimcilik adına destekleyecek ve gelişimlerine katkı sağlayacak tamamen ücretsiz olan düzenli, güncel olacak şekilde eğitimler, konferanslar verilmiş ve katılımcılara katılım belgesi verilmesi sağlanmıştır.</a:t>
            </a:r>
          </a:p>
          <a:p>
            <a:endParaRPr lang="tr-TR" dirty="0">
              <a:solidFill>
                <a:srgbClr val="0C0D0D"/>
              </a:solidFill>
            </a:endParaRPr>
          </a:p>
          <a:p>
            <a:r>
              <a:rPr lang="tr-TR" dirty="0">
                <a:solidFill>
                  <a:srgbClr val="0C0D0D"/>
                </a:solidFill>
              </a:rPr>
              <a:t>TÜBİTAK gibi çeşitli girişimcilere destek sağlayan kurumlarla iletişim kurulmuş ve süreçler yakından takip edilmiş öğrencilere çeşitli teşvikler sağlanmıştır.</a:t>
            </a:r>
          </a:p>
          <a:p>
            <a:endParaRPr lang="tr-TR" dirty="0">
              <a:solidFill>
                <a:srgbClr val="0C0D0D"/>
              </a:solidFill>
            </a:endParaRPr>
          </a:p>
          <a:p>
            <a:r>
              <a:rPr lang="tr-TR" dirty="0">
                <a:solidFill>
                  <a:srgbClr val="0C0D0D"/>
                </a:solidFill>
              </a:rPr>
              <a:t>Üniversite bünyesinde </a:t>
            </a:r>
            <a:r>
              <a:rPr lang="tr-TR" dirty="0" smtClean="0">
                <a:solidFill>
                  <a:srgbClr val="0C0D0D"/>
                </a:solidFill>
              </a:rPr>
              <a:t>TTO </a:t>
            </a:r>
            <a:r>
              <a:rPr lang="tr-TR" dirty="0">
                <a:solidFill>
                  <a:srgbClr val="0C0D0D"/>
                </a:solidFill>
              </a:rPr>
              <a:t>işbirliği içerisinde çeşitli </a:t>
            </a:r>
            <a:r>
              <a:rPr lang="tr-TR" dirty="0" smtClean="0">
                <a:solidFill>
                  <a:srgbClr val="0C0D0D"/>
                </a:solidFill>
              </a:rPr>
              <a:t>eğitimleri </a:t>
            </a:r>
            <a:r>
              <a:rPr lang="tr-TR" dirty="0">
                <a:solidFill>
                  <a:srgbClr val="0C0D0D"/>
                </a:solidFill>
              </a:rPr>
              <a:t>verilmiş ve üniversitemiz öğrencilerine indirim imkanı sunulmuştur.</a:t>
            </a:r>
          </a:p>
        </p:txBody>
      </p:sp>
    </p:spTree>
    <p:extLst>
      <p:ext uri="{BB962C8B-B14F-4D97-AF65-F5344CB8AC3E}">
        <p14:creationId xmlns:p14="http://schemas.microsoft.com/office/powerpoint/2010/main" val="292632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İRİŞİMCİLİK | Tavşanlı MESO"/>
          <p:cNvSpPr>
            <a:spLocks noChangeAspect="1" noChangeArrowheads="1"/>
          </p:cNvSpPr>
          <p:nvPr/>
        </p:nvSpPr>
        <p:spPr bwMode="auto">
          <a:xfrm>
            <a:off x="155575" y="-762000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Girişimcilik Görsel, Stok Fotoğraf ve Vektörleri | Shutterstock"/>
          <p:cNvSpPr>
            <a:spLocks noChangeAspect="1" noChangeArrowheads="1"/>
          </p:cNvSpPr>
          <p:nvPr/>
        </p:nvSpPr>
        <p:spPr bwMode="auto">
          <a:xfrm>
            <a:off x="155575" y="-822325"/>
            <a:ext cx="2390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2" descr="Yatay ve Dikey Entegrasyon Nedi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6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503655" y="1514800"/>
            <a:ext cx="835292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KALİTE KOORDİNATÖRLÜĞÜ MİSYONU</a:t>
            </a:r>
            <a:endParaRPr lang="tr-TR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tr-TR" dirty="0" smtClean="0">
                <a:solidFill>
                  <a:srgbClr val="0C0D0D"/>
                </a:solidFill>
              </a:rPr>
              <a:t>Antalya Bilim Üniversitesinde  kalite </a:t>
            </a:r>
            <a:r>
              <a:rPr lang="tr-TR" dirty="0">
                <a:solidFill>
                  <a:srgbClr val="0C0D0D"/>
                </a:solidFill>
              </a:rPr>
              <a:t>güvencesi, eğitim-öğretim, </a:t>
            </a:r>
            <a:r>
              <a:rPr lang="tr-TR" dirty="0" smtClean="0">
                <a:solidFill>
                  <a:srgbClr val="0C0D0D"/>
                </a:solidFill>
              </a:rPr>
              <a:t>araştırma-geliştirme, toplumsal katkı ve kurumsallaşma süreçlerinin </a:t>
            </a:r>
            <a:r>
              <a:rPr lang="tr-TR" dirty="0">
                <a:solidFill>
                  <a:srgbClr val="0C0D0D"/>
                </a:solidFill>
              </a:rPr>
              <a:t>ulusal ve uluslararası düzeyde</a:t>
            </a:r>
            <a:r>
              <a:rPr lang="tr-TR" dirty="0" smtClean="0">
                <a:solidFill>
                  <a:srgbClr val="0C0D0D"/>
                </a:solidFill>
              </a:rPr>
              <a:t> değerlendirilmesinde </a:t>
            </a:r>
            <a:r>
              <a:rPr lang="tr-TR" dirty="0">
                <a:solidFill>
                  <a:srgbClr val="0C0D0D"/>
                </a:solidFill>
              </a:rPr>
              <a:t>ve iyileştirilmesinde görev almak.</a:t>
            </a:r>
          </a:p>
          <a:p>
            <a:pPr fontAlgn="base">
              <a:lnSpc>
                <a:spcPct val="150000"/>
              </a:lnSpc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KALİTE KOORDİNATÖRLÜĞÜ </a:t>
            </a: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VİZYONU</a:t>
            </a:r>
          </a:p>
          <a:p>
            <a:pPr fontAlgn="base">
              <a:lnSpc>
                <a:spcPct val="150000"/>
              </a:lnSpc>
            </a:pPr>
            <a:r>
              <a:rPr lang="tr-TR" dirty="0" smtClean="0">
                <a:solidFill>
                  <a:srgbClr val="0C0D0D"/>
                </a:solidFill>
              </a:rPr>
              <a:t>Antalya </a:t>
            </a:r>
            <a:r>
              <a:rPr lang="tr-TR" dirty="0">
                <a:solidFill>
                  <a:srgbClr val="0C0D0D"/>
                </a:solidFill>
              </a:rPr>
              <a:t>Bilim </a:t>
            </a:r>
            <a:r>
              <a:rPr lang="tr-TR" dirty="0" smtClean="0">
                <a:solidFill>
                  <a:srgbClr val="0C0D0D"/>
                </a:solidFill>
              </a:rPr>
              <a:t>Üniversitesinin tamamına kalite </a:t>
            </a:r>
            <a:r>
              <a:rPr lang="tr-TR" dirty="0">
                <a:solidFill>
                  <a:srgbClr val="0C0D0D"/>
                </a:solidFill>
              </a:rPr>
              <a:t>kültürünü</a:t>
            </a:r>
            <a:r>
              <a:rPr lang="tr-TR" dirty="0" smtClean="0">
                <a:solidFill>
                  <a:srgbClr val="0C0D0D"/>
                </a:solidFill>
              </a:rPr>
              <a:t> yaymak ve eğitim-öğretim</a:t>
            </a:r>
            <a:r>
              <a:rPr lang="tr-TR" dirty="0">
                <a:solidFill>
                  <a:srgbClr val="0C0D0D"/>
                </a:solidFill>
              </a:rPr>
              <a:t>, bilim, </a:t>
            </a:r>
            <a:r>
              <a:rPr lang="tr-TR" dirty="0" smtClean="0">
                <a:solidFill>
                  <a:srgbClr val="0C0D0D"/>
                </a:solidFill>
              </a:rPr>
              <a:t>teknoloji, sanat </a:t>
            </a:r>
            <a:r>
              <a:rPr lang="tr-TR" dirty="0">
                <a:solidFill>
                  <a:srgbClr val="0C0D0D"/>
                </a:solidFill>
              </a:rPr>
              <a:t>faaliyetleriyle ulusal ve uluslararası yükseköğretim alanında öncelikli tercih edilen üniversiteler arasında yerini </a:t>
            </a:r>
            <a:r>
              <a:rPr lang="tr-TR" dirty="0" smtClean="0">
                <a:solidFill>
                  <a:srgbClr val="0C0D0D"/>
                </a:solidFill>
              </a:rPr>
              <a:t>almasını sağlamaktır.</a:t>
            </a:r>
            <a:endParaRPr lang="tr-TR" dirty="0"/>
          </a:p>
          <a:p>
            <a:pPr fontAlgn="base">
              <a:lnSpc>
                <a:spcPct val="150000"/>
              </a:lnSpc>
            </a:pPr>
            <a:endParaRPr lang="tr-TR" dirty="0">
              <a:solidFill>
                <a:srgbClr val="0C0D0D"/>
              </a:solidFill>
            </a:endParaRPr>
          </a:p>
          <a:p>
            <a:pPr fontAlgn="base">
              <a:lnSpc>
                <a:spcPct val="150000"/>
              </a:lnSpc>
            </a:pPr>
            <a:endParaRPr lang="tr-TR" dirty="0" smtClean="0">
              <a:solidFill>
                <a:srgbClr val="0C0D0D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b="1" dirty="0">
              <a:solidFill>
                <a:srgbClr val="0C0D0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D15EB73-0F66-3846-B389-1B7388D73F13}"/>
              </a:ext>
            </a:extLst>
          </p:cNvPr>
          <p:cNvSpPr txBox="1"/>
          <p:nvPr/>
        </p:nvSpPr>
        <p:spPr>
          <a:xfrm>
            <a:off x="1503123" y="2690336"/>
            <a:ext cx="6450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C0D0D"/>
                </a:solidFill>
              </a:rPr>
              <a:t>Antalya Bilim Üniversitesi, stratejik planında yer alan hedefleri doğrultusunda eğitim-öğretim, araştırma-geliştirme ve topluma hizmet faaliyetlerinin, toplumsal katkıya dönüşebilmesi amacıyla birimlerini ve insan kaynaklarını sürece davet etmiş ve bu bağlamda da birimler teşvik edilmiştir. </a:t>
            </a:r>
          </a:p>
        </p:txBody>
      </p:sp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8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KURUMSALLAŞMA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5197E1EE-8BDB-B540-BF1F-69D8804A7546}"/>
              </a:ext>
            </a:extLst>
          </p:cNvPr>
          <p:cNvSpPr txBox="1"/>
          <p:nvPr/>
        </p:nvSpPr>
        <p:spPr>
          <a:xfrm>
            <a:off x="1640910" y="2430049"/>
            <a:ext cx="6551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C0D0D"/>
                </a:solidFill>
              </a:rPr>
              <a:t>Sistematik ve sürekli kendini geliştiren bir yapı kurarak; liyakat kavramı çerçevesinde uygun yöneticiler ve çalışanlar ile beraber, firmanın sürekli gelişmesini ve sürdürülebilir bir başarı yakalamasını sağlamak adına çeşitli eğitimler ve sertifikasyon programları düzenlemiştir.</a:t>
            </a:r>
          </a:p>
          <a:p>
            <a:endParaRPr lang="tr-TR" dirty="0">
              <a:solidFill>
                <a:srgbClr val="0C0D0D"/>
              </a:solidFill>
            </a:endParaRPr>
          </a:p>
          <a:p>
            <a:r>
              <a:rPr lang="tr-TR" dirty="0">
                <a:solidFill>
                  <a:srgbClr val="0C0D0D"/>
                </a:solidFill>
              </a:rPr>
              <a:t>Üniversitemiz bünyesinde çeşitli kültürel etkinlikler (zirve) düzenlenmiş ve üniversitemizdeki tüm akademik ve idari birimlerin de katılımına açık tutulması sağlanmıştır.</a:t>
            </a:r>
          </a:p>
          <a:p>
            <a:endParaRPr lang="tr-TR" dirty="0">
              <a:solidFill>
                <a:srgbClr val="0C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54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aa38e6a0-e329-4d2b-8e08-4430f03e87f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blob:https://web.whatsapp.com/aa38e6a0-e329-4d2b-8e08-4430f03e87f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16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CBBFAEF1-6412-ED47-973C-E8833BA9F393}"/>
              </a:ext>
            </a:extLst>
          </p:cNvPr>
          <p:cNvSpPr txBox="1"/>
          <p:nvPr/>
        </p:nvSpPr>
        <p:spPr>
          <a:xfrm>
            <a:off x="951977" y="2044758"/>
            <a:ext cx="72400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C0D0D"/>
                </a:solidFill>
              </a:rPr>
              <a:t>Kurumda kalite güvence sistemini yapılandırmak ve güncelliğini korumak.</a:t>
            </a:r>
          </a:p>
          <a:p>
            <a:endParaRPr lang="tr-TR" dirty="0">
              <a:solidFill>
                <a:srgbClr val="0C0D0D"/>
              </a:solidFill>
            </a:endParaRPr>
          </a:p>
          <a:p>
            <a:r>
              <a:rPr lang="tr-TR" dirty="0">
                <a:solidFill>
                  <a:srgbClr val="0C0D0D"/>
                </a:solidFill>
              </a:rPr>
              <a:t>Kalite Güvence Sisteminin geliştirilmesi ve sürekli iyileştirme faaliyetleri için eğitim hizmetleri sunmak ve etkinlikler geliştirilmesini sağlamak.</a:t>
            </a:r>
          </a:p>
          <a:p>
            <a:endParaRPr lang="tr-TR" dirty="0">
              <a:solidFill>
                <a:srgbClr val="0C0D0D"/>
              </a:solidFill>
            </a:endParaRPr>
          </a:p>
          <a:p>
            <a:r>
              <a:rPr lang="tr-TR" dirty="0">
                <a:solidFill>
                  <a:srgbClr val="0C0D0D"/>
                </a:solidFill>
              </a:rPr>
              <a:t>Kalite Güvence Sisteminin geliştirilmesi ve sürekli iyileştirme faaliyetleri için rehberlik ve danışmanlık hizmetleri sunmak ve etkinlikler geliştirmek.</a:t>
            </a:r>
          </a:p>
          <a:p>
            <a:endParaRPr lang="tr-TR" dirty="0">
              <a:solidFill>
                <a:srgbClr val="0C0D0D"/>
              </a:solidFill>
            </a:endParaRPr>
          </a:p>
          <a:p>
            <a:r>
              <a:rPr lang="tr-TR" dirty="0">
                <a:solidFill>
                  <a:srgbClr val="0C0D0D"/>
                </a:solidFill>
              </a:rPr>
              <a:t>Kalite kültürünün yaygınlaştırılması amacıyla düzenlenen etkinliklere katılımı arttırmak.</a:t>
            </a:r>
          </a:p>
          <a:p>
            <a:endParaRPr lang="tr-TR" dirty="0">
              <a:solidFill>
                <a:srgbClr val="0C0D0D"/>
              </a:solidFill>
            </a:endParaRPr>
          </a:p>
          <a:p>
            <a:r>
              <a:rPr lang="tr-TR" dirty="0">
                <a:solidFill>
                  <a:srgbClr val="0C0D0D"/>
                </a:solidFill>
              </a:rPr>
              <a:t>Kalite kültürü farkındalığını ve kalite çalışmalarına olan memnuniyet düzeyini arttırmak.</a:t>
            </a: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98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1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61243" y="447213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402147" y="1172687"/>
            <a:ext cx="835292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KALİTE POLİTİKASI</a:t>
            </a:r>
            <a:endParaRPr lang="tr-TR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C0D0D"/>
                </a:solidFill>
              </a:rPr>
              <a:t>Tüm paydaşların ihtiyaç ve beklentilerini karşılamak,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C0D0D"/>
                </a:solidFill>
              </a:rPr>
              <a:t>Teknolojiyi her alanda etkili kullanmak,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C0D0D"/>
                </a:solidFill>
              </a:rPr>
              <a:t>Çalışanların niteliklerini artırıcı çalışmalar gerçekleştirmek,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C0D0D"/>
                </a:solidFill>
              </a:rPr>
              <a:t>Eğitim öğretim kalitesini artırmak,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C0D0D"/>
                </a:solidFill>
              </a:rPr>
              <a:t>Araştırma konusundaki çalışmalara hız vermek,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C0D0D"/>
                </a:solidFill>
              </a:rPr>
              <a:t>Mevzuat ve standartları sürdürülebilir şekilde uygulamak,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C0D0D"/>
                </a:solidFill>
              </a:rPr>
              <a:t>Uygulanabilir gereklilikleri yerine getirmek ve tüm süreçlerini sürekli iyileştiren bir kurum olabilmektir.</a:t>
            </a:r>
          </a:p>
          <a:p>
            <a:pPr algn="just" fontAlgn="base">
              <a:spcAft>
                <a:spcPts val="0"/>
              </a:spcAft>
            </a:pPr>
            <a:endParaRPr lang="tr-TR" b="1" dirty="0">
              <a:solidFill>
                <a:srgbClr val="0C0D0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1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61243" y="447213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7" name="Dikdörtgen 6"/>
          <p:cNvSpPr/>
          <p:nvPr/>
        </p:nvSpPr>
        <p:spPr>
          <a:xfrm>
            <a:off x="372651" y="1291399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ŞİKAYET POLİTİKASI</a:t>
            </a:r>
            <a:endParaRPr lang="tr-TR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C0D0D"/>
                </a:solidFill>
              </a:rPr>
              <a:t>Tüm paydaşlardan gelen şikayetleri değerlendirmek,</a:t>
            </a:r>
          </a:p>
          <a:p>
            <a:pPr marL="285750" indent="-28575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C0D0D"/>
                </a:solidFill>
              </a:rPr>
              <a:t>Şikayetlerin kök nedenlerini bulmak ve gidermek,</a:t>
            </a:r>
          </a:p>
          <a:p>
            <a:pPr marL="285750" indent="-28575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C0D0D"/>
                </a:solidFill>
              </a:rPr>
              <a:t>Şikayetçileri cevaplayarak çözümlerinden olan memnuniyeti ölçümlemek,</a:t>
            </a:r>
          </a:p>
          <a:p>
            <a:pPr marL="285750" indent="-28575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C0D0D"/>
                </a:solidFill>
              </a:rPr>
              <a:t>Her şikayette tarafsız, şeffaf, objektif, hesap verebilir ve erişilebilir olmak politikamızın temelini oluşturmaktadır.</a:t>
            </a:r>
            <a:endParaRPr lang="tr-TR" b="1" dirty="0">
              <a:solidFill>
                <a:srgbClr val="0C0D0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8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28214"/>
              </p:ext>
            </p:extLst>
          </p:nvPr>
        </p:nvGraphicFramePr>
        <p:xfrm>
          <a:off x="395416" y="1261458"/>
          <a:ext cx="8353167" cy="4911696"/>
        </p:xfrm>
        <a:graphic>
          <a:graphicData uri="http://schemas.openxmlformats.org/drawingml/2006/table">
            <a:tbl>
              <a:tblPr/>
              <a:tblGrid>
                <a:gridCol w="289839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040281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70724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707248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10237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25444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-Kalite Yönetim Sistemini destekleyen üniversite üst yönetimi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Z1- </a:t>
                      </a:r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KYS Otomasyon sistemine yeni geçildiği için sistemde aksaklıkların yaşanması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F1</a:t>
                      </a:r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-Üniversitelerin uluslararası standartları ve KYS'yi  prestij imkanı olarak görmesi</a:t>
                      </a:r>
                      <a:b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T1-</a:t>
                      </a:r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Korona virüs Pandemisinin gecikme ve aksamalara neden olması</a:t>
                      </a:r>
                      <a:b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1595007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  <a:r>
                        <a:rPr lang="tr-TR" sz="1400" b="0" i="0" u="none" strike="noStrike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-Kalite Yönetim Sisteminin üniversite akademik ve idari personelimiz tarafından sahiplenilmiş ve içselleştirilmiş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 Z2- </a:t>
                      </a:r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Üniversitenin hızlı büyümesinden kaynaklı yeni alınan akademik ve idari personellerin kalite kültürüne adaptasyon süreci</a:t>
                      </a:r>
                      <a:b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F2</a:t>
                      </a:r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-Yüksek Öğretim Kalite Kurulu (YÖKAK) ile paralel ve işbirliği içinde çalışma imkanı</a:t>
                      </a:r>
                      <a:b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100328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G3</a:t>
                      </a:r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-Üniversite olarak kalite yönetim sürecine hızlı adapte olunması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Z3-</a:t>
                      </a:r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KYS'nin faydalı ve sürdürülebilir olacağı konusunda şüphelerin olması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01283"/>
              </p:ext>
            </p:extLst>
          </p:nvPr>
        </p:nvGraphicFramePr>
        <p:xfrm>
          <a:off x="210066" y="1288031"/>
          <a:ext cx="8625016" cy="4699815"/>
        </p:xfrm>
        <a:graphic>
          <a:graphicData uri="http://schemas.openxmlformats.org/drawingml/2006/table">
            <a:tbl>
              <a:tblPr/>
              <a:tblGrid>
                <a:gridCol w="276105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920492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94346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783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Üst Yönetim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Hatasız Denetim Süreci,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5966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Tüm Departmanlar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Bilgi ve Görev Paylaşımı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İşin paylaşımı, zaman planlaması ve soruların cevaplanması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7262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Danışmanlık </a:t>
                      </a:r>
                      <a:r>
                        <a:rPr lang="tr-TR" sz="1400" b="0" i="0" u="none" strike="noStrike" dirty="0" smtClean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Firmaları</a:t>
                      </a: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Eğitim </a:t>
                      </a:r>
                      <a:r>
                        <a:rPr lang="tr-TR" sz="1400" b="0" i="0" u="none" strike="noStrike" dirty="0" smtClean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alma</a:t>
                      </a: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Eğitimin Koordinasyonu ve Paylaşılan İşlerin Tamamlanması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723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Bağımsız Dış Denetim Kurumları</a:t>
                      </a:r>
                      <a:b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KYS belgelendirme</a:t>
                      </a:r>
                      <a:b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Hatasız Denetim Süreci, Kurum İçi İyileştirme</a:t>
                      </a:r>
                      <a:b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1400" b="0" i="0" u="none" strike="noStrike" dirty="0">
                        <a:solidFill>
                          <a:srgbClr val="0C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5966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Mevzuat ve Sorumluluk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Hatasız Denetim Süreci </a:t>
                      </a:r>
                      <a:b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Kurum İçi İyileştirme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917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Yükseköğretim Kalite Kurulu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ABÜ İç Kalite Güvence Sisteminin oluşturulması ve ABÜ iç kalite güvencesinin artırılması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C0D0D"/>
                          </a:solidFill>
                          <a:effectLst/>
                          <a:latin typeface="Calibri" panose="020F0502020204030204" pitchFamily="34" charset="0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06920"/>
              </p:ext>
            </p:extLst>
          </p:nvPr>
        </p:nvGraphicFramePr>
        <p:xfrm>
          <a:off x="303027" y="2277336"/>
          <a:ext cx="8537943" cy="992534"/>
        </p:xfrm>
        <a:graphic>
          <a:graphicData uri="http://schemas.openxmlformats.org/drawingml/2006/table">
            <a:tbl>
              <a:tblPr/>
              <a:tblGrid>
                <a:gridCol w="1624438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71824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731755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731755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731755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Tarayıcı ve Fotokopi Makinası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 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Dokümantasyon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23824"/>
              </p:ext>
            </p:extLst>
          </p:nvPr>
        </p:nvGraphicFramePr>
        <p:xfrm>
          <a:off x="545122" y="2321130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KYS Dokümanlarının Bilgi Güvenliğinin Sağlanamaması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1.09.2022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Bütünleşik Otomasyon Sistemine Geçiş Yapılması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7E8F6B1F-7395-5B4F-BC3D-3385FEA61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14750"/>
              </p:ext>
            </p:extLst>
          </p:nvPr>
        </p:nvGraphicFramePr>
        <p:xfrm>
          <a:off x="545122" y="4451388"/>
          <a:ext cx="8203223" cy="18807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47019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YÖK, YÖKAK, ISO Vb. Kurumların Denetimlerinde gelişime açık alanların bulunması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47019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30.12.2022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47019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47019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Bilgilendirme, Eğitimlerin tüm yıla yayılması, Kalite kültürünün yaygınlaştırılması çalışmaları, İç Denetçi ve Baş Denetçi eğitimi almış personel sayısının artması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150765"/>
              </p:ext>
            </p:extLst>
          </p:nvPr>
        </p:nvGraphicFramePr>
        <p:xfrm>
          <a:off x="216136" y="1274927"/>
          <a:ext cx="8711727" cy="464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63C4DF15-8F3B-3C4B-946C-B9F84DA78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91936"/>
              </p:ext>
            </p:extLst>
          </p:nvPr>
        </p:nvGraphicFramePr>
        <p:xfrm>
          <a:off x="3477816" y="5930144"/>
          <a:ext cx="2487963" cy="61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7963">
                  <a:extLst>
                    <a:ext uri="{9D8B030D-6E8A-4147-A177-3AD203B41FA5}">
                      <a16:colId xmlns:a16="http://schemas.microsoft.com/office/drawing/2014/main" val="3460659440"/>
                    </a:ext>
                  </a:extLst>
                </a:gridCol>
              </a:tblGrid>
              <a:tr h="6158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solidFill>
                            <a:srgbClr val="0C0D0D"/>
                          </a:solidFill>
                          <a:effectLst/>
                        </a:rPr>
                        <a:t>ORTALAMA DEĞERLENDİRME PUANI: 85%</a:t>
                      </a:r>
                      <a:endParaRPr lang="tr-TR" sz="1400" b="1" i="0" u="none" strike="noStrike" dirty="0">
                        <a:solidFill>
                          <a:srgbClr val="0C0D0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730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1059</TotalTime>
  <Words>943</Words>
  <Application>Microsoft Office PowerPoint</Application>
  <PresentationFormat>Ekran Gösterisi (4:3)</PresentationFormat>
  <Paragraphs>157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Times New Roman</vt:lpstr>
      <vt:lpstr>Wingdings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Onur Ünver</cp:lastModifiedBy>
  <cp:revision>81</cp:revision>
  <dcterms:created xsi:type="dcterms:W3CDTF">2020-01-20T10:44:30Z</dcterms:created>
  <dcterms:modified xsi:type="dcterms:W3CDTF">2022-02-25T09:08:07Z</dcterms:modified>
</cp:coreProperties>
</file>