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88" r:id="rId3"/>
    <p:sldId id="347" r:id="rId4"/>
    <p:sldId id="367" r:id="rId5"/>
    <p:sldId id="365" r:id="rId6"/>
    <p:sldId id="366" r:id="rId7"/>
    <p:sldId id="346" r:id="rId8"/>
    <p:sldId id="363" r:id="rId9"/>
    <p:sldId id="364" r:id="rId10"/>
    <p:sldId id="285" r:id="rId11"/>
    <p:sldId id="353" r:id="rId12"/>
    <p:sldId id="368" r:id="rId13"/>
    <p:sldId id="369" r:id="rId14"/>
    <p:sldId id="370" r:id="rId15"/>
    <p:sldId id="371" r:id="rId16"/>
    <p:sldId id="358" r:id="rId17"/>
    <p:sldId id="352" r:id="rId18"/>
    <p:sldId id="357" r:id="rId19"/>
    <p:sldId id="304" r:id="rId20"/>
    <p:sldId id="359" r:id="rId21"/>
    <p:sldId id="360" r:id="rId22"/>
    <p:sldId id="361" r:id="rId23"/>
    <p:sldId id="278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BEA70EB5-37B4-4FD2-923D-5284A583AEE6}">
          <p14:sldIdLst>
            <p14:sldId id="256"/>
          </p14:sldIdLst>
        </p14:section>
        <p14:section name="Başlıksız Bölüm" id="{29ED5E7A-0C58-4AF1-A401-2AB9E7D510F4}">
          <p14:sldIdLst>
            <p14:sldId id="288"/>
            <p14:sldId id="347"/>
            <p14:sldId id="367"/>
            <p14:sldId id="365"/>
            <p14:sldId id="366"/>
            <p14:sldId id="346"/>
            <p14:sldId id="363"/>
            <p14:sldId id="364"/>
            <p14:sldId id="285"/>
            <p14:sldId id="353"/>
            <p14:sldId id="368"/>
            <p14:sldId id="369"/>
            <p14:sldId id="370"/>
            <p14:sldId id="371"/>
            <p14:sldId id="358"/>
            <p14:sldId id="352"/>
            <p14:sldId id="357"/>
            <p14:sldId id="304"/>
            <p14:sldId id="359"/>
            <p14:sldId id="360"/>
            <p14:sldId id="361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 Engin DORUM" initials="AED" lastIdx="1" clrIdx="0">
    <p:extLst>
      <p:ext uri="{19B8F6BF-5375-455C-9EA6-DF929625EA0E}">
        <p15:presenceInfo xmlns:p15="http://schemas.microsoft.com/office/powerpoint/2012/main" userId="d7838842375f6d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303"/>
    <a:srgbClr val="0C0D0D"/>
    <a:srgbClr val="001626"/>
    <a:srgbClr val="7AEE32"/>
    <a:srgbClr val="E626AF"/>
    <a:srgbClr val="1F0620"/>
    <a:srgbClr val="020424"/>
    <a:srgbClr val="D9D9D9"/>
    <a:srgbClr val="122204"/>
    <a:srgbClr val="122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4A0E0-5728-3060-DBC6-73089B61B9EC}" v="19" dt="2021-12-30T11:12:01.669"/>
    <p1510:client id="{5DACE587-96EF-BCC8-9D45-661E4D919997}" v="25" dt="2021-12-30T11:23:17.420"/>
    <p1510:client id="{FBBD671A-7482-21DB-78BB-48D5101602C6}" v="422" dt="2021-12-30T11:09:03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18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021-2022%20ABU\Bahar\Lisans\2020-2021%20Anket%20Sonu&#231;lar&#305;\2020_2021_DanismanMemnuniyetAnketi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021-2022%20ABU\Bahar\Lisans\2020-2021%20Anket%20Sonu&#231;lar&#305;\2020-2021%20G&#252;z%20Ders\Hocalarin_Anket_Sonuclari_G&#252;z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021-2022%20ABU\Bahar\Lisans\2020-2021%20Anket%20Sonu&#231;lar&#305;\2020-2021%20G&#252;z%20Ders\Derslerin_Anket_Sonuclari_G&#252;z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021-2022%20ABU\Bahar\Lisans\2020-2021%20Anket%20Sonu&#231;lar&#305;\2020-2021%20Bahar%20Ders\Hocalarin_Anket_Sonuclari_Bahar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021-2022%20ABU\Bahar\Lisans\2020-2021%20Anket%20Sonu&#231;lar&#305;\2020-2021%20Bahar%20Ders\Derslerin_Anket_Sonuclari_Bahar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 sz="1800" b="1">
                <a:solidFill>
                  <a:schemeClr val="tx2"/>
                </a:solidFill>
                <a:effectLst/>
              </a:rPr>
              <a:t>İşletme Bölümü 2020-2021 Yılı Danışman Anketi Sonuçları</a:t>
            </a:r>
            <a:endParaRPr lang="tr-TR">
              <a:solidFill>
                <a:schemeClr val="tx2"/>
              </a:solidFill>
              <a:effectLst/>
            </a:endParaRPr>
          </a:p>
        </c:rich>
      </c:tx>
      <c:layout>
        <c:manualLayout>
          <c:xMode val="edge"/>
          <c:yMode val="edge"/>
          <c:x val="0.20016666666666669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'2020_2021_DanismanMemnuniyetAnk'!$C$26:$C$31</c:f>
              <c:strCache>
                <c:ptCount val="6"/>
                <c:pt idx="0">
                  <c:v>ÖE1</c:v>
                </c:pt>
                <c:pt idx="1">
                  <c:v>ÖE2</c:v>
                </c:pt>
                <c:pt idx="2">
                  <c:v>ÖE3</c:v>
                </c:pt>
                <c:pt idx="3">
                  <c:v>ÖE4</c:v>
                </c:pt>
                <c:pt idx="4">
                  <c:v>ÖE5</c:v>
                </c:pt>
                <c:pt idx="5">
                  <c:v>ÖE6</c:v>
                </c:pt>
              </c:strCache>
            </c:strRef>
          </c:cat>
          <c:val>
            <c:numRef>
              <c:f>'2020_2021_DanismanMemnuniyetAnk'!$D$26:$D$31</c:f>
              <c:numCache>
                <c:formatCode>[$-10409]#,##0.00;\-#,##0.00</c:formatCode>
                <c:ptCount val="6"/>
                <c:pt idx="0">
                  <c:v>100</c:v>
                </c:pt>
                <c:pt idx="1">
                  <c:v>90.344827586206904</c:v>
                </c:pt>
                <c:pt idx="2">
                  <c:v>90.779220779220793</c:v>
                </c:pt>
                <c:pt idx="3">
                  <c:v>77.094017094017104</c:v>
                </c:pt>
                <c:pt idx="4">
                  <c:v>82.530120481927696</c:v>
                </c:pt>
                <c:pt idx="5">
                  <c:v>80.680272108843496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A9-4219-9732-7219A4120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8541504"/>
        <c:axId val="298542160"/>
      </c:barChart>
      <c:catAx>
        <c:axId val="29854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98542160"/>
        <c:crosses val="autoZero"/>
        <c:auto val="1"/>
        <c:lblAlgn val="ctr"/>
        <c:lblOffset val="100"/>
        <c:noMultiLvlLbl val="0"/>
      </c:catAx>
      <c:valAx>
        <c:axId val="2985421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10409]#,##0.00;\-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9854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 sz="1800" b="1">
                <a:solidFill>
                  <a:schemeClr val="tx2"/>
                </a:solidFill>
                <a:effectLst/>
              </a:rPr>
              <a:t>İŞLETME BÖLÜMÜ 2020-2021 GÜZ DÖNEMİ </a:t>
            </a:r>
            <a:r>
              <a:rPr lang="tr-TR" sz="1800" b="1" u="sng">
                <a:solidFill>
                  <a:schemeClr val="tx2"/>
                </a:solidFill>
                <a:effectLst/>
              </a:rPr>
              <a:t>ÖĞRETİM ELEMANI DEĞERLENDİRME </a:t>
            </a:r>
            <a:r>
              <a:rPr lang="tr-TR" sz="1800" b="1">
                <a:solidFill>
                  <a:schemeClr val="tx2"/>
                </a:solidFill>
                <a:effectLst/>
              </a:rPr>
              <a:t>ANKETİ SONUÇLARI</a:t>
            </a:r>
            <a:endParaRPr lang="tr-TR">
              <a:solidFill>
                <a:schemeClr val="tx2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Hocalarin_Anket_Sonuclari_Güz!$D$18:$D$788</c:f>
              <c:strCache>
                <c:ptCount val="19"/>
                <c:pt idx="0">
                  <c:v>BUSI 303b</c:v>
                </c:pt>
                <c:pt idx="1">
                  <c:v>BUSI 337</c:v>
                </c:pt>
                <c:pt idx="2">
                  <c:v>BUSI 231,</c:v>
                </c:pt>
                <c:pt idx="3">
                  <c:v>BUSI 338</c:v>
                </c:pt>
                <c:pt idx="4">
                  <c:v>BUSI 339</c:v>
                </c:pt>
                <c:pt idx="5">
                  <c:v>BUSI 431</c:v>
                </c:pt>
                <c:pt idx="6">
                  <c:v>BUSI 201</c:v>
                </c:pt>
                <c:pt idx="7">
                  <c:v>BUSI 461</c:v>
                </c:pt>
                <c:pt idx="8">
                  <c:v>BUSI 484c</c:v>
                </c:pt>
                <c:pt idx="9">
                  <c:v>BUSI 301</c:v>
                </c:pt>
                <c:pt idx="10">
                  <c:v>BUSI 211,</c:v>
                </c:pt>
                <c:pt idx="11">
                  <c:v>BUSI 261,</c:v>
                </c:pt>
                <c:pt idx="12">
                  <c:v>BUSI 361</c:v>
                </c:pt>
                <c:pt idx="13">
                  <c:v>BUSI 331c</c:v>
                </c:pt>
                <c:pt idx="14">
                  <c:v>BUSI 332</c:v>
                </c:pt>
                <c:pt idx="15">
                  <c:v>BUSI 103</c:v>
                </c:pt>
                <c:pt idx="16">
                  <c:v>BUSI 481a</c:v>
                </c:pt>
                <c:pt idx="17">
                  <c:v>BUSI 251,</c:v>
                </c:pt>
                <c:pt idx="18">
                  <c:v>BUSI 111h</c:v>
                </c:pt>
              </c:strCache>
            </c:strRef>
          </c:cat>
          <c:val>
            <c:numRef>
              <c:f>Hocalarin_Anket_Sonuclari_Güz!$E$18:$E$788</c:f>
              <c:numCache>
                <c:formatCode>[$-10409]#,##0.00;\-#,##0.00</c:formatCode>
                <c:ptCount val="19"/>
                <c:pt idx="0">
                  <c:v>84.886877828054295</c:v>
                </c:pt>
                <c:pt idx="1">
                  <c:v>86.523076923076999</c:v>
                </c:pt>
                <c:pt idx="2">
                  <c:v>96.483516483516496</c:v>
                </c:pt>
                <c:pt idx="3">
                  <c:v>91.479289940828394</c:v>
                </c:pt>
                <c:pt idx="4">
                  <c:v>89.3406593406593</c:v>
                </c:pt>
                <c:pt idx="5">
                  <c:v>89.429280397022296</c:v>
                </c:pt>
                <c:pt idx="6">
                  <c:v>91.794871794871796</c:v>
                </c:pt>
                <c:pt idx="7">
                  <c:v>83.397435897435898</c:v>
                </c:pt>
                <c:pt idx="8">
                  <c:v>84.682274247491605</c:v>
                </c:pt>
                <c:pt idx="9">
                  <c:v>88.227424749163902</c:v>
                </c:pt>
                <c:pt idx="10">
                  <c:v>84.553846153846195</c:v>
                </c:pt>
                <c:pt idx="11">
                  <c:v>91.888111888111894</c:v>
                </c:pt>
                <c:pt idx="12">
                  <c:v>88.275862068965495</c:v>
                </c:pt>
                <c:pt idx="13">
                  <c:v>86.153846153846104</c:v>
                </c:pt>
                <c:pt idx="14">
                  <c:v>84.082840236686394</c:v>
                </c:pt>
                <c:pt idx="15">
                  <c:v>78.615384615384599</c:v>
                </c:pt>
                <c:pt idx="16">
                  <c:v>84.923076923076906</c:v>
                </c:pt>
                <c:pt idx="17">
                  <c:v>94.663461538461505</c:v>
                </c:pt>
                <c:pt idx="18">
                  <c:v>91.888111888111894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92-4387-96DE-9A866A0D0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4611120"/>
        <c:axId val="434615384"/>
      </c:barChart>
      <c:catAx>
        <c:axId val="43461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34615384"/>
        <c:crosses val="autoZero"/>
        <c:auto val="1"/>
        <c:lblAlgn val="ctr"/>
        <c:lblOffset val="100"/>
        <c:noMultiLvlLbl val="0"/>
      </c:catAx>
      <c:valAx>
        <c:axId val="4346153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10409]#,##0.00;\-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3461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 dirty="0">
                <a:solidFill>
                  <a:schemeClr val="tx2"/>
                </a:solidFill>
              </a:rPr>
              <a:t>İŞLETME BÖLÜMÜ 2020-2021 GÜZ DÖNEMİ DERS </a:t>
            </a:r>
            <a:r>
              <a:rPr lang="tr-TR" u="sng" dirty="0">
                <a:solidFill>
                  <a:schemeClr val="tx2"/>
                </a:solidFill>
              </a:rPr>
              <a:t>İÇERİK</a:t>
            </a:r>
            <a:r>
              <a:rPr lang="tr-TR" dirty="0">
                <a:solidFill>
                  <a:schemeClr val="tx2"/>
                </a:solidFill>
              </a:rPr>
              <a:t> ANKETİ SONUÇLARI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Derslerin_Anket_Sonuclari_Güz!$B$160:$B$178</c:f>
              <c:strCache>
                <c:ptCount val="19"/>
                <c:pt idx="0">
                  <c:v>BUSI 103</c:v>
                </c:pt>
                <c:pt idx="1">
                  <c:v>BUSI 111h</c:v>
                </c:pt>
                <c:pt idx="2">
                  <c:v>BUSI 201</c:v>
                </c:pt>
                <c:pt idx="3">
                  <c:v>BUSI 211,</c:v>
                </c:pt>
                <c:pt idx="4">
                  <c:v>BUSI 231,</c:v>
                </c:pt>
                <c:pt idx="5">
                  <c:v>BUSI 251,</c:v>
                </c:pt>
                <c:pt idx="6">
                  <c:v>BUSI 261,</c:v>
                </c:pt>
                <c:pt idx="7">
                  <c:v>BUSI 301</c:v>
                </c:pt>
                <c:pt idx="8">
                  <c:v>BUSI 303b</c:v>
                </c:pt>
                <c:pt idx="9">
                  <c:v>BUSI 331c</c:v>
                </c:pt>
                <c:pt idx="10">
                  <c:v>BUSI 332</c:v>
                </c:pt>
                <c:pt idx="11">
                  <c:v>BUSI 337</c:v>
                </c:pt>
                <c:pt idx="12">
                  <c:v>BUSI 338</c:v>
                </c:pt>
                <c:pt idx="13">
                  <c:v>BUSI 339</c:v>
                </c:pt>
                <c:pt idx="14">
                  <c:v>BUSI 361</c:v>
                </c:pt>
                <c:pt idx="15">
                  <c:v>BUSI 431</c:v>
                </c:pt>
                <c:pt idx="16">
                  <c:v>BUSI 461</c:v>
                </c:pt>
                <c:pt idx="17">
                  <c:v>BUSI 481a</c:v>
                </c:pt>
                <c:pt idx="18">
                  <c:v>BUSI 484c</c:v>
                </c:pt>
              </c:strCache>
            </c:strRef>
          </c:cat>
          <c:val>
            <c:numRef>
              <c:f>Derslerin_Anket_Sonuclari_Güz!$C$160:$C$178</c:f>
              <c:numCache>
                <c:formatCode>[$-10409]#,##0.00;\-#,##0.00</c:formatCode>
                <c:ptCount val="19"/>
                <c:pt idx="0">
                  <c:v>77.3333333333333</c:v>
                </c:pt>
                <c:pt idx="1">
                  <c:v>89.696969696969703</c:v>
                </c:pt>
                <c:pt idx="2">
                  <c:v>89.012345679012398</c:v>
                </c:pt>
                <c:pt idx="3">
                  <c:v>78.400000000000006</c:v>
                </c:pt>
                <c:pt idx="4">
                  <c:v>94.603174603174594</c:v>
                </c:pt>
                <c:pt idx="5">
                  <c:v>92.2916666666667</c:v>
                </c:pt>
                <c:pt idx="6">
                  <c:v>89.696969696969703</c:v>
                </c:pt>
                <c:pt idx="7">
                  <c:v>90.289855072463794</c:v>
                </c:pt>
                <c:pt idx="8">
                  <c:v>83.137254901960802</c:v>
                </c:pt>
                <c:pt idx="9">
                  <c:v>86.6666666666667</c:v>
                </c:pt>
                <c:pt idx="10">
                  <c:v>83.076923076923094</c:v>
                </c:pt>
                <c:pt idx="11">
                  <c:v>84.133333333333297</c:v>
                </c:pt>
                <c:pt idx="12">
                  <c:v>89.059829059829099</c:v>
                </c:pt>
                <c:pt idx="13">
                  <c:v>89.047619047619094</c:v>
                </c:pt>
                <c:pt idx="14">
                  <c:v>87.471264367816104</c:v>
                </c:pt>
                <c:pt idx="15">
                  <c:v>87.204301075268802</c:v>
                </c:pt>
                <c:pt idx="16">
                  <c:v>79.7222222222222</c:v>
                </c:pt>
                <c:pt idx="17">
                  <c:v>83.2</c:v>
                </c:pt>
                <c:pt idx="18">
                  <c:v>80.869565217391298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7E-4437-B562-8FBD5338BF0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Derslerin_Anket_Sonuclari_Güz!$B$160:$B$178</c:f>
              <c:strCache>
                <c:ptCount val="19"/>
                <c:pt idx="0">
                  <c:v>BUSI 103</c:v>
                </c:pt>
                <c:pt idx="1">
                  <c:v>BUSI 111h</c:v>
                </c:pt>
                <c:pt idx="2">
                  <c:v>BUSI 201</c:v>
                </c:pt>
                <c:pt idx="3">
                  <c:v>BUSI 211,</c:v>
                </c:pt>
                <c:pt idx="4">
                  <c:v>BUSI 231,</c:v>
                </c:pt>
                <c:pt idx="5">
                  <c:v>BUSI 251,</c:v>
                </c:pt>
                <c:pt idx="6">
                  <c:v>BUSI 261,</c:v>
                </c:pt>
                <c:pt idx="7">
                  <c:v>BUSI 301</c:v>
                </c:pt>
                <c:pt idx="8">
                  <c:v>BUSI 303b</c:v>
                </c:pt>
                <c:pt idx="9">
                  <c:v>BUSI 331c</c:v>
                </c:pt>
                <c:pt idx="10">
                  <c:v>BUSI 332</c:v>
                </c:pt>
                <c:pt idx="11">
                  <c:v>BUSI 337</c:v>
                </c:pt>
                <c:pt idx="12">
                  <c:v>BUSI 338</c:v>
                </c:pt>
                <c:pt idx="13">
                  <c:v>BUSI 339</c:v>
                </c:pt>
                <c:pt idx="14">
                  <c:v>BUSI 361</c:v>
                </c:pt>
                <c:pt idx="15">
                  <c:v>BUSI 431</c:v>
                </c:pt>
                <c:pt idx="16">
                  <c:v>BUSI 461</c:v>
                </c:pt>
                <c:pt idx="17">
                  <c:v>BUSI 481a</c:v>
                </c:pt>
                <c:pt idx="18">
                  <c:v>BUSI 484c</c:v>
                </c:pt>
              </c:strCache>
            </c:strRef>
          </c:cat>
          <c:val>
            <c:numRef>
              <c:f>Derslerin_Anket_Sonuclari_Güz!$D$160:$D$178</c:f>
              <c:numCache>
                <c:formatCode>General</c:formatCode>
                <c:ptCount val="19"/>
              </c:numCache>
            </c:numRef>
          </c:val>
          <c:extLst>
            <c:ext xmlns:c16="http://schemas.microsoft.com/office/drawing/2014/chart" uri="{C3380CC4-5D6E-409C-BE32-E72D297353CC}">
              <c16:uniqueId val="{00000001-6E7E-4437-B562-8FBD5338B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2461008"/>
        <c:axId val="512463304"/>
      </c:barChart>
      <c:catAx>
        <c:axId val="51246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12463304"/>
        <c:crosses val="autoZero"/>
        <c:auto val="1"/>
        <c:lblAlgn val="ctr"/>
        <c:lblOffset val="100"/>
        <c:noMultiLvlLbl val="0"/>
      </c:catAx>
      <c:valAx>
        <c:axId val="512463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10409]#,##0.00;\-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1246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 sz="1800" b="1">
                <a:solidFill>
                  <a:schemeClr val="tx2"/>
                </a:solidFill>
                <a:effectLst/>
              </a:rPr>
              <a:t>İŞLETME BÖLÜMÜ 2020-2021 BAHAR DÖNEMİ </a:t>
            </a:r>
            <a:r>
              <a:rPr lang="tr-TR" sz="1800" b="1" u="sng">
                <a:solidFill>
                  <a:schemeClr val="tx2"/>
                </a:solidFill>
                <a:effectLst/>
              </a:rPr>
              <a:t>ÖĞRETİM ELEMANI DEĞERLENDİRME </a:t>
            </a:r>
            <a:r>
              <a:rPr lang="tr-TR" sz="1800" b="1">
                <a:solidFill>
                  <a:schemeClr val="tx2"/>
                </a:solidFill>
                <a:effectLst/>
              </a:rPr>
              <a:t>ANKETİ SONUÇLARI</a:t>
            </a:r>
            <a:endParaRPr lang="tr-TR">
              <a:solidFill>
                <a:schemeClr val="tx2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Hocalarin_Anket_Sonuclari_Bahar!$D$14:$D$889</c:f>
              <c:strCache>
                <c:ptCount val="21"/>
                <c:pt idx="0">
                  <c:v>BUSI 302,</c:v>
                </c:pt>
                <c:pt idx="1">
                  <c:v>BUSI 475</c:v>
                </c:pt>
                <c:pt idx="2">
                  <c:v>BUSI 306a</c:v>
                </c:pt>
                <c:pt idx="3">
                  <c:v>BUSI 234</c:v>
                </c:pt>
                <c:pt idx="4">
                  <c:v>BUSI 334,</c:v>
                </c:pt>
                <c:pt idx="5">
                  <c:v>BUSI 402,</c:v>
                </c:pt>
                <c:pt idx="6">
                  <c:v>BUSI 462d</c:v>
                </c:pt>
                <c:pt idx="7">
                  <c:v>BUSI 252,</c:v>
                </c:pt>
                <c:pt idx="8">
                  <c:v>BUSI 342</c:v>
                </c:pt>
                <c:pt idx="9">
                  <c:v>BUSI 442,</c:v>
                </c:pt>
                <c:pt idx="10">
                  <c:v>BUSI 203a</c:v>
                </c:pt>
                <c:pt idx="11">
                  <c:v>BUSI 345</c:v>
                </c:pt>
                <c:pt idx="12">
                  <c:v>BUSI 212</c:v>
                </c:pt>
                <c:pt idx="13">
                  <c:v>BUSI 202,</c:v>
                </c:pt>
                <c:pt idx="14">
                  <c:v>BUSI 262,</c:v>
                </c:pt>
                <c:pt idx="15">
                  <c:v>BUSI 331c</c:v>
                </c:pt>
                <c:pt idx="16">
                  <c:v>BUSI 401,</c:v>
                </c:pt>
                <c:pt idx="17">
                  <c:v>BUSI 106</c:v>
                </c:pt>
                <c:pt idx="18">
                  <c:v>BUSI 482c</c:v>
                </c:pt>
                <c:pt idx="19">
                  <c:v>BUSI 104</c:v>
                </c:pt>
                <c:pt idx="20">
                  <c:v>BUSI 222</c:v>
                </c:pt>
              </c:strCache>
            </c:strRef>
          </c:cat>
          <c:val>
            <c:numRef>
              <c:f>Hocalarin_Anket_Sonuclari_Bahar!$E$14:$E$889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0-B57F-4343-BD4C-09AA71F75F16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Hocalarin_Anket_Sonuclari_Bahar!$D$14:$D$889</c:f>
              <c:strCache>
                <c:ptCount val="21"/>
                <c:pt idx="0">
                  <c:v>BUSI 302,</c:v>
                </c:pt>
                <c:pt idx="1">
                  <c:v>BUSI 475</c:v>
                </c:pt>
                <c:pt idx="2">
                  <c:v>BUSI 306a</c:v>
                </c:pt>
                <c:pt idx="3">
                  <c:v>BUSI 234</c:v>
                </c:pt>
                <c:pt idx="4">
                  <c:v>BUSI 334,</c:v>
                </c:pt>
                <c:pt idx="5">
                  <c:v>BUSI 402,</c:v>
                </c:pt>
                <c:pt idx="6">
                  <c:v>BUSI 462d</c:v>
                </c:pt>
                <c:pt idx="7">
                  <c:v>BUSI 252,</c:v>
                </c:pt>
                <c:pt idx="8">
                  <c:v>BUSI 342</c:v>
                </c:pt>
                <c:pt idx="9">
                  <c:v>BUSI 442,</c:v>
                </c:pt>
                <c:pt idx="10">
                  <c:v>BUSI 203a</c:v>
                </c:pt>
                <c:pt idx="11">
                  <c:v>BUSI 345</c:v>
                </c:pt>
                <c:pt idx="12">
                  <c:v>BUSI 212</c:v>
                </c:pt>
                <c:pt idx="13">
                  <c:v>BUSI 202,</c:v>
                </c:pt>
                <c:pt idx="14">
                  <c:v>BUSI 262,</c:v>
                </c:pt>
                <c:pt idx="15">
                  <c:v>BUSI 331c</c:v>
                </c:pt>
                <c:pt idx="16">
                  <c:v>BUSI 401,</c:v>
                </c:pt>
                <c:pt idx="17">
                  <c:v>BUSI 106</c:v>
                </c:pt>
                <c:pt idx="18">
                  <c:v>BUSI 482c</c:v>
                </c:pt>
                <c:pt idx="19">
                  <c:v>BUSI 104</c:v>
                </c:pt>
                <c:pt idx="20">
                  <c:v>BUSI 222</c:v>
                </c:pt>
              </c:strCache>
            </c:strRef>
          </c:cat>
          <c:val>
            <c:numRef>
              <c:f>Hocalarin_Anket_Sonuclari_Bahar!$F$14:$F$889</c:f>
              <c:numCache>
                <c:formatCode>[$-10409]#,##0.00;\-#,##0.00</c:formatCode>
                <c:ptCount val="21"/>
                <c:pt idx="0">
                  <c:v>89.720930232558104</c:v>
                </c:pt>
                <c:pt idx="1">
                  <c:v>88</c:v>
                </c:pt>
                <c:pt idx="2">
                  <c:v>81.0322580645161</c:v>
                </c:pt>
                <c:pt idx="3">
                  <c:v>95.2173913043478</c:v>
                </c:pt>
                <c:pt idx="4">
                  <c:v>90.6</c:v>
                </c:pt>
                <c:pt idx="5">
                  <c:v>92.8888888888889</c:v>
                </c:pt>
                <c:pt idx="6">
                  <c:v>92.769230769230802</c:v>
                </c:pt>
                <c:pt idx="7">
                  <c:v>86.923076923076906</c:v>
                </c:pt>
                <c:pt idx="8">
                  <c:v>82.814814814814795</c:v>
                </c:pt>
                <c:pt idx="9">
                  <c:v>85.714285714285694</c:v>
                </c:pt>
                <c:pt idx="10">
                  <c:v>83.9166666666667</c:v>
                </c:pt>
                <c:pt idx="11">
                  <c:v>89.714285714285694</c:v>
                </c:pt>
                <c:pt idx="12">
                  <c:v>87.6</c:v>
                </c:pt>
                <c:pt idx="13">
                  <c:v>90.736842105263193</c:v>
                </c:pt>
                <c:pt idx="14">
                  <c:v>92.294117647058798</c:v>
                </c:pt>
                <c:pt idx="15">
                  <c:v>86.428571428571402</c:v>
                </c:pt>
                <c:pt idx="16">
                  <c:v>82.476190476190496</c:v>
                </c:pt>
                <c:pt idx="17">
                  <c:v>78.1875</c:v>
                </c:pt>
                <c:pt idx="18">
                  <c:v>85.809523809523796</c:v>
                </c:pt>
                <c:pt idx="19">
                  <c:v>88.4166666666667</c:v>
                </c:pt>
                <c:pt idx="20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7F-4343-BD4C-09AA71F75F16}"/>
            </c:ext>
          </c:extLst>
        </c:ser>
        <c:ser>
          <c:idx val="2"/>
          <c:order val="2"/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Hocalarin_Anket_Sonuclari_Bahar!$D$14:$D$889</c:f>
              <c:strCache>
                <c:ptCount val="21"/>
                <c:pt idx="0">
                  <c:v>BUSI 302,</c:v>
                </c:pt>
                <c:pt idx="1">
                  <c:v>BUSI 475</c:v>
                </c:pt>
                <c:pt idx="2">
                  <c:v>BUSI 306a</c:v>
                </c:pt>
                <c:pt idx="3">
                  <c:v>BUSI 234</c:v>
                </c:pt>
                <c:pt idx="4">
                  <c:v>BUSI 334,</c:v>
                </c:pt>
                <c:pt idx="5">
                  <c:v>BUSI 402,</c:v>
                </c:pt>
                <c:pt idx="6">
                  <c:v>BUSI 462d</c:v>
                </c:pt>
                <c:pt idx="7">
                  <c:v>BUSI 252,</c:v>
                </c:pt>
                <c:pt idx="8">
                  <c:v>BUSI 342</c:v>
                </c:pt>
                <c:pt idx="9">
                  <c:v>BUSI 442,</c:v>
                </c:pt>
                <c:pt idx="10">
                  <c:v>BUSI 203a</c:v>
                </c:pt>
                <c:pt idx="11">
                  <c:v>BUSI 345</c:v>
                </c:pt>
                <c:pt idx="12">
                  <c:v>BUSI 212</c:v>
                </c:pt>
                <c:pt idx="13">
                  <c:v>BUSI 202,</c:v>
                </c:pt>
                <c:pt idx="14">
                  <c:v>BUSI 262,</c:v>
                </c:pt>
                <c:pt idx="15">
                  <c:v>BUSI 331c</c:v>
                </c:pt>
                <c:pt idx="16">
                  <c:v>BUSI 401,</c:v>
                </c:pt>
                <c:pt idx="17">
                  <c:v>BUSI 106</c:v>
                </c:pt>
                <c:pt idx="18">
                  <c:v>BUSI 482c</c:v>
                </c:pt>
                <c:pt idx="19">
                  <c:v>BUSI 104</c:v>
                </c:pt>
                <c:pt idx="20">
                  <c:v>BUSI 222</c:v>
                </c:pt>
              </c:strCache>
            </c:strRef>
          </c:cat>
          <c:val>
            <c:numRef>
              <c:f>Hocalarin_Anket_Sonuclari_Bahar!$G$14:$G$889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2-B57F-4343-BD4C-09AA71F75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3373072"/>
        <c:axId val="312460088"/>
      </c:barChart>
      <c:catAx>
        <c:axId val="29337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12460088"/>
        <c:crosses val="autoZero"/>
        <c:auto val="1"/>
        <c:lblAlgn val="ctr"/>
        <c:lblOffset val="100"/>
        <c:noMultiLvlLbl val="0"/>
      </c:catAx>
      <c:valAx>
        <c:axId val="312460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9337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 sz="1800" b="1">
                <a:solidFill>
                  <a:schemeClr val="tx2"/>
                </a:solidFill>
                <a:effectLst/>
              </a:rPr>
              <a:t>İŞLETME BÖLÜMÜ 2020-2021 BAHAR DÖNEMİ </a:t>
            </a:r>
            <a:r>
              <a:rPr lang="tr-TR" sz="1800" b="1" u="sng">
                <a:solidFill>
                  <a:schemeClr val="tx2"/>
                </a:solidFill>
                <a:effectLst/>
              </a:rPr>
              <a:t>DERS İÇERİK </a:t>
            </a:r>
            <a:r>
              <a:rPr lang="tr-TR" sz="1800" b="1">
                <a:solidFill>
                  <a:schemeClr val="tx2"/>
                </a:solidFill>
                <a:effectLst/>
              </a:rPr>
              <a:t>ANKETİ SONUÇLARI</a:t>
            </a:r>
            <a:endParaRPr lang="tr-TR">
              <a:solidFill>
                <a:schemeClr val="tx2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Derslerin_Anket_Sonuclari_Bahar!$A$168:$A$188</c:f>
              <c:strCache>
                <c:ptCount val="21"/>
                <c:pt idx="0">
                  <c:v>BUSI 104</c:v>
                </c:pt>
                <c:pt idx="1">
                  <c:v>BUSI 106</c:v>
                </c:pt>
                <c:pt idx="2">
                  <c:v>BUSI 202,</c:v>
                </c:pt>
                <c:pt idx="3">
                  <c:v>BUSI 203a</c:v>
                </c:pt>
                <c:pt idx="4">
                  <c:v>BUSI 212</c:v>
                </c:pt>
                <c:pt idx="5">
                  <c:v>BUSI 222</c:v>
                </c:pt>
                <c:pt idx="6">
                  <c:v>BUSI 234</c:v>
                </c:pt>
                <c:pt idx="7">
                  <c:v>BUSI 252,</c:v>
                </c:pt>
                <c:pt idx="8">
                  <c:v>BUSI 262,</c:v>
                </c:pt>
                <c:pt idx="9">
                  <c:v>BUSI 302,</c:v>
                </c:pt>
                <c:pt idx="10">
                  <c:v>BUSI 306a</c:v>
                </c:pt>
                <c:pt idx="11">
                  <c:v>BUSI 331c</c:v>
                </c:pt>
                <c:pt idx="12">
                  <c:v>BUSI 334,</c:v>
                </c:pt>
                <c:pt idx="13">
                  <c:v>BUSI 342</c:v>
                </c:pt>
                <c:pt idx="14">
                  <c:v>BUSI 345</c:v>
                </c:pt>
                <c:pt idx="15">
                  <c:v>BUSI 401,</c:v>
                </c:pt>
                <c:pt idx="16">
                  <c:v>BUSI 402,</c:v>
                </c:pt>
                <c:pt idx="17">
                  <c:v>BUSI 442,</c:v>
                </c:pt>
                <c:pt idx="18">
                  <c:v>BUSI 462d</c:v>
                </c:pt>
                <c:pt idx="19">
                  <c:v>BUSI 475</c:v>
                </c:pt>
                <c:pt idx="20">
                  <c:v>BUSI 482c</c:v>
                </c:pt>
              </c:strCache>
            </c:strRef>
          </c:cat>
          <c:val>
            <c:numRef>
              <c:f>Derslerin_Anket_Sonuclari_Bahar!$B$168:$B$188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0-5DB4-421B-9862-09ABFDFA680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Derslerin_Anket_Sonuclari_Bahar!$A$168:$A$188</c:f>
              <c:strCache>
                <c:ptCount val="21"/>
                <c:pt idx="0">
                  <c:v>BUSI 104</c:v>
                </c:pt>
                <c:pt idx="1">
                  <c:v>BUSI 106</c:v>
                </c:pt>
                <c:pt idx="2">
                  <c:v>BUSI 202,</c:v>
                </c:pt>
                <c:pt idx="3">
                  <c:v>BUSI 203a</c:v>
                </c:pt>
                <c:pt idx="4">
                  <c:v>BUSI 212</c:v>
                </c:pt>
                <c:pt idx="5">
                  <c:v>BUSI 222</c:v>
                </c:pt>
                <c:pt idx="6">
                  <c:v>BUSI 234</c:v>
                </c:pt>
                <c:pt idx="7">
                  <c:v>BUSI 252,</c:v>
                </c:pt>
                <c:pt idx="8">
                  <c:v>BUSI 262,</c:v>
                </c:pt>
                <c:pt idx="9">
                  <c:v>BUSI 302,</c:v>
                </c:pt>
                <c:pt idx="10">
                  <c:v>BUSI 306a</c:v>
                </c:pt>
                <c:pt idx="11">
                  <c:v>BUSI 331c</c:v>
                </c:pt>
                <c:pt idx="12">
                  <c:v>BUSI 334,</c:v>
                </c:pt>
                <c:pt idx="13">
                  <c:v>BUSI 342</c:v>
                </c:pt>
                <c:pt idx="14">
                  <c:v>BUSI 345</c:v>
                </c:pt>
                <c:pt idx="15">
                  <c:v>BUSI 401,</c:v>
                </c:pt>
                <c:pt idx="16">
                  <c:v>BUSI 402,</c:v>
                </c:pt>
                <c:pt idx="17">
                  <c:v>BUSI 442,</c:v>
                </c:pt>
                <c:pt idx="18">
                  <c:v>BUSI 462d</c:v>
                </c:pt>
                <c:pt idx="19">
                  <c:v>BUSI 475</c:v>
                </c:pt>
                <c:pt idx="20">
                  <c:v>BUSI 482c</c:v>
                </c:pt>
              </c:strCache>
            </c:strRef>
          </c:cat>
          <c:val>
            <c:numRef>
              <c:f>Derslerin_Anket_Sonuclari_Bahar!$C$168:$C$188</c:f>
            </c:numRef>
          </c:val>
          <c:extLst>
            <c:ext xmlns:c16="http://schemas.microsoft.com/office/drawing/2014/chart" uri="{C3380CC4-5D6E-409C-BE32-E72D297353CC}">
              <c16:uniqueId val="{00000001-5DB4-421B-9862-09ABFDFA6800}"/>
            </c:ext>
          </c:extLst>
        </c:ser>
        <c:ser>
          <c:idx val="2"/>
          <c:order val="2"/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Derslerin_Anket_Sonuclari_Bahar!$A$168:$A$188</c:f>
              <c:strCache>
                <c:ptCount val="21"/>
                <c:pt idx="0">
                  <c:v>BUSI 104</c:v>
                </c:pt>
                <c:pt idx="1">
                  <c:v>BUSI 106</c:v>
                </c:pt>
                <c:pt idx="2">
                  <c:v>BUSI 202,</c:v>
                </c:pt>
                <c:pt idx="3">
                  <c:v>BUSI 203a</c:v>
                </c:pt>
                <c:pt idx="4">
                  <c:v>BUSI 212</c:v>
                </c:pt>
                <c:pt idx="5">
                  <c:v>BUSI 222</c:v>
                </c:pt>
                <c:pt idx="6">
                  <c:v>BUSI 234</c:v>
                </c:pt>
                <c:pt idx="7">
                  <c:v>BUSI 252,</c:v>
                </c:pt>
                <c:pt idx="8">
                  <c:v>BUSI 262,</c:v>
                </c:pt>
                <c:pt idx="9">
                  <c:v>BUSI 302,</c:v>
                </c:pt>
                <c:pt idx="10">
                  <c:v>BUSI 306a</c:v>
                </c:pt>
                <c:pt idx="11">
                  <c:v>BUSI 331c</c:v>
                </c:pt>
                <c:pt idx="12">
                  <c:v>BUSI 334,</c:v>
                </c:pt>
                <c:pt idx="13">
                  <c:v>BUSI 342</c:v>
                </c:pt>
                <c:pt idx="14">
                  <c:v>BUSI 345</c:v>
                </c:pt>
                <c:pt idx="15">
                  <c:v>BUSI 401,</c:v>
                </c:pt>
                <c:pt idx="16">
                  <c:v>BUSI 402,</c:v>
                </c:pt>
                <c:pt idx="17">
                  <c:v>BUSI 442,</c:v>
                </c:pt>
                <c:pt idx="18">
                  <c:v>BUSI 462d</c:v>
                </c:pt>
                <c:pt idx="19">
                  <c:v>BUSI 475</c:v>
                </c:pt>
                <c:pt idx="20">
                  <c:v>BUSI 482c</c:v>
                </c:pt>
              </c:strCache>
            </c:strRef>
          </c:cat>
          <c:val>
            <c:numRef>
              <c:f>Derslerin_Anket_Sonuclari_Bahar!$D$168:$D$188</c:f>
              <c:numCache>
                <c:formatCode>[$-10409]#,##0.00;\-#,##0.00</c:formatCode>
                <c:ptCount val="21"/>
                <c:pt idx="0">
                  <c:v>88.4375</c:v>
                </c:pt>
                <c:pt idx="1">
                  <c:v>80</c:v>
                </c:pt>
                <c:pt idx="2">
                  <c:v>93.947368421052602</c:v>
                </c:pt>
                <c:pt idx="3">
                  <c:v>83.6458333333333</c:v>
                </c:pt>
                <c:pt idx="4">
                  <c:v>84.5</c:v>
                </c:pt>
                <c:pt idx="5">
                  <c:v>87.6</c:v>
                </c:pt>
                <c:pt idx="6">
                  <c:v>95.652173913043498</c:v>
                </c:pt>
                <c:pt idx="7">
                  <c:v>85</c:v>
                </c:pt>
                <c:pt idx="8">
                  <c:v>92.205882352941202</c:v>
                </c:pt>
                <c:pt idx="9">
                  <c:v>89.418604651162795</c:v>
                </c:pt>
                <c:pt idx="10">
                  <c:v>82.741935483871003</c:v>
                </c:pt>
                <c:pt idx="11">
                  <c:v>86.071428571428598</c:v>
                </c:pt>
                <c:pt idx="12">
                  <c:v>90.8333333333333</c:v>
                </c:pt>
                <c:pt idx="13">
                  <c:v>82.037037037036995</c:v>
                </c:pt>
                <c:pt idx="14">
                  <c:v>87.857142857142904</c:v>
                </c:pt>
                <c:pt idx="15">
                  <c:v>83.095238095238102</c:v>
                </c:pt>
                <c:pt idx="16">
                  <c:v>92.2222222222222</c:v>
                </c:pt>
                <c:pt idx="17">
                  <c:v>84.285714285714306</c:v>
                </c:pt>
                <c:pt idx="18">
                  <c:v>92.692307692307693</c:v>
                </c:pt>
                <c:pt idx="19">
                  <c:v>86.363636363636402</c:v>
                </c:pt>
                <c:pt idx="20">
                  <c:v>86.6666666666667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B4-421B-9862-09ABFDFA68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8604136"/>
        <c:axId val="438604792"/>
      </c:barChart>
      <c:catAx>
        <c:axId val="438604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38604792"/>
        <c:crosses val="autoZero"/>
        <c:auto val="1"/>
        <c:lblAlgn val="ctr"/>
        <c:lblOffset val="100"/>
        <c:noMultiLvlLbl val="0"/>
      </c:catAx>
      <c:valAx>
        <c:axId val="43860479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38604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18.2.2022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18.2.2022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84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18.2.2022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4627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18.2.2022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0928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18.2.2022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19107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18.2.2022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7841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18.2.2022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03407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18.2.2022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42038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18.2.2022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53334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18.2.2022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48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18.2.2022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14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18.2.2022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50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18.2.2022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33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18.2.2022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3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18.2.2022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82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18.2.2022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24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18.2.2022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15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18.2.2022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23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18.2.2022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70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43808" y="5512332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>
                <a:solidFill>
                  <a:schemeClr val="accent5">
                    <a:lumMod val="50000"/>
                  </a:schemeClr>
                </a:solidFill>
              </a:rPr>
              <a:t>İŞLETME BÖLÜMÜ</a:t>
            </a:r>
            <a:endParaRPr lang="tr-T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2376264" cy="5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Metin kutusu 44"/>
          <p:cNvSpPr txBox="1"/>
          <p:nvPr/>
        </p:nvSpPr>
        <p:spPr>
          <a:xfrm>
            <a:off x="330546" y="2410020"/>
            <a:ext cx="855491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 2021 YILI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/>
              <a:ea typeface="+mj-ea"/>
              <a:cs typeface="Calibri"/>
            </a:endParaRP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YÖNETİMİN GÖZDEN GEÇİRME TOPLANTISI </a:t>
            </a: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(YGG)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+mj-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ve AKSİYON 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061088"/>
              </p:ext>
            </p:extLst>
          </p:nvPr>
        </p:nvGraphicFramePr>
        <p:xfrm>
          <a:off x="545122" y="1801446"/>
          <a:ext cx="8203223" cy="1752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tx2"/>
                          </a:solidFill>
                        </a:rPr>
                        <a:t>Mevcut durumda önleyici faaliyet gerektiren risk bulunmamaktadır.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afik 5">
            <a:extLst>
              <a:ext uri="{FF2B5EF4-FFF2-40B4-BE49-F238E27FC236}">
                <a16:creationId xmlns:a16="http://schemas.microsoft.com/office/drawing/2014/main" id="{683A2996-66BE-409C-A737-3CEB9484A8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185826"/>
              </p:ext>
            </p:extLst>
          </p:nvPr>
        </p:nvGraphicFramePr>
        <p:xfrm>
          <a:off x="1201917" y="1925423"/>
          <a:ext cx="6740165" cy="3928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6700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Grafik 4">
            <a:extLst>
              <a:ext uri="{FF2B5EF4-FFF2-40B4-BE49-F238E27FC236}">
                <a16:creationId xmlns:a16="http://schemas.microsoft.com/office/drawing/2014/main" id="{F796A55C-B088-4F07-99A4-FA4576D1A7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431385"/>
              </p:ext>
            </p:extLst>
          </p:nvPr>
        </p:nvGraphicFramePr>
        <p:xfrm>
          <a:off x="1319753" y="1775460"/>
          <a:ext cx="6721311" cy="4135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5960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Grafik 4">
            <a:extLst>
              <a:ext uri="{FF2B5EF4-FFF2-40B4-BE49-F238E27FC236}">
                <a16:creationId xmlns:a16="http://schemas.microsoft.com/office/drawing/2014/main" id="{FE41B87B-F34D-4F30-B631-8289B529D0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239574"/>
              </p:ext>
            </p:extLst>
          </p:nvPr>
        </p:nvGraphicFramePr>
        <p:xfrm>
          <a:off x="1272619" y="1800521"/>
          <a:ext cx="6561055" cy="444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2524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Grafik 4">
            <a:extLst>
              <a:ext uri="{FF2B5EF4-FFF2-40B4-BE49-F238E27FC236}">
                <a16:creationId xmlns:a16="http://schemas.microsoft.com/office/drawing/2014/main" id="{310F8B52-6A05-4209-8B4C-124A17D3B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725233"/>
              </p:ext>
            </p:extLst>
          </p:nvPr>
        </p:nvGraphicFramePr>
        <p:xfrm>
          <a:off x="1602557" y="1809947"/>
          <a:ext cx="6523348" cy="4336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8500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afik 7">
            <a:extLst>
              <a:ext uri="{FF2B5EF4-FFF2-40B4-BE49-F238E27FC236}">
                <a16:creationId xmlns:a16="http://schemas.microsoft.com/office/drawing/2014/main" id="{D78C4D69-F19A-42DA-90FA-76EAF8E0E2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92447"/>
              </p:ext>
            </p:extLst>
          </p:nvPr>
        </p:nvGraphicFramePr>
        <p:xfrm>
          <a:off x="1763688" y="2123387"/>
          <a:ext cx="6061435" cy="3975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3314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823765" y="476672"/>
            <a:ext cx="732196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(HAYATA GEÇİRİLEN ÖNERİLER ve AKSİYON ALINAN ŞİKAYETLER)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400F1050-5732-4B60-86BA-E121C706F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935548"/>
              </p:ext>
            </p:extLst>
          </p:nvPr>
        </p:nvGraphicFramePr>
        <p:xfrm>
          <a:off x="1326229" y="2624537"/>
          <a:ext cx="6317036" cy="3057308"/>
        </p:xfrm>
        <a:graphic>
          <a:graphicData uri="http://schemas.openxmlformats.org/drawingml/2006/table">
            <a:tbl>
              <a:tblPr/>
              <a:tblGrid>
                <a:gridCol w="2022222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138994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155820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110143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KONUSU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ÇÖZÜM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SONUÇ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65195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 durumda bulunmamaktadır.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65195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65195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39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694291" y="481299"/>
            <a:ext cx="5976664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DÜZELTİCİ</a:t>
            </a:r>
            <a:r>
              <a:rPr lang="tr-TR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-ÖNLEYİCİ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FAALİYETLER</a:t>
            </a: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063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403632"/>
              </p:ext>
            </p:extLst>
          </p:nvPr>
        </p:nvGraphicFramePr>
        <p:xfrm>
          <a:off x="470388" y="1885208"/>
          <a:ext cx="8203223" cy="14833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971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5231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Bulgu (DF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) </a:t>
                      </a: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Tanımı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:…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aseline="0" dirty="0" err="1">
                          <a:solidFill>
                            <a:srgbClr val="0C0D0D"/>
                          </a:solidFill>
                        </a:rPr>
                        <a:t>DF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bulunmamaktadır.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: ….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Yapılan Geçici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Faaliyet :….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Yapılan Kalıcı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Faaliyet :…..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165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168388" y="628902"/>
            <a:ext cx="692758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SONUCUNA DAYALI ÖZ DEĞERLENDİRME ve GÖRÜŞLERİNİZ</a:t>
            </a:r>
          </a:p>
        </p:txBody>
      </p:sp>
      <p:pic>
        <p:nvPicPr>
          <p:cNvPr id="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C588A67F-560C-438B-93AC-F223EABFA3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5" t="34651" r="55361" b="40974"/>
          <a:stretch/>
        </p:blipFill>
        <p:spPr>
          <a:xfrm>
            <a:off x="4958499" y="3430633"/>
            <a:ext cx="3912124" cy="125376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7F3A006A-D080-40CF-A8B6-E88CDD578B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0" t="25487" r="65980" b="10000"/>
          <a:stretch/>
        </p:blipFill>
        <p:spPr>
          <a:xfrm>
            <a:off x="446681" y="1733704"/>
            <a:ext cx="4185501" cy="464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54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534775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EĞİTİM-ÖĞRETİM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Dikdörtgen 64">
            <a:extLst>
              <a:ext uri="{FF2B5EF4-FFF2-40B4-BE49-F238E27FC236}">
                <a16:creationId xmlns:a16="http://schemas.microsoft.com/office/drawing/2014/main" id="{29FE3A4B-538C-4C01-AEE3-0DE0B015F7D2}"/>
              </a:ext>
            </a:extLst>
          </p:cNvPr>
          <p:cNvSpPr/>
          <p:nvPr/>
        </p:nvSpPr>
        <p:spPr>
          <a:xfrm>
            <a:off x="490637" y="2027129"/>
            <a:ext cx="8352928" cy="122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tr-TR" sz="1700" b="1" dirty="0">
                <a:solidFill>
                  <a:srgbClr val="0C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Bölümümüzde uygulanan </a:t>
            </a:r>
            <a:r>
              <a:rPr lang="tr-TR" sz="1700" b="1" dirty="0" err="1">
                <a:solidFill>
                  <a:srgbClr val="0C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hibrit</a:t>
            </a:r>
            <a:r>
              <a:rPr lang="tr-TR" sz="1700" b="1" dirty="0">
                <a:solidFill>
                  <a:srgbClr val="0C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eğitim sistemi bünyesinde diğer ülkelerden ve sektörlerden alanında uzman akademisyen ve iş adamları derslere davet edilerek öğrencilerin vizyonu geliştirilmeye çalışılmıştır.</a:t>
            </a:r>
          </a:p>
        </p:txBody>
      </p:sp>
    </p:spTree>
    <p:extLst>
      <p:ext uri="{BB962C8B-B14F-4D97-AF65-F5344CB8AC3E}">
        <p14:creationId xmlns:p14="http://schemas.microsoft.com/office/powerpoint/2010/main" val="230927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41579" y="649467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MİSYON-VİZYON-POLİTİKA</a:t>
            </a: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2" y="450628"/>
            <a:ext cx="1872208" cy="3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90637" y="1291399"/>
            <a:ext cx="418948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  </a:t>
            </a:r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490637" y="5127153"/>
            <a:ext cx="8352928" cy="124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ÇALIŞMA POLİTİKASI</a:t>
            </a: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sz="1700" b="1" dirty="0">
                <a:solidFill>
                  <a:srgbClr val="0C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Hem araştırma hem de eğitim konusunda uluslararası standartlarda faaliyet göstermek ve öğrenci odaklı gayretlerimizi artırarak sürdürmektir.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90637" y="3508967"/>
            <a:ext cx="8352928" cy="163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VİZYONU</a:t>
            </a: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sz="1700" b="1" dirty="0">
                <a:solidFill>
                  <a:srgbClr val="0C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Beş yıl içinde Türkiye’deki vakıf üniversiteleri bünyesinde işletme bölümleri içerisinde ilk on bölüm arasına girebilmek ve on yıl içerisinde Avrupa’nın en iyi yüz işletme bölümü içerisinde olmaktır.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90637" y="2027129"/>
            <a:ext cx="8352928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MİSYONU</a:t>
            </a: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sz="1700" b="1" dirty="0">
                <a:solidFill>
                  <a:srgbClr val="0C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Ulusal ve uluslararası işletmelerde yöneticilik yapabilecek yeterlikte, en az iki dil ve yönetsel becerilere ve liderlik özelliklerine sahip öğrenciler yetiştirmektir.</a:t>
            </a:r>
          </a:p>
        </p:txBody>
      </p:sp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ARAŞTIRMA-GELİŞTİRME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Dikdörtgen 64">
            <a:extLst>
              <a:ext uri="{FF2B5EF4-FFF2-40B4-BE49-F238E27FC236}">
                <a16:creationId xmlns:a16="http://schemas.microsoft.com/office/drawing/2014/main" id="{4FBAA059-C31A-44E2-9D94-52189093A162}"/>
              </a:ext>
            </a:extLst>
          </p:cNvPr>
          <p:cNvSpPr/>
          <p:nvPr/>
        </p:nvSpPr>
        <p:spPr>
          <a:xfrm>
            <a:off x="490637" y="2027129"/>
            <a:ext cx="8352928" cy="83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tr-TR" sz="1700" b="1" dirty="0">
                <a:solidFill>
                  <a:srgbClr val="0C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Bölümümüzdeki akademisyenlerin uluslararası ve ulusal başarı sıralamalarında yer alması sağlanmıştır.</a:t>
            </a:r>
          </a:p>
        </p:txBody>
      </p:sp>
    </p:spTree>
    <p:extLst>
      <p:ext uri="{BB962C8B-B14F-4D97-AF65-F5344CB8AC3E}">
        <p14:creationId xmlns:p14="http://schemas.microsoft.com/office/powerpoint/2010/main" val="2179233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GİRİŞİMCİLİK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Dikdörtgen 64">
            <a:extLst>
              <a:ext uri="{FF2B5EF4-FFF2-40B4-BE49-F238E27FC236}">
                <a16:creationId xmlns:a16="http://schemas.microsoft.com/office/drawing/2014/main" id="{A4CDFE93-99DF-456F-8E68-5AC9C3E095E8}"/>
              </a:ext>
            </a:extLst>
          </p:cNvPr>
          <p:cNvSpPr/>
          <p:nvPr/>
        </p:nvSpPr>
        <p:spPr>
          <a:xfrm>
            <a:off x="490637" y="2027129"/>
            <a:ext cx="8352928" cy="161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tr-TR" sz="1700" b="1" dirty="0">
                <a:solidFill>
                  <a:srgbClr val="0C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Girişimcilikle ilgili ulusal düzeyde yapılan </a:t>
            </a:r>
            <a:r>
              <a:rPr lang="tr-TR" sz="1700" b="1" dirty="0" err="1">
                <a:solidFill>
                  <a:srgbClr val="0C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Hackathon-ANSİAD</a:t>
            </a:r>
            <a:r>
              <a:rPr lang="tr-TR" sz="1700" b="1" dirty="0">
                <a:solidFill>
                  <a:srgbClr val="0C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Girişimcilik Günleri’ne katılım sağlanmıştır.</a:t>
            </a:r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tr-TR" sz="1700" b="1" dirty="0">
                <a:solidFill>
                  <a:srgbClr val="0C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Akademisyenlerimiz Gençlik Spor Bakanlığı tarafından düzenlenen girişimcilik aktivitelerinde eğitim vermiştir.</a:t>
            </a:r>
          </a:p>
        </p:txBody>
      </p:sp>
    </p:spTree>
    <p:extLst>
      <p:ext uri="{BB962C8B-B14F-4D97-AF65-F5344CB8AC3E}">
        <p14:creationId xmlns:p14="http://schemas.microsoft.com/office/powerpoint/2010/main" val="2926320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TOPLUMSAL KATKI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Dikdörtgen 64">
            <a:extLst>
              <a:ext uri="{FF2B5EF4-FFF2-40B4-BE49-F238E27FC236}">
                <a16:creationId xmlns:a16="http://schemas.microsoft.com/office/drawing/2014/main" id="{1147EBBD-B5E9-49D1-8697-73335A8448A0}"/>
              </a:ext>
            </a:extLst>
          </p:cNvPr>
          <p:cNvSpPr/>
          <p:nvPr/>
        </p:nvSpPr>
        <p:spPr>
          <a:xfrm>
            <a:off x="490637" y="2027129"/>
            <a:ext cx="8352928" cy="161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tr-TR" sz="1700" b="1" dirty="0">
                <a:solidFill>
                  <a:srgbClr val="0C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Paydaşlarla yapılan aktiviteler kapsamında </a:t>
            </a:r>
            <a:r>
              <a:rPr lang="tr-TR" sz="1700" b="1" dirty="0" err="1">
                <a:solidFill>
                  <a:srgbClr val="0C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ANSİAD</a:t>
            </a:r>
            <a:r>
              <a:rPr lang="tr-TR" sz="1700" b="1" dirty="0">
                <a:solidFill>
                  <a:srgbClr val="0C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ile Mini </a:t>
            </a:r>
            <a:r>
              <a:rPr lang="tr-TR" sz="1700" b="1" dirty="0" err="1">
                <a:solidFill>
                  <a:srgbClr val="0C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MBA</a:t>
            </a:r>
            <a:r>
              <a:rPr lang="tr-TR" sz="1700" b="1" dirty="0">
                <a:solidFill>
                  <a:srgbClr val="0C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Programı gerçekleştirilmiştir.</a:t>
            </a:r>
          </a:p>
          <a:p>
            <a:pPr marL="285750" indent="-285750" fontAlgn="base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tr-TR" sz="1700" b="1" dirty="0">
                <a:solidFill>
                  <a:srgbClr val="0C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Akademisyenlerimiz Gençlik Spor Bakanlığı tarafından düzenlenen girişimcilik aktivitelerinde eğitim vermiştir.</a:t>
            </a:r>
          </a:p>
        </p:txBody>
      </p:sp>
    </p:spTree>
    <p:extLst>
      <p:ext uri="{BB962C8B-B14F-4D97-AF65-F5344CB8AC3E}">
        <p14:creationId xmlns:p14="http://schemas.microsoft.com/office/powerpoint/2010/main" val="2544252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42309" y="464778"/>
            <a:ext cx="5659381" cy="8052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4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SÜREKLİ İYİLEŞTİRME ÖNERİLERİ</a:t>
            </a:r>
            <a:endParaRPr lang="en-US" sz="24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87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411204"/>
            <a:ext cx="1477697" cy="3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Dikdörtgen 64">
            <a:extLst>
              <a:ext uri="{FF2B5EF4-FFF2-40B4-BE49-F238E27FC236}">
                <a16:creationId xmlns:a16="http://schemas.microsoft.com/office/drawing/2014/main" id="{E02EDA9A-5060-4CDD-BC30-9FA9AE1B605B}"/>
              </a:ext>
            </a:extLst>
          </p:cNvPr>
          <p:cNvSpPr/>
          <p:nvPr/>
        </p:nvSpPr>
        <p:spPr>
          <a:xfrm>
            <a:off x="490637" y="2027129"/>
            <a:ext cx="835292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1700" b="1" dirty="0">
              <a:solidFill>
                <a:srgbClr val="0C0D0D"/>
              </a:solidFill>
              <a:latin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tr-TR" sz="1700" b="1" dirty="0">
                <a:solidFill>
                  <a:srgbClr val="0C0D0D"/>
                </a:solidFill>
                <a:latin typeface="Times New Roman" panose="02020603050405020304" pitchFamily="18" charset="0"/>
              </a:rPr>
              <a:t>İşletme Bölümü </a:t>
            </a:r>
            <a:r>
              <a:rPr lang="tr-TR" sz="1700" b="1" dirty="0" err="1">
                <a:solidFill>
                  <a:srgbClr val="0C0D0D"/>
                </a:solidFill>
                <a:latin typeface="Times New Roman" panose="02020603050405020304" pitchFamily="18" charset="0"/>
              </a:rPr>
              <a:t>KYS’nin</a:t>
            </a:r>
            <a:r>
              <a:rPr lang="tr-TR" sz="1700" b="1" dirty="0">
                <a:solidFill>
                  <a:srgbClr val="0C0D0D"/>
                </a:solidFill>
                <a:latin typeface="Times New Roman" panose="02020603050405020304" pitchFamily="18" charset="0"/>
              </a:rPr>
              <a:t> Bölüm toplantılarında gözden geçirilmesi/ takip edilmesi.</a:t>
            </a:r>
          </a:p>
          <a:p>
            <a:pPr marL="285750" indent="-285750">
              <a:buFontTx/>
              <a:buChar char="-"/>
            </a:pPr>
            <a:r>
              <a:rPr lang="tr-TR" sz="1700" b="1" dirty="0">
                <a:solidFill>
                  <a:srgbClr val="0C0D0D"/>
                </a:solidFill>
                <a:latin typeface="Times New Roman" panose="02020603050405020304" pitchFamily="18" charset="0"/>
              </a:rPr>
              <a:t>Kalite sürecini olumsuz yönde etkileyen bölüm personelinin motive edilmesine yönelik olumlu ve olumsuz </a:t>
            </a:r>
            <a:r>
              <a:rPr lang="tr-TR" sz="1700" b="1" dirty="0" err="1">
                <a:solidFill>
                  <a:srgbClr val="0C0D0D"/>
                </a:solidFill>
                <a:latin typeface="Times New Roman" panose="02020603050405020304" pitchFamily="18" charset="0"/>
              </a:rPr>
              <a:t>pekiştireçlerin</a:t>
            </a:r>
            <a:r>
              <a:rPr lang="tr-TR" sz="1700" b="1" dirty="0">
                <a:solidFill>
                  <a:srgbClr val="0C0D0D"/>
                </a:solidFill>
                <a:latin typeface="Times New Roman" panose="02020603050405020304" pitchFamily="18" charset="0"/>
              </a:rPr>
              <a:t> sürekli gözden geçirilmesine devam edilmesi.</a:t>
            </a:r>
          </a:p>
        </p:txBody>
      </p:sp>
    </p:spTree>
    <p:extLst>
      <p:ext uri="{BB962C8B-B14F-4D97-AF65-F5344CB8AC3E}">
        <p14:creationId xmlns:p14="http://schemas.microsoft.com/office/powerpoint/2010/main" val="234024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B2300CF7-8381-4CA5-83CE-99351B66C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210772"/>
              </p:ext>
            </p:extLst>
          </p:nvPr>
        </p:nvGraphicFramePr>
        <p:xfrm>
          <a:off x="2696066" y="1159496"/>
          <a:ext cx="3815792" cy="55112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5792">
                  <a:extLst>
                    <a:ext uri="{9D8B030D-6E8A-4147-A177-3AD203B41FA5}">
                      <a16:colId xmlns:a16="http://schemas.microsoft.com/office/drawing/2014/main" val="411167713"/>
                    </a:ext>
                  </a:extLst>
                </a:gridCol>
              </a:tblGrid>
              <a:tr h="2137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GÜÇLÜ YÖNLER</a:t>
                      </a:r>
                      <a:endParaRPr lang="tr-TR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/>
                </a:tc>
                <a:extLst>
                  <a:ext uri="{0D108BD9-81ED-4DB2-BD59-A6C34878D82A}">
                    <a16:rowId xmlns:a16="http://schemas.microsoft.com/office/drawing/2014/main" val="4046779337"/>
                  </a:ext>
                </a:extLst>
              </a:tr>
              <a:tr h="632605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G1 - Genç, uluslararası eğitimli ve deneyimli akademik kadroya sahip olunması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/>
                </a:tc>
                <a:extLst>
                  <a:ext uri="{0D108BD9-81ED-4DB2-BD59-A6C34878D82A}">
                    <a16:rowId xmlns:a16="http://schemas.microsoft.com/office/drawing/2014/main" val="3969734703"/>
                  </a:ext>
                </a:extLst>
              </a:tr>
              <a:tr h="37588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</a:rPr>
                        <a:t>G2 - 100% ingilizce eğitim verilmesi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/>
                </a:tc>
                <a:extLst>
                  <a:ext uri="{0D108BD9-81ED-4DB2-BD59-A6C34878D82A}">
                    <a16:rowId xmlns:a16="http://schemas.microsoft.com/office/drawing/2014/main" val="335938396"/>
                  </a:ext>
                </a:extLst>
              </a:tr>
              <a:tr h="632605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</a:rPr>
                        <a:t>G3 - Modern dünya standartlarda  eğitim verilmesi (müfredat, kullanılan kitaplar)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/>
                </a:tc>
                <a:extLst>
                  <a:ext uri="{0D108BD9-81ED-4DB2-BD59-A6C34878D82A}">
                    <a16:rowId xmlns:a16="http://schemas.microsoft.com/office/drawing/2014/main" val="1942251793"/>
                  </a:ext>
                </a:extLst>
              </a:tr>
              <a:tr h="632605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</a:rPr>
                        <a:t>G4 - Öğretim elemanları ve bölüm öğrencileri arasında güçlü iş birliği ve dayanışma bulunması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/>
                </a:tc>
                <a:extLst>
                  <a:ext uri="{0D108BD9-81ED-4DB2-BD59-A6C34878D82A}">
                    <a16:rowId xmlns:a16="http://schemas.microsoft.com/office/drawing/2014/main" val="1538858391"/>
                  </a:ext>
                </a:extLst>
              </a:tr>
              <a:tr h="45870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G5 - Bölüm İdare kadrosunun nitelikli olması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/>
                </a:tc>
                <a:extLst>
                  <a:ext uri="{0D108BD9-81ED-4DB2-BD59-A6C34878D82A}">
                    <a16:rowId xmlns:a16="http://schemas.microsoft.com/office/drawing/2014/main" val="2924346763"/>
                  </a:ext>
                </a:extLst>
              </a:tr>
              <a:tr h="423175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G6 - Bölümün farklı kültürlerden öğretim elemanlarından oluşması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/>
                </a:tc>
                <a:extLst>
                  <a:ext uri="{0D108BD9-81ED-4DB2-BD59-A6C34878D82A}">
                    <a16:rowId xmlns:a16="http://schemas.microsoft.com/office/drawing/2014/main" val="286261571"/>
                  </a:ext>
                </a:extLst>
              </a:tr>
              <a:tr h="423175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G7 - Bölüm yöneticilerinin tecrübeli, yeterli ve ulaşılabilir olması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/>
                </a:tc>
                <a:extLst>
                  <a:ext uri="{0D108BD9-81ED-4DB2-BD59-A6C34878D82A}">
                    <a16:rowId xmlns:a16="http://schemas.microsoft.com/office/drawing/2014/main" val="3357498922"/>
                  </a:ext>
                </a:extLst>
              </a:tr>
              <a:tr h="423175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</a:rPr>
                        <a:t>G8 - Öğretim elemanı başına düşen öğrenci sayısının dengeli olması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/>
                </a:tc>
                <a:extLst>
                  <a:ext uri="{0D108BD9-81ED-4DB2-BD59-A6C34878D82A}">
                    <a16:rowId xmlns:a16="http://schemas.microsoft.com/office/drawing/2014/main" val="1980315192"/>
                  </a:ext>
                </a:extLst>
              </a:tr>
              <a:tr h="842036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G9 - </a:t>
                      </a:r>
                      <a:r>
                        <a:rPr lang="tr-TR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Pandemi</a:t>
                      </a:r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sürecine </a:t>
                      </a:r>
                      <a:r>
                        <a:rPr lang="tr-TR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LMS</a:t>
                      </a:r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sistemi ile hızlı bir şekilde entegre olunması ve uzaktan eğitim konusunda başarılı olunması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/>
                </a:tc>
                <a:extLst>
                  <a:ext uri="{0D108BD9-81ED-4DB2-BD59-A6C34878D82A}">
                    <a16:rowId xmlns:a16="http://schemas.microsoft.com/office/drawing/2014/main" val="1884959930"/>
                  </a:ext>
                </a:extLst>
              </a:tr>
              <a:tr h="423175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G10- Bölüm araştırma görevlisi sayısının artması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/>
                </a:tc>
                <a:extLst>
                  <a:ext uri="{0D108BD9-81ED-4DB2-BD59-A6C34878D82A}">
                    <a16:rowId xmlns:a16="http://schemas.microsoft.com/office/drawing/2014/main" val="1857788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98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64BCFD37-37A7-4324-9951-B3BD0054F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831525"/>
              </p:ext>
            </p:extLst>
          </p:nvPr>
        </p:nvGraphicFramePr>
        <p:xfrm>
          <a:off x="3038804" y="1322108"/>
          <a:ext cx="3261674" cy="1571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1674">
                  <a:extLst>
                    <a:ext uri="{9D8B030D-6E8A-4147-A177-3AD203B41FA5}">
                      <a16:colId xmlns:a16="http://schemas.microsoft.com/office/drawing/2014/main" val="1575877181"/>
                    </a:ext>
                  </a:extLst>
                </a:gridCol>
              </a:tblGrid>
              <a:tr h="29270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ZAYIF  YÖNLER</a:t>
                      </a:r>
                      <a:endParaRPr lang="tr-TR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63300705"/>
                  </a:ext>
                </a:extLst>
              </a:tr>
              <a:tr h="639609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Z1 - Uluslararası ve ulusal iş birliğinin yetersiz olması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069852057"/>
                  </a:ext>
                </a:extLst>
              </a:tr>
              <a:tr h="639609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Z2 - Bölüm uluslararası değişim aktivitelerinin yetersizliği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84358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97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6D9A1E9D-B884-48B3-9FB5-3D6A83750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905894"/>
              </p:ext>
            </p:extLst>
          </p:nvPr>
        </p:nvGraphicFramePr>
        <p:xfrm>
          <a:off x="3148553" y="1366887"/>
          <a:ext cx="3072222" cy="39121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2222">
                  <a:extLst>
                    <a:ext uri="{9D8B030D-6E8A-4147-A177-3AD203B41FA5}">
                      <a16:colId xmlns:a16="http://schemas.microsoft.com/office/drawing/2014/main" val="1553065619"/>
                    </a:ext>
                  </a:extLst>
                </a:gridCol>
              </a:tblGrid>
              <a:tr h="26767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FIRSATLAR</a:t>
                      </a:r>
                      <a:endParaRPr lang="tr-TR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64942502"/>
                  </a:ext>
                </a:extLst>
              </a:tr>
              <a:tr h="584912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F1 - Antalya'nın konum </a:t>
                      </a:r>
                      <a:r>
                        <a:rPr lang="tr-TR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avantaji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158810526"/>
                  </a:ext>
                </a:extLst>
              </a:tr>
              <a:tr h="690145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F2 - Organize sanayi bölgesine yakın olması ve bunun öğrencilere farklı staj imkanları sağlaması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411177310"/>
                  </a:ext>
                </a:extLst>
              </a:tr>
              <a:tr h="753448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F3 - Organize sanayi bölgesine yakın olması ve bunun akademi-sanayi işbirliğini kolaylaştırması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986859949"/>
                  </a:ext>
                </a:extLst>
              </a:tr>
              <a:tr h="902153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F4 -  Mütevelli heyetinde işletme sektöründen üyeler olması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748058320"/>
                  </a:ext>
                </a:extLst>
              </a:tr>
              <a:tr h="713793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FT5/7 - 100% İngilizce eğitime olan ilginin sürekli artması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964092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475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FF24AD23-1E4F-4347-BB1C-F2C85DC14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639056"/>
              </p:ext>
            </p:extLst>
          </p:nvPr>
        </p:nvGraphicFramePr>
        <p:xfrm>
          <a:off x="3129700" y="1266916"/>
          <a:ext cx="3067564" cy="4338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7564">
                  <a:extLst>
                    <a:ext uri="{9D8B030D-6E8A-4147-A177-3AD203B41FA5}">
                      <a16:colId xmlns:a16="http://schemas.microsoft.com/office/drawing/2014/main" val="1735050410"/>
                    </a:ext>
                  </a:extLst>
                </a:gridCol>
              </a:tblGrid>
              <a:tr h="24182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TEHDİTLER</a:t>
                      </a:r>
                      <a:endParaRPr lang="tr-TR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1616638903"/>
                  </a:ext>
                </a:extLst>
              </a:tr>
              <a:tr h="52843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T1 - Diğer üniversitelerin Antalya'da </a:t>
                      </a:r>
                      <a:r>
                        <a:rPr lang="tr-TR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faliyet</a:t>
                      </a:r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göstermesi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/>
                </a:tc>
                <a:extLst>
                  <a:ext uri="{0D108BD9-81ED-4DB2-BD59-A6C34878D82A}">
                    <a16:rowId xmlns:a16="http://schemas.microsoft.com/office/drawing/2014/main" val="900346668"/>
                  </a:ext>
                </a:extLst>
              </a:tr>
              <a:tr h="52843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T2 - Bölüm tercih edilebilirliğinin düşük olması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/>
                </a:tc>
                <a:extLst>
                  <a:ext uri="{0D108BD9-81ED-4DB2-BD59-A6C34878D82A}">
                    <a16:rowId xmlns:a16="http://schemas.microsoft.com/office/drawing/2014/main" val="1676929657"/>
                  </a:ext>
                </a:extLst>
              </a:tr>
              <a:tr h="680689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T3 - Kampüsün Antalya'da henüz tam olarak gelişmemiş yerde olması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/>
                </a:tc>
                <a:extLst>
                  <a:ext uri="{0D108BD9-81ED-4DB2-BD59-A6C34878D82A}">
                    <a16:rowId xmlns:a16="http://schemas.microsoft.com/office/drawing/2014/main" val="1586124388"/>
                  </a:ext>
                </a:extLst>
              </a:tr>
              <a:tr h="815036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T4 - Ekonomik kriz ve potansiyel öğrencileri etkileyebilecek makro anlamda finansal sorunlar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/>
                </a:tc>
                <a:extLst>
                  <a:ext uri="{0D108BD9-81ED-4DB2-BD59-A6C34878D82A}">
                    <a16:rowId xmlns:a16="http://schemas.microsoft.com/office/drawing/2014/main" val="4121922640"/>
                  </a:ext>
                </a:extLst>
              </a:tr>
              <a:tr h="644863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T5 - Türkiye'de İşletme Bölümün tanıtımı ve haberdarlık azlığı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/>
                </a:tc>
                <a:extLst>
                  <a:ext uri="{0D108BD9-81ED-4DB2-BD59-A6C34878D82A}">
                    <a16:rowId xmlns:a16="http://schemas.microsoft.com/office/drawing/2014/main" val="2742914788"/>
                  </a:ext>
                </a:extLst>
              </a:tr>
              <a:tr h="465735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T6 - </a:t>
                      </a:r>
                      <a:r>
                        <a:rPr lang="fr-FR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Pandemi</a:t>
                      </a:r>
                      <a:r>
                        <a:rPr lang="fr-F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fr-FR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sürecinin</a:t>
                      </a:r>
                      <a:r>
                        <a:rPr lang="fr-F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fr-FR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devam</a:t>
                      </a:r>
                      <a:r>
                        <a:rPr lang="fr-F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fr-FR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etmesi</a:t>
                      </a:r>
                      <a:endParaRPr lang="fr-F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/>
                </a:tc>
                <a:extLst>
                  <a:ext uri="{0D108BD9-81ED-4DB2-BD59-A6C34878D82A}">
                    <a16:rowId xmlns:a16="http://schemas.microsoft.com/office/drawing/2014/main" val="742770531"/>
                  </a:ext>
                </a:extLst>
              </a:tr>
              <a:tr h="41916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TF5/7 - 100% İngilizce eğitime olan ilginin sürekli artması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/>
                </a:tc>
                <a:extLst>
                  <a:ext uri="{0D108BD9-81ED-4DB2-BD59-A6C34878D82A}">
                    <a16:rowId xmlns:a16="http://schemas.microsoft.com/office/drawing/2014/main" val="3278467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349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76429" y="423861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BADF20CA-442A-4619-9033-D29BD3818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772849"/>
              </p:ext>
            </p:extLst>
          </p:nvPr>
        </p:nvGraphicFramePr>
        <p:xfrm>
          <a:off x="2083324" y="1039673"/>
          <a:ext cx="4977351" cy="55793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9947">
                  <a:extLst>
                    <a:ext uri="{9D8B030D-6E8A-4147-A177-3AD203B41FA5}">
                      <a16:colId xmlns:a16="http://schemas.microsoft.com/office/drawing/2014/main" val="1274572082"/>
                    </a:ext>
                  </a:extLst>
                </a:gridCol>
                <a:gridCol w="1513490">
                  <a:extLst>
                    <a:ext uri="{9D8B030D-6E8A-4147-A177-3AD203B41FA5}">
                      <a16:colId xmlns:a16="http://schemas.microsoft.com/office/drawing/2014/main" val="4156305476"/>
                    </a:ext>
                  </a:extLst>
                </a:gridCol>
                <a:gridCol w="1653914">
                  <a:extLst>
                    <a:ext uri="{9D8B030D-6E8A-4147-A177-3AD203B41FA5}">
                      <a16:colId xmlns:a16="http://schemas.microsoft.com/office/drawing/2014/main" val="2813221676"/>
                    </a:ext>
                  </a:extLst>
                </a:gridCol>
              </a:tblGrid>
              <a:tr h="6129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PAYDAŞ ADI</a:t>
                      </a:r>
                      <a:endParaRPr lang="tr-TR" sz="9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PAYDAŞ NEDENİ</a:t>
                      </a:r>
                      <a:endParaRPr lang="tr-TR" sz="9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PAYDAŞ BEKLENTİSİ</a:t>
                      </a:r>
                      <a:endParaRPr lang="tr-TR" sz="9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extLst>
                  <a:ext uri="{0D108BD9-81ED-4DB2-BD59-A6C34878D82A}">
                    <a16:rowId xmlns:a16="http://schemas.microsoft.com/office/drawing/2014/main" val="2357470118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YÖK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Bağlı olunan üst kurum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Mevzuata uyum, akademik başarı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extLst>
                  <a:ext uri="{0D108BD9-81ED-4DB2-BD59-A6C34878D82A}">
                    <a16:rowId xmlns:a16="http://schemas.microsoft.com/office/drawing/2014/main" val="2485092755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Üst Yönetim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Yönetici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Uyum, kaliteli eğitim ve araştırma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extLst>
                  <a:ext uri="{0D108BD9-81ED-4DB2-BD59-A6C34878D82A}">
                    <a16:rowId xmlns:a16="http://schemas.microsoft.com/office/drawing/2014/main" val="3544523969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Mütevelli Heyeti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Karar alıcı ve bütçe sağlayıcı</a:t>
                      </a:r>
                      <a:endParaRPr lang="tr-T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Uyum, kaliteli eğitim ve araştırma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extLst>
                  <a:ext uri="{0D108BD9-81ED-4DB2-BD59-A6C34878D82A}">
                    <a16:rowId xmlns:a16="http://schemas.microsoft.com/office/drawing/2014/main" val="1539370841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Diğer Üniversiteler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Bilgi paylaşımı ve ortak çalışmalar</a:t>
                      </a:r>
                      <a:endParaRPr lang="tr-T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İş birliği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extLst>
                  <a:ext uri="{0D108BD9-81ED-4DB2-BD59-A6C34878D82A}">
                    <a16:rowId xmlns:a16="http://schemas.microsoft.com/office/drawing/2014/main" val="4272014727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Dekanlık 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Yönetici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Akademik faliyetleri ve bölüm derslerini yürütmek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extLst>
                  <a:ext uri="{0D108BD9-81ED-4DB2-BD59-A6C34878D82A}">
                    <a16:rowId xmlns:a16="http://schemas.microsoft.com/office/drawing/2014/main" val="3071874183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Diğer bölümler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Bilgi paylaşımı ve ortak çalışmalar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İş birliği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extLst>
                  <a:ext uri="{0D108BD9-81ED-4DB2-BD59-A6C34878D82A}">
                    <a16:rowId xmlns:a16="http://schemas.microsoft.com/office/drawing/2014/main" val="357734662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İşletme bölüm akademik kadro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Bölüm eğitimini ve hizmet vermek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Eğitimin öğrenciler tarafından alınması ve araştırma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extLst>
                  <a:ext uri="{0D108BD9-81ED-4DB2-BD59-A6C34878D82A}">
                    <a16:rowId xmlns:a16="http://schemas.microsoft.com/office/drawing/2014/main" val="4067163273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Kamu kuruluşları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Politika ve yapı belirleyici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Belirlenen yapılara uyum sağlamak ve akademik destek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extLst>
                  <a:ext uri="{0D108BD9-81ED-4DB2-BD59-A6C34878D82A}">
                    <a16:rowId xmlns:a16="http://schemas.microsoft.com/office/drawing/2014/main" val="1293040827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Dernekler, odalar ve sivil toplum kuruluşları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Rehberlik ve ortaklık sağlayıcı 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Projelere dahil olmak, sektörel ve bölgesel gelişime katkı sunmak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extLst>
                  <a:ext uri="{0D108BD9-81ED-4DB2-BD59-A6C34878D82A}">
                    <a16:rowId xmlns:a16="http://schemas.microsoft.com/office/drawing/2014/main" val="674044210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İşletme sektörü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İstihdam sağlar</a:t>
                      </a:r>
                      <a:endParaRPr lang="tr-T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İş birliği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extLst>
                  <a:ext uri="{0D108BD9-81ED-4DB2-BD59-A6C34878D82A}">
                    <a16:rowId xmlns:a16="http://schemas.microsoft.com/office/drawing/2014/main" val="1327225709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Yerel Yönetimler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Proje ortaklığı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İş birliği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extLst>
                  <a:ext uri="{0D108BD9-81ED-4DB2-BD59-A6C34878D82A}">
                    <a16:rowId xmlns:a16="http://schemas.microsoft.com/office/drawing/2014/main" val="397356747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Yerel Halk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Bilgi, tanıtım, müşteri ve insan kaynağı sağlar 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Bölgesel kalkınmaya, farkındalığa ve istihdama katkı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extLst>
                  <a:ext uri="{0D108BD9-81ED-4DB2-BD59-A6C34878D82A}">
                    <a16:rowId xmlns:a16="http://schemas.microsoft.com/office/drawing/2014/main" val="638689979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Öğrenci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Eğitim hizmeti almak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Kaliteli ve çağdaş eğitim talebinde bulunur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extLst>
                  <a:ext uri="{0D108BD9-81ED-4DB2-BD59-A6C34878D82A}">
                    <a16:rowId xmlns:a16="http://schemas.microsoft.com/office/drawing/2014/main" val="942775287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Öğrenci Velisi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Çocuğunun eğitim alması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Verilen eğitimin marka değerinin artması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extLst>
                  <a:ext uri="{0D108BD9-81ED-4DB2-BD59-A6C34878D82A}">
                    <a16:rowId xmlns:a16="http://schemas.microsoft.com/office/drawing/2014/main" val="1454433030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Mezunlar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Sektörde temsilcimiz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İş birliği ve iletişim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extLst>
                  <a:ext uri="{0D108BD9-81ED-4DB2-BD59-A6C34878D82A}">
                    <a16:rowId xmlns:a16="http://schemas.microsoft.com/office/drawing/2014/main" val="1931032889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Araştırma ve geliştirme merkezleri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900" u="none" strike="noStrike">
                          <a:solidFill>
                            <a:schemeClr val="tx2"/>
                          </a:solidFill>
                          <a:effectLst/>
                        </a:rPr>
                        <a:t>Proje, yayın ve hizmet inovasyon destekleme</a:t>
                      </a:r>
                      <a:endParaRPr lang="da-DK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Bilgi üretimi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extLst>
                  <a:ext uri="{0D108BD9-81ED-4DB2-BD59-A6C34878D82A}">
                    <a16:rowId xmlns:a16="http://schemas.microsoft.com/office/drawing/2014/main" val="204357651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Üniversite, fakülte, ve diğer bölüm idari kadrosu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Eğitimin ve hizmetin verilmesine destek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Uyumlu çalışma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extLst>
                  <a:ext uri="{0D108BD9-81ED-4DB2-BD59-A6C34878D82A}">
                    <a16:rowId xmlns:a16="http://schemas.microsoft.com/office/drawing/2014/main" val="4070847987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Bağımsız Belgelendirme Kuruluşu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Kalite Yönetim Sisteminin kurulması ve sürdürülebilirliğin sağlanması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KYS standartları çerçevesinde sürecin ilerlemesi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extLst>
                  <a:ext uri="{0D108BD9-81ED-4DB2-BD59-A6C34878D82A}">
                    <a16:rowId xmlns:a16="http://schemas.microsoft.com/office/drawing/2014/main" val="2622095752"/>
                  </a:ext>
                </a:extLst>
              </a:tr>
              <a:tr h="3278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Yükseköğretim Kalite Kurulu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solidFill>
                            <a:schemeClr val="tx2"/>
                          </a:solidFill>
                          <a:effectLst/>
                        </a:rPr>
                        <a:t>ABÜ İç Kalite Güvence Sisteminin oluşturulması ve ABÜ iç kalite güvencesinin artırılması</a:t>
                      </a:r>
                      <a:endParaRPr lang="tr-TR" sz="9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Düzenli olarak </a:t>
                      </a:r>
                      <a:r>
                        <a:rPr lang="tr-TR" sz="9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KİDR</a:t>
                      </a:r>
                      <a:r>
                        <a:rPr lang="tr-T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, Kurumsal Dış Değerlendirme ve Kurumsal Akreditasyon süreçlerinde işbirliği</a:t>
                      </a:r>
                      <a:endParaRPr lang="tr-T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2" marR="2192" marT="2192" marB="0" anchor="ctr"/>
                </a:tc>
                <a:extLst>
                  <a:ext uri="{0D108BD9-81ED-4DB2-BD59-A6C34878D82A}">
                    <a16:rowId xmlns:a16="http://schemas.microsoft.com/office/drawing/2014/main" val="1838619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836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570007" y="344252"/>
            <a:ext cx="5901761" cy="9221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ve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(TEKNOLOJİK, YAZILIM, DONANIM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8" y="245892"/>
            <a:ext cx="1569900" cy="33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4E4BC37B-8B6C-4421-8472-B24C6619D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919850"/>
              </p:ext>
            </p:extLst>
          </p:nvPr>
        </p:nvGraphicFramePr>
        <p:xfrm>
          <a:off x="1696178" y="1385082"/>
          <a:ext cx="5472441" cy="5422941"/>
        </p:xfrm>
        <a:graphic>
          <a:graphicData uri="http://schemas.openxmlformats.org/drawingml/2006/table">
            <a:tbl>
              <a:tblPr/>
              <a:tblGrid>
                <a:gridCol w="1041192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101315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563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SPSS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İşletme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Yok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kullanıcı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 Araştırmalar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SmartPLS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İşletme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Yok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kullanıcı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 Araştırmalar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9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0074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43128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61676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96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165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789470" y="157316"/>
            <a:ext cx="5869859" cy="1079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ve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(İŞ GÜCÜ-İNSAN KAYNAĞI)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8" y="304675"/>
            <a:ext cx="1690292" cy="3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0F23ED71-2D0A-4A91-BB06-5711D1600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010444"/>
              </p:ext>
            </p:extLst>
          </p:nvPr>
        </p:nvGraphicFramePr>
        <p:xfrm>
          <a:off x="1696178" y="1385082"/>
          <a:ext cx="5472441" cy="5753870"/>
        </p:xfrm>
        <a:graphic>
          <a:graphicData uri="http://schemas.openxmlformats.org/drawingml/2006/table">
            <a:tbl>
              <a:tblPr/>
              <a:tblGrid>
                <a:gridCol w="1041192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101315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563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İşletme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sayısı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Araştırma Görevlisi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İşletme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sayısı, Enstitü ve idari faaliyetlerin desteklenmesi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9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0074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43128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61676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96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3892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Özel 2">
      <a:dk1>
        <a:srgbClr val="8AD0D5"/>
      </a:dk1>
      <a:lt1>
        <a:sysClr val="window" lastClr="FFFFFF"/>
      </a:lt1>
      <a:dk2>
        <a:srgbClr val="1E5155"/>
      </a:dk2>
      <a:lt2>
        <a:srgbClr val="BFBFBF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640</TotalTime>
  <Words>1034</Words>
  <Application>Microsoft Office PowerPoint</Application>
  <PresentationFormat>Ekran Gösterisi (4:3)</PresentationFormat>
  <Paragraphs>269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 3</vt:lpstr>
      <vt:lpstr>İyon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YILI  YGG SUNUMU  MEZUNLAR OFİSİ ve KARİYER GELİŞTİRME KOORDİNATÖRLÜĞÜ SÜRECİ  30/12/2019</dc:title>
  <dc:creator>Ali Engin DORUM</dc:creator>
  <cp:lastModifiedBy>Cem KARAYALÇIN</cp:lastModifiedBy>
  <cp:revision>66</cp:revision>
  <dcterms:created xsi:type="dcterms:W3CDTF">2020-01-20T10:44:30Z</dcterms:created>
  <dcterms:modified xsi:type="dcterms:W3CDTF">2022-02-18T10:58:24Z</dcterms:modified>
</cp:coreProperties>
</file>