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88" r:id="rId3"/>
    <p:sldId id="365" r:id="rId4"/>
    <p:sldId id="347" r:id="rId5"/>
    <p:sldId id="366" r:id="rId6"/>
    <p:sldId id="346" r:id="rId7"/>
    <p:sldId id="367" r:id="rId8"/>
    <p:sldId id="320" r:id="rId9"/>
    <p:sldId id="363" r:id="rId10"/>
    <p:sldId id="364" r:id="rId11"/>
    <p:sldId id="285" r:id="rId12"/>
    <p:sldId id="368" r:id="rId13"/>
    <p:sldId id="353" r:id="rId14"/>
    <p:sldId id="358" r:id="rId15"/>
    <p:sldId id="352" r:id="rId16"/>
    <p:sldId id="357" r:id="rId17"/>
    <p:sldId id="361" r:id="rId18"/>
    <p:sldId id="362" r:id="rId19"/>
    <p:sldId id="278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EA70EB5-37B4-4FD2-923D-5284A583AEE6}">
          <p14:sldIdLst>
            <p14:sldId id="256"/>
          </p14:sldIdLst>
        </p14:section>
        <p14:section name="Başlıksız Bölüm" id="{29ED5E7A-0C58-4AF1-A401-2AB9E7D510F4}">
          <p14:sldIdLst>
            <p14:sldId id="288"/>
            <p14:sldId id="365"/>
            <p14:sldId id="347"/>
            <p14:sldId id="366"/>
            <p14:sldId id="346"/>
            <p14:sldId id="367"/>
            <p14:sldId id="320"/>
            <p14:sldId id="363"/>
            <p14:sldId id="364"/>
            <p14:sldId id="285"/>
            <p14:sldId id="368"/>
            <p14:sldId id="353"/>
            <p14:sldId id="358"/>
            <p14:sldId id="352"/>
            <p14:sldId id="357"/>
            <p14:sldId id="361"/>
            <p14:sldId id="362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Engin DORUM" initials="AED" lastIdx="1" clrIdx="0">
    <p:extLst>
      <p:ext uri="{19B8F6BF-5375-455C-9EA6-DF929625EA0E}">
        <p15:presenceInfo xmlns:p15="http://schemas.microsoft.com/office/powerpoint/2012/main" userId="d7838842375f6d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D0D"/>
    <a:srgbClr val="0F2303"/>
    <a:srgbClr val="001626"/>
    <a:srgbClr val="7AEE32"/>
    <a:srgbClr val="E626AF"/>
    <a:srgbClr val="1F0620"/>
    <a:srgbClr val="020424"/>
    <a:srgbClr val="D9D9D9"/>
    <a:srgbClr val="122204"/>
    <a:srgbClr val="122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>
      <p:cViewPr varScale="1">
        <p:scale>
          <a:sx n="86" d="100"/>
          <a:sy n="86" d="100"/>
        </p:scale>
        <p:origin x="1122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ugceatalan\Desktop\KYS\YGG\Kopya%202021%20y&#305;l&#305;%20I&#775;nsan%20Kaynaklar&#305;%20Mu&#776;du&#776;rlu&#776;g&#774;u&#776;%20Memnuniyet%20Anketi%20(00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C0D0D"/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2021 yılı İnsan Kaynakları Müdürlüğü Memnuniyet Anketi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C0D0D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0C0D0D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Grafikler!$A$1:$J$1</c:f>
              <c:strCache>
                <c:ptCount val="10"/>
                <c:pt idx="0">
                  <c:v>1-İnsan Kaynakları çalışanlarına kolay erişim sağlarım. / I have convenient access to the human resources staff.</c:v>
                </c:pt>
                <c:pt idx="1">
                  <c:v>2-Yöneltilen soru/sorun ve taleplere karşı üslup ve yaklaşımlarından memnunum. / I am satisfied with the way they approach problems, questions and demands.</c:v>
                </c:pt>
                <c:pt idx="2">
                  <c:v>3-Talep ettiğimiz hizmetler için hızlı ve doğru çözümler üretir/bilgilendirir. / They produce quick and accurate solutions, and inform us regarding the services we demand.</c:v>
                </c:pt>
                <c:pt idx="3">
                  <c:v>4-Genel bilgilendirmeleri zamanında ve anlaşılır bir biçimde yapar. / They make general notifications in a timely and comprehensible manner.</c:v>
                </c:pt>
                <c:pt idx="4">
                  <c:v>5-Eğitimlerin mesleki gelişimime katkıda bulunduğunu düşünüyorum. / I think that the trainings contribute to my professional development.</c:v>
                </c:pt>
                <c:pt idx="5">
                  <c:v>6-Eğitimlerin kişisel gelişimime katkıda bulunduğunu düşünüyorum. / I think that the trainings contribute to my personal development.</c:v>
                </c:pt>
                <c:pt idx="6">
                  <c:v>7-Eğitimlerin yönetsel becerilerimin gelişimine katkıda bulunduğunu düşünüyorum. / I think that the trainings contribute to my professional development.</c:v>
                </c:pt>
                <c:pt idx="7">
                  <c:v>8-Bordro hizmetlerinden memnunum / I am satisfied with payroll services.</c:v>
                </c:pt>
                <c:pt idx="8">
                  <c:v>9-Sosyal ve motivasyon amaçlı faaliyetlerden memnunum. / I am satisfied with social and motivational activities.</c:v>
                </c:pt>
                <c:pt idx="9">
                  <c:v>10-Genel olarak insan kaynakları faaliyetlerinden memnunum. / I am generally satisfied with the operation of human resources.</c:v>
                </c:pt>
              </c:strCache>
            </c:strRef>
          </c:cat>
          <c:val>
            <c:numRef>
              <c:f>Grafikler!$A$2:$J$2</c:f>
              <c:numCache>
                <c:formatCode>0.00</c:formatCode>
                <c:ptCount val="10"/>
                <c:pt idx="0">
                  <c:v>4.4891304347826084</c:v>
                </c:pt>
                <c:pt idx="1">
                  <c:v>4.3804347826086953</c:v>
                </c:pt>
                <c:pt idx="2">
                  <c:v>4.1521739130434785</c:v>
                </c:pt>
                <c:pt idx="3">
                  <c:v>4.1086956521739131</c:v>
                </c:pt>
                <c:pt idx="4">
                  <c:v>3.7065217391304346</c:v>
                </c:pt>
                <c:pt idx="5">
                  <c:v>3.6413043478260869</c:v>
                </c:pt>
                <c:pt idx="6">
                  <c:v>3.6739130434782608</c:v>
                </c:pt>
                <c:pt idx="7">
                  <c:v>4.1956521739130439</c:v>
                </c:pt>
                <c:pt idx="8">
                  <c:v>3.5</c:v>
                </c:pt>
                <c:pt idx="9">
                  <c:v>4.1630434782608692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2-7047-8526-FCA6F9EC507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41925423"/>
        <c:axId val="1341935407"/>
      </c:barChart>
      <c:catAx>
        <c:axId val="1341925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C0D0D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341935407"/>
        <c:crosses val="autoZero"/>
        <c:auto val="1"/>
        <c:lblAlgn val="ctr"/>
        <c:lblOffset val="100"/>
        <c:noMultiLvlLbl val="0"/>
      </c:catAx>
      <c:valAx>
        <c:axId val="1341935407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C0D0D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3419254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rgbClr val="0C0D0D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C0D0D"/>
          </a:solidFill>
        </a:defRPr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25.02.2022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84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25.02.2022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46277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0928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910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7841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25.02.2022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03407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25.02.2022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4203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53334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48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4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50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25.02.2022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3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25.02.2022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3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25.02.2022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82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25.02.2022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724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25.02.2022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15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25.02.2022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2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7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843808" y="5512332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chemeClr val="accent5">
                    <a:lumMod val="50000"/>
                  </a:schemeClr>
                </a:solidFill>
              </a:rPr>
              <a:t>İNSAN KAYNAKLARI</a:t>
            </a:r>
            <a:endParaRPr lang="tr-TR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36712"/>
            <a:ext cx="2376264" cy="50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Metin kutusu 44"/>
          <p:cNvSpPr txBox="1"/>
          <p:nvPr/>
        </p:nvSpPr>
        <p:spPr>
          <a:xfrm>
            <a:off x="330546" y="2410020"/>
            <a:ext cx="855491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 2021 YILI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/>
              <a:ea typeface="+mj-ea"/>
              <a:cs typeface="Calibri"/>
            </a:endParaRP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YÖNETİMİN GÖZDEN GEÇİRME TOPLANTISI </a:t>
            </a: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(YGG)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+mj-ea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789470" y="157316"/>
            <a:ext cx="5869859" cy="1079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ve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(İŞ GÜCÜ-İNSAN KAYNAĞI)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8" y="304675"/>
            <a:ext cx="1690292" cy="35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0F23ED71-2D0A-4A91-BB06-5711D1600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910686"/>
              </p:ext>
            </p:extLst>
          </p:nvPr>
        </p:nvGraphicFramePr>
        <p:xfrm>
          <a:off x="1491391" y="2163991"/>
          <a:ext cx="6521065" cy="3162205"/>
        </p:xfrm>
        <a:graphic>
          <a:graphicData uri="http://schemas.openxmlformats.org/drawingml/2006/table">
            <a:tbl>
              <a:tblPr/>
              <a:tblGrid>
                <a:gridCol w="1240704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312348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322671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322671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322671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8938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52908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Müdür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52908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Müdür Yrd.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52908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Uzman Yrd.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68108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Uzman/ Uzman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Yrd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Kadronun büyümesi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389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ve AKSİYON 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920197"/>
              </p:ext>
            </p:extLst>
          </p:nvPr>
        </p:nvGraphicFramePr>
        <p:xfrm>
          <a:off x="545122" y="1786270"/>
          <a:ext cx="8203223" cy="156394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86016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Hatalı veya eksik puantajlar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15.04.2022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İnsan Kaynakları Müdürlüğü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İdari birim yöneticileri ve fakülte sekreterlerine Puantaj Hazırlama Eğitimi verilmesi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11" name="Tablo 10">
            <a:extLst>
              <a:ext uri="{FF2B5EF4-FFF2-40B4-BE49-F238E27FC236}">
                <a16:creationId xmlns:a16="http://schemas.microsoft.com/office/drawing/2014/main" id="{D581515E-ABE2-E740-BBA5-A71EF3B21C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872160"/>
              </p:ext>
            </p:extLst>
          </p:nvPr>
        </p:nvGraphicFramePr>
        <p:xfrm>
          <a:off x="545122" y="3764813"/>
          <a:ext cx="8203223" cy="225107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537323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Z1-Mevcut personel sayısının üniversite kadrosundaki artış nedeniyle ihtiyaçları karşılamakta zorlanması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450507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14.01.2022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450507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812736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İhtiyaç duyulan sayıda personelin istihdam edilmesi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ve AKSİYON 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192403"/>
              </p:ext>
            </p:extLst>
          </p:nvPr>
        </p:nvGraphicFramePr>
        <p:xfrm>
          <a:off x="545121" y="2560039"/>
          <a:ext cx="8203223" cy="29661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701061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Yasal bildirimlerde (İş Göremezlik 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Raporu,Çalışma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İzni, İş Kazası, Emniyet Kimlik Bildirimi, SGK, İŞKUR, YÖKSİS 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v.b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) tarafımıza geç, eksik bildirim yapılması yada hiç yapılmaması nedeniyle tahakkuk eden idari para cezaları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701061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Periyodik olarak her ay yapılacak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701061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İnsan Kaynakları Müdürlüğü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701061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Tüm idari ve akademik birimlere periyodik olarak hatırlatma maillerinin gönderilmesi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223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Grafik 4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832897"/>
              </p:ext>
            </p:extLst>
          </p:nvPr>
        </p:nvGraphicFramePr>
        <p:xfrm>
          <a:off x="263524" y="1668162"/>
          <a:ext cx="8769265" cy="4869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6700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823765" y="476672"/>
            <a:ext cx="7321964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(HAYATA GEÇİRİLEN ÖNERİLER ve AKSİYON ALINAN ŞİKAYETLER)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8CD744F4-2D50-CB42-BE7D-28FF90D3724E}"/>
              </a:ext>
            </a:extLst>
          </p:cNvPr>
          <p:cNvSpPr txBox="1"/>
          <p:nvPr/>
        </p:nvSpPr>
        <p:spPr>
          <a:xfrm>
            <a:off x="2014151" y="2940908"/>
            <a:ext cx="5325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solidFill>
                  <a:srgbClr val="0C0D0D"/>
                </a:solidFill>
              </a:rPr>
              <a:t>BİRİMİMİZE GELEN ŞİKAYET VE ÖNERİ BULUNMAMAKTADIR.</a:t>
            </a:r>
          </a:p>
        </p:txBody>
      </p:sp>
    </p:spTree>
    <p:extLst>
      <p:ext uri="{BB962C8B-B14F-4D97-AF65-F5344CB8AC3E}">
        <p14:creationId xmlns:p14="http://schemas.microsoft.com/office/powerpoint/2010/main" val="3805939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4291" y="481299"/>
            <a:ext cx="597666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DÜZELTİCİ</a:t>
            </a:r>
            <a:r>
              <a:rPr lang="tr-TR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-ÖNLEYİCİ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FAALİYETLER</a:t>
            </a: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4063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92455"/>
              </p:ext>
            </p:extLst>
          </p:nvPr>
        </p:nvGraphicFramePr>
        <p:xfrm>
          <a:off x="470388" y="1885208"/>
          <a:ext cx="8203223" cy="148336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 smtClean="0">
                          <a:solidFill>
                            <a:srgbClr val="0C0D0D"/>
                          </a:solidFill>
                        </a:rPr>
                        <a:t>: </a:t>
                      </a:r>
                      <a:r>
                        <a:rPr lang="tr-TR" dirty="0" smtClean="0">
                          <a:solidFill>
                            <a:srgbClr val="0C0D0D"/>
                          </a:solidFill>
                        </a:rPr>
                        <a:t>8.5.2. 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C0D0D"/>
                          </a:solidFill>
                        </a:rPr>
                        <a:t>Birimin kalifiye personel yetersizliği bulunmaktadır.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</a:t>
                      </a:r>
                      <a:r>
                        <a:rPr lang="tr-TR" baseline="0" dirty="0" smtClean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</a:t>
                      </a:r>
                      <a:r>
                        <a:rPr lang="tr-TR" baseline="0" dirty="0" smtClean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</a:t>
                      </a:r>
                      <a:r>
                        <a:rPr lang="tr-TR" baseline="0" dirty="0" smtClean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165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168388" y="628902"/>
            <a:ext cx="692758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 SONUCUNA DAYALI ÖZ DEĞERLENDİRME ve GÖRÜŞLERİNİZ</a:t>
            </a:r>
          </a:p>
        </p:txBody>
      </p:sp>
      <p:pic>
        <p:nvPicPr>
          <p:cNvPr id="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22D9C259-FE93-FF44-9AC2-4574B9F6897E}"/>
              </a:ext>
            </a:extLst>
          </p:cNvPr>
          <p:cNvSpPr txBox="1"/>
          <p:nvPr/>
        </p:nvSpPr>
        <p:spPr>
          <a:xfrm>
            <a:off x="1559253" y="2921168"/>
            <a:ext cx="65367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>
                <a:solidFill>
                  <a:srgbClr val="0C0D0D"/>
                </a:solidFill>
              </a:rPr>
              <a:t>İÇ DENETİM SONUCUNA DAYALI DEĞERLENDİRME SONUCUMUZ %98’DİR.</a:t>
            </a:r>
          </a:p>
        </p:txBody>
      </p:sp>
    </p:spTree>
    <p:extLst>
      <p:ext uri="{BB962C8B-B14F-4D97-AF65-F5344CB8AC3E}">
        <p14:creationId xmlns:p14="http://schemas.microsoft.com/office/powerpoint/2010/main" val="1346354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471888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TOPLUMSAL KATKI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20321564-7139-6944-8490-E0CFEC5C4EE1}"/>
              </a:ext>
            </a:extLst>
          </p:cNvPr>
          <p:cNvSpPr txBox="1"/>
          <p:nvPr/>
        </p:nvSpPr>
        <p:spPr>
          <a:xfrm>
            <a:off x="2046263" y="2828835"/>
            <a:ext cx="5789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dirty="0">
              <a:solidFill>
                <a:srgbClr val="0C0D0D"/>
              </a:solidFill>
            </a:endParaRPr>
          </a:p>
          <a:p>
            <a:pPr algn="just"/>
            <a:r>
              <a:rPr lang="tr-TR" dirty="0">
                <a:solidFill>
                  <a:srgbClr val="0C0D0D"/>
                </a:solidFill>
              </a:rPr>
              <a:t>Antalya ilindeki en büyük vakıf üniversitesi olmamız nedeniyle bölgemizdeki diğer vakıf üniversitelerine İnsan Kaynaklarıyla ilgili konularda destek verilmektedir.</a:t>
            </a:r>
          </a:p>
        </p:txBody>
      </p:sp>
    </p:spTree>
    <p:extLst>
      <p:ext uri="{BB962C8B-B14F-4D97-AF65-F5344CB8AC3E}">
        <p14:creationId xmlns:p14="http://schemas.microsoft.com/office/powerpoint/2010/main" val="2544252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517785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KURUMSALLAŞMA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03" y="310487"/>
            <a:ext cx="1951851" cy="41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Metin kutusu 66">
            <a:extLst>
              <a:ext uri="{FF2B5EF4-FFF2-40B4-BE49-F238E27FC236}">
                <a16:creationId xmlns:a16="http://schemas.microsoft.com/office/drawing/2014/main" id="{7F8F48D9-6921-D949-9BDF-208F047BB308}"/>
              </a:ext>
            </a:extLst>
          </p:cNvPr>
          <p:cNvSpPr txBox="1"/>
          <p:nvPr/>
        </p:nvSpPr>
        <p:spPr>
          <a:xfrm>
            <a:off x="1378812" y="2722484"/>
            <a:ext cx="69515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>
                <a:solidFill>
                  <a:srgbClr val="0C0D0D"/>
                </a:solidFill>
              </a:rPr>
              <a:t>Sistem değişikliğiyle birlikte çağın gereklikleriyle uyumlu bir yazılıma geçiş yapılmıştır.</a:t>
            </a:r>
          </a:p>
          <a:p>
            <a:pPr algn="just"/>
            <a:endParaRPr lang="tr-TR" dirty="0">
              <a:solidFill>
                <a:srgbClr val="0C0D0D"/>
              </a:solidFill>
            </a:endParaRPr>
          </a:p>
          <a:p>
            <a:pPr algn="just"/>
            <a:r>
              <a:rPr lang="tr-TR" dirty="0" err="1">
                <a:solidFill>
                  <a:srgbClr val="0C0D0D"/>
                </a:solidFill>
              </a:rPr>
              <a:t>Pandemi</a:t>
            </a:r>
            <a:r>
              <a:rPr lang="tr-TR" dirty="0">
                <a:solidFill>
                  <a:srgbClr val="0C0D0D"/>
                </a:solidFill>
              </a:rPr>
              <a:t> sürecinde Online eğitimler ile kurumsal eğitimlerin devamlılığı sağlanmaya çalışılmıştır.</a:t>
            </a:r>
          </a:p>
          <a:p>
            <a:pPr algn="just"/>
            <a:endParaRPr lang="tr-TR" dirty="0">
              <a:solidFill>
                <a:srgbClr val="0C0D0D"/>
              </a:solidFill>
            </a:endParaRPr>
          </a:p>
          <a:p>
            <a:pPr algn="just"/>
            <a:endParaRPr lang="tr-TR" dirty="0">
              <a:solidFill>
                <a:srgbClr val="0C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154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42309" y="464778"/>
            <a:ext cx="5659381" cy="8052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4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SÜREKLİ İYİLEŞTİRME ÖNERİLERİ</a:t>
            </a:r>
            <a:endParaRPr lang="en-US" sz="24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87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411204"/>
            <a:ext cx="1477697" cy="3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Metin kutusu 64">
            <a:extLst>
              <a:ext uri="{FF2B5EF4-FFF2-40B4-BE49-F238E27FC236}">
                <a16:creationId xmlns:a16="http://schemas.microsoft.com/office/drawing/2014/main" id="{9CDD0389-8193-4F49-AAA9-B7E8BF2700F5}"/>
              </a:ext>
            </a:extLst>
          </p:cNvPr>
          <p:cNvSpPr txBox="1"/>
          <p:nvPr/>
        </p:nvSpPr>
        <p:spPr>
          <a:xfrm>
            <a:off x="1490596" y="2413337"/>
            <a:ext cx="61628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>
                <a:solidFill>
                  <a:srgbClr val="0C0D0D"/>
                </a:solidFill>
              </a:rPr>
              <a:t>Etkin performans yönetimi sistemi ile akademik ve idari personelimizin potansiyelini optimum düzeye çıkarmak için gerekli etkinliklerin gerçekleştirilmesi ve geliştirilmesi.</a:t>
            </a:r>
          </a:p>
        </p:txBody>
      </p:sp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41579" y="649467"/>
            <a:ext cx="504056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MİSYON-VİZYON-POLİTİKA</a:t>
            </a: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" y="450628"/>
            <a:ext cx="1872208" cy="39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90637" y="1291399"/>
            <a:ext cx="4189482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  </a:t>
            </a:r>
            <a:endParaRPr lang="tr-TR" b="1" dirty="0"/>
          </a:p>
        </p:txBody>
      </p:sp>
      <p:sp>
        <p:nvSpPr>
          <p:cNvPr id="7" name="Dikdörtgen 6"/>
          <p:cNvSpPr/>
          <p:nvPr/>
        </p:nvSpPr>
        <p:spPr>
          <a:xfrm>
            <a:off x="503655" y="2989736"/>
            <a:ext cx="8352928" cy="3643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VİZYONU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endParaRPr lang="tr-TR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tr-TR" dirty="0">
                <a:solidFill>
                  <a:srgbClr val="0C0D0D"/>
                </a:solidFill>
              </a:rPr>
              <a:t>Çalışanlarımıza heyecan ve gurur veren bir çalışma ortamı yaratarak, üniversitemizin başarısında en büyük etken olan nitelikli insan kaynağının devamlılığını sağlamak; çalışan odaklı, topluma karşı sorumlu ve etik değerlere önem veren üniversitemizin yüksek nitelikli çalışanlarının bilgi, beceri ve yetkinliklerini geliştirerek; potansiyellerini ortaya çıkarıp, sürdürülebilir yüksek performans göstermelerini sağlayarak, yüksek öğretim sektöründe rol model olmak ve bu konumu korumaktır.</a:t>
            </a:r>
          </a:p>
          <a:p>
            <a:r>
              <a:rPr lang="tr-TR" dirty="0"/>
              <a:t> 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endParaRPr lang="tr-TR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endParaRPr lang="tr-TR" b="1" dirty="0">
              <a:solidFill>
                <a:srgbClr val="0C0D0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503655" y="1464561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MİSYONU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endParaRPr lang="tr-TR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 fontAlgn="base"/>
            <a:r>
              <a:rPr lang="tr-TR" dirty="0">
                <a:solidFill>
                  <a:srgbClr val="0C0D0D"/>
                </a:solidFill>
              </a:rPr>
              <a:t>Çalışanlarımızın sürekli öğrendiği, geliştiği ve mutlu olduğu çalışma ve yaşam alanlarını oluşturarak yükseköğretim sektöründe tercih edilen kurum olmak.</a:t>
            </a:r>
            <a:endParaRPr lang="tr-TR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41579" y="649467"/>
            <a:ext cx="504056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MİSYON-VİZYON-POLİTİKA</a:t>
            </a: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" y="450628"/>
            <a:ext cx="1872208" cy="39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Metin kutusu 8">
            <a:extLst>
              <a:ext uri="{FF2B5EF4-FFF2-40B4-BE49-F238E27FC236}">
                <a16:creationId xmlns:a16="http://schemas.microsoft.com/office/drawing/2014/main" id="{0DFB0CA8-D392-7C42-99DA-9934A47BFD5D}"/>
              </a:ext>
            </a:extLst>
          </p:cNvPr>
          <p:cNvSpPr txBox="1"/>
          <p:nvPr/>
        </p:nvSpPr>
        <p:spPr>
          <a:xfrm>
            <a:off x="1699893" y="1720840"/>
            <a:ext cx="59130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İNSAN KAYNAKLARI POLİTİKAMIZ</a:t>
            </a:r>
          </a:p>
          <a:p>
            <a:pPr algn="just"/>
            <a:endParaRPr lang="tr-TR" dirty="0">
              <a:solidFill>
                <a:srgbClr val="0C0D0D"/>
              </a:solidFill>
            </a:endParaRPr>
          </a:p>
          <a:p>
            <a:pPr algn="just"/>
            <a:r>
              <a:rPr lang="tr-TR" dirty="0">
                <a:solidFill>
                  <a:srgbClr val="0C0D0D"/>
                </a:solidFill>
              </a:rPr>
              <a:t>İnsan Kaynakları politikamızı; üniversitemizin hedef ve stratejileri doğrultusunda nitelikli kişileri doğru işe yerleştirmek, performans yönetim sistemi ile performanslarını değerlendirmek, atama/terfiler ile kariyer planlaması yapmak ve çalışan bağlılığını sağlayarak, en çok tercih edilen Üniversite olmak olarak tanımlayabiliriz.</a:t>
            </a:r>
          </a:p>
        </p:txBody>
      </p:sp>
    </p:spTree>
    <p:extLst>
      <p:ext uri="{BB962C8B-B14F-4D97-AF65-F5344CB8AC3E}">
        <p14:creationId xmlns:p14="http://schemas.microsoft.com/office/powerpoint/2010/main" val="689524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533747" y="537546"/>
            <a:ext cx="440376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(GZFT) ANALİZİ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17147"/>
            <a:ext cx="2088232" cy="44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71D4A1E5-060A-49D3-A943-BEC00AFE7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188026"/>
              </p:ext>
            </p:extLst>
          </p:nvPr>
        </p:nvGraphicFramePr>
        <p:xfrm>
          <a:off x="864974" y="1288031"/>
          <a:ext cx="7685902" cy="5295331"/>
        </p:xfrm>
        <a:graphic>
          <a:graphicData uri="http://schemas.openxmlformats.org/drawingml/2006/table">
            <a:tbl>
              <a:tblPr/>
              <a:tblGrid>
                <a:gridCol w="1863189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930779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945967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945967">
                  <a:extLst>
                    <a:ext uri="{9D8B030D-6E8A-4147-A177-3AD203B41FA5}">
                      <a16:colId xmlns:a16="http://schemas.microsoft.com/office/drawing/2014/main" val="588152821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ZAYIF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FIRSATLAR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TEHDİTLER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G1 - Nitelikli iş gücüne sahip bir ekip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Z1-Mevcut personel sayısının üniversite kadrosundaki artış nedeniyle ihtiyaçları karşılamakta zorlanması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F1-Üniversitenin güçlü kurumsal kimliği nedeniyle nitelikli iş gücünü çekmesi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T1-Pandemi sürecinin devam etmesi nedeniyle iş gücü kaybı, planlamalarda ertelemelere sebep olması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G2- İyi derecede İngilizce bilen personel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Z2-Birimlerden İK Müdürlüğüne gelen evrakların ve yapılan bilgilendirmelerin eksik, yanlış olması ve zamanında yapılmamasının iş yükü yaratması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G3- Etkili iletişim ile gelen taleplere hızlı dönüş yapılması ve çözüm üretilmesi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Z3-Düzenlenen eğitimlere yeterli katılımın olmayışının eğitim etkinliğini düşürmesi, zaman ve verimlilik kaybına neden olması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G4- Diğer departmanlarla olan uyumun, iş akışını hızlandırması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84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533747" y="537546"/>
            <a:ext cx="440376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(GZFT) ANALİZİ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17147"/>
            <a:ext cx="2088232" cy="44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71D4A1E5-060A-49D3-A943-BEC00AFE7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861901"/>
              </p:ext>
            </p:extLst>
          </p:nvPr>
        </p:nvGraphicFramePr>
        <p:xfrm>
          <a:off x="864974" y="1288031"/>
          <a:ext cx="7685902" cy="4868611"/>
        </p:xfrm>
        <a:graphic>
          <a:graphicData uri="http://schemas.openxmlformats.org/drawingml/2006/table">
            <a:tbl>
              <a:tblPr/>
              <a:tblGrid>
                <a:gridCol w="1863189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930779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945967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945967">
                  <a:extLst>
                    <a:ext uri="{9D8B030D-6E8A-4147-A177-3AD203B41FA5}">
                      <a16:colId xmlns:a16="http://schemas.microsoft.com/office/drawing/2014/main" val="588152821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ZAYIF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FIRSATLAR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TEHDİTLER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G5-Web tabanlı ve kolay raporlama sağlayan insan kaynakları ERP Programı'na (</a:t>
                      </a:r>
                      <a:r>
                        <a:rPr lang="tr-TR" sz="14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Uyumsoft</a:t>
                      </a:r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) geçilmesi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G6-İnsan Kaynakları sürecine  büyük destek sağlayan bir Hukuk Departmanının olması 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G7-Resmi süreçlerde hata payını azaltan ve güncel gelişmeleri takip edilmesini sağlayan güçlü bir Sosyal Güvenlik Danışmanı'mızın olması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G8-Üniversite işgücünden faydalanılması (Kısmi Zamanlı Öğrenciler, Mezun Öğrenciler)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22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829938"/>
              </p:ext>
            </p:extLst>
          </p:nvPr>
        </p:nvGraphicFramePr>
        <p:xfrm>
          <a:off x="323528" y="1288030"/>
          <a:ext cx="8523911" cy="5335190"/>
        </p:xfrm>
        <a:graphic>
          <a:graphicData uri="http://schemas.openxmlformats.org/drawingml/2006/table">
            <a:tbl>
              <a:tblPr/>
              <a:tblGrid>
                <a:gridCol w="2728691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886258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2908962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8125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PAYDAŞ OLMA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4809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İnsan Kaynakları Personel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Hizmet Üretme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Ücret ve Sosyal Haklar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4809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Akademik ve İdari Birim Çalışanları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Hizmet Üretme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Etkili, verimli ve zamanında hizmet sunma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4809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Akademik ve İdari Kadrolara Başvuru Yapan Adaylar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Başvuru Süreci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Etkili, verimli ve zamanında hizmet sunma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4809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YÖK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Mevzuat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Kanunlara uygunluk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4809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İŞKUR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Mevzuat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Kanunlara uygunluk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4809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SGK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Mevzuat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Kanunlara uygunluk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4809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Kısmi Zamanlı Öğrenciler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Hizmet Üretme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Ücret,Verimli Çalışma Ortamı ve İş Öğrenme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67481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Stajyer Öğrenciler - Staj ve Uygulamalı Ders yaptıkları kurumlar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Staj Yönergesi Gereği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Staj Evrakının Zamanında İletilmesi,Sigorta İşlemlerinin Doğru Yapılması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4809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Hizmet Alınan Firmalar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Eğitim ve Danışmanlık Hizmetleri, Alt İşverenlik İlişkisi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Zamanında Ödeme, Çalışan Konforu ve Memnuniyeti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836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397811"/>
              </p:ext>
            </p:extLst>
          </p:nvPr>
        </p:nvGraphicFramePr>
        <p:xfrm>
          <a:off x="323528" y="1288031"/>
          <a:ext cx="8635122" cy="5396974"/>
        </p:xfrm>
        <a:graphic>
          <a:graphicData uri="http://schemas.openxmlformats.org/drawingml/2006/table">
            <a:tbl>
              <a:tblPr/>
              <a:tblGrid>
                <a:gridCol w="276429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923915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2946915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82198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PAYDAŞ OLMA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4865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İlgili Emniyet Müdürlükleri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Mevzuat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Zamanında hizmet sunma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4865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Diğer Üniversiteler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Bilgi Alışverişi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Zamanında Bilgi Akışının Sağlanması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4865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Akdeniz Üniversitesi ve Antalya'daki Diğer Vakıf Üniversiteleri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Bilgi Alışverişi, Çeşitli İşbirlikleri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Zamanında Bilgi Akışı ve Desteğin Sağlanması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4865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Antalya'daki Diğer Vakıf Üniversiteleri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Bilgi Alışverişi, Çeşitli İşbirlikleri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Zamanında Bilgi Akışı ve Desteğin Sağlanması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68262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Yükseköğretim Kalite Kurulu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ABÜ İç Kalite Güvence Sisteminin oluşturulması ve ABÜ iç kalite güvencesinin artırılması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Düzenli olarak KİDR, Kurumsal Dış Değerlendirme ve Kurumsal Akreditasyon süreçlerinde işbirliği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4865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Bağımsız Akredite Denetim Kuruluşları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Bilgi/Mevzuat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Raporlama, Kalite Bünyesinde Faaliyet Gösterme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4865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Kariyer Merkezi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Bilgi Alışverişi, Çeşitli İşbirlikleri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Zamanında Bilgi Akışı ve Desteğin Sağlanması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4865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Sağlık Bakanlığı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Mevzuat/Hizmet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Kanunlara uygunluk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4865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Aile, Çalışma ve Sosyal Hizmetler Bakanlığı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Mevzuat/Hizmet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Kanunlara uygunluk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295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471160" y="761596"/>
            <a:ext cx="8201679" cy="588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ve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(FİZİKİ, MALZEME, TEÇHİZAT, EKİPMAN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9" y="332656"/>
            <a:ext cx="1607689" cy="42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8304B644-425E-4186-B593-E25613CE9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219755"/>
              </p:ext>
            </p:extLst>
          </p:nvPr>
        </p:nvGraphicFramePr>
        <p:xfrm>
          <a:off x="690375" y="1940786"/>
          <a:ext cx="7982464" cy="3976660"/>
        </p:xfrm>
        <a:graphic>
          <a:graphicData uri="http://schemas.openxmlformats.org/drawingml/2006/table">
            <a:tbl>
              <a:tblPr/>
              <a:tblGrid>
                <a:gridCol w="151875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606451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619087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619087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619087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18209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10778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Bilgisayar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10778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Yazıcı, tarayıcı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94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570007" y="344252"/>
            <a:ext cx="5901761" cy="9221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ve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(TEKNOLOJİK, YAZILIM, DONANIM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8" y="245892"/>
            <a:ext cx="1569900" cy="333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4E4BC37B-8B6C-4421-8472-B24C6619D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766712"/>
              </p:ext>
            </p:extLst>
          </p:nvPr>
        </p:nvGraphicFramePr>
        <p:xfrm>
          <a:off x="1332900" y="2484833"/>
          <a:ext cx="7043350" cy="2173664"/>
        </p:xfrm>
        <a:graphic>
          <a:graphicData uri="http://schemas.openxmlformats.org/drawingml/2006/table">
            <a:tbl>
              <a:tblPr/>
              <a:tblGrid>
                <a:gridCol w="1340075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417457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428606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428606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428606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136544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80822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Uyumsoft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165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Özel 2">
      <a:dk1>
        <a:srgbClr val="8AD0D5"/>
      </a:dk1>
      <a:lt1>
        <a:sysClr val="window" lastClr="FFFFFF"/>
      </a:lt1>
      <a:dk2>
        <a:srgbClr val="1E5155"/>
      </a:dk2>
      <a:lt2>
        <a:srgbClr val="BFBFBF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1054</TotalTime>
  <Words>967</Words>
  <Application>Microsoft Office PowerPoint</Application>
  <PresentationFormat>Ekran Gösterisi (4:3)</PresentationFormat>
  <Paragraphs>203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Tahoma</vt:lpstr>
      <vt:lpstr>Times New Roman</vt:lpstr>
      <vt:lpstr>Wingdings 3</vt:lpstr>
      <vt:lpstr>İyon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YILI  YGG SUNUMU  MEZUNLAR OFİSİ ve KARİYER GELİŞTİRME KOORDİNATÖRLÜĞÜ SÜRECİ  30/12/2019</dc:title>
  <dc:creator>Ali Engin DORUM</dc:creator>
  <cp:lastModifiedBy>Olgu Yılmaz</cp:lastModifiedBy>
  <cp:revision>67</cp:revision>
  <dcterms:created xsi:type="dcterms:W3CDTF">2020-01-20T10:44:30Z</dcterms:created>
  <dcterms:modified xsi:type="dcterms:W3CDTF">2022-02-25T07:19:43Z</dcterms:modified>
</cp:coreProperties>
</file>