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88" r:id="rId3"/>
    <p:sldId id="347" r:id="rId4"/>
    <p:sldId id="346" r:id="rId5"/>
    <p:sldId id="320" r:id="rId6"/>
    <p:sldId id="363" r:id="rId7"/>
    <p:sldId id="364" r:id="rId8"/>
    <p:sldId id="285" r:id="rId9"/>
    <p:sldId id="353" r:id="rId10"/>
    <p:sldId id="352" r:id="rId11"/>
    <p:sldId id="365" r:id="rId12"/>
    <p:sldId id="366" r:id="rId13"/>
    <p:sldId id="357" r:id="rId14"/>
    <p:sldId id="278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BEA70EB5-37B4-4FD2-923D-5284A583AEE6}">
          <p14:sldIdLst>
            <p14:sldId id="256"/>
          </p14:sldIdLst>
        </p14:section>
        <p14:section name="Başlıksız Bölüm" id="{29ED5E7A-0C58-4AF1-A401-2AB9E7D510F4}">
          <p14:sldIdLst>
            <p14:sldId id="288"/>
            <p14:sldId id="347"/>
            <p14:sldId id="346"/>
            <p14:sldId id="320"/>
            <p14:sldId id="363"/>
            <p14:sldId id="364"/>
            <p14:sldId id="285"/>
            <p14:sldId id="353"/>
            <p14:sldId id="352"/>
            <p14:sldId id="365"/>
            <p14:sldId id="366"/>
            <p14:sldId id="357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 Engin DORUM" initials="AED" lastIdx="1" clrIdx="0">
    <p:extLst>
      <p:ext uri="{19B8F6BF-5375-455C-9EA6-DF929625EA0E}">
        <p15:presenceInfo xmlns:p15="http://schemas.microsoft.com/office/powerpoint/2012/main" userId="d7838842375f6d7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0620"/>
    <a:srgbClr val="0C0D0D"/>
    <a:srgbClr val="0F2303"/>
    <a:srgbClr val="001626"/>
    <a:srgbClr val="7AEE32"/>
    <a:srgbClr val="E626AF"/>
    <a:srgbClr val="020424"/>
    <a:srgbClr val="D9D9D9"/>
    <a:srgbClr val="122204"/>
    <a:srgbClr val="122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C776FE-F1A0-4A65-A294-F49114E1CADD}" v="22" dt="2022-02-21T10:24:57.7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Koyu Stil 2 - Vurgu 5/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7"/>
  </p:normalViewPr>
  <p:slideViewPr>
    <p:cSldViewPr snapToGrid="0">
      <p:cViewPr varScale="1">
        <p:scale>
          <a:sx n="103" d="100"/>
          <a:sy n="103" d="100"/>
        </p:scale>
        <p:origin x="188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nur" userId="09ff397d-2f35-495f-a7d2-01816b2ef9e8" providerId="ADAL" clId="{39C776FE-F1A0-4A65-A294-F49114E1CADD}"/>
    <pc:docChg chg="undo custSel addSld delSld modSld modSection">
      <pc:chgData name="Onur" userId="09ff397d-2f35-495f-a7d2-01816b2ef9e8" providerId="ADAL" clId="{39C776FE-F1A0-4A65-A294-F49114E1CADD}" dt="2022-02-21T10:25:01.150" v="708" actId="207"/>
      <pc:docMkLst>
        <pc:docMk/>
      </pc:docMkLst>
      <pc:sldChg chg="addSp modSp mod">
        <pc:chgData name="Onur" userId="09ff397d-2f35-495f-a7d2-01816b2ef9e8" providerId="ADAL" clId="{39C776FE-F1A0-4A65-A294-F49114E1CADD}" dt="2022-02-21T10:13:44.952" v="369" actId="207"/>
        <pc:sldMkLst>
          <pc:docMk/>
          <pc:sldMk cId="3238730988" sldId="285"/>
        </pc:sldMkLst>
        <pc:graphicFrameChg chg="mod modGraphic">
          <ac:chgData name="Onur" userId="09ff397d-2f35-495f-a7d2-01816b2ef9e8" providerId="ADAL" clId="{39C776FE-F1A0-4A65-A294-F49114E1CADD}" dt="2022-02-21T10:12:19.526" v="157" actId="207"/>
          <ac:graphicFrameMkLst>
            <pc:docMk/>
            <pc:sldMk cId="3238730988" sldId="285"/>
            <ac:graphicFrameMk id="10" creationId="{00000000-0000-0000-0000-000000000000}"/>
          </ac:graphicFrameMkLst>
        </pc:graphicFrameChg>
        <pc:graphicFrameChg chg="add mod modGraphic">
          <ac:chgData name="Onur" userId="09ff397d-2f35-495f-a7d2-01816b2ef9e8" providerId="ADAL" clId="{39C776FE-F1A0-4A65-A294-F49114E1CADD}" dt="2022-02-21T10:13:10.667" v="268" actId="207"/>
          <ac:graphicFrameMkLst>
            <pc:docMk/>
            <pc:sldMk cId="3238730988" sldId="285"/>
            <ac:graphicFrameMk id="11" creationId="{B2073E4C-6FFB-41D1-8FAD-DA74ECD98E58}"/>
          </ac:graphicFrameMkLst>
        </pc:graphicFrameChg>
        <pc:graphicFrameChg chg="add mod modGraphic">
          <ac:chgData name="Onur" userId="09ff397d-2f35-495f-a7d2-01816b2ef9e8" providerId="ADAL" clId="{39C776FE-F1A0-4A65-A294-F49114E1CADD}" dt="2022-02-21T10:13:44.952" v="369" actId="207"/>
          <ac:graphicFrameMkLst>
            <pc:docMk/>
            <pc:sldMk cId="3238730988" sldId="285"/>
            <ac:graphicFrameMk id="16" creationId="{06FE17E2-87AA-4EE1-ADC8-BAB9F2A8DC5C}"/>
          </ac:graphicFrameMkLst>
        </pc:graphicFrameChg>
      </pc:sldChg>
      <pc:sldChg chg="delSp modSp mod">
        <pc:chgData name="Onur" userId="09ff397d-2f35-495f-a7d2-01816b2ef9e8" providerId="ADAL" clId="{39C776FE-F1A0-4A65-A294-F49114E1CADD}" dt="2022-02-21T10:19:13.410" v="607" actId="207"/>
        <pc:sldMkLst>
          <pc:docMk/>
          <pc:sldMk cId="1082165541" sldId="352"/>
        </pc:sldMkLst>
        <pc:spChg chg="del">
          <ac:chgData name="Onur" userId="09ff397d-2f35-495f-a7d2-01816b2ef9e8" providerId="ADAL" clId="{39C776FE-F1A0-4A65-A294-F49114E1CADD}" dt="2022-02-21T10:18:32.254" v="581" actId="478"/>
          <ac:spMkLst>
            <pc:docMk/>
            <pc:sldMk cId="1082165541" sldId="352"/>
            <ac:spMk id="2" creationId="{86836AFB-9A07-49E9-9AEA-095FC62A66B5}"/>
          </ac:spMkLst>
        </pc:spChg>
        <pc:graphicFrameChg chg="mod modGraphic">
          <ac:chgData name="Onur" userId="09ff397d-2f35-495f-a7d2-01816b2ef9e8" providerId="ADAL" clId="{39C776FE-F1A0-4A65-A294-F49114E1CADD}" dt="2022-02-21T10:19:13.410" v="607" actId="207"/>
          <ac:graphicFrameMkLst>
            <pc:docMk/>
            <pc:sldMk cId="1082165541" sldId="352"/>
            <ac:graphicFrameMk id="6" creationId="{358F49DB-67A9-4A30-AB61-0A5CA1A55F41}"/>
          </ac:graphicFrameMkLst>
        </pc:graphicFrameChg>
        <pc:graphicFrameChg chg="mod modGraphic">
          <ac:chgData name="Onur" userId="09ff397d-2f35-495f-a7d2-01816b2ef9e8" providerId="ADAL" clId="{39C776FE-F1A0-4A65-A294-F49114E1CADD}" dt="2022-02-21T10:18:04.204" v="575" actId="207"/>
          <ac:graphicFrameMkLst>
            <pc:docMk/>
            <pc:sldMk cId="1082165541" sldId="352"/>
            <ac:graphicFrameMk id="7" creationId="{00000000-0000-0000-0000-000000000000}"/>
          </ac:graphicFrameMkLst>
        </pc:graphicFrameChg>
      </pc:sldChg>
      <pc:sldChg chg="del">
        <pc:chgData name="Onur" userId="09ff397d-2f35-495f-a7d2-01816b2ef9e8" providerId="ADAL" clId="{39C776FE-F1A0-4A65-A294-F49114E1CADD}" dt="2022-02-21T10:14:40.352" v="370" actId="2696"/>
        <pc:sldMkLst>
          <pc:docMk/>
          <pc:sldMk cId="3805939022" sldId="358"/>
        </pc:sldMkLst>
      </pc:sldChg>
      <pc:sldChg chg="modSp mod">
        <pc:chgData name="Onur" userId="09ff397d-2f35-495f-a7d2-01816b2ef9e8" providerId="ADAL" clId="{39C776FE-F1A0-4A65-A294-F49114E1CADD}" dt="2022-02-21T10:07:17.653" v="18" actId="20577"/>
        <pc:sldMkLst>
          <pc:docMk/>
          <pc:sldMk cId="1590165713" sldId="363"/>
        </pc:sldMkLst>
        <pc:graphicFrameChg chg="modGraphic">
          <ac:chgData name="Onur" userId="09ff397d-2f35-495f-a7d2-01816b2ef9e8" providerId="ADAL" clId="{39C776FE-F1A0-4A65-A294-F49114E1CADD}" dt="2022-02-21T10:07:17.653" v="18" actId="20577"/>
          <ac:graphicFrameMkLst>
            <pc:docMk/>
            <pc:sldMk cId="1590165713" sldId="363"/>
            <ac:graphicFrameMk id="66" creationId="{4E4BC37B-8B6C-4421-8472-B24C6619D2F1}"/>
          </ac:graphicFrameMkLst>
        </pc:graphicFrameChg>
      </pc:sldChg>
      <pc:sldChg chg="delSp modSp add mod">
        <pc:chgData name="Onur" userId="09ff397d-2f35-495f-a7d2-01816b2ef9e8" providerId="ADAL" clId="{39C776FE-F1A0-4A65-A294-F49114E1CADD}" dt="2022-02-21T10:21:51.422" v="648" actId="20577"/>
        <pc:sldMkLst>
          <pc:docMk/>
          <pc:sldMk cId="1629314676" sldId="365"/>
        </pc:sldMkLst>
        <pc:spChg chg="del mod">
          <ac:chgData name="Onur" userId="09ff397d-2f35-495f-a7d2-01816b2ef9e8" providerId="ADAL" clId="{39C776FE-F1A0-4A65-A294-F49114E1CADD}" dt="2022-02-21T10:20:32.858" v="635" actId="478"/>
          <ac:spMkLst>
            <pc:docMk/>
            <pc:sldMk cId="1629314676" sldId="365"/>
            <ac:spMk id="2" creationId="{86836AFB-9A07-49E9-9AEA-095FC62A66B5}"/>
          </ac:spMkLst>
        </pc:spChg>
        <pc:graphicFrameChg chg="mod modGraphic">
          <ac:chgData name="Onur" userId="09ff397d-2f35-495f-a7d2-01816b2ef9e8" providerId="ADAL" clId="{39C776FE-F1A0-4A65-A294-F49114E1CADD}" dt="2022-02-21T10:21:51.422" v="648" actId="20577"/>
          <ac:graphicFrameMkLst>
            <pc:docMk/>
            <pc:sldMk cId="1629314676" sldId="365"/>
            <ac:graphicFrameMk id="6" creationId="{358F49DB-67A9-4A30-AB61-0A5CA1A55F41}"/>
          </ac:graphicFrameMkLst>
        </pc:graphicFrameChg>
        <pc:graphicFrameChg chg="mod modGraphic">
          <ac:chgData name="Onur" userId="09ff397d-2f35-495f-a7d2-01816b2ef9e8" providerId="ADAL" clId="{39C776FE-F1A0-4A65-A294-F49114E1CADD}" dt="2022-02-21T10:20:23.490" v="633" actId="207"/>
          <ac:graphicFrameMkLst>
            <pc:docMk/>
            <pc:sldMk cId="1629314676" sldId="365"/>
            <ac:graphicFrameMk id="7" creationId="{00000000-0000-0000-0000-000000000000}"/>
          </ac:graphicFrameMkLst>
        </pc:graphicFrameChg>
      </pc:sldChg>
      <pc:sldChg chg="addSp delSp modSp add mod">
        <pc:chgData name="Onur" userId="09ff397d-2f35-495f-a7d2-01816b2ef9e8" providerId="ADAL" clId="{39C776FE-F1A0-4A65-A294-F49114E1CADD}" dt="2022-02-21T10:25:01.150" v="708" actId="207"/>
        <pc:sldMkLst>
          <pc:docMk/>
          <pc:sldMk cId="686444044" sldId="366"/>
        </pc:sldMkLst>
        <pc:spChg chg="del mod">
          <ac:chgData name="Onur" userId="09ff397d-2f35-495f-a7d2-01816b2ef9e8" providerId="ADAL" clId="{39C776FE-F1A0-4A65-A294-F49114E1CADD}" dt="2022-02-21T10:15:35.413" v="383" actId="478"/>
          <ac:spMkLst>
            <pc:docMk/>
            <pc:sldMk cId="686444044" sldId="366"/>
            <ac:spMk id="2" creationId="{86836AFB-9A07-49E9-9AEA-095FC62A66B5}"/>
          </ac:spMkLst>
        </pc:spChg>
        <pc:graphicFrameChg chg="mod modGraphic">
          <ac:chgData name="Onur" userId="09ff397d-2f35-495f-a7d2-01816b2ef9e8" providerId="ADAL" clId="{39C776FE-F1A0-4A65-A294-F49114E1CADD}" dt="2022-02-21T10:24:18.318" v="696" actId="207"/>
          <ac:graphicFrameMkLst>
            <pc:docMk/>
            <pc:sldMk cId="686444044" sldId="366"/>
            <ac:graphicFrameMk id="6" creationId="{358F49DB-67A9-4A30-AB61-0A5CA1A55F41}"/>
          </ac:graphicFrameMkLst>
        </pc:graphicFrameChg>
        <pc:graphicFrameChg chg="mod modGraphic">
          <ac:chgData name="Onur" userId="09ff397d-2f35-495f-a7d2-01816b2ef9e8" providerId="ADAL" clId="{39C776FE-F1A0-4A65-A294-F49114E1CADD}" dt="2022-02-21T10:23:57.874" v="684" actId="1076"/>
          <ac:graphicFrameMkLst>
            <pc:docMk/>
            <pc:sldMk cId="686444044" sldId="366"/>
            <ac:graphicFrameMk id="7" creationId="{00000000-0000-0000-0000-000000000000}"/>
          </ac:graphicFrameMkLst>
        </pc:graphicFrameChg>
        <pc:graphicFrameChg chg="add mod modGraphic">
          <ac:chgData name="Onur" userId="09ff397d-2f35-495f-a7d2-01816b2ef9e8" providerId="ADAL" clId="{39C776FE-F1A0-4A65-A294-F49114E1CADD}" dt="2022-02-21T10:25:01.150" v="708" actId="207"/>
          <ac:graphicFrameMkLst>
            <pc:docMk/>
            <pc:sldMk cId="686444044" sldId="366"/>
            <ac:graphicFrameMk id="8" creationId="{D3CF7FF9-FFCD-4F3A-A1AB-078B719C2DD3}"/>
          </ac:graphicFrameMkLst>
        </pc:graphicFrameChg>
      </pc:sldChg>
      <pc:sldChg chg="new del">
        <pc:chgData name="Onur" userId="09ff397d-2f35-495f-a7d2-01816b2ef9e8" providerId="ADAL" clId="{39C776FE-F1A0-4A65-A294-F49114E1CADD}" dt="2022-02-21T10:15:13.890" v="376" actId="2696"/>
        <pc:sldMkLst>
          <pc:docMk/>
          <pc:sldMk cId="1825882595" sldId="36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ozgunakdegirmen\Documents\kalite\BaharSoru%20Bazl&#305;%20Sonuc&#807;lar%202020-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ozgunakdegirmen\Documents\kalite\Soru%20Bazl&#305;%20Sonuc&#807;lar%202021-2022%20Gu&#776;z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1F0620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rgbClr val="1F0620"/>
                </a:solidFill>
              </a:rPr>
              <a:t>2020-2021 Bahar</a:t>
            </a:r>
            <a:r>
              <a:rPr lang="en-US" baseline="0">
                <a:solidFill>
                  <a:srgbClr val="1F0620"/>
                </a:solidFill>
              </a:rPr>
              <a:t> Öğrenci Memnuniyeti</a:t>
            </a:r>
            <a:endParaRPr lang="en-US">
              <a:solidFill>
                <a:srgbClr val="1F062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1F0620"/>
              </a:solidFill>
              <a:latin typeface="+mn-lt"/>
              <a:ea typeface="+mn-ea"/>
              <a:cs typeface="+mn-cs"/>
            </a:defRPr>
          </a:pPr>
          <a:endParaRPr lang="en-T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Sheet3!$J$2:$J$15</c:f>
              <c:strCache>
                <c:ptCount val="14"/>
                <c:pt idx="0">
                  <c:v>1- Öğretim Üyesi/Lecturer :    İletişim tarzı açık ve pozitifti. / Communication style was open and positive.</c:v>
                </c:pt>
                <c:pt idx="1">
                  <c:v>2- Öğretim Üyesi/Lecturer :   Ofis saatlerinde ulaşılabilirdi. / It was available during office hours.</c:v>
                </c:pt>
                <c:pt idx="2">
                  <c:v>3- Öğretim Üyesi/Lecturer :   Ders süresini etkin kullandı. / She/he used the lesson time effectively.</c:v>
                </c:pt>
                <c:pt idx="3">
                  <c:v>4- Öğretim Üyesi/Lecturer :   Ders materyallerini, gerekli ekipman ve teknolojiyi etkin kullandı.  / She/he used course materials, appurtenances and technology effectively</c:v>
                </c:pt>
                <c:pt idx="4">
                  <c:v>5- Öğretim Üyesi/Lecturer :   Anlatım yöntemi etkileyici, anlamamı kolaylaştırıcı ve ilgi uyandırıcıydı. / Lecture method was effective, easy to understand and interesting.</c:v>
                </c:pt>
                <c:pt idx="5">
                  <c:v>6- Öğretim Üyesi/Lecturer :   Aktif katılımı teşvik edici ve cesaretlendiriciydi. / She/he was promotive and encouraging.</c:v>
                </c:pt>
                <c:pt idx="6">
                  <c:v>7- Öğretim Üyesi/Lecturer :   Analitik düşünme ve problem çözme becerilerimi geliştirdi. / She/he improved my analytical thinking and problem solving skills</c:v>
                </c:pt>
                <c:pt idx="7">
                  <c:v>8- Öğretim Üyesi/Lecturer :   Araştırma becerilerimi geliştirdi. / She/he improved my research skills.</c:v>
                </c:pt>
                <c:pt idx="8">
                  <c:v>9- Öğretim Üyesi/Lecturer :   Eleştirel bakış açısı kazandırdı. / She/he provided a critical perspective</c:v>
                </c:pt>
                <c:pt idx="9">
                  <c:v>10- Öğretim Üyesi/Lecturer :   İnovatif ve yaratıcı düşünme becerilerimi geliştirdi. / She/he improved my innovative and creative thinking skills.</c:v>
                </c:pt>
                <c:pt idx="10">
                  <c:v>11- Ders İçeriği/ Course Content :  Mesleki becerilerimi geliştirmeme yardımcı oldu. / It helped me to improve vocational skills</c:v>
                </c:pt>
                <c:pt idx="11">
                  <c:v>12- Ders İçeriği/ Course Content :   Akademik okur-yazarlık becerilerimi geliştirdi. / It improved my academic literacy skills.</c:v>
                </c:pt>
                <c:pt idx="12">
                  <c:v>13- Ders İçeriği/ Course Content :  Sunum yapma becerilerimi geliştirdi. / It improved my making presentation skills.</c:v>
                </c:pt>
                <c:pt idx="13">
                  <c:v>14- Ders İçeriği/ Course Content :  Dersi kavramamı ve kalıcı olarak öğrenmemi sağladı. / It provided me to grasp the lesson and learn permanently.</c:v>
                </c:pt>
              </c:strCache>
            </c:strRef>
          </c:cat>
          <c:val>
            <c:numRef>
              <c:f>Sheet3!$K$2:$K$15</c:f>
              <c:numCache>
                <c:formatCode>0.0</c:formatCode>
                <c:ptCount val="14"/>
                <c:pt idx="0">
                  <c:v>83.994551478048649</c:v>
                </c:pt>
                <c:pt idx="1">
                  <c:v>84.290958788009405</c:v>
                </c:pt>
                <c:pt idx="2">
                  <c:v>81.864535230193809</c:v>
                </c:pt>
                <c:pt idx="3">
                  <c:v>80.168897842181508</c:v>
                </c:pt>
                <c:pt idx="4">
                  <c:v>82.878497569456087</c:v>
                </c:pt>
                <c:pt idx="5">
                  <c:v>82.453478506500304</c:v>
                </c:pt>
                <c:pt idx="6">
                  <c:v>83.217837585721114</c:v>
                </c:pt>
                <c:pt idx="7">
                  <c:v>84.039860290861839</c:v>
                </c:pt>
                <c:pt idx="8">
                  <c:v>83.52264705518904</c:v>
                </c:pt>
                <c:pt idx="9">
                  <c:v>82.492296755334095</c:v>
                </c:pt>
                <c:pt idx="10">
                  <c:v>82.221853885114498</c:v>
                </c:pt>
                <c:pt idx="11">
                  <c:v>81.710865185234937</c:v>
                </c:pt>
                <c:pt idx="12">
                  <c:v>80.959715393314553</c:v>
                </c:pt>
                <c:pt idx="13">
                  <c:v>82.65884049916879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7F-8449-A692-3889CAA062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79035696"/>
        <c:axId val="1878901440"/>
        <c:axId val="0"/>
      </c:bar3DChart>
      <c:catAx>
        <c:axId val="1879035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1F0620"/>
                </a:solidFill>
                <a:latin typeface="+mn-lt"/>
                <a:ea typeface="+mn-ea"/>
                <a:cs typeface="+mn-cs"/>
              </a:defRPr>
            </a:pPr>
            <a:endParaRPr lang="en-TR"/>
          </a:p>
        </c:txPr>
        <c:crossAx val="1878901440"/>
        <c:crosses val="autoZero"/>
        <c:auto val="1"/>
        <c:lblAlgn val="ctr"/>
        <c:lblOffset val="100"/>
        <c:noMultiLvlLbl val="0"/>
      </c:catAx>
      <c:valAx>
        <c:axId val="1878901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1F0620"/>
                </a:solidFill>
                <a:latin typeface="+mn-lt"/>
                <a:ea typeface="+mn-ea"/>
                <a:cs typeface="+mn-cs"/>
              </a:defRPr>
            </a:pPr>
            <a:endParaRPr lang="en-TR"/>
          </a:p>
        </c:txPr>
        <c:crossAx val="1879035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T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1F0620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rgbClr val="1F0620"/>
                </a:solidFill>
              </a:rPr>
              <a:t>2020-2021</a:t>
            </a:r>
            <a:r>
              <a:rPr lang="en-US" baseline="0" dirty="0">
                <a:solidFill>
                  <a:srgbClr val="1F0620"/>
                </a:solidFill>
              </a:rPr>
              <a:t> </a:t>
            </a:r>
            <a:r>
              <a:rPr lang="en-US" baseline="0" dirty="0" err="1">
                <a:solidFill>
                  <a:srgbClr val="1F0620"/>
                </a:solidFill>
              </a:rPr>
              <a:t>Güz</a:t>
            </a:r>
            <a:r>
              <a:rPr lang="en-US" baseline="0" dirty="0">
                <a:solidFill>
                  <a:srgbClr val="1F0620"/>
                </a:solidFill>
              </a:rPr>
              <a:t> </a:t>
            </a:r>
            <a:r>
              <a:rPr lang="en-US" baseline="0" dirty="0" err="1">
                <a:solidFill>
                  <a:srgbClr val="1F0620"/>
                </a:solidFill>
              </a:rPr>
              <a:t>Öğrenci</a:t>
            </a:r>
            <a:r>
              <a:rPr lang="en-US" baseline="0" dirty="0">
                <a:solidFill>
                  <a:srgbClr val="1F0620"/>
                </a:solidFill>
              </a:rPr>
              <a:t> </a:t>
            </a:r>
            <a:r>
              <a:rPr lang="en-US" baseline="0" dirty="0" err="1">
                <a:solidFill>
                  <a:srgbClr val="1F0620"/>
                </a:solidFill>
              </a:rPr>
              <a:t>Memnuniyeti</a:t>
            </a:r>
            <a:endParaRPr lang="en-US" dirty="0">
              <a:solidFill>
                <a:srgbClr val="1F062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1F0620"/>
              </a:solidFill>
              <a:latin typeface="+mn-lt"/>
              <a:ea typeface="+mn-ea"/>
              <a:cs typeface="+mn-cs"/>
            </a:defRPr>
          </a:pPr>
          <a:endParaRPr lang="en-T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Sheet1!$K$2:$K$15</c:f>
              <c:strCache>
                <c:ptCount val="14"/>
                <c:pt idx="0">
                  <c:v>1- Öğretim Üyesi/Lecturer :    İletişim tarzı açık ve pozitifti. / Communication style was open and positive.</c:v>
                </c:pt>
                <c:pt idx="1">
                  <c:v>2- Öğretim Üyesi/Lecturer :   Ofis saatlerinde ulaşılabilirdi. / It was available during office hours.</c:v>
                </c:pt>
                <c:pt idx="2">
                  <c:v>3- Öğretim Üyesi/Lecturer :   Ders süresini etkin kullandı. / She/he used the lesson time effectively.</c:v>
                </c:pt>
                <c:pt idx="3">
                  <c:v>4- Öğretim Üyesi/Lecturer :   Ders materyallerini, gerekli ekipman ve teknolojiyi etkin kullandı.  / She/he used course materials, appurtenances and technology effectively</c:v>
                </c:pt>
                <c:pt idx="4">
                  <c:v>5- Öğretim Üyesi/Lecturer :   Anlatım yöntemi etkileyici, anlamamı kolaylaştırıcı ve ilgi uyandırıcıydı. / Lecture method was effective, easy to understand and interesting.</c:v>
                </c:pt>
                <c:pt idx="5">
                  <c:v>6- Öğretim Üyesi/Lecturer :   Aktif katılımı teşvik edici ve cesaretlendiriciydi. / She/he was promotive and encouraging.</c:v>
                </c:pt>
                <c:pt idx="6">
                  <c:v>7- Öğretim Üyesi/Lecturer :   Analitik düşünme ve problem çözme becerilerimi geliştirdi. / She/he improved my analytical thinking and problem solving skills</c:v>
                </c:pt>
                <c:pt idx="7">
                  <c:v>8- Öğretim Üyesi/Lecturer :   Araştırma becerilerimi geliştirdi. / She/he improved my research skills.</c:v>
                </c:pt>
                <c:pt idx="8">
                  <c:v>9- Öğretim Üyesi/Lecturer :   Eleştirel bakış açısı kazandırdı. / She/he provided a critical perspective</c:v>
                </c:pt>
                <c:pt idx="9">
                  <c:v>10- Öğretim Üyesi/Lecturer :   İnovatif ve yaratıcı düşünme becerilerimi geliştirdi. / She/he improved my innovative and creative thinking skills.</c:v>
                </c:pt>
                <c:pt idx="10">
                  <c:v>11- Ders İçeriği/ Course Content :  Mesleki becerilerimi geliştirmeme yardımcı oldu. / It helped me to improve vocational skills</c:v>
                </c:pt>
                <c:pt idx="11">
                  <c:v>12- Ders İçeriği/ Course Content :   Akademik okur-yazarlık becerilerimi geliştirdi. / It improved my academic literacy skills.</c:v>
                </c:pt>
                <c:pt idx="12">
                  <c:v>13- Ders İçeriği/ Course Content :  Sunum yapma becerilerimi geliştirdi. / It improved my making presentation skills.</c:v>
                </c:pt>
                <c:pt idx="13">
                  <c:v>14- Ders İçeriği/ Course Content :  Dersi kavramamı ve kalıcı olarak öğrenmemi sağladı. / It provided me to grasp the lesson and learn permanently.</c:v>
                </c:pt>
              </c:strCache>
            </c:strRef>
          </c:cat>
          <c:val>
            <c:numRef>
              <c:f>Sheet1!$L$2:$L$15</c:f>
              <c:numCache>
                <c:formatCode>0.0</c:formatCode>
                <c:ptCount val="14"/>
                <c:pt idx="0">
                  <c:v>83.596667280728141</c:v>
                </c:pt>
                <c:pt idx="1">
                  <c:v>83.373251962858021</c:v>
                </c:pt>
                <c:pt idx="2">
                  <c:v>84.694173927810454</c:v>
                </c:pt>
                <c:pt idx="3">
                  <c:v>84.837585503425188</c:v>
                </c:pt>
                <c:pt idx="4">
                  <c:v>84.545413047465146</c:v>
                </c:pt>
                <c:pt idx="5">
                  <c:v>84.144273940693751</c:v>
                </c:pt>
                <c:pt idx="6">
                  <c:v>83.599142621080347</c:v>
                </c:pt>
                <c:pt idx="7">
                  <c:v>85.079844334721031</c:v>
                </c:pt>
                <c:pt idx="8">
                  <c:v>83.461079485456054</c:v>
                </c:pt>
                <c:pt idx="9">
                  <c:v>85.083764734661187</c:v>
                </c:pt>
                <c:pt idx="10">
                  <c:v>84.810938153984765</c:v>
                </c:pt>
                <c:pt idx="11">
                  <c:v>83.614827506854709</c:v>
                </c:pt>
                <c:pt idx="12">
                  <c:v>83.472830669061963</c:v>
                </c:pt>
                <c:pt idx="13">
                  <c:v>84.240416337447158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90-894C-8984-F7D67DCD6B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43658000"/>
        <c:axId val="1843659680"/>
        <c:axId val="0"/>
      </c:bar3DChart>
      <c:catAx>
        <c:axId val="1843658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1F0620"/>
                </a:solidFill>
                <a:latin typeface="+mn-lt"/>
                <a:ea typeface="+mn-ea"/>
                <a:cs typeface="+mn-cs"/>
              </a:defRPr>
            </a:pPr>
            <a:endParaRPr lang="en-TR"/>
          </a:p>
        </c:txPr>
        <c:crossAx val="1843659680"/>
        <c:crosses val="autoZero"/>
        <c:auto val="1"/>
        <c:lblAlgn val="ctr"/>
        <c:lblOffset val="100"/>
        <c:noMultiLvlLbl val="0"/>
      </c:catAx>
      <c:valAx>
        <c:axId val="1843659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1F0620"/>
                </a:solidFill>
                <a:latin typeface="+mn-lt"/>
                <a:ea typeface="+mn-ea"/>
                <a:cs typeface="+mn-cs"/>
              </a:defRPr>
            </a:pPr>
            <a:endParaRPr lang="en-TR"/>
          </a:p>
        </c:txPr>
        <c:crossAx val="1843658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C953-42AA-4EE9-BF6A-0E981C5F3E5C}" type="datetimeFigureOut">
              <a:rPr lang="tr-TR" smtClean="0"/>
              <a:t>21.02.2022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1CBD-092F-46C9-A4DE-6EE6E628FC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61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CFF-777B-4533-A440-4C456B6A9FEA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9844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21.02.2022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346277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109280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19107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578411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21.02.2022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303407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21.02.2022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42038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9533345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059A-8985-41A3-9F35-8DC13894A4E0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548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4D3F-D744-42F9-A266-110B14BD4158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8146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C8BA-DCDD-4E80-B44D-BB4BDA6BC718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8505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7ED0-D0FE-4A09-AE62-4103EA8D2926}" type="datetime1">
              <a:rPr lang="tr-TR" smtClean="0"/>
              <a:t>21.02.2022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833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2A1D-A539-4378-A6BA-1AA9F3084D39}" type="datetime1">
              <a:rPr lang="tr-TR" smtClean="0"/>
              <a:t>21.02.2022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43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2C6F-6FA5-45C8-ACE4-E5B3D13F24FA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682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823A-34F6-4D9A-B72C-4420CCCD8E18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724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73C7-9167-4403-8666-44BE39765140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1157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A8A1-43D8-4974-AA28-F99EFBEC3B2D}" type="datetime1">
              <a:rPr lang="tr-TR" smtClean="0"/>
              <a:t>21.02.2022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223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07C83F0-FC27-43D2-9813-F060C2D9E7A0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270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546369" y="5475261"/>
            <a:ext cx="40512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>
                <a:solidFill>
                  <a:schemeClr val="accent5">
                    <a:lumMod val="50000"/>
                  </a:schemeClr>
                </a:solidFill>
              </a:rPr>
              <a:t>İNŞAAT MÜHENDİSLİĞİ BÖLÜMÜ</a:t>
            </a:r>
            <a:endParaRPr lang="tr-TR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836712"/>
            <a:ext cx="2376264" cy="50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Metin kutusu 44"/>
          <p:cNvSpPr txBox="1"/>
          <p:nvPr/>
        </p:nvSpPr>
        <p:spPr>
          <a:xfrm>
            <a:off x="330546" y="2410020"/>
            <a:ext cx="8554916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 2021 YILI </a:t>
            </a:r>
            <a:endParaRPr lang="en-US" sz="3200" b="1" spc="50" dirty="0">
              <a:ln w="0"/>
              <a:solidFill>
                <a:schemeClr val="tx2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libri"/>
              <a:ea typeface="+mj-ea"/>
              <a:cs typeface="Calibri"/>
            </a:endParaRPr>
          </a:p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YÖNETİMİN GÖZDEN GEÇİRME TOPLANTISI </a:t>
            </a:r>
          </a:p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(YGG) </a:t>
            </a:r>
            <a:endParaRPr lang="en-US" sz="3200" b="1" spc="50" dirty="0">
              <a:ln w="0"/>
              <a:solidFill>
                <a:schemeClr val="tx2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ea typeface="+mj-ea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57669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694291" y="481299"/>
            <a:ext cx="5976664" cy="6480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DÜZELTİCİ</a:t>
            </a:r>
            <a:r>
              <a:rPr lang="tr-TR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-ÖNLEYİCİ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FAALİYETLER</a:t>
            </a: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4063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488179"/>
              </p:ext>
            </p:extLst>
          </p:nvPr>
        </p:nvGraphicFramePr>
        <p:xfrm>
          <a:off x="470387" y="1343265"/>
          <a:ext cx="8203223" cy="2373384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71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5231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472728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Bulgu (DF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) </a:t>
                      </a: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Tanımı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 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ÖÜBD Başvurulan Proje Sayısı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513528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01.06.2021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472728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Geçici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-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472728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Kalıcı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0" i="0" kern="1200" dirty="0">
                          <a:solidFill>
                            <a:srgbClr val="1F062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 başvuruları konusunda deneyimli akademisyenlerin proje başvuru süreçleri hakkında bir sunum yapmaları</a:t>
                      </a:r>
                      <a:endParaRPr lang="tr-TR" dirty="0">
                        <a:solidFill>
                          <a:srgbClr val="1F062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  <p:graphicFrame>
        <p:nvGraphicFramePr>
          <p:cNvPr id="6" name="Tablo 5">
            <a:extLst>
              <a:ext uri="{FF2B5EF4-FFF2-40B4-BE49-F238E27FC236}">
                <a16:creationId xmlns:a16="http://schemas.microsoft.com/office/drawing/2014/main" id="{358F49DB-67A9-4A30-AB61-0A5CA1A55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09023"/>
              </p:ext>
            </p:extLst>
          </p:nvPr>
        </p:nvGraphicFramePr>
        <p:xfrm>
          <a:off x="470386" y="3884579"/>
          <a:ext cx="8203223" cy="2119383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71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5231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463303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Bulgu (DF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) </a:t>
                      </a: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Tanımı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0" i="0" kern="1200" dirty="0">
                          <a:solidFill>
                            <a:srgbClr val="1F062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ÖÜBD Yür1ütülmekte Olan Araştırma Projesi Sayısı</a:t>
                      </a:r>
                      <a:endParaRPr lang="tr-TR" dirty="0">
                        <a:solidFill>
                          <a:srgbClr val="1F062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: 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01.06.2021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Geçici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-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Kalıcı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Proje başvuruları konusunda deneyimli akademisyenlerin proje başvuru süreçleri hakkında bir sunum yapmaları.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165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694291" y="481299"/>
            <a:ext cx="5976664" cy="6480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DÜZELTİCİ</a:t>
            </a:r>
            <a:r>
              <a:rPr lang="tr-TR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-ÖNLEYİCİ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FAALİYETLER</a:t>
            </a: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4063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553341"/>
              </p:ext>
            </p:extLst>
          </p:nvPr>
        </p:nvGraphicFramePr>
        <p:xfrm>
          <a:off x="470388" y="1885208"/>
          <a:ext cx="8203223" cy="17526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71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5231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Bulgu (DF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) </a:t>
                      </a: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Tanımı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0" i="0" kern="1200" dirty="0">
                          <a:solidFill>
                            <a:srgbClr val="1F062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Ortak Yayın Sayısı Artış Oranı</a:t>
                      </a:r>
                      <a:endParaRPr lang="tr-TR" dirty="0">
                        <a:solidFill>
                          <a:srgbClr val="1F062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: 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0" i="0" kern="1200" dirty="0">
                          <a:solidFill>
                            <a:srgbClr val="1F062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22.03.2021</a:t>
                      </a:r>
                      <a:endParaRPr lang="tr-TR" dirty="0">
                        <a:solidFill>
                          <a:srgbClr val="1F062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Geçici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-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Kalıcı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0" i="0" kern="1200" dirty="0">
                          <a:solidFill>
                            <a:srgbClr val="1F062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Fakülte bünyesinde yer alan diğer departman akademisyenleri ile online toplantı düzenlenmesi.</a:t>
                      </a:r>
                      <a:endParaRPr lang="tr-TR" dirty="0">
                        <a:solidFill>
                          <a:srgbClr val="1F062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  <p:graphicFrame>
        <p:nvGraphicFramePr>
          <p:cNvPr id="6" name="Tablo 5">
            <a:extLst>
              <a:ext uri="{FF2B5EF4-FFF2-40B4-BE49-F238E27FC236}">
                <a16:creationId xmlns:a16="http://schemas.microsoft.com/office/drawing/2014/main" id="{358F49DB-67A9-4A30-AB61-0A5CA1A55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319605"/>
              </p:ext>
            </p:extLst>
          </p:nvPr>
        </p:nvGraphicFramePr>
        <p:xfrm>
          <a:off x="474610" y="4038617"/>
          <a:ext cx="8203223" cy="17526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71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5231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Bulgu (DF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) </a:t>
                      </a: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Tanımı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0" i="0" kern="1200" dirty="0">
                          <a:solidFill>
                            <a:srgbClr val="1F062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Üniversitelerle Yapılan Ortak Proje Sayısı Artış Oranı</a:t>
                      </a:r>
                      <a:endParaRPr lang="tr-TR" dirty="0">
                        <a:solidFill>
                          <a:srgbClr val="1F062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: 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15.06.2021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Geçici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-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Kalıcı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Akdeniz Üniversitesi ile yapılabilecek ortak projeler hakkında bir toplantı düzenlenmesi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314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694291" y="481299"/>
            <a:ext cx="5976664" cy="6480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DÜZELTİCİ</a:t>
            </a:r>
            <a:r>
              <a:rPr lang="tr-TR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-ÖNLEYİCİ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FAALİYETLER</a:t>
            </a: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4063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784316"/>
              </p:ext>
            </p:extLst>
          </p:nvPr>
        </p:nvGraphicFramePr>
        <p:xfrm>
          <a:off x="481605" y="1121989"/>
          <a:ext cx="8203223" cy="17526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71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5231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Bulgu (DF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) </a:t>
                      </a: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Tanımı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1" i="0" kern="1200" dirty="0" err="1">
                          <a:solidFill>
                            <a:srgbClr val="1F062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Major</a:t>
                      </a:r>
                      <a:r>
                        <a:rPr lang="tr-TR" sz="1800" b="1" i="0" kern="1200" dirty="0">
                          <a:solidFill>
                            <a:srgbClr val="1F062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Hata Sayısı</a:t>
                      </a:r>
                      <a:endParaRPr lang="tr-TR" b="1" dirty="0">
                        <a:solidFill>
                          <a:srgbClr val="1F062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: 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0" i="0" kern="1200" dirty="0">
                          <a:solidFill>
                            <a:srgbClr val="1F062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31.12.2021</a:t>
                      </a:r>
                      <a:endParaRPr lang="tr-TR" dirty="0">
                        <a:solidFill>
                          <a:srgbClr val="1F062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Geçici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1F0620"/>
                          </a:solidFill>
                        </a:rPr>
                        <a:t>-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Kalıcı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0" i="0" kern="1200" dirty="0">
                          <a:solidFill>
                            <a:srgbClr val="1F062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Laboratuvarda yer alan atıl cihazların kalibrasyon listesinden çıkartılması.</a:t>
                      </a:r>
                      <a:endParaRPr lang="tr-TR" dirty="0">
                        <a:solidFill>
                          <a:srgbClr val="1F062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  <p:graphicFrame>
        <p:nvGraphicFramePr>
          <p:cNvPr id="6" name="Tablo 5">
            <a:extLst>
              <a:ext uri="{FF2B5EF4-FFF2-40B4-BE49-F238E27FC236}">
                <a16:creationId xmlns:a16="http://schemas.microsoft.com/office/drawing/2014/main" id="{358F49DB-67A9-4A30-AB61-0A5CA1A55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246723"/>
              </p:ext>
            </p:extLst>
          </p:nvPr>
        </p:nvGraphicFramePr>
        <p:xfrm>
          <a:off x="469473" y="2989123"/>
          <a:ext cx="8203223" cy="202692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71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5231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Bulgu (DF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) </a:t>
                      </a: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Tanımı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1" i="0" kern="1200" dirty="0">
                          <a:solidFill>
                            <a:srgbClr val="1F062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Kalite Hedefleri Gerçekleşme Oranı</a:t>
                      </a:r>
                      <a:endParaRPr lang="tr-TR" b="1" dirty="0">
                        <a:solidFill>
                          <a:srgbClr val="1F062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: 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0" i="0" kern="1200" dirty="0">
                          <a:solidFill>
                            <a:srgbClr val="1F062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1.03.2021</a:t>
                      </a:r>
                      <a:endParaRPr lang="tr-TR" dirty="0">
                        <a:solidFill>
                          <a:srgbClr val="1F062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Geçici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-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Kalıcı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Bölüm akademisyenlerinin kalite sürecine dahil olmalarını sağlamak ve hedeflerin takibini 3 aylık veriler toplayarak kontrol etmek.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  <p:graphicFrame>
        <p:nvGraphicFramePr>
          <p:cNvPr id="8" name="Tablo 7">
            <a:extLst>
              <a:ext uri="{FF2B5EF4-FFF2-40B4-BE49-F238E27FC236}">
                <a16:creationId xmlns:a16="http://schemas.microsoft.com/office/drawing/2014/main" id="{D3CF7FF9-FFCD-4F3A-A1AB-078B719C2D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635586"/>
              </p:ext>
            </p:extLst>
          </p:nvPr>
        </p:nvGraphicFramePr>
        <p:xfrm>
          <a:off x="467351" y="5130577"/>
          <a:ext cx="8203223" cy="147828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23055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5280168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45663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Bulgu (DF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) </a:t>
                      </a: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Tanımı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1" i="0" kern="1200" dirty="0">
                          <a:solidFill>
                            <a:srgbClr val="1F062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Şikayet Çözüm Memnuniyet Oranı</a:t>
                      </a:r>
                      <a:endParaRPr lang="tr-TR" b="1" dirty="0">
                        <a:solidFill>
                          <a:srgbClr val="1F062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: 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tr-TR" sz="1800" kern="1200" dirty="0">
                          <a:solidFill>
                            <a:srgbClr val="1F062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1.06.2021</a:t>
                      </a:r>
                      <a:endParaRPr lang="tr-TR" dirty="0">
                        <a:solidFill>
                          <a:srgbClr val="1F062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Geçici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1F0620"/>
                          </a:solidFill>
                        </a:rPr>
                        <a:t>-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Kalıcı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0" i="0" kern="1200" dirty="0">
                          <a:solidFill>
                            <a:srgbClr val="1F062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Şikayet komisyonu ile toplantı gerçekleştirilecek.</a:t>
                      </a:r>
                      <a:endParaRPr lang="tr-TR" dirty="0">
                        <a:solidFill>
                          <a:srgbClr val="1F062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6444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168388" y="628902"/>
            <a:ext cx="6927589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İÇ DENETİM SONUCUNA DAYALI ÖZ DEĞERLENDİRME ve GÖRÜŞLERİNİZ</a:t>
            </a:r>
          </a:p>
        </p:txBody>
      </p:sp>
      <p:pic>
        <p:nvPicPr>
          <p:cNvPr id="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6606740-5A4B-1840-B422-4575E4AA1D2B}"/>
              </a:ext>
            </a:extLst>
          </p:cNvPr>
          <p:cNvSpPr txBox="1"/>
          <p:nvPr/>
        </p:nvSpPr>
        <p:spPr>
          <a:xfrm>
            <a:off x="1763688" y="2051222"/>
            <a:ext cx="53538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dirty="0">
                <a:solidFill>
                  <a:srgbClr val="1F0620"/>
                </a:solidFill>
              </a:rPr>
              <a:t>İnşaat Mühendisliği bölüm iç denetim KYS puanı %99 olarak hesaplanmıştır. İç denetimcilerimiz görüşleri ışığında geliştirmeler ve düzenlemeler planlanmıştır.</a:t>
            </a:r>
          </a:p>
        </p:txBody>
      </p:sp>
    </p:spTree>
    <p:extLst>
      <p:ext uri="{BB962C8B-B14F-4D97-AF65-F5344CB8AC3E}">
        <p14:creationId xmlns:p14="http://schemas.microsoft.com/office/powerpoint/2010/main" val="1346354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742309" y="464778"/>
            <a:ext cx="5659381" cy="8052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4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SÜREKLİ İYİLEŞTİRME ÖNERİLERİ</a:t>
            </a:r>
            <a:endParaRPr lang="en-US" sz="24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87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411204"/>
            <a:ext cx="1477697" cy="31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C1A0E53-80AE-6844-8C60-3F14B9EF00BA}"/>
              </a:ext>
            </a:extLst>
          </p:cNvPr>
          <p:cNvSpPr txBox="1"/>
          <p:nvPr/>
        </p:nvSpPr>
        <p:spPr>
          <a:xfrm>
            <a:off x="285991" y="1499784"/>
            <a:ext cx="85614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TR" dirty="0">
                <a:solidFill>
                  <a:srgbClr val="1F0620"/>
                </a:solidFill>
              </a:rPr>
              <a:t>Kalite çalışmaları sürecinde karşılaşılan bazı zorluklar sürecin sürdürülebilir olmasının önünde engel teşkil edebileceğini öngörüyoruz. Bunların başlıcaları ve iyileştirilmesi hususundaki öneriler aşağıda sıralanmıştır.</a:t>
            </a:r>
          </a:p>
          <a:p>
            <a:pPr algn="just"/>
            <a:endParaRPr lang="en-TR" dirty="0">
              <a:solidFill>
                <a:srgbClr val="1F062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en-TR" dirty="0">
                <a:solidFill>
                  <a:srgbClr val="1F0620"/>
                </a:solidFill>
              </a:rPr>
              <a:t>APDler ve kalite için sene içerisinde birden fazla kere akademisyenlerden talep edilen yayın ve proje bilgileri. </a:t>
            </a:r>
            <a:r>
              <a:rPr lang="en-TR" dirty="0">
                <a:solidFill>
                  <a:srgbClr val="00B050"/>
                </a:solidFill>
              </a:rPr>
              <a:t>APD online bilgi sistemine işlenen veriler kütüphane tarafından kontrol edilip sene sonu doğruda sistem tarafından kys.antalya.edu.tr adresine eklenmesi.</a:t>
            </a:r>
          </a:p>
          <a:p>
            <a:pPr marL="285750" indent="-285750" algn="just">
              <a:buFontTx/>
              <a:buChar char="-"/>
            </a:pPr>
            <a:endParaRPr lang="en-TR" dirty="0">
              <a:solidFill>
                <a:srgbClr val="1F0620"/>
              </a:solidFill>
            </a:endParaRPr>
          </a:p>
          <a:p>
            <a:pPr marL="285750" indent="-285750" algn="just">
              <a:buFontTx/>
              <a:buChar char="-"/>
            </a:pPr>
            <a:endParaRPr lang="en-TR" dirty="0">
              <a:solidFill>
                <a:srgbClr val="1F06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244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241579" y="649467"/>
            <a:ext cx="504056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MİSYON-VİZYON-POLİTİKA</a:t>
            </a: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72" y="450628"/>
            <a:ext cx="1872208" cy="39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490637" y="1291399"/>
            <a:ext cx="4189482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tr-TR" b="1" dirty="0">
                <a:solidFill>
                  <a:srgbClr val="000000"/>
                </a:solidFill>
                <a:latin typeface="Calibri"/>
                <a:ea typeface="Times New Roman" panose="02020603050405020304" pitchFamily="18" charset="0"/>
                <a:cs typeface="Calibri"/>
              </a:rPr>
              <a:t>  </a:t>
            </a:r>
            <a:endParaRPr lang="tr-TR" b="1" dirty="0"/>
          </a:p>
        </p:txBody>
      </p:sp>
      <p:sp>
        <p:nvSpPr>
          <p:cNvPr id="7" name="Dikdörtgen 6"/>
          <p:cNvSpPr/>
          <p:nvPr/>
        </p:nvSpPr>
        <p:spPr>
          <a:xfrm>
            <a:off x="490637" y="3508967"/>
            <a:ext cx="8352928" cy="1294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BİRİMİN VİZYONU</a:t>
            </a: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Yenilikçi, uygulama odaklı araştırmalar ve güncel eğitim politikalarıyla bilime katkı sunup geleceğin İnşaat Mühendislerini yetiştirmek.</a:t>
            </a:r>
            <a:endParaRPr lang="tr-TR" b="1" dirty="0">
              <a:solidFill>
                <a:srgbClr val="0C0D0D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490637" y="2027129"/>
            <a:ext cx="8352928" cy="1711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BİRİMİN MİSYONU</a:t>
            </a: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1F062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İnşaat Mühendisliği alanında bilimsel gelişmelere katkı sağlamak</a:t>
            </a: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1F062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Uygulamaya dönük eğitimlerle </a:t>
            </a:r>
            <a:r>
              <a:rPr lang="tr-TR" b="1" dirty="0" err="1">
                <a:solidFill>
                  <a:srgbClr val="1F062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sektörel</a:t>
            </a:r>
            <a:r>
              <a:rPr lang="tr-TR" b="1" dirty="0">
                <a:solidFill>
                  <a:srgbClr val="1F062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gelişmelere yeniliklere açık İnşaat Mühendisleri yetiştirmek.</a:t>
            </a:r>
          </a:p>
        </p:txBody>
      </p:sp>
    </p:spTree>
    <p:extLst>
      <p:ext uri="{BB962C8B-B14F-4D97-AF65-F5344CB8AC3E}">
        <p14:creationId xmlns:p14="http://schemas.microsoft.com/office/powerpoint/2010/main" val="1938822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533747" y="537546"/>
            <a:ext cx="440376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(GZFT) ANALİZİ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17147"/>
            <a:ext cx="2088232" cy="443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71D4A1E5-060A-49D3-A943-BEC00AFE7E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594672"/>
              </p:ext>
            </p:extLst>
          </p:nvPr>
        </p:nvGraphicFramePr>
        <p:xfrm>
          <a:off x="2076429" y="1288031"/>
          <a:ext cx="5097936" cy="5188708"/>
        </p:xfrm>
        <a:graphic>
          <a:graphicData uri="http://schemas.openxmlformats.org/drawingml/2006/table">
            <a:tbl>
              <a:tblPr/>
              <a:tblGrid>
                <a:gridCol w="1216727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286987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1297111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1297111">
                  <a:extLst>
                    <a:ext uri="{9D8B030D-6E8A-4147-A177-3AD203B41FA5}">
                      <a16:colId xmlns:a16="http://schemas.microsoft.com/office/drawing/2014/main" val="588152821"/>
                    </a:ext>
                  </a:extLst>
                </a:gridCol>
              </a:tblGrid>
              <a:tr h="56331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GÜÇLÜ YÖNLER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ZAYIF YÖNLER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FIRSATLAR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TEHDİTLER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G1- %100 </a:t>
                      </a:r>
                      <a:r>
                        <a:rPr lang="en-US" sz="800" b="0" i="0" u="none" strike="noStrike" dirty="0" err="1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  <a:r>
                        <a:rPr lang="en-US" sz="800" b="0" i="0" u="none" strike="noStrike" dirty="0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eğitim</a:t>
                      </a:r>
                      <a:r>
                        <a:rPr lang="en-US" sz="800" b="0" i="0" u="none" strike="noStrike" dirty="0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verilmesi</a:t>
                      </a:r>
                      <a:endParaRPr lang="en-US" sz="800" b="0" i="0" u="none" strike="noStrike" dirty="0">
                        <a:solidFill>
                          <a:srgbClr val="1F062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Z1-Akademik  personelin sayıca yetersiz olması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F1-OSB'ye yakın olunması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T1- Ülkemizde mezun inşaat mühendisi sayısının son yıllarda çok hızlı şekilde artması, sektörel rekabeti arttırmış ve bölümün tercih edilebilirliğini düşürmüştür.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G2-Deneyimli,farklı kültürlerden,genç,dinamik ve ulaşılabilir akademik kadro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Z2-Doktora programının olmaması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F2-Antalya ve çevresinde bulunan ve açılması planlanan yeni üniversiteler varlığı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T2-Ekonomik krizin özellikle inşaat sektörünü etkilemesi.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G3-Farklı kültürlerden öğrencilerin birlikte çalışması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Z3- Laboratuvar alanlarının yetersiz olması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F3-İş hayatında İngilizce dilinin avantaj sağlaması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T3- Antalya ve çevresinde açılması planlanan yeni üniversiteler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G4-Müfredatın ihtiyaçlara  uygun olarak güncellenmesi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Z4-Öğretim üyelerinin ve araştırma görevlilerinin idari yüklerinin fazlalığı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F4-Uluslararası akademik personelin yurtdışı bağlantılarının öğrenciler açısından fırsat teşkil etmesi.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T4-Yatay geçiş yapıp giden öğrenciler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G5-Öğrenci odaklı olunması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Z5 - Laboratuvar ekipmanlarının yetersizliği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F5- Antalya'nın sosyokültürel ve ekonomik açıdan bir çok büyükşehire nazaran daha yaşanılabilir bir yer olması.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T5 - Mezun istihdamlarında belirli üniversitelerin tercih edilmesi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91738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G6- Öğrencilerin Ulusal ve Uluslararası Yarışmalara katılabilmesi ve başarılı olması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TR" sz="800" b="0" i="0" u="none" strike="noStrike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TR" sz="800" b="0" i="0" u="none" strike="noStrike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T6 - Covid 19 Pandemisinin öğrencileri kendi şehirlerinde bulunan üniversiteleri tercih etmeye itmesi.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09110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G8 - Öğrenci versiyonları kullanılarak mesleki bilgisayar programları eğitiminin  öğrencilere verilmesi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TR" sz="800" b="0" i="0" u="none" strike="noStrike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TR" sz="700" b="0" i="0" u="none" strike="noStrike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TR" sz="700" b="0" i="0" u="none" strike="noStrike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6123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G7-Öğrencilerin yarışma ve proje aşamalarında bölüm laboratuvarlarını kullanabilmesi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TR" sz="800" b="0" i="0" u="none" strike="noStrike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TR" sz="800" b="0" i="0" u="none" strike="noStrike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TR" sz="800" b="0" i="0" u="none" strike="noStrike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738203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G8-  İnşaat MühendisliğiBölümü Yapı Topluluğunun aktif çalışması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TR" sz="1050" b="1" i="0" u="none" strike="noStrike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TR" sz="1050" b="1" i="0" u="none" strike="noStrike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TR" sz="800" b="0" i="0" u="none" strike="noStrike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513874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G9 - Öğrenciler açısından akademik personelin kolay erişilebilirliği.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TR" sz="1050" b="1" i="0" u="none" strike="noStrike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TR" sz="600" b="0" i="0" u="none" strike="noStrike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TR" sz="800" b="0" i="0" u="none" strike="noStrike" dirty="0">
                          <a:solidFill>
                            <a:srgbClr val="1F062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29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984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76429" y="423861"/>
            <a:ext cx="5076628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8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250146"/>
              </p:ext>
            </p:extLst>
          </p:nvPr>
        </p:nvGraphicFramePr>
        <p:xfrm>
          <a:off x="2055121" y="1136821"/>
          <a:ext cx="5097936" cy="5585261"/>
        </p:xfrm>
        <a:graphic>
          <a:graphicData uri="http://schemas.openxmlformats.org/drawingml/2006/table">
            <a:tbl>
              <a:tblPr/>
              <a:tblGrid>
                <a:gridCol w="1631961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726198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1739777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</a:tblGrid>
              <a:tr h="50487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OLMA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BEKLENTİSİ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298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Rektörlük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Kurumu Yönetme Sorumluluğu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Mevzuata Uyum,Akademik Başarı-Öğrenci Memnuniyeti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298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Dekanlık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Fakülte Yönetme Sorumluluğu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Mevzuata Uyum,Akademik Başarı-Öğrenci Memnuniyeti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052034"/>
                  </a:ext>
                </a:extLst>
              </a:tr>
              <a:tr h="298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Bölüm Akademik Personeli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Akademik Hizmet Verme Sorumluluğu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 Başarısı-Akademik Çalışmalar İçin Destek-Güçlü İletişim ve Empati-Kurumsal Yapı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619232"/>
                  </a:ext>
                </a:extLst>
              </a:tr>
              <a:tr h="298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İdari Personel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İdari Hizmet Verme Sorumluluğu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Güçlü İletişim ve Kurumsal Yapı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111555"/>
                  </a:ext>
                </a:extLst>
              </a:tr>
              <a:tr h="298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YÖK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Mevzuat Yaratıcı Üst Kurum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Mevzuata Uyum, Eğitim ve araştırma alanlarında başarı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298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Devam Eden Öğrenci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Hizmeti kullanan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Kaliteli Eğitim,Kariyer Planlama,Güçlü İletişim, Kurumsal Yapı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298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Mezun Öğrenci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Hizmetten Faydalanmış Olması,Kurumun Dış Yüzü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Etkin İletişim,Kariyer Planlaması,Marka Değeri Artışı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  <a:tr h="298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Potansiyel Öğrenci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Tercih Etme Olasılığı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Etkin İletişim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91738"/>
                  </a:ext>
                </a:extLst>
              </a:tr>
              <a:tr h="298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Üniversiteler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Ortak Pazarda Rekabet,Bilgi Paylaşımı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Sürdürülebilir Bilgi Paylaşımı, Etkili iletişim, Ortak Araştırma-Geliştirme Faaliyetleri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09110"/>
                  </a:ext>
                </a:extLst>
              </a:tr>
              <a:tr h="298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TÜBİTAK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Hibe  Sağlayıcı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Projeler Üretilerek Bilimin Yaygınlaştırılması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61239"/>
                  </a:ext>
                </a:extLst>
              </a:tr>
              <a:tr h="298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 Velileri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Dolaylı Müşteri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Kaliteli Eğitim,Sosyal İmkanlar,Kariyer Planlama,Güçlü İletişim, Kurumsal Yapı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738203"/>
                  </a:ext>
                </a:extLst>
              </a:tr>
              <a:tr h="298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AOSB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Üniversite-Sanayi İşbirliği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Sürdürülebilir İşbirliği,Problemlere Bilimsel Çözüm,Nitelikli Mezun ve Stajyer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513874"/>
                  </a:ext>
                </a:extLst>
              </a:tr>
              <a:tr h="298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Medya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Tanıtım ve Reklam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Doğru ve Zamanında İletilen Bilgi,Güçlü İletişim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29262"/>
                  </a:ext>
                </a:extLst>
              </a:tr>
              <a:tr h="298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İnşaat Mühendisleri Odası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İşbirliği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İnşaat Mühendisleri arasında iletişim, seminer vb. işbirlikleri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300749"/>
                  </a:ext>
                </a:extLst>
              </a:tr>
              <a:tr h="298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Yapı Topluluğu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 aktiviteleri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Öğrrenci aktivitelerinin oluşturulması, seminer ve konferans düzenlenmesi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431289"/>
                  </a:ext>
                </a:extLst>
              </a:tr>
              <a:tr h="298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YÖKAK ve ISO Bağımsız  Dış Denetçi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Kalite Denetimleri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YÖKAK ve ISO kapsamında kalite çalışmalarının gerçekleştirilmesi.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661676"/>
                  </a:ext>
                </a:extLst>
              </a:tr>
              <a:tr h="298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Kısmi zamanlı çalışan öğrenciler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 Üretme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Ücret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Verimli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Çalışma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Ortamı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Üretme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Tecrübe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edinme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796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836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Metin kutusu 4">
            <a:extLst>
              <a:ext uri="{FF2B5EF4-FFF2-40B4-BE49-F238E27FC236}">
                <a16:creationId xmlns:a16="http://schemas.microsoft.com/office/drawing/2014/main" id="{57C0E41D-3DD4-4068-B64C-DBA801AC6D69}"/>
              </a:ext>
            </a:extLst>
          </p:cNvPr>
          <p:cNvSpPr txBox="1"/>
          <p:nvPr/>
        </p:nvSpPr>
        <p:spPr>
          <a:xfrm>
            <a:off x="471160" y="761596"/>
            <a:ext cx="8201679" cy="5886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MEVCUT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KAYNAK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LAR ve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İHTİYA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ÇLAR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(FİZİKİ, MALZEME, TEÇHİZAT, EKİPMAN vb.)</a:t>
            </a:r>
            <a:endParaRPr lang="en-US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6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89" y="332656"/>
            <a:ext cx="1607689" cy="428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6" name="Tablo 65">
            <a:extLst>
              <a:ext uri="{FF2B5EF4-FFF2-40B4-BE49-F238E27FC236}">
                <a16:creationId xmlns:a16="http://schemas.microsoft.com/office/drawing/2014/main" id="{8304B644-425E-4186-B593-E25613CE91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977417"/>
              </p:ext>
            </p:extLst>
          </p:nvPr>
        </p:nvGraphicFramePr>
        <p:xfrm>
          <a:off x="1696178" y="1385082"/>
          <a:ext cx="5472441" cy="4351053"/>
        </p:xfrm>
        <a:graphic>
          <a:graphicData uri="http://schemas.openxmlformats.org/drawingml/2006/table">
            <a:tbl>
              <a:tblPr/>
              <a:tblGrid>
                <a:gridCol w="1041192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101315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1109978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1109978">
                  <a:extLst>
                    <a:ext uri="{9D8B030D-6E8A-4147-A177-3AD203B41FA5}">
                      <a16:colId xmlns:a16="http://schemas.microsoft.com/office/drawing/2014/main" val="3383282758"/>
                    </a:ext>
                  </a:extLst>
                </a:gridCol>
                <a:gridCol w="1109978">
                  <a:extLst>
                    <a:ext uri="{9D8B030D-6E8A-4147-A177-3AD203B41FA5}">
                      <a16:colId xmlns:a16="http://schemas.microsoft.com/office/drawing/2014/main" val="494559924"/>
                    </a:ext>
                  </a:extLst>
                </a:gridCol>
              </a:tblGrid>
              <a:tr h="48399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BİRİMİ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MEVCUT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36878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Hidrolik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İnş. Müh.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Yok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Fiziki, Teknolojik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Araştırma ve Eğitim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28648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28648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  <a:tr h="28648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91738"/>
                  </a:ext>
                </a:extLst>
              </a:tr>
              <a:tr h="28648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09110"/>
                  </a:ext>
                </a:extLst>
              </a:tr>
              <a:tr h="28648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61239"/>
                  </a:ext>
                </a:extLst>
              </a:tr>
              <a:tr h="28648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738203"/>
                  </a:ext>
                </a:extLst>
              </a:tr>
              <a:tr h="28648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513874"/>
                  </a:ext>
                </a:extLst>
              </a:tr>
              <a:tr h="28648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29262"/>
                  </a:ext>
                </a:extLst>
              </a:tr>
              <a:tr h="28648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300749"/>
                  </a:ext>
                </a:extLst>
              </a:tr>
              <a:tr h="28648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431289"/>
                  </a:ext>
                </a:extLst>
              </a:tr>
              <a:tr h="28648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661676"/>
                  </a:ext>
                </a:extLst>
              </a:tr>
              <a:tr h="28648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796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94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Metin kutusu 4">
            <a:extLst>
              <a:ext uri="{FF2B5EF4-FFF2-40B4-BE49-F238E27FC236}">
                <a16:creationId xmlns:a16="http://schemas.microsoft.com/office/drawing/2014/main" id="{57C0E41D-3DD4-4068-B64C-DBA801AC6D69}"/>
              </a:ext>
            </a:extLst>
          </p:cNvPr>
          <p:cNvSpPr txBox="1"/>
          <p:nvPr/>
        </p:nvSpPr>
        <p:spPr>
          <a:xfrm>
            <a:off x="1570007" y="344252"/>
            <a:ext cx="5901761" cy="9221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MEVCUT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KAYNAK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LAR ve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İHTİYA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ÇLAR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(TEKNOLOJİK, YAZILIM, DONANIM vb.)</a:t>
            </a:r>
            <a:endParaRPr lang="en-US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6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78" y="245892"/>
            <a:ext cx="1569900" cy="333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6" name="Tablo 65">
            <a:extLst>
              <a:ext uri="{FF2B5EF4-FFF2-40B4-BE49-F238E27FC236}">
                <a16:creationId xmlns:a16="http://schemas.microsoft.com/office/drawing/2014/main" id="{4E4BC37B-8B6C-4421-8472-B24C6619D2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399618"/>
              </p:ext>
            </p:extLst>
          </p:nvPr>
        </p:nvGraphicFramePr>
        <p:xfrm>
          <a:off x="1696178" y="1385082"/>
          <a:ext cx="5472441" cy="5518732"/>
        </p:xfrm>
        <a:graphic>
          <a:graphicData uri="http://schemas.openxmlformats.org/drawingml/2006/table">
            <a:tbl>
              <a:tblPr/>
              <a:tblGrid>
                <a:gridCol w="1041192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101315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1109978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1109978">
                  <a:extLst>
                    <a:ext uri="{9D8B030D-6E8A-4147-A177-3AD203B41FA5}">
                      <a16:colId xmlns:a16="http://schemas.microsoft.com/office/drawing/2014/main" val="3383282758"/>
                    </a:ext>
                  </a:extLst>
                </a:gridCol>
                <a:gridCol w="1109978">
                  <a:extLst>
                    <a:ext uri="{9D8B030D-6E8A-4147-A177-3AD203B41FA5}">
                      <a16:colId xmlns:a16="http://schemas.microsoft.com/office/drawing/2014/main" val="494559924"/>
                    </a:ext>
                  </a:extLst>
                </a:gridCol>
              </a:tblGrid>
              <a:tr h="56331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BİRİMİ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MEVCUT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SAP2000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İnş. Müh.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Yok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Yazılım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Eğitim, Araştırma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Flow3d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İnş. Müh.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Yok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Yazılım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Eğitim, Araştırma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ArcGIS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İnş. Müh.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Yok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Yazılım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Eğitim</a:t>
                      </a:r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Araştırma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91738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09110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6123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738203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513874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2926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30074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43128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661676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796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165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Metin kutusu 4">
            <a:extLst>
              <a:ext uri="{FF2B5EF4-FFF2-40B4-BE49-F238E27FC236}">
                <a16:creationId xmlns:a16="http://schemas.microsoft.com/office/drawing/2014/main" id="{57C0E41D-3DD4-4068-B64C-DBA801AC6D69}"/>
              </a:ext>
            </a:extLst>
          </p:cNvPr>
          <p:cNvSpPr txBox="1"/>
          <p:nvPr/>
        </p:nvSpPr>
        <p:spPr>
          <a:xfrm>
            <a:off x="1789470" y="157316"/>
            <a:ext cx="5869859" cy="10795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MEVCUT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KAYNAK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LAR ve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İHTİYA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ÇLAR</a:t>
            </a:r>
          </a:p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(İŞ GÜCÜ-İNSAN KAYNAĞI)</a:t>
            </a:r>
            <a:endParaRPr lang="en-US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6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78" y="304675"/>
            <a:ext cx="1690292" cy="35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6" name="Tablo 65">
            <a:extLst>
              <a:ext uri="{FF2B5EF4-FFF2-40B4-BE49-F238E27FC236}">
                <a16:creationId xmlns:a16="http://schemas.microsoft.com/office/drawing/2014/main" id="{0F23ED71-2D0A-4A91-BB06-5711D16008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398727"/>
              </p:ext>
            </p:extLst>
          </p:nvPr>
        </p:nvGraphicFramePr>
        <p:xfrm>
          <a:off x="1696178" y="1385082"/>
          <a:ext cx="5472441" cy="5540510"/>
        </p:xfrm>
        <a:graphic>
          <a:graphicData uri="http://schemas.openxmlformats.org/drawingml/2006/table">
            <a:tbl>
              <a:tblPr/>
              <a:tblGrid>
                <a:gridCol w="1041192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101315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1109978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1109978">
                  <a:extLst>
                    <a:ext uri="{9D8B030D-6E8A-4147-A177-3AD203B41FA5}">
                      <a16:colId xmlns:a16="http://schemas.microsoft.com/office/drawing/2014/main" val="3383282758"/>
                    </a:ext>
                  </a:extLst>
                </a:gridCol>
                <a:gridCol w="1109978">
                  <a:extLst>
                    <a:ext uri="{9D8B030D-6E8A-4147-A177-3AD203B41FA5}">
                      <a16:colId xmlns:a16="http://schemas.microsoft.com/office/drawing/2014/main" val="494559924"/>
                    </a:ext>
                  </a:extLst>
                </a:gridCol>
              </a:tblGrid>
              <a:tr h="56331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BİRİMİ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MEVCUT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Öğretim Üyesi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İnş. Müh.</a:t>
                      </a:r>
                    </a:p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5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İnsan Kaynağı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Geoteknik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ve Yapı alanında uzman 2 kişi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91738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09110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6123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738203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513874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2926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30074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43128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661676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796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389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14023" y="525848"/>
            <a:ext cx="5265420" cy="845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SKORU YÜKSEK OLAN ve AKSİYON GEREKTİREN 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RİS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KLER</a:t>
            </a:r>
            <a:endParaRPr lang="en-US" sz="28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>
              <a:spcAft>
                <a:spcPts val="600"/>
              </a:spcAft>
            </a:pPr>
            <a:endParaRPr lang="en-US"/>
          </a:p>
        </p:txBody>
      </p:sp>
      <p:sp>
        <p:nvSpPr>
          <p:cNvPr id="12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9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357420"/>
              </p:ext>
            </p:extLst>
          </p:nvPr>
        </p:nvGraphicFramePr>
        <p:xfrm>
          <a:off x="533400" y="1546896"/>
          <a:ext cx="8203223" cy="1483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6374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Riskin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Tanımı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1F0620"/>
                          </a:solidFill>
                        </a:rPr>
                        <a:t>Z1- Akademik Personel Sayısının Yetersiz Olması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1F0620"/>
                          </a:solidFill>
                        </a:rPr>
                        <a:t>30.09.2022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Sorumlu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Birim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1F0620"/>
                          </a:solidFill>
                        </a:rPr>
                        <a:t>Rektörlük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Önleyici Faaliyet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1F0620"/>
                          </a:solidFill>
                        </a:rPr>
                        <a:t>Akademik Personel İstihdamı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  <p:graphicFrame>
        <p:nvGraphicFramePr>
          <p:cNvPr id="11" name="Tablo 10">
            <a:extLst>
              <a:ext uri="{FF2B5EF4-FFF2-40B4-BE49-F238E27FC236}">
                <a16:creationId xmlns:a16="http://schemas.microsoft.com/office/drawing/2014/main" id="{B2073E4C-6FFB-41D1-8FAD-DA74ECD98E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240005"/>
              </p:ext>
            </p:extLst>
          </p:nvPr>
        </p:nvGraphicFramePr>
        <p:xfrm>
          <a:off x="533399" y="3301719"/>
          <a:ext cx="8203223" cy="1483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6374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Riskin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Tanımı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1F0620"/>
                          </a:solidFill>
                        </a:rPr>
                        <a:t>Z3- Laboratuvar Alanlarının Yetersiz Olması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1F0620"/>
                          </a:solidFill>
                        </a:rPr>
                        <a:t>30.12.2022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Sorumlu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Birim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1F0620"/>
                          </a:solidFill>
                        </a:rPr>
                        <a:t>Rektörlük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Önleyici Faaliyet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1F0620"/>
                          </a:solidFill>
                        </a:rPr>
                        <a:t>Laboratuvar alanı tahsis edilmesi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  <p:graphicFrame>
        <p:nvGraphicFramePr>
          <p:cNvPr id="16" name="Tablo 15">
            <a:extLst>
              <a:ext uri="{FF2B5EF4-FFF2-40B4-BE49-F238E27FC236}">
                <a16:creationId xmlns:a16="http://schemas.microsoft.com/office/drawing/2014/main" id="{06FE17E2-87AA-4EE1-ADC8-BAB9F2A8DC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743493"/>
              </p:ext>
            </p:extLst>
          </p:nvPr>
        </p:nvGraphicFramePr>
        <p:xfrm>
          <a:off x="533398" y="5027990"/>
          <a:ext cx="8203223" cy="1483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6374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Riskin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Tanımı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1F0620"/>
                          </a:solidFill>
                        </a:rPr>
                        <a:t>Z5- Laboratuvar Ekipmanlarının Yetersizliği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1F0620"/>
                          </a:solidFill>
                        </a:rPr>
                        <a:t>Rektörlük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Sorumlu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Birim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1F0620"/>
                          </a:solidFill>
                        </a:rPr>
                        <a:t>30.12.2022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Önleyici Faaliyet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1F0620"/>
                          </a:solidFill>
                        </a:rPr>
                        <a:t>Laboratuvar ekipmanı alımı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730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986117" y="320820"/>
            <a:ext cx="547136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(ANKET ANALİZLERİ)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4AA9164-0F9D-A24F-AE0E-D34EF04B63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4155158"/>
              </p:ext>
            </p:extLst>
          </p:nvPr>
        </p:nvGraphicFramePr>
        <p:xfrm>
          <a:off x="1456730" y="1427206"/>
          <a:ext cx="6000750" cy="2452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1AE7B1D-E7CF-314C-853E-99C7C2F048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9778948"/>
              </p:ext>
            </p:extLst>
          </p:nvPr>
        </p:nvGraphicFramePr>
        <p:xfrm>
          <a:off x="1456730" y="3880022"/>
          <a:ext cx="6001200" cy="245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66700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Özel 2">
      <a:dk1>
        <a:srgbClr val="8AD0D5"/>
      </a:dk1>
      <a:lt1>
        <a:sysClr val="window" lastClr="FFFFFF"/>
      </a:lt1>
      <a:dk2>
        <a:srgbClr val="1E5155"/>
      </a:dk2>
      <a:lt2>
        <a:srgbClr val="BFBFBF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576</TotalTime>
  <Words>1204</Words>
  <Application>Microsoft Macintosh PowerPoint</Application>
  <PresentationFormat>On-screen Show (4:3)</PresentationFormat>
  <Paragraphs>360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 3</vt:lpstr>
      <vt:lpstr>İyon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YILI  YGG SUNUMU  MEZUNLAR OFİSİ ve KARİYER GELİŞTİRME KOORDİNATÖRLÜĞÜ SÜRECİ  30/12/2019</dc:title>
  <dc:creator>Ali Engin DORUM</dc:creator>
  <cp:lastModifiedBy>Özgün AKDEĞİRMEN</cp:lastModifiedBy>
  <cp:revision>56</cp:revision>
  <dcterms:created xsi:type="dcterms:W3CDTF">2020-01-20T10:44:30Z</dcterms:created>
  <dcterms:modified xsi:type="dcterms:W3CDTF">2022-02-21T12:56:48Z</dcterms:modified>
</cp:coreProperties>
</file>