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88" r:id="rId3"/>
    <p:sldId id="347" r:id="rId4"/>
    <p:sldId id="346" r:id="rId5"/>
    <p:sldId id="320" r:id="rId6"/>
    <p:sldId id="363" r:id="rId7"/>
    <p:sldId id="364" r:id="rId8"/>
    <p:sldId id="285" r:id="rId9"/>
    <p:sldId id="353" r:id="rId10"/>
    <p:sldId id="352" r:id="rId11"/>
    <p:sldId id="357" r:id="rId12"/>
    <p:sldId id="278" r:id="rId13"/>
    <p:sldId id="36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20"/>
            <p14:sldId id="363"/>
            <p14:sldId id="364"/>
            <p14:sldId id="285"/>
            <p14:sldId id="353"/>
            <p14:sldId id="352"/>
            <p14:sldId id="357"/>
            <p14:sldId id="278"/>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26"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solidFill>
                  <a:sysClr val="windowText" lastClr="000000"/>
                </a:solidFill>
              </a:rPr>
              <a:t>Hukuk Müşavirliği Memnuniyet Anket</a:t>
            </a:r>
            <a:r>
              <a:rPr lang="en-US" b="1" baseline="0">
                <a:solidFill>
                  <a:sysClr val="windowText" lastClr="000000"/>
                </a:solidFill>
              </a:rPr>
              <a:t> Analizi</a:t>
            </a:r>
            <a:endParaRPr lang="en-US" b="1">
              <a:solidFill>
                <a:sysClr val="windowText" lastClr="000000"/>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dLbl>
              <c:idx val="8"/>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13D-4B71-A15D-7FF3444F735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İdari!$A$2:$F$2</c:f>
              <c:strCache>
                <c:ptCount val="6"/>
                <c:pt idx="0">
                  <c:v>1- Hukuk Müşavirliği çalışanlarına kolay erişim sağlarım. / I have convenient access to Legal Office staff. </c:v>
                </c:pt>
                <c:pt idx="1">
                  <c:v>2- Yöneltilen soru/sorun ve taleplere karşı üslup ve yaklaşımlarından memnunum. / I am satisfied with the way they approach problems, questions and demands. </c:v>
                </c:pt>
                <c:pt idx="2">
                  <c:v>3- Talep ettiğimiz hizmetler için hızlı ve doğru çözümler üretir/bilgilendirir. / They produce quick and accurate solutions, and inform us regarding the services we demand. </c:v>
                </c:pt>
                <c:pt idx="3">
                  <c:v>4- Danışılan konularda tatmin edici yönlendirme yapılır. / They provide adequate guidance on consulted issues. </c:v>
                </c:pt>
                <c:pt idx="4">
                  <c:v>5- Genel olarak müşavirliğinin faaliyetlerinden memnunum. / I am generally satisfied with the operation of the legal office. </c:v>
                </c:pt>
                <c:pt idx="5">
                  <c:v>Ortalama</c:v>
                </c:pt>
              </c:strCache>
            </c:strRef>
          </c:cat>
          <c:val>
            <c:numRef>
              <c:f>İdari!$A$46:$F$46</c:f>
              <c:numCache>
                <c:formatCode>0%</c:formatCode>
                <c:ptCount val="6"/>
                <c:pt idx="0">
                  <c:v>0.93023255813953498</c:v>
                </c:pt>
                <c:pt idx="1">
                  <c:v>0.93023255813953498</c:v>
                </c:pt>
                <c:pt idx="2">
                  <c:v>0.89302325581395348</c:v>
                </c:pt>
                <c:pt idx="3">
                  <c:v>0.89767441860465114</c:v>
                </c:pt>
                <c:pt idx="4">
                  <c:v>0.91627906976744189</c:v>
                </c:pt>
                <c:pt idx="5">
                  <c:v>0.90476190476190488</c:v>
                </c:pt>
              </c:numCache>
            </c:numRef>
          </c:val>
          <c:extLst>
            <c:ext xmlns:c16="http://schemas.microsoft.com/office/drawing/2014/chart" uri="{C3380CC4-5D6E-409C-BE32-E72D297353CC}">
              <c16:uniqueId val="{00000001-FF09-4247-914F-31ACF4A35F96}"/>
            </c:ext>
          </c:extLst>
        </c:ser>
        <c:dLbls>
          <c:showLegendKey val="0"/>
          <c:showVal val="0"/>
          <c:showCatName val="0"/>
          <c:showSerName val="0"/>
          <c:showPercent val="0"/>
          <c:showBubbleSize val="0"/>
        </c:dLbls>
        <c:gapWidth val="219"/>
        <c:overlap val="-27"/>
        <c:axId val="166285920"/>
        <c:axId val="166286480"/>
      </c:barChart>
      <c:catAx>
        <c:axId val="16628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66286480"/>
        <c:crosses val="autoZero"/>
        <c:auto val="1"/>
        <c:lblAlgn val="ctr"/>
        <c:lblOffset val="100"/>
        <c:noMultiLvlLbl val="0"/>
      </c:catAx>
      <c:valAx>
        <c:axId val="16628648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285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24.02.2022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24.02.2022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24.02.2022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24.02.2022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24.02.2022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24.02.2022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139372" y="5048242"/>
            <a:ext cx="3456384" cy="892552"/>
          </a:xfrm>
          <a:prstGeom prst="rect">
            <a:avLst/>
          </a:prstGeom>
          <a:noFill/>
        </p:spPr>
        <p:txBody>
          <a:bodyPr wrap="square" rtlCol="0">
            <a:spAutoFit/>
          </a:bodyPr>
          <a:lstStyle/>
          <a:p>
            <a:r>
              <a:rPr lang="en-US" sz="2400" b="1" dirty="0" smtClean="0">
                <a:solidFill>
                  <a:schemeClr val="accent5">
                    <a:lumMod val="50000"/>
                  </a:schemeClr>
                </a:solidFill>
              </a:rPr>
              <a:t>  HUKUK MÜŞAVİRLİĞİ</a:t>
            </a:r>
            <a:endParaRPr lang="tr-TR" sz="2400" b="1" dirty="0">
              <a:solidFill>
                <a:schemeClr val="accent5">
                  <a:lumMod val="50000"/>
                </a:schemeClr>
              </a:solidFill>
            </a:endParaRPr>
          </a:p>
          <a:p>
            <a:r>
              <a:rPr lang="tr-TR" sz="2800" b="1" dirty="0">
                <a:solidFill>
                  <a:schemeClr val="accent5">
                    <a:lumMod val="50000"/>
                  </a:schemeClr>
                </a:solidFill>
              </a:rPr>
              <a:t>   </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92856452"/>
              </p:ext>
            </p:extLst>
          </p:nvPr>
        </p:nvGraphicFramePr>
        <p:xfrm>
          <a:off x="470388" y="1885208"/>
          <a:ext cx="8203223" cy="175260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en-US"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Yeterli KYS personel olmadığı görülmüştür. Personel talebinde bulunulmalıdı</a:t>
                      </a:r>
                      <a:r>
                        <a:rPr lang="en-US" dirty="0" smtClean="0">
                          <a:solidFill>
                            <a:srgbClr val="0C0D0D"/>
                          </a:solidFill>
                        </a:rPr>
                        <a:t>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en-US" dirty="0" smtClean="0">
                          <a:solidFill>
                            <a:srgbClr val="0C0D0D"/>
                          </a:solidFill>
                        </a:rPr>
                        <a:t>01.06.2022</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r>
                        <a:rPr lang="en-US"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en-US" dirty="0" err="1" smtClean="0">
                          <a:solidFill>
                            <a:srgbClr val="0C0D0D"/>
                          </a:solidFill>
                        </a:rPr>
                        <a:t>Mentör</a:t>
                      </a:r>
                      <a:r>
                        <a:rPr lang="en-US" dirty="0" smtClean="0">
                          <a:solidFill>
                            <a:srgbClr val="0C0D0D"/>
                          </a:solidFill>
                        </a:rPr>
                        <a:t> </a:t>
                      </a:r>
                      <a:r>
                        <a:rPr lang="en-US" dirty="0" err="1" smtClean="0">
                          <a:solidFill>
                            <a:srgbClr val="0C0D0D"/>
                          </a:solidFill>
                        </a:rPr>
                        <a:t>atanması</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r>
                        <a:rPr lang="tr-TR" baseline="0" dirty="0" smtClean="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en-US" dirty="0" err="1" smtClean="0">
                          <a:solidFill>
                            <a:srgbClr val="0C0D0D"/>
                          </a:solidFill>
                        </a:rPr>
                        <a:t>Personelin</a:t>
                      </a:r>
                      <a:r>
                        <a:rPr lang="en-US" dirty="0" smtClean="0">
                          <a:solidFill>
                            <a:srgbClr val="0C0D0D"/>
                          </a:solidFill>
                        </a:rPr>
                        <a:t> </a:t>
                      </a:r>
                      <a:r>
                        <a:rPr lang="en-US" dirty="0" err="1" smtClean="0">
                          <a:solidFill>
                            <a:srgbClr val="0C0D0D"/>
                          </a:solidFill>
                        </a:rPr>
                        <a:t>kalite</a:t>
                      </a:r>
                      <a:r>
                        <a:rPr lang="en-US" dirty="0" smtClean="0">
                          <a:solidFill>
                            <a:srgbClr val="0C0D0D"/>
                          </a:solidFill>
                        </a:rPr>
                        <a:t> </a:t>
                      </a:r>
                      <a:r>
                        <a:rPr lang="en-US" dirty="0" err="1" smtClean="0">
                          <a:solidFill>
                            <a:srgbClr val="0C0D0D"/>
                          </a:solidFill>
                        </a:rPr>
                        <a:t>eğitimlerine</a:t>
                      </a:r>
                      <a:r>
                        <a:rPr lang="en-US" baseline="0" dirty="0" smtClean="0">
                          <a:solidFill>
                            <a:srgbClr val="0C0D0D"/>
                          </a:solidFill>
                        </a:rPr>
                        <a:t> </a:t>
                      </a:r>
                      <a:r>
                        <a:rPr lang="en-US" baseline="0" dirty="0" err="1" smtClean="0">
                          <a:solidFill>
                            <a:srgbClr val="0C0D0D"/>
                          </a:solidFill>
                        </a:rPr>
                        <a:t>katılımı</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1168388" y="1893455"/>
            <a:ext cx="6620968" cy="3904673"/>
          </a:xfrm>
        </p:spPr>
        <p:txBody>
          <a:bodyPr/>
          <a:lstStyle/>
          <a:p>
            <a:pPr algn="ctr"/>
            <a:r>
              <a:rPr lang="en-US" b="1" dirty="0" err="1" smtClean="0">
                <a:solidFill>
                  <a:srgbClr val="0F2303"/>
                </a:solidFill>
              </a:rPr>
              <a:t>Hukuk</a:t>
            </a:r>
            <a:r>
              <a:rPr lang="en-US" b="1" dirty="0" smtClean="0">
                <a:solidFill>
                  <a:srgbClr val="0F2303"/>
                </a:solidFill>
              </a:rPr>
              <a:t> </a:t>
            </a:r>
            <a:r>
              <a:rPr lang="en-US" b="1" dirty="0" err="1" smtClean="0">
                <a:solidFill>
                  <a:srgbClr val="0F2303"/>
                </a:solidFill>
              </a:rPr>
              <a:t>Müşavirliği</a:t>
            </a:r>
            <a:r>
              <a:rPr lang="en-US" b="1" dirty="0" smtClean="0">
                <a:solidFill>
                  <a:srgbClr val="0F2303"/>
                </a:solidFill>
              </a:rPr>
              <a:t> </a:t>
            </a:r>
            <a:r>
              <a:rPr lang="en-US" b="1" dirty="0" err="1" smtClean="0">
                <a:solidFill>
                  <a:srgbClr val="0F2303"/>
                </a:solidFill>
              </a:rPr>
              <a:t>iç</a:t>
            </a:r>
            <a:r>
              <a:rPr lang="en-US" b="1" dirty="0" smtClean="0">
                <a:solidFill>
                  <a:srgbClr val="0F2303"/>
                </a:solidFill>
              </a:rPr>
              <a:t> </a:t>
            </a:r>
            <a:r>
              <a:rPr lang="en-US" b="1" dirty="0" err="1" smtClean="0">
                <a:solidFill>
                  <a:srgbClr val="0F2303"/>
                </a:solidFill>
              </a:rPr>
              <a:t>denetimi</a:t>
            </a:r>
            <a:r>
              <a:rPr lang="en-US" b="1" dirty="0" smtClean="0">
                <a:solidFill>
                  <a:srgbClr val="0F2303"/>
                </a:solidFill>
              </a:rPr>
              <a:t>, </a:t>
            </a:r>
            <a:r>
              <a:rPr lang="en-US" b="1" dirty="0" err="1" smtClean="0">
                <a:solidFill>
                  <a:srgbClr val="0F2303"/>
                </a:solidFill>
              </a:rPr>
              <a:t>birimin</a:t>
            </a:r>
            <a:r>
              <a:rPr lang="en-US" b="1" dirty="0" smtClean="0">
                <a:solidFill>
                  <a:srgbClr val="0F2303"/>
                </a:solidFill>
              </a:rPr>
              <a:t> </a:t>
            </a:r>
            <a:r>
              <a:rPr lang="en-US" b="1" dirty="0" err="1" smtClean="0">
                <a:solidFill>
                  <a:srgbClr val="0F2303"/>
                </a:solidFill>
              </a:rPr>
              <a:t>faaliyet</a:t>
            </a:r>
            <a:r>
              <a:rPr lang="en-US" b="1" dirty="0" smtClean="0">
                <a:solidFill>
                  <a:srgbClr val="0F2303"/>
                </a:solidFill>
              </a:rPr>
              <a:t> </a:t>
            </a:r>
            <a:r>
              <a:rPr lang="en-US" b="1" dirty="0" err="1" smtClean="0">
                <a:solidFill>
                  <a:srgbClr val="0F2303"/>
                </a:solidFill>
              </a:rPr>
              <a:t>ve</a:t>
            </a:r>
            <a:r>
              <a:rPr lang="en-US" b="1" dirty="0" smtClean="0">
                <a:solidFill>
                  <a:srgbClr val="0F2303"/>
                </a:solidFill>
              </a:rPr>
              <a:t> </a:t>
            </a:r>
            <a:r>
              <a:rPr lang="en-US" b="1" dirty="0" err="1" smtClean="0">
                <a:solidFill>
                  <a:srgbClr val="0F2303"/>
                </a:solidFill>
              </a:rPr>
              <a:t>ihtiyaçlarının</a:t>
            </a:r>
            <a:r>
              <a:rPr lang="en-US" b="1" dirty="0" smtClean="0">
                <a:solidFill>
                  <a:srgbClr val="0F2303"/>
                </a:solidFill>
              </a:rPr>
              <a:t> </a:t>
            </a:r>
            <a:r>
              <a:rPr lang="en-US" b="1" dirty="0" err="1" smtClean="0">
                <a:solidFill>
                  <a:srgbClr val="0F2303"/>
                </a:solidFill>
              </a:rPr>
              <a:t>gözden</a:t>
            </a:r>
            <a:r>
              <a:rPr lang="en-US" b="1" dirty="0" smtClean="0">
                <a:solidFill>
                  <a:srgbClr val="0F2303"/>
                </a:solidFill>
              </a:rPr>
              <a:t> </a:t>
            </a:r>
            <a:r>
              <a:rPr lang="en-US" b="1" dirty="0" err="1" smtClean="0">
                <a:solidFill>
                  <a:srgbClr val="0F2303"/>
                </a:solidFill>
              </a:rPr>
              <a:t>geçirilerek</a:t>
            </a:r>
            <a:r>
              <a:rPr lang="en-US" b="1" dirty="0" smtClean="0">
                <a:solidFill>
                  <a:srgbClr val="0F2303"/>
                </a:solidFill>
              </a:rPr>
              <a:t> </a:t>
            </a:r>
            <a:r>
              <a:rPr lang="en-US" b="1" dirty="0" err="1" smtClean="0">
                <a:solidFill>
                  <a:srgbClr val="0F2303"/>
                </a:solidFill>
              </a:rPr>
              <a:t>iyileştirilmesine</a:t>
            </a:r>
            <a:r>
              <a:rPr lang="en-US" b="1" dirty="0" smtClean="0">
                <a:solidFill>
                  <a:srgbClr val="0F2303"/>
                </a:solidFill>
              </a:rPr>
              <a:t> </a:t>
            </a:r>
            <a:r>
              <a:rPr lang="en-US" b="1" dirty="0" err="1" smtClean="0">
                <a:solidFill>
                  <a:srgbClr val="0F2303"/>
                </a:solidFill>
              </a:rPr>
              <a:t>katkı</a:t>
            </a:r>
            <a:r>
              <a:rPr lang="en-US" b="1" dirty="0" smtClean="0">
                <a:solidFill>
                  <a:srgbClr val="0F2303"/>
                </a:solidFill>
              </a:rPr>
              <a:t> </a:t>
            </a:r>
            <a:r>
              <a:rPr lang="en-US" b="1" dirty="0" err="1" smtClean="0">
                <a:solidFill>
                  <a:srgbClr val="0F2303"/>
                </a:solidFill>
              </a:rPr>
              <a:t>sunmuştur</a:t>
            </a:r>
            <a:r>
              <a:rPr lang="en-US" b="1" dirty="0" smtClean="0">
                <a:solidFill>
                  <a:srgbClr val="0F2303"/>
                </a:solidFill>
              </a:rPr>
              <a:t>. </a:t>
            </a:r>
            <a:endParaRPr lang="en-US" b="1" dirty="0">
              <a:solidFill>
                <a:srgbClr val="0F2303"/>
              </a:solidFill>
            </a:endParaRPr>
          </a:p>
        </p:txBody>
      </p:sp>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1261515" y="2093093"/>
            <a:ext cx="6620968" cy="3546764"/>
          </a:xfrm>
        </p:spPr>
        <p:txBody>
          <a:bodyPr>
            <a:noAutofit/>
          </a:bodyPr>
          <a:lstStyle/>
          <a:p>
            <a:pPr algn="just"/>
            <a:r>
              <a:rPr lang="en-US" sz="1600" b="1" dirty="0" err="1" smtClean="0">
                <a:solidFill>
                  <a:srgbClr val="0F2303"/>
                </a:solidFill>
              </a:rPr>
              <a:t>Üniversitemiz</a:t>
            </a:r>
            <a:r>
              <a:rPr lang="en-US" sz="1600" b="1" dirty="0" smtClean="0">
                <a:solidFill>
                  <a:srgbClr val="0F2303"/>
                </a:solidFill>
              </a:rPr>
              <a:t> </a:t>
            </a:r>
            <a:r>
              <a:rPr lang="en-US" sz="1600" b="1" dirty="0" err="1">
                <a:solidFill>
                  <a:srgbClr val="0F2303"/>
                </a:solidFill>
              </a:rPr>
              <a:t>bünyesindeki</a:t>
            </a:r>
            <a:r>
              <a:rPr lang="en-US" sz="1600" b="1" dirty="0">
                <a:solidFill>
                  <a:srgbClr val="0F2303"/>
                </a:solidFill>
              </a:rPr>
              <a:t> her </a:t>
            </a:r>
            <a:r>
              <a:rPr lang="en-US" sz="1600" b="1" dirty="0" err="1">
                <a:solidFill>
                  <a:srgbClr val="0F2303"/>
                </a:solidFill>
              </a:rPr>
              <a:t>birim</a:t>
            </a:r>
            <a:r>
              <a:rPr lang="en-US" sz="1600" b="1" dirty="0">
                <a:solidFill>
                  <a:srgbClr val="0F2303"/>
                </a:solidFill>
              </a:rPr>
              <a:t> </a:t>
            </a:r>
            <a:r>
              <a:rPr lang="en-US" sz="1600" b="1" dirty="0" err="1">
                <a:solidFill>
                  <a:srgbClr val="0F2303"/>
                </a:solidFill>
              </a:rPr>
              <a:t>ile</a:t>
            </a:r>
            <a:r>
              <a:rPr lang="en-US" sz="1600" b="1" dirty="0">
                <a:solidFill>
                  <a:srgbClr val="0F2303"/>
                </a:solidFill>
              </a:rPr>
              <a:t> </a:t>
            </a:r>
            <a:r>
              <a:rPr lang="tr-TR" sz="1600" b="1" dirty="0" smtClean="0">
                <a:solidFill>
                  <a:srgbClr val="0F2303"/>
                </a:solidFill>
              </a:rPr>
              <a:t>sürekli diyalog içerisinde ve </a:t>
            </a:r>
            <a:r>
              <a:rPr lang="en-US" sz="1600" b="1" dirty="0" err="1" smtClean="0">
                <a:solidFill>
                  <a:srgbClr val="0F2303"/>
                </a:solidFill>
              </a:rPr>
              <a:t>uyumlu</a:t>
            </a:r>
            <a:r>
              <a:rPr lang="en-US" sz="1600" b="1" dirty="0" smtClean="0">
                <a:solidFill>
                  <a:srgbClr val="0F2303"/>
                </a:solidFill>
              </a:rPr>
              <a:t> </a:t>
            </a:r>
            <a:r>
              <a:rPr lang="en-US" sz="1600" b="1" dirty="0" err="1">
                <a:solidFill>
                  <a:srgbClr val="0F2303"/>
                </a:solidFill>
              </a:rPr>
              <a:t>bir</a:t>
            </a:r>
            <a:r>
              <a:rPr lang="en-US" sz="1600" b="1" dirty="0">
                <a:solidFill>
                  <a:srgbClr val="0F2303"/>
                </a:solidFill>
              </a:rPr>
              <a:t> </a:t>
            </a:r>
            <a:r>
              <a:rPr lang="en-US" sz="1600" b="1" dirty="0" err="1">
                <a:solidFill>
                  <a:srgbClr val="0F2303"/>
                </a:solidFill>
              </a:rPr>
              <a:t>çalışma</a:t>
            </a:r>
            <a:r>
              <a:rPr lang="en-US" sz="1600" b="1" dirty="0">
                <a:solidFill>
                  <a:srgbClr val="0F2303"/>
                </a:solidFill>
              </a:rPr>
              <a:t> </a:t>
            </a:r>
            <a:r>
              <a:rPr lang="tr-TR" sz="1600" b="1" dirty="0" smtClean="0">
                <a:solidFill>
                  <a:srgbClr val="0F2303"/>
                </a:solidFill>
              </a:rPr>
              <a:t>anlayışı sergilenmektedir. </a:t>
            </a:r>
          </a:p>
          <a:p>
            <a:pPr algn="just"/>
            <a:r>
              <a:rPr lang="en-US" sz="1600" b="1" dirty="0" err="1" smtClean="0">
                <a:solidFill>
                  <a:srgbClr val="0F2303"/>
                </a:solidFill>
              </a:rPr>
              <a:t>Bununla</a:t>
            </a:r>
            <a:r>
              <a:rPr lang="en-US" sz="1600" b="1" dirty="0" smtClean="0">
                <a:solidFill>
                  <a:srgbClr val="0F2303"/>
                </a:solidFill>
              </a:rPr>
              <a:t> </a:t>
            </a:r>
            <a:r>
              <a:rPr lang="en-US" sz="1600" b="1" dirty="0" err="1">
                <a:solidFill>
                  <a:srgbClr val="0F2303"/>
                </a:solidFill>
              </a:rPr>
              <a:t>birlikte</a:t>
            </a:r>
            <a:r>
              <a:rPr lang="en-US" sz="1600" b="1" dirty="0">
                <a:solidFill>
                  <a:srgbClr val="0F2303"/>
                </a:solidFill>
              </a:rPr>
              <a:t>, </a:t>
            </a:r>
            <a:r>
              <a:rPr lang="en-US" sz="1600" b="1" dirty="0" err="1">
                <a:solidFill>
                  <a:srgbClr val="0F2303"/>
                </a:solidFill>
              </a:rPr>
              <a:t>Üniversitemizin</a:t>
            </a:r>
            <a:r>
              <a:rPr lang="en-US" sz="1600" b="1" dirty="0">
                <a:solidFill>
                  <a:srgbClr val="0F2303"/>
                </a:solidFill>
              </a:rPr>
              <a:t> </a:t>
            </a:r>
            <a:r>
              <a:rPr lang="en-US" sz="1600" b="1" dirty="0" err="1">
                <a:solidFill>
                  <a:srgbClr val="0F2303"/>
                </a:solidFill>
              </a:rPr>
              <a:t>gelişimine</a:t>
            </a:r>
            <a:r>
              <a:rPr lang="en-US" sz="1600" b="1" dirty="0">
                <a:solidFill>
                  <a:srgbClr val="0F2303"/>
                </a:solidFill>
              </a:rPr>
              <a:t> </a:t>
            </a:r>
            <a:r>
              <a:rPr lang="en-US" sz="1600" b="1" dirty="0" err="1">
                <a:solidFill>
                  <a:srgbClr val="0F2303"/>
                </a:solidFill>
              </a:rPr>
              <a:t>paralel</a:t>
            </a:r>
            <a:r>
              <a:rPr lang="en-US" sz="1600" b="1" dirty="0">
                <a:solidFill>
                  <a:srgbClr val="0F2303"/>
                </a:solidFill>
              </a:rPr>
              <a:t> </a:t>
            </a:r>
            <a:r>
              <a:rPr lang="en-US" sz="1600" b="1" dirty="0" err="1">
                <a:solidFill>
                  <a:srgbClr val="0F2303"/>
                </a:solidFill>
              </a:rPr>
              <a:t>olarak</a:t>
            </a:r>
            <a:r>
              <a:rPr lang="en-US" sz="1600" b="1" dirty="0">
                <a:solidFill>
                  <a:srgbClr val="0F2303"/>
                </a:solidFill>
              </a:rPr>
              <a:t> </a:t>
            </a:r>
            <a:r>
              <a:rPr lang="en-US" sz="1600" b="1" dirty="0" err="1">
                <a:solidFill>
                  <a:srgbClr val="0F2303"/>
                </a:solidFill>
              </a:rPr>
              <a:t>Müşavirliğimizin</a:t>
            </a:r>
            <a:r>
              <a:rPr lang="en-US" sz="1600" b="1" dirty="0">
                <a:solidFill>
                  <a:srgbClr val="0F2303"/>
                </a:solidFill>
              </a:rPr>
              <a:t> </a:t>
            </a:r>
            <a:r>
              <a:rPr lang="en-US" sz="1600" b="1" dirty="0" err="1">
                <a:solidFill>
                  <a:srgbClr val="0F2303"/>
                </a:solidFill>
              </a:rPr>
              <a:t>iş</a:t>
            </a:r>
            <a:r>
              <a:rPr lang="en-US" sz="1600" b="1" dirty="0">
                <a:solidFill>
                  <a:srgbClr val="0F2303"/>
                </a:solidFill>
              </a:rPr>
              <a:t> </a:t>
            </a:r>
            <a:r>
              <a:rPr lang="en-US" sz="1600" b="1" dirty="0" err="1">
                <a:solidFill>
                  <a:srgbClr val="0F2303"/>
                </a:solidFill>
              </a:rPr>
              <a:t>yükü</a:t>
            </a:r>
            <a:r>
              <a:rPr lang="en-US" sz="1600" b="1" dirty="0">
                <a:solidFill>
                  <a:srgbClr val="0F2303"/>
                </a:solidFill>
              </a:rPr>
              <a:t> her </a:t>
            </a:r>
            <a:r>
              <a:rPr lang="en-US" sz="1600" b="1" dirty="0" err="1">
                <a:solidFill>
                  <a:srgbClr val="0F2303"/>
                </a:solidFill>
              </a:rPr>
              <a:t>geçen</a:t>
            </a:r>
            <a:r>
              <a:rPr lang="en-US" sz="1600" b="1" dirty="0">
                <a:solidFill>
                  <a:srgbClr val="0F2303"/>
                </a:solidFill>
              </a:rPr>
              <a:t> </a:t>
            </a:r>
            <a:r>
              <a:rPr lang="en-US" sz="1600" b="1" dirty="0" err="1">
                <a:solidFill>
                  <a:srgbClr val="0F2303"/>
                </a:solidFill>
              </a:rPr>
              <a:t>yıl</a:t>
            </a:r>
            <a:r>
              <a:rPr lang="en-US" sz="1600" b="1" dirty="0">
                <a:solidFill>
                  <a:srgbClr val="0F2303"/>
                </a:solidFill>
              </a:rPr>
              <a:t> </a:t>
            </a:r>
            <a:r>
              <a:rPr lang="en-US" sz="1600" b="1" dirty="0" err="1">
                <a:solidFill>
                  <a:srgbClr val="0F2303"/>
                </a:solidFill>
              </a:rPr>
              <a:t>katlanarak</a:t>
            </a:r>
            <a:r>
              <a:rPr lang="en-US" sz="1600" b="1" dirty="0">
                <a:solidFill>
                  <a:srgbClr val="0F2303"/>
                </a:solidFill>
              </a:rPr>
              <a:t> </a:t>
            </a:r>
            <a:r>
              <a:rPr lang="en-US" sz="1600" b="1" dirty="0" err="1">
                <a:solidFill>
                  <a:srgbClr val="0F2303"/>
                </a:solidFill>
              </a:rPr>
              <a:t>artmaktadır</a:t>
            </a:r>
            <a:r>
              <a:rPr lang="en-US" sz="1600" b="1" dirty="0">
                <a:solidFill>
                  <a:srgbClr val="0F2303"/>
                </a:solidFill>
              </a:rPr>
              <a:t>. </a:t>
            </a:r>
            <a:endParaRPr lang="tr-TR" sz="1600" b="1" dirty="0" smtClean="0">
              <a:solidFill>
                <a:srgbClr val="0F2303"/>
              </a:solidFill>
            </a:endParaRPr>
          </a:p>
          <a:p>
            <a:pPr algn="just"/>
            <a:r>
              <a:rPr lang="tr-TR" sz="1600" b="1" dirty="0">
                <a:solidFill>
                  <a:srgbClr val="0F2303"/>
                </a:solidFill>
              </a:rPr>
              <a:t>İdari ve akademik birimlerden gelen görüş ve inceleme talepleri, </a:t>
            </a:r>
            <a:r>
              <a:rPr lang="en-US" sz="1600" b="1" dirty="0" err="1">
                <a:solidFill>
                  <a:srgbClr val="0F2303"/>
                </a:solidFill>
              </a:rPr>
              <a:t>çoğunlukla</a:t>
            </a:r>
            <a:r>
              <a:rPr lang="en-US" sz="1600" b="1" dirty="0">
                <a:solidFill>
                  <a:srgbClr val="0F2303"/>
                </a:solidFill>
              </a:rPr>
              <a:t> </a:t>
            </a:r>
            <a:r>
              <a:rPr lang="en-US" sz="1600" b="1" dirty="0" err="1">
                <a:solidFill>
                  <a:srgbClr val="0F2303"/>
                </a:solidFill>
              </a:rPr>
              <a:t>süreli</a:t>
            </a:r>
            <a:r>
              <a:rPr lang="en-US" sz="1600" b="1" dirty="0">
                <a:solidFill>
                  <a:srgbClr val="0F2303"/>
                </a:solidFill>
              </a:rPr>
              <a:t> </a:t>
            </a:r>
            <a:r>
              <a:rPr lang="en-US" sz="1600" b="1" dirty="0" err="1">
                <a:solidFill>
                  <a:srgbClr val="0F2303"/>
                </a:solidFill>
              </a:rPr>
              <a:t>ve</a:t>
            </a:r>
            <a:r>
              <a:rPr lang="en-US" sz="1600" b="1" dirty="0">
                <a:solidFill>
                  <a:srgbClr val="0F2303"/>
                </a:solidFill>
              </a:rPr>
              <a:t> </a:t>
            </a:r>
            <a:r>
              <a:rPr lang="en-US" sz="1600" b="1" dirty="0" err="1">
                <a:solidFill>
                  <a:srgbClr val="0F2303"/>
                </a:solidFill>
              </a:rPr>
              <a:t>acil</a:t>
            </a:r>
            <a:r>
              <a:rPr lang="en-US" sz="1600" b="1" dirty="0">
                <a:solidFill>
                  <a:srgbClr val="0F2303"/>
                </a:solidFill>
              </a:rPr>
              <a:t> </a:t>
            </a:r>
            <a:r>
              <a:rPr lang="en-US" sz="1600" b="1" dirty="0" err="1">
                <a:solidFill>
                  <a:srgbClr val="0F2303"/>
                </a:solidFill>
              </a:rPr>
              <a:t>olarak</a:t>
            </a:r>
            <a:r>
              <a:rPr lang="en-US" sz="1600" b="1" dirty="0">
                <a:solidFill>
                  <a:srgbClr val="0F2303"/>
                </a:solidFill>
              </a:rPr>
              <a:t> </a:t>
            </a:r>
            <a:r>
              <a:rPr lang="en-US" sz="1600" b="1" dirty="0" err="1">
                <a:solidFill>
                  <a:srgbClr val="0F2303"/>
                </a:solidFill>
              </a:rPr>
              <a:t>nitelendirilmektedir</a:t>
            </a:r>
            <a:r>
              <a:rPr lang="en-US" sz="1600" b="1" dirty="0" smtClean="0">
                <a:solidFill>
                  <a:srgbClr val="0F2303"/>
                </a:solidFill>
              </a:rPr>
              <a:t>.</a:t>
            </a:r>
            <a:r>
              <a:rPr lang="tr-TR" sz="1600" b="1" dirty="0" smtClean="0">
                <a:solidFill>
                  <a:srgbClr val="0F2303"/>
                </a:solidFill>
              </a:rPr>
              <a:t> Ayrıca, </a:t>
            </a:r>
            <a:r>
              <a:rPr lang="en-US" sz="1600" b="1" dirty="0" err="1" smtClean="0">
                <a:solidFill>
                  <a:srgbClr val="0F2303"/>
                </a:solidFill>
              </a:rPr>
              <a:t>akademik</a:t>
            </a:r>
            <a:r>
              <a:rPr lang="en-US" sz="1600" b="1" dirty="0" smtClean="0">
                <a:solidFill>
                  <a:srgbClr val="0F2303"/>
                </a:solidFill>
              </a:rPr>
              <a:t> </a:t>
            </a:r>
            <a:r>
              <a:rPr lang="en-US" sz="1600" b="1" dirty="0" err="1" smtClean="0">
                <a:solidFill>
                  <a:srgbClr val="0F2303"/>
                </a:solidFill>
              </a:rPr>
              <a:t>ve</a:t>
            </a:r>
            <a:r>
              <a:rPr lang="en-US" sz="1600" b="1" dirty="0" smtClean="0">
                <a:solidFill>
                  <a:srgbClr val="0F2303"/>
                </a:solidFill>
              </a:rPr>
              <a:t> </a:t>
            </a:r>
            <a:r>
              <a:rPr lang="en-US" sz="1600" b="1" dirty="0" err="1" smtClean="0">
                <a:solidFill>
                  <a:srgbClr val="0F2303"/>
                </a:solidFill>
              </a:rPr>
              <a:t>idari</a:t>
            </a:r>
            <a:r>
              <a:rPr lang="en-US" sz="1600" b="1" dirty="0" smtClean="0">
                <a:solidFill>
                  <a:srgbClr val="0F2303"/>
                </a:solidFill>
              </a:rPr>
              <a:t> </a:t>
            </a:r>
            <a:r>
              <a:rPr lang="en-US" sz="1600" b="1" dirty="0" err="1" smtClean="0">
                <a:solidFill>
                  <a:srgbClr val="0F2303"/>
                </a:solidFill>
              </a:rPr>
              <a:t>birim</a:t>
            </a:r>
            <a:r>
              <a:rPr lang="tr-TR" sz="1600" b="1" dirty="0" smtClean="0">
                <a:solidFill>
                  <a:srgbClr val="0F2303"/>
                </a:solidFill>
              </a:rPr>
              <a:t>lerin</a:t>
            </a:r>
            <a:r>
              <a:rPr lang="en-US" sz="1600" b="1" dirty="0" smtClean="0">
                <a:solidFill>
                  <a:srgbClr val="0F2303"/>
                </a:solidFill>
              </a:rPr>
              <a:t> </a:t>
            </a:r>
            <a:r>
              <a:rPr lang="en-US" sz="1600" b="1" dirty="0" err="1" smtClean="0">
                <a:solidFill>
                  <a:srgbClr val="0F2303"/>
                </a:solidFill>
              </a:rPr>
              <a:t>kendi</a:t>
            </a:r>
            <a:r>
              <a:rPr lang="en-US" sz="1600" b="1" dirty="0" smtClean="0">
                <a:solidFill>
                  <a:srgbClr val="0F2303"/>
                </a:solidFill>
              </a:rPr>
              <a:t> </a:t>
            </a:r>
            <a:r>
              <a:rPr lang="tr-TR" sz="1600" b="1" dirty="0" smtClean="0">
                <a:solidFill>
                  <a:srgbClr val="0F2303"/>
                </a:solidFill>
              </a:rPr>
              <a:t>görev alanlarında bulunan</a:t>
            </a:r>
            <a:r>
              <a:rPr lang="en-US" sz="1600" b="1" dirty="0" smtClean="0">
                <a:solidFill>
                  <a:srgbClr val="0F2303"/>
                </a:solidFill>
              </a:rPr>
              <a:t> </a:t>
            </a:r>
            <a:r>
              <a:rPr lang="en-US" sz="1600" b="1" dirty="0" err="1" smtClean="0">
                <a:solidFill>
                  <a:srgbClr val="0F2303"/>
                </a:solidFill>
              </a:rPr>
              <a:t>işler</a:t>
            </a:r>
            <a:r>
              <a:rPr lang="tr-TR" sz="1600" b="1" dirty="0" smtClean="0">
                <a:solidFill>
                  <a:srgbClr val="0F2303"/>
                </a:solidFill>
              </a:rPr>
              <a:t>le ilgili olarak,</a:t>
            </a:r>
            <a:r>
              <a:rPr lang="en-US" sz="1600" b="1" dirty="0" smtClean="0">
                <a:solidFill>
                  <a:srgbClr val="0F2303"/>
                </a:solidFill>
              </a:rPr>
              <a:t> </a:t>
            </a:r>
            <a:r>
              <a:rPr lang="tr-TR" sz="1600" b="1" dirty="0" smtClean="0">
                <a:solidFill>
                  <a:srgbClr val="0F2303"/>
                </a:solidFill>
              </a:rPr>
              <a:t>gerekli </a:t>
            </a:r>
            <a:r>
              <a:rPr lang="en-US" sz="1600" b="1" dirty="0" err="1" smtClean="0">
                <a:solidFill>
                  <a:srgbClr val="0F2303"/>
                </a:solidFill>
              </a:rPr>
              <a:t>ön</a:t>
            </a:r>
            <a:r>
              <a:rPr lang="en-US" sz="1600" b="1" dirty="0" smtClean="0">
                <a:solidFill>
                  <a:srgbClr val="0F2303"/>
                </a:solidFill>
              </a:rPr>
              <a:t> </a:t>
            </a:r>
            <a:r>
              <a:rPr lang="en-US" sz="1600" b="1" dirty="0" err="1" smtClean="0">
                <a:solidFill>
                  <a:srgbClr val="0F2303"/>
                </a:solidFill>
              </a:rPr>
              <a:t>çalışma</a:t>
            </a:r>
            <a:r>
              <a:rPr lang="tr-TR" sz="1600" b="1" dirty="0" smtClean="0">
                <a:solidFill>
                  <a:srgbClr val="0F2303"/>
                </a:solidFill>
              </a:rPr>
              <a:t>yı yapmadan</a:t>
            </a:r>
            <a:r>
              <a:rPr lang="en-US" sz="1600" b="1" dirty="0" smtClean="0">
                <a:solidFill>
                  <a:srgbClr val="0F2303"/>
                </a:solidFill>
              </a:rPr>
              <a:t> </a:t>
            </a:r>
            <a:r>
              <a:rPr lang="tr-TR" sz="1600" b="1" dirty="0" smtClean="0">
                <a:solidFill>
                  <a:srgbClr val="0F2303"/>
                </a:solidFill>
              </a:rPr>
              <a:t>Müşavirliğimizden yardım talebinde bulunmalarıı </a:t>
            </a:r>
            <a:r>
              <a:rPr lang="en-US" sz="1600" b="1" dirty="0" err="1" smtClean="0">
                <a:solidFill>
                  <a:srgbClr val="0F2303"/>
                </a:solidFill>
              </a:rPr>
              <a:t>söz</a:t>
            </a:r>
            <a:r>
              <a:rPr lang="en-US" sz="1600" b="1" dirty="0" smtClean="0">
                <a:solidFill>
                  <a:srgbClr val="0F2303"/>
                </a:solidFill>
              </a:rPr>
              <a:t> </a:t>
            </a:r>
            <a:r>
              <a:rPr lang="en-US" sz="1600" b="1" dirty="0" err="1" smtClean="0">
                <a:solidFill>
                  <a:srgbClr val="0F2303"/>
                </a:solidFill>
              </a:rPr>
              <a:t>konusu</a:t>
            </a:r>
            <a:r>
              <a:rPr lang="en-US" sz="1600" b="1" dirty="0" smtClean="0">
                <a:solidFill>
                  <a:srgbClr val="0F2303"/>
                </a:solidFill>
              </a:rPr>
              <a:t> </a:t>
            </a:r>
            <a:r>
              <a:rPr lang="en-US" sz="1600" b="1" dirty="0" err="1" smtClean="0">
                <a:solidFill>
                  <a:srgbClr val="0F2303"/>
                </a:solidFill>
              </a:rPr>
              <a:t>olabilmektedir</a:t>
            </a:r>
            <a:r>
              <a:rPr lang="en-US" sz="1600" b="1" dirty="0" smtClean="0">
                <a:solidFill>
                  <a:srgbClr val="0F2303"/>
                </a:solidFill>
              </a:rPr>
              <a:t>. </a:t>
            </a:r>
            <a:endParaRPr lang="tr-TR" sz="1600" b="1" dirty="0" smtClean="0">
              <a:solidFill>
                <a:srgbClr val="0F2303"/>
              </a:solidFill>
            </a:endParaRPr>
          </a:p>
          <a:p>
            <a:pPr algn="just"/>
            <a:r>
              <a:rPr lang="en-US" sz="1600" b="1" dirty="0" smtClean="0">
                <a:solidFill>
                  <a:srgbClr val="0F2303"/>
                </a:solidFill>
              </a:rPr>
              <a:t>   </a:t>
            </a:r>
            <a:endParaRPr lang="en-US" sz="1600" b="1" dirty="0">
              <a:solidFill>
                <a:srgbClr val="0F2303"/>
              </a:solidFill>
            </a:endParaRPr>
          </a:p>
        </p:txBody>
      </p:sp>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just"/>
            <a:r>
              <a:rPr lang="en-US" sz="1600" b="1" dirty="0" err="1">
                <a:solidFill>
                  <a:srgbClr val="0F2303"/>
                </a:solidFill>
              </a:rPr>
              <a:t>Zamanın</a:t>
            </a:r>
            <a:r>
              <a:rPr lang="en-US" sz="1600" b="1" dirty="0">
                <a:solidFill>
                  <a:srgbClr val="0F2303"/>
                </a:solidFill>
              </a:rPr>
              <a:t> </a:t>
            </a:r>
            <a:r>
              <a:rPr lang="en-US" sz="1600" b="1" dirty="0" err="1">
                <a:solidFill>
                  <a:srgbClr val="0F2303"/>
                </a:solidFill>
              </a:rPr>
              <a:t>daha</a:t>
            </a:r>
            <a:r>
              <a:rPr lang="en-US" sz="1600" b="1" dirty="0">
                <a:solidFill>
                  <a:srgbClr val="0F2303"/>
                </a:solidFill>
              </a:rPr>
              <a:t> </a:t>
            </a:r>
            <a:r>
              <a:rPr lang="en-US" sz="1600" b="1" dirty="0" err="1" smtClean="0">
                <a:solidFill>
                  <a:srgbClr val="0F2303"/>
                </a:solidFill>
              </a:rPr>
              <a:t>verimli</a:t>
            </a:r>
            <a:r>
              <a:rPr lang="en-US" sz="1600" b="1" dirty="0" smtClean="0">
                <a:solidFill>
                  <a:srgbClr val="0F2303"/>
                </a:solidFill>
              </a:rPr>
              <a:t> </a:t>
            </a:r>
            <a:r>
              <a:rPr lang="en-US" sz="1600" b="1" dirty="0" err="1">
                <a:solidFill>
                  <a:srgbClr val="0F2303"/>
                </a:solidFill>
              </a:rPr>
              <a:t>kullanılması</a:t>
            </a:r>
            <a:r>
              <a:rPr lang="en-US" sz="1600" b="1" dirty="0">
                <a:solidFill>
                  <a:srgbClr val="0F2303"/>
                </a:solidFill>
              </a:rPr>
              <a:t> </a:t>
            </a:r>
            <a:r>
              <a:rPr lang="tr-TR" sz="1600" b="1" dirty="0">
                <a:solidFill>
                  <a:srgbClr val="0F2303"/>
                </a:solidFill>
              </a:rPr>
              <a:t>bakımından, </a:t>
            </a:r>
            <a:r>
              <a:rPr lang="en-US" sz="1600" b="1" dirty="0" err="1">
                <a:solidFill>
                  <a:srgbClr val="0F2303"/>
                </a:solidFill>
              </a:rPr>
              <a:t>birimlerin</a:t>
            </a:r>
            <a:r>
              <a:rPr lang="en-US" sz="1600" b="1" dirty="0">
                <a:solidFill>
                  <a:srgbClr val="0F2303"/>
                </a:solidFill>
              </a:rPr>
              <a:t> </a:t>
            </a:r>
            <a:r>
              <a:rPr lang="tr-TR" sz="1600" b="1" dirty="0">
                <a:solidFill>
                  <a:srgbClr val="0F2303"/>
                </a:solidFill>
              </a:rPr>
              <a:t>gerekli </a:t>
            </a:r>
            <a:r>
              <a:rPr lang="en-US" sz="1600" b="1" dirty="0" err="1">
                <a:solidFill>
                  <a:srgbClr val="0F2303"/>
                </a:solidFill>
              </a:rPr>
              <a:t>ön</a:t>
            </a:r>
            <a:r>
              <a:rPr lang="en-US" sz="1600" b="1" dirty="0">
                <a:solidFill>
                  <a:srgbClr val="0F2303"/>
                </a:solidFill>
              </a:rPr>
              <a:t> </a:t>
            </a:r>
            <a:r>
              <a:rPr lang="en-US" sz="1600" b="1" dirty="0" err="1">
                <a:solidFill>
                  <a:srgbClr val="0F2303"/>
                </a:solidFill>
              </a:rPr>
              <a:t>çalışma</a:t>
            </a:r>
            <a:r>
              <a:rPr lang="tr-TR" sz="1600" b="1" dirty="0">
                <a:solidFill>
                  <a:srgbClr val="0F2303"/>
                </a:solidFill>
              </a:rPr>
              <a:t>yı</a:t>
            </a:r>
            <a:r>
              <a:rPr lang="en-US" sz="1600" b="1" dirty="0">
                <a:solidFill>
                  <a:srgbClr val="0F2303"/>
                </a:solidFill>
              </a:rPr>
              <a:t> </a:t>
            </a:r>
            <a:r>
              <a:rPr lang="en-US" sz="1600" b="1" dirty="0" err="1">
                <a:solidFill>
                  <a:srgbClr val="0F2303"/>
                </a:solidFill>
              </a:rPr>
              <a:t>yaparak</a:t>
            </a:r>
            <a:r>
              <a:rPr lang="tr-TR" sz="1600" b="1" dirty="0">
                <a:solidFill>
                  <a:srgbClr val="0F2303"/>
                </a:solidFill>
              </a:rPr>
              <a:t>, ilgili tüm bilgi ve belgelerle birlikte</a:t>
            </a:r>
            <a:r>
              <a:rPr lang="en-US" sz="1600" b="1" dirty="0">
                <a:solidFill>
                  <a:srgbClr val="0F2303"/>
                </a:solidFill>
              </a:rPr>
              <a:t> </a:t>
            </a:r>
            <a:r>
              <a:rPr lang="tr-TR" sz="1600" b="1" dirty="0">
                <a:solidFill>
                  <a:srgbClr val="0F2303"/>
                </a:solidFill>
              </a:rPr>
              <a:t>Müşavirliğimizden yardım alması,</a:t>
            </a:r>
            <a:r>
              <a:rPr lang="en-US" sz="1600" b="1" dirty="0">
                <a:solidFill>
                  <a:srgbClr val="0F2303"/>
                </a:solidFill>
              </a:rPr>
              <a:t> </a:t>
            </a:r>
            <a:r>
              <a:rPr lang="en-US" sz="1600" b="1" dirty="0" err="1">
                <a:solidFill>
                  <a:srgbClr val="0F2303"/>
                </a:solidFill>
              </a:rPr>
              <a:t>işlerin</a:t>
            </a:r>
            <a:r>
              <a:rPr lang="en-US" sz="1600" b="1" dirty="0">
                <a:solidFill>
                  <a:srgbClr val="0F2303"/>
                </a:solidFill>
              </a:rPr>
              <a:t> </a:t>
            </a:r>
            <a:r>
              <a:rPr lang="en-US" sz="1600" b="1" dirty="0" err="1">
                <a:solidFill>
                  <a:srgbClr val="0F2303"/>
                </a:solidFill>
              </a:rPr>
              <a:t>daha</a:t>
            </a:r>
            <a:r>
              <a:rPr lang="en-US" sz="1600" b="1" dirty="0">
                <a:solidFill>
                  <a:srgbClr val="0F2303"/>
                </a:solidFill>
              </a:rPr>
              <a:t> </a:t>
            </a:r>
            <a:r>
              <a:rPr lang="en-US" sz="1600" b="1" dirty="0" err="1">
                <a:solidFill>
                  <a:srgbClr val="0F2303"/>
                </a:solidFill>
              </a:rPr>
              <a:t>hızlı</a:t>
            </a:r>
            <a:r>
              <a:rPr lang="en-US" sz="1600" b="1" dirty="0">
                <a:solidFill>
                  <a:srgbClr val="0F2303"/>
                </a:solidFill>
              </a:rPr>
              <a:t> </a:t>
            </a:r>
            <a:r>
              <a:rPr lang="en-US" sz="1600" b="1" dirty="0" err="1">
                <a:solidFill>
                  <a:srgbClr val="0F2303"/>
                </a:solidFill>
              </a:rPr>
              <a:t>ve</a:t>
            </a:r>
            <a:r>
              <a:rPr lang="en-US" sz="1600" b="1" dirty="0">
                <a:solidFill>
                  <a:srgbClr val="0F2303"/>
                </a:solidFill>
              </a:rPr>
              <a:t> </a:t>
            </a:r>
            <a:r>
              <a:rPr lang="tr-TR" sz="1600" b="1" dirty="0">
                <a:solidFill>
                  <a:srgbClr val="0F2303"/>
                </a:solidFill>
              </a:rPr>
              <a:t>düzenli </a:t>
            </a:r>
            <a:r>
              <a:rPr lang="en-US" sz="1600" b="1" dirty="0" err="1">
                <a:solidFill>
                  <a:srgbClr val="0F2303"/>
                </a:solidFill>
              </a:rPr>
              <a:t>yürümesini</a:t>
            </a:r>
            <a:r>
              <a:rPr lang="en-US" sz="1600" b="1" dirty="0">
                <a:solidFill>
                  <a:srgbClr val="0F2303"/>
                </a:solidFill>
              </a:rPr>
              <a:t> </a:t>
            </a:r>
            <a:r>
              <a:rPr lang="en-US" sz="1600" b="1" dirty="0" err="1">
                <a:solidFill>
                  <a:srgbClr val="0F2303"/>
                </a:solidFill>
              </a:rPr>
              <a:t>sağlaya</a:t>
            </a:r>
            <a:r>
              <a:rPr lang="tr-TR" sz="1600" b="1" dirty="0">
                <a:solidFill>
                  <a:srgbClr val="0F2303"/>
                </a:solidFill>
              </a:rPr>
              <a:t>caktır</a:t>
            </a:r>
            <a:r>
              <a:rPr lang="tr-TR" sz="1600" b="1" dirty="0" smtClean="0">
                <a:solidFill>
                  <a:srgbClr val="0F2303"/>
                </a:solidFill>
              </a:rPr>
              <a:t>.</a:t>
            </a:r>
            <a:br>
              <a:rPr lang="tr-TR" sz="1600" b="1" dirty="0" smtClean="0">
                <a:solidFill>
                  <a:srgbClr val="0F2303"/>
                </a:solidFill>
              </a:rPr>
            </a:br>
            <a:r>
              <a:rPr lang="tr-TR" sz="1600" b="1" dirty="0" smtClean="0">
                <a:solidFill>
                  <a:srgbClr val="0F2303"/>
                </a:solidFill>
              </a:rPr>
              <a:t/>
            </a:r>
            <a:br>
              <a:rPr lang="tr-TR" sz="1600" b="1" dirty="0" smtClean="0">
                <a:solidFill>
                  <a:srgbClr val="0F2303"/>
                </a:solidFill>
              </a:rPr>
            </a:br>
            <a:r>
              <a:rPr lang="tr-TR" sz="1600" b="1" dirty="0">
                <a:solidFill>
                  <a:srgbClr val="0F2303"/>
                </a:solidFill>
              </a:rPr>
              <a:t/>
            </a:r>
            <a:br>
              <a:rPr lang="tr-TR" sz="1600" b="1" dirty="0">
                <a:solidFill>
                  <a:srgbClr val="0F2303"/>
                </a:solidFill>
              </a:rPr>
            </a:br>
            <a:r>
              <a:rPr lang="en-US" sz="1600" b="1" dirty="0" smtClean="0">
                <a:solidFill>
                  <a:srgbClr val="0F2303"/>
                </a:solidFill>
              </a:rPr>
              <a:t>Bu </a:t>
            </a:r>
            <a:r>
              <a:rPr lang="en-US" sz="1600" b="1" dirty="0" err="1">
                <a:solidFill>
                  <a:srgbClr val="0F2303"/>
                </a:solidFill>
              </a:rPr>
              <a:t>doğrultuda</a:t>
            </a:r>
            <a:r>
              <a:rPr lang="en-US" sz="1600" b="1" dirty="0">
                <a:solidFill>
                  <a:srgbClr val="0F2303"/>
                </a:solidFill>
              </a:rPr>
              <a:t>, </a:t>
            </a:r>
            <a:r>
              <a:rPr lang="en-US" sz="1600" b="1" dirty="0" err="1">
                <a:solidFill>
                  <a:srgbClr val="0F2303"/>
                </a:solidFill>
              </a:rPr>
              <a:t>akademik</a:t>
            </a:r>
            <a:r>
              <a:rPr lang="en-US" sz="1600" b="1" dirty="0">
                <a:solidFill>
                  <a:srgbClr val="0F2303"/>
                </a:solidFill>
              </a:rPr>
              <a:t> </a:t>
            </a:r>
            <a:r>
              <a:rPr lang="en-US" sz="1600" b="1" dirty="0" err="1">
                <a:solidFill>
                  <a:srgbClr val="0F2303"/>
                </a:solidFill>
              </a:rPr>
              <a:t>ve</a:t>
            </a:r>
            <a:r>
              <a:rPr lang="en-US" sz="1600" b="1" dirty="0">
                <a:solidFill>
                  <a:srgbClr val="0F2303"/>
                </a:solidFill>
              </a:rPr>
              <a:t> </a:t>
            </a:r>
            <a:r>
              <a:rPr lang="en-US" sz="1600" b="1" dirty="0" err="1">
                <a:solidFill>
                  <a:srgbClr val="0F2303"/>
                </a:solidFill>
              </a:rPr>
              <a:t>idari</a:t>
            </a:r>
            <a:r>
              <a:rPr lang="en-US" sz="1600" b="1" dirty="0">
                <a:solidFill>
                  <a:srgbClr val="0F2303"/>
                </a:solidFill>
              </a:rPr>
              <a:t> </a:t>
            </a:r>
            <a:r>
              <a:rPr lang="en-US" sz="1600" b="1" dirty="0" err="1">
                <a:solidFill>
                  <a:srgbClr val="0F2303"/>
                </a:solidFill>
              </a:rPr>
              <a:t>birim</a:t>
            </a:r>
            <a:r>
              <a:rPr lang="tr-TR" sz="1600" b="1" dirty="0">
                <a:solidFill>
                  <a:srgbClr val="0F2303"/>
                </a:solidFill>
              </a:rPr>
              <a:t>lerin</a:t>
            </a:r>
            <a:r>
              <a:rPr lang="en-US" sz="1600" b="1" dirty="0">
                <a:solidFill>
                  <a:srgbClr val="0F2303"/>
                </a:solidFill>
              </a:rPr>
              <a:t> </a:t>
            </a:r>
            <a:r>
              <a:rPr lang="tr-TR" sz="1600" b="1" dirty="0" smtClean="0">
                <a:solidFill>
                  <a:srgbClr val="0F2303"/>
                </a:solidFill>
              </a:rPr>
              <a:t>Hukuk Müşavirliğimizden görüş talep etmeden önce, gerekli </a:t>
            </a:r>
            <a:r>
              <a:rPr lang="en-US" sz="1600" b="1" dirty="0" err="1" smtClean="0">
                <a:solidFill>
                  <a:srgbClr val="0F2303"/>
                </a:solidFill>
              </a:rPr>
              <a:t>ön</a:t>
            </a:r>
            <a:r>
              <a:rPr lang="en-US" sz="1600" b="1" dirty="0" smtClean="0">
                <a:solidFill>
                  <a:srgbClr val="0F2303"/>
                </a:solidFill>
              </a:rPr>
              <a:t> </a:t>
            </a:r>
            <a:r>
              <a:rPr lang="en-US" sz="1600" b="1" dirty="0" err="1" smtClean="0">
                <a:solidFill>
                  <a:srgbClr val="0F2303"/>
                </a:solidFill>
              </a:rPr>
              <a:t>çalışmayı</a:t>
            </a:r>
            <a:r>
              <a:rPr lang="en-US" sz="1600" b="1" dirty="0" smtClean="0">
                <a:solidFill>
                  <a:srgbClr val="0F2303"/>
                </a:solidFill>
              </a:rPr>
              <a:t> yap</a:t>
            </a:r>
            <a:r>
              <a:rPr lang="tr-TR" sz="1600" b="1" dirty="0" smtClean="0">
                <a:solidFill>
                  <a:srgbClr val="0F2303"/>
                </a:solidFill>
              </a:rPr>
              <a:t>maları ve Müşavirliğimize </a:t>
            </a:r>
            <a:r>
              <a:rPr lang="en-US" sz="1600" b="1" dirty="0" err="1">
                <a:solidFill>
                  <a:srgbClr val="0F2303"/>
                </a:solidFill>
              </a:rPr>
              <a:t>makul</a:t>
            </a:r>
            <a:r>
              <a:rPr lang="en-US" sz="1600" b="1" dirty="0">
                <a:solidFill>
                  <a:srgbClr val="0F2303"/>
                </a:solidFill>
              </a:rPr>
              <a:t> </a:t>
            </a:r>
            <a:r>
              <a:rPr lang="en-US" sz="1600" b="1" dirty="0" err="1">
                <a:solidFill>
                  <a:srgbClr val="0F2303"/>
                </a:solidFill>
              </a:rPr>
              <a:t>bir</a:t>
            </a:r>
            <a:r>
              <a:rPr lang="en-US" sz="1600" b="1" dirty="0">
                <a:solidFill>
                  <a:srgbClr val="0F2303"/>
                </a:solidFill>
              </a:rPr>
              <a:t> </a:t>
            </a:r>
            <a:r>
              <a:rPr lang="en-US" sz="1600" b="1" dirty="0" err="1">
                <a:solidFill>
                  <a:srgbClr val="0F2303"/>
                </a:solidFill>
              </a:rPr>
              <a:t>süre</a:t>
            </a:r>
            <a:r>
              <a:rPr lang="en-US" sz="1600" b="1" dirty="0" smtClean="0">
                <a:solidFill>
                  <a:srgbClr val="0F2303"/>
                </a:solidFill>
              </a:rPr>
              <a:t> </a:t>
            </a:r>
            <a:r>
              <a:rPr lang="tr-TR" sz="1600" b="1" dirty="0" smtClean="0">
                <a:solidFill>
                  <a:srgbClr val="0F2303"/>
                </a:solidFill>
              </a:rPr>
              <a:t>ayırmaları hususunda </a:t>
            </a:r>
            <a:r>
              <a:rPr lang="en-US" sz="1600" b="1" dirty="0" err="1" smtClean="0">
                <a:solidFill>
                  <a:srgbClr val="0F2303"/>
                </a:solidFill>
              </a:rPr>
              <a:t>uyarıl</a:t>
            </a:r>
            <a:r>
              <a:rPr lang="tr-TR" sz="1600" b="1" dirty="0" smtClean="0">
                <a:solidFill>
                  <a:srgbClr val="0F2303"/>
                </a:solidFill>
              </a:rPr>
              <a:t>maları, </a:t>
            </a:r>
            <a:r>
              <a:rPr lang="en-US" sz="1600" b="1" dirty="0" err="1" smtClean="0">
                <a:solidFill>
                  <a:srgbClr val="0F2303"/>
                </a:solidFill>
              </a:rPr>
              <a:t>iyileştirme</a:t>
            </a:r>
            <a:r>
              <a:rPr lang="en-US" sz="1600" b="1" dirty="0" smtClean="0">
                <a:solidFill>
                  <a:srgbClr val="0F2303"/>
                </a:solidFill>
              </a:rPr>
              <a:t> </a:t>
            </a:r>
            <a:r>
              <a:rPr lang="en-US" sz="1600" b="1" dirty="0" err="1">
                <a:solidFill>
                  <a:srgbClr val="0F2303"/>
                </a:solidFill>
              </a:rPr>
              <a:t>çalışmalarına</a:t>
            </a:r>
            <a:r>
              <a:rPr lang="en-US" sz="1600" b="1" dirty="0">
                <a:solidFill>
                  <a:srgbClr val="0F2303"/>
                </a:solidFill>
              </a:rPr>
              <a:t> </a:t>
            </a:r>
            <a:r>
              <a:rPr lang="en-US" sz="1600" b="1" dirty="0" err="1">
                <a:solidFill>
                  <a:srgbClr val="0F2303"/>
                </a:solidFill>
              </a:rPr>
              <a:t>katkı</a:t>
            </a:r>
            <a:r>
              <a:rPr lang="en-US" sz="1600" b="1" dirty="0">
                <a:solidFill>
                  <a:srgbClr val="0F2303"/>
                </a:solidFill>
              </a:rPr>
              <a:t> </a:t>
            </a:r>
            <a:r>
              <a:rPr lang="en-US" sz="1600" b="1" dirty="0" err="1">
                <a:solidFill>
                  <a:srgbClr val="0F2303"/>
                </a:solidFill>
              </a:rPr>
              <a:t>sunabilir</a:t>
            </a:r>
            <a:r>
              <a:rPr lang="en-US" sz="1600" b="1" dirty="0">
                <a:solidFill>
                  <a:srgbClr val="0F2303"/>
                </a:solidFill>
              </a:rPr>
              <a:t>.</a:t>
            </a:r>
            <a:endParaRPr lang="tr-TR" sz="1600" dirty="0"/>
          </a:p>
        </p:txBody>
      </p:sp>
      <p:sp>
        <p:nvSpPr>
          <p:cNvPr id="4" name="Slide Number Placeholder 3"/>
          <p:cNvSpPr>
            <a:spLocks noGrp="1"/>
          </p:cNvSpPr>
          <p:nvPr>
            <p:ph type="sldNum" sz="quarter" idx="12"/>
          </p:nvPr>
        </p:nvSpPr>
        <p:spPr/>
        <p:txBody>
          <a:bodyPr/>
          <a:lstStyle/>
          <a:p>
            <a:fld id="{439F893C-C32F-4835-A1E5-850973405C58}" type="slidenum">
              <a:rPr lang="tr-TR" smtClean="0"/>
              <a:t>13</a:t>
            </a:fld>
            <a:endParaRPr lang="tr-TR"/>
          </a:p>
        </p:txBody>
      </p:sp>
    </p:spTree>
    <p:extLst>
      <p:ext uri="{BB962C8B-B14F-4D97-AF65-F5344CB8AC3E}">
        <p14:creationId xmlns:p14="http://schemas.microsoft.com/office/powerpoint/2010/main" val="330072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4868885"/>
            <a:ext cx="8352928" cy="124649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algn="just" fontAlgn="base">
              <a:lnSpc>
                <a:spcPct val="150000"/>
              </a:lnSpc>
              <a:spcAft>
                <a:spcPts val="0"/>
              </a:spcAft>
            </a:pPr>
            <a:r>
              <a:rPr lang="en-US" sz="1600" b="1" dirty="0" err="1" smtClean="0">
                <a:solidFill>
                  <a:srgbClr val="0C0D0D"/>
                </a:solidFill>
                <a:latin typeface="Times New Roman" panose="02020603050405020304" pitchFamily="18" charset="0"/>
                <a:ea typeface="Times New Roman" panose="02020603050405020304" pitchFamily="18" charset="0"/>
              </a:rPr>
              <a:t>Üniversitenin</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stratejik</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hedeflerinin</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gerçekleştirilmesi</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için</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a:solidFill>
                  <a:srgbClr val="0C0D0D"/>
                </a:solidFill>
                <a:latin typeface="Times New Roman" panose="02020603050405020304" pitchFamily="18" charset="0"/>
                <a:ea typeface="Times New Roman" panose="02020603050405020304" pitchFamily="18" charset="0"/>
              </a:rPr>
              <a:t>hukuk</a:t>
            </a:r>
            <a:r>
              <a:rPr lang="en-US" sz="1600" b="1" dirty="0">
                <a:solidFill>
                  <a:srgbClr val="0C0D0D"/>
                </a:solidFill>
                <a:latin typeface="Times New Roman" panose="02020603050405020304" pitchFamily="18" charset="0"/>
                <a:ea typeface="Times New Roman" panose="02020603050405020304" pitchFamily="18" charset="0"/>
              </a:rPr>
              <a:t> </a:t>
            </a:r>
            <a:r>
              <a:rPr lang="tr-TR" sz="1600" b="1" dirty="0" smtClean="0">
                <a:solidFill>
                  <a:srgbClr val="0C0D0D"/>
                </a:solidFill>
                <a:latin typeface="Times New Roman" panose="02020603050405020304" pitchFamily="18" charset="0"/>
                <a:ea typeface="Times New Roman" panose="02020603050405020304" pitchFamily="18" charset="0"/>
              </a:rPr>
              <a:t>alanında </a:t>
            </a:r>
            <a:r>
              <a:rPr lang="en-US" sz="1600" b="1" dirty="0" err="1" smtClean="0">
                <a:solidFill>
                  <a:srgbClr val="0C0D0D"/>
                </a:solidFill>
                <a:latin typeface="Times New Roman" panose="02020603050405020304" pitchFamily="18" charset="0"/>
                <a:ea typeface="Times New Roman" panose="02020603050405020304" pitchFamily="18" charset="0"/>
              </a:rPr>
              <a:t>Üniversite’ye</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destek</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olmak</a:t>
            </a:r>
            <a:r>
              <a:rPr lang="en-US" sz="1600" b="1" dirty="0">
                <a:solidFill>
                  <a:srgbClr val="0C0D0D"/>
                </a:solidFill>
                <a:latin typeface="Times New Roman" panose="02020603050405020304" pitchFamily="18" charset="0"/>
                <a:ea typeface="Times New Roman" panose="02020603050405020304" pitchFamily="18" charset="0"/>
              </a:rPr>
              <a:t>,</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kalite</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hedefleri</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kapsamında</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sürekli</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iyileştirmeyi</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sağlamaktır</a:t>
            </a:r>
            <a:r>
              <a:rPr lang="en-US" sz="1600" b="1" dirty="0" smtClean="0">
                <a:solidFill>
                  <a:srgbClr val="0C0D0D"/>
                </a:solidFill>
                <a:latin typeface="Times New Roman" panose="02020603050405020304" pitchFamily="18" charset="0"/>
                <a:ea typeface="Times New Roman" panose="02020603050405020304" pitchFamily="18" charset="0"/>
              </a:rPr>
              <a:t>.    </a:t>
            </a:r>
            <a:endParaRPr lang="en-US" sz="1600" b="1" dirty="0" smtClean="0">
              <a:solidFill>
                <a:srgbClr val="0C0D0D"/>
              </a:solidFill>
              <a:latin typeface="Calibri" panose="020F0502020204030204" pitchFamily="34" charset="0"/>
              <a:ea typeface="Times New Roman" panose="02020603050405020304" pitchFamily="18" charset="0"/>
            </a:endParaRPr>
          </a:p>
        </p:txBody>
      </p:sp>
      <p:sp>
        <p:nvSpPr>
          <p:cNvPr id="7" name="Dikdörtgen 6"/>
          <p:cNvSpPr/>
          <p:nvPr/>
        </p:nvSpPr>
        <p:spPr>
          <a:xfrm>
            <a:off x="503655" y="3181958"/>
            <a:ext cx="8352928" cy="1985159"/>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algn="just" fontAlgn="base">
              <a:lnSpc>
                <a:spcPct val="150000"/>
              </a:lnSpc>
              <a:spcAft>
                <a:spcPts val="0"/>
              </a:spcAft>
            </a:pPr>
            <a:r>
              <a:rPr lang="en-US" sz="1600" b="1" dirty="0" err="1" smtClean="0">
                <a:solidFill>
                  <a:srgbClr val="0C0D0D"/>
                </a:solidFill>
                <a:latin typeface="Times New Roman" panose="02020603050405020304" pitchFamily="18" charset="0"/>
                <a:ea typeface="Times New Roman" panose="02020603050405020304" pitchFamily="18" charset="0"/>
              </a:rPr>
              <a:t>Üniversitemiz</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ve</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bağlı</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birimlerin</a:t>
            </a:r>
            <a:r>
              <a:rPr lang="tr-TR" sz="1600" b="1" dirty="0" smtClean="0">
                <a:solidFill>
                  <a:srgbClr val="0C0D0D"/>
                </a:solidFill>
                <a:latin typeface="Times New Roman" panose="02020603050405020304" pitchFamily="18" charset="0"/>
                <a:ea typeface="Times New Roman" panose="02020603050405020304" pitchFamily="18" charset="0"/>
              </a:rPr>
              <a:t>in</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misyonunu</a:t>
            </a:r>
            <a:r>
              <a:rPr lang="en-US" sz="1600" b="1" dirty="0">
                <a:solidFill>
                  <a:srgbClr val="0C0D0D"/>
                </a:solidFill>
                <a:latin typeface="Times New Roman" panose="02020603050405020304" pitchFamily="18" charset="0"/>
                <a:ea typeface="Times New Roman" panose="02020603050405020304" pitchFamily="18" charset="0"/>
              </a:rPr>
              <a:t>;</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mevzuat</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hükümlerine</a:t>
            </a:r>
            <a:r>
              <a:rPr lang="en-US" sz="1600" b="1" dirty="0" smtClean="0">
                <a:solidFill>
                  <a:srgbClr val="0C0D0D"/>
                </a:solidFill>
                <a:latin typeface="Times New Roman" panose="02020603050405020304" pitchFamily="18" charset="0"/>
                <a:ea typeface="Times New Roman" panose="02020603050405020304" pitchFamily="18" charset="0"/>
              </a:rPr>
              <a:t>, </a:t>
            </a:r>
            <a:r>
              <a:rPr lang="tr-TR" sz="1600" b="1" dirty="0" smtClean="0">
                <a:solidFill>
                  <a:srgbClr val="0F2303"/>
                </a:solidFill>
                <a:latin typeface="Times New Roman" panose="02020603050405020304" pitchFamily="18" charset="0"/>
                <a:cs typeface="Times New Roman" panose="02020603050405020304" pitchFamily="18" charset="0"/>
              </a:rPr>
              <a:t>hukukun </a:t>
            </a:r>
            <a:r>
              <a:rPr lang="tr-TR" sz="1600" b="1" dirty="0">
                <a:solidFill>
                  <a:srgbClr val="0F2303"/>
                </a:solidFill>
                <a:latin typeface="Times New Roman" panose="02020603050405020304" pitchFamily="18" charset="0"/>
                <a:cs typeface="Times New Roman" panose="02020603050405020304" pitchFamily="18" charset="0"/>
              </a:rPr>
              <a:t>genel ilkelerine, evrensel değerlere, insan haklarına, eşitlik ve adalete uygun olarak </a:t>
            </a:r>
            <a:r>
              <a:rPr lang="tr-TR" sz="1600" b="1" dirty="0" smtClean="0">
                <a:solidFill>
                  <a:srgbClr val="0F2303"/>
                </a:solidFill>
                <a:latin typeface="Times New Roman" panose="02020603050405020304" pitchFamily="18" charset="0"/>
                <a:cs typeface="Times New Roman" panose="02020603050405020304" pitchFamily="18" charset="0"/>
              </a:rPr>
              <a:t>yürütebilmeleri</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için</a:t>
            </a:r>
            <a:r>
              <a:rPr lang="en-US" sz="1600" b="1" dirty="0" smtClean="0">
                <a:solidFill>
                  <a:srgbClr val="0C0D0D"/>
                </a:solidFill>
                <a:latin typeface="Times New Roman" panose="02020603050405020304" pitchFamily="18" charset="0"/>
                <a:ea typeface="Times New Roman" panose="02020603050405020304" pitchFamily="18" charset="0"/>
              </a:rPr>
              <a:t> </a:t>
            </a:r>
            <a:r>
              <a:rPr lang="tr-TR" sz="1600" b="1" dirty="0" smtClean="0">
                <a:solidFill>
                  <a:srgbClr val="0C0D0D"/>
                </a:solidFill>
                <a:latin typeface="Times New Roman" panose="02020603050405020304" pitchFamily="18" charset="0"/>
                <a:ea typeface="Times New Roman" panose="02020603050405020304" pitchFamily="18" charset="0"/>
              </a:rPr>
              <a:t>gerekli </a:t>
            </a:r>
            <a:r>
              <a:rPr lang="en-US" sz="1600" b="1" dirty="0" err="1" smtClean="0">
                <a:solidFill>
                  <a:srgbClr val="0C0D0D"/>
                </a:solidFill>
                <a:latin typeface="Times New Roman" panose="02020603050405020304" pitchFamily="18" charset="0"/>
                <a:ea typeface="Times New Roman" panose="02020603050405020304" pitchFamily="18" charset="0"/>
              </a:rPr>
              <a:t>katkı</a:t>
            </a:r>
            <a:r>
              <a:rPr lang="tr-TR" sz="1600" b="1" dirty="0" smtClean="0">
                <a:solidFill>
                  <a:srgbClr val="0C0D0D"/>
                </a:solidFill>
                <a:latin typeface="Times New Roman" panose="02020603050405020304" pitchFamily="18" charset="0"/>
                <a:ea typeface="Times New Roman" panose="02020603050405020304" pitchFamily="18" charset="0"/>
              </a:rPr>
              <a:t>yı</a:t>
            </a:r>
            <a:r>
              <a:rPr lang="en-US" sz="1600" b="1" dirty="0" smtClean="0">
                <a:solidFill>
                  <a:srgbClr val="0C0D0D"/>
                </a:solidFill>
                <a:latin typeface="Times New Roman" panose="02020603050405020304" pitchFamily="18" charset="0"/>
                <a:ea typeface="Times New Roman" panose="02020603050405020304" pitchFamily="18" charset="0"/>
              </a:rPr>
              <a:t> </a:t>
            </a:r>
            <a:r>
              <a:rPr lang="en-US" sz="1600" b="1" dirty="0" err="1" smtClean="0">
                <a:solidFill>
                  <a:srgbClr val="0C0D0D"/>
                </a:solidFill>
                <a:latin typeface="Times New Roman" panose="02020603050405020304" pitchFamily="18" charset="0"/>
                <a:ea typeface="Times New Roman" panose="02020603050405020304" pitchFamily="18" charset="0"/>
              </a:rPr>
              <a:t>sunmaktır</a:t>
            </a:r>
            <a:r>
              <a:rPr lang="en-US" sz="1600" b="1" dirty="0" smtClean="0">
                <a:solidFill>
                  <a:srgbClr val="0C0D0D"/>
                </a:solidFill>
                <a:latin typeface="Times New Roman" panose="02020603050405020304" pitchFamily="18" charset="0"/>
                <a:ea typeface="Times New Roman" panose="02020603050405020304" pitchFamily="18" charset="0"/>
              </a:rPr>
              <a:t>.</a:t>
            </a:r>
          </a:p>
          <a:p>
            <a:pPr fontAlgn="base">
              <a:lnSpc>
                <a:spcPct val="150000"/>
              </a:lnSpc>
              <a:spcAft>
                <a:spcPts val="0"/>
              </a:spcAft>
            </a:pPr>
            <a:endParaRPr lang="tr-TR" sz="1600"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503655" y="2064417"/>
            <a:ext cx="8352928" cy="1415772"/>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a:t>
            </a:r>
            <a:r>
              <a:rPr lang="tr-TR" b="1" dirty="0" smtClean="0">
                <a:solidFill>
                  <a:srgbClr val="FF0000"/>
                </a:solidFill>
                <a:latin typeface="Calibri" panose="020F0502020204030204" pitchFamily="34" charset="0"/>
                <a:ea typeface="Times New Roman" panose="02020603050405020304" pitchFamily="18" charset="0"/>
              </a:rPr>
              <a:t>MİSYONU</a:t>
            </a:r>
            <a:endParaRPr lang="en-US" b="1" dirty="0" smtClean="0">
              <a:solidFill>
                <a:srgbClr val="FF0000"/>
              </a:solidFill>
              <a:latin typeface="Calibri" panose="020F0502020204030204" pitchFamily="34" charset="0"/>
              <a:ea typeface="Times New Roman" panose="02020603050405020304" pitchFamily="18" charset="0"/>
            </a:endParaRPr>
          </a:p>
          <a:p>
            <a:pPr algn="just"/>
            <a:r>
              <a:rPr lang="en-US" sz="1600" b="1" dirty="0">
                <a:solidFill>
                  <a:srgbClr val="0F2303"/>
                </a:solidFill>
                <a:latin typeface="Times New Roman" panose="02020603050405020304" pitchFamily="18" charset="0"/>
                <a:cs typeface="Times New Roman" panose="02020603050405020304" pitchFamily="18" charset="0"/>
              </a:rPr>
              <a:t>M</a:t>
            </a:r>
            <a:r>
              <a:rPr lang="tr-TR" sz="1600" b="1" dirty="0" smtClean="0">
                <a:solidFill>
                  <a:srgbClr val="0F2303"/>
                </a:solidFill>
                <a:latin typeface="Times New Roman" panose="02020603050405020304" pitchFamily="18" charset="0"/>
                <a:cs typeface="Times New Roman" panose="02020603050405020304" pitchFamily="18" charset="0"/>
              </a:rPr>
              <a:t>evzuat </a:t>
            </a:r>
            <a:r>
              <a:rPr lang="tr-TR" sz="1600" b="1" dirty="0">
                <a:solidFill>
                  <a:srgbClr val="0F2303"/>
                </a:solidFill>
                <a:latin typeface="Times New Roman" panose="02020603050405020304" pitchFamily="18" charset="0"/>
                <a:cs typeface="Times New Roman" panose="02020603050405020304" pitchFamily="18" charset="0"/>
              </a:rPr>
              <a:t>hükümleri </a:t>
            </a:r>
            <a:r>
              <a:rPr lang="tr-TR" sz="1600" b="1" dirty="0" smtClean="0">
                <a:solidFill>
                  <a:srgbClr val="0F2303"/>
                </a:solidFill>
                <a:latin typeface="Times New Roman" panose="02020603050405020304" pitchFamily="18" charset="0"/>
                <a:cs typeface="Times New Roman" panose="02020603050405020304" pitchFamily="18" charset="0"/>
              </a:rPr>
              <a:t>doğrultusunda</a:t>
            </a:r>
            <a:r>
              <a:rPr lang="en-US" sz="1600" b="1" dirty="0" smtClean="0">
                <a:solidFill>
                  <a:srgbClr val="0F2303"/>
                </a:solidFill>
                <a:latin typeface="Times New Roman" panose="02020603050405020304" pitchFamily="18" charset="0"/>
                <a:cs typeface="Times New Roman" panose="02020603050405020304" pitchFamily="18" charset="0"/>
              </a:rPr>
              <a:t>,</a:t>
            </a:r>
            <a:r>
              <a:rPr lang="tr-TR" sz="1600" b="1" dirty="0" smtClean="0">
                <a:solidFill>
                  <a:srgbClr val="0F2303"/>
                </a:solidFill>
                <a:latin typeface="Times New Roman" panose="02020603050405020304" pitchFamily="18" charset="0"/>
                <a:cs typeface="Times New Roman" panose="02020603050405020304" pitchFamily="18" charset="0"/>
              </a:rPr>
              <a:t> her </a:t>
            </a:r>
            <a:r>
              <a:rPr lang="tr-TR" sz="1600" b="1" dirty="0">
                <a:solidFill>
                  <a:srgbClr val="0F2303"/>
                </a:solidFill>
                <a:latin typeface="Times New Roman" panose="02020603050405020304" pitchFamily="18" charset="0"/>
                <a:cs typeface="Times New Roman" panose="02020603050405020304" pitchFamily="18" charset="0"/>
              </a:rPr>
              <a:t>türlü hukuki ilişki ve ihtilafların Üniversitemizin menfaatleri yönünde düzenlenmesi ve </a:t>
            </a:r>
            <a:r>
              <a:rPr lang="tr-TR" sz="1600" b="1" dirty="0" smtClean="0">
                <a:solidFill>
                  <a:srgbClr val="0F2303"/>
                </a:solidFill>
                <a:latin typeface="Times New Roman" panose="02020603050405020304" pitchFamily="18" charset="0"/>
                <a:cs typeface="Times New Roman" panose="02020603050405020304" pitchFamily="18" charset="0"/>
              </a:rPr>
              <a:t>çözüm</a:t>
            </a:r>
            <a:r>
              <a:rPr lang="en-US" sz="1600" b="1" dirty="0" err="1" smtClean="0">
                <a:solidFill>
                  <a:srgbClr val="0F2303"/>
                </a:solidFill>
                <a:latin typeface="Times New Roman" panose="02020603050405020304" pitchFamily="18" charset="0"/>
                <a:cs typeface="Times New Roman" panose="02020603050405020304" pitchFamily="18" charset="0"/>
              </a:rPr>
              <a:t>lenmesi</a:t>
            </a:r>
            <a:r>
              <a:rPr lang="en-US" sz="1600" b="1" dirty="0" smtClean="0">
                <a:solidFill>
                  <a:srgbClr val="0F2303"/>
                </a:solidFill>
                <a:latin typeface="Times New Roman" panose="02020603050405020304" pitchFamily="18" charset="0"/>
                <a:cs typeface="Times New Roman" panose="02020603050405020304" pitchFamily="18" charset="0"/>
              </a:rPr>
              <a:t> </a:t>
            </a:r>
            <a:r>
              <a:rPr lang="en-US" sz="1600" b="1" dirty="0" err="1" smtClean="0">
                <a:solidFill>
                  <a:srgbClr val="0F2303"/>
                </a:solidFill>
                <a:latin typeface="Times New Roman" panose="02020603050405020304" pitchFamily="18" charset="0"/>
                <a:cs typeface="Times New Roman" panose="02020603050405020304" pitchFamily="18" charset="0"/>
              </a:rPr>
              <a:t>amaçlanmaktadır</a:t>
            </a:r>
            <a:r>
              <a:rPr lang="en-US" sz="1600" b="1" dirty="0" smtClean="0">
                <a:solidFill>
                  <a:srgbClr val="0F2303"/>
                </a:solidFill>
                <a:latin typeface="Times New Roman" panose="02020603050405020304" pitchFamily="18" charset="0"/>
                <a:cs typeface="Times New Roman" panose="02020603050405020304" pitchFamily="18" charset="0"/>
              </a:rPr>
              <a:t>.</a:t>
            </a:r>
            <a:endParaRPr lang="tr-TR" sz="1600" b="1" dirty="0">
              <a:solidFill>
                <a:srgbClr val="0F2303"/>
              </a:solidFill>
              <a:latin typeface="Times New Roman" panose="02020603050405020304" pitchFamily="18" charset="0"/>
              <a:cs typeface="Times New Roman" panose="02020603050405020304" pitchFamily="18" charset="0"/>
            </a:endParaRP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013495461"/>
              </p:ext>
            </p:extLst>
          </p:nvPr>
        </p:nvGraphicFramePr>
        <p:xfrm>
          <a:off x="775855" y="1297267"/>
          <a:ext cx="7536873" cy="4918805"/>
        </p:xfrm>
        <a:graphic>
          <a:graphicData uri="http://schemas.openxmlformats.org/drawingml/2006/table">
            <a:tbl>
              <a:tblPr/>
              <a:tblGrid>
                <a:gridCol w="1798829">
                  <a:extLst>
                    <a:ext uri="{9D8B030D-6E8A-4147-A177-3AD203B41FA5}">
                      <a16:colId xmlns:a16="http://schemas.microsoft.com/office/drawing/2014/main" val="3918363564"/>
                    </a:ext>
                  </a:extLst>
                </a:gridCol>
                <a:gridCol w="1902704">
                  <a:extLst>
                    <a:ext uri="{9D8B030D-6E8A-4147-A177-3AD203B41FA5}">
                      <a16:colId xmlns:a16="http://schemas.microsoft.com/office/drawing/2014/main" val="1683979601"/>
                    </a:ext>
                  </a:extLst>
                </a:gridCol>
                <a:gridCol w="1917670">
                  <a:extLst>
                    <a:ext uri="{9D8B030D-6E8A-4147-A177-3AD203B41FA5}">
                      <a16:colId xmlns:a16="http://schemas.microsoft.com/office/drawing/2014/main" val="2592459544"/>
                    </a:ext>
                  </a:extLst>
                </a:gridCol>
                <a:gridCol w="1917670">
                  <a:extLst>
                    <a:ext uri="{9D8B030D-6E8A-4147-A177-3AD203B41FA5}">
                      <a16:colId xmlns:a16="http://schemas.microsoft.com/office/drawing/2014/main" val="588152821"/>
                    </a:ext>
                  </a:extLst>
                </a:gridCol>
              </a:tblGrid>
              <a:tr h="843740">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03818">
                <a:tc>
                  <a:txBody>
                    <a:bodyPr/>
                    <a:lstStyle/>
                    <a:p>
                      <a:pPr algn="ctr" fontAlgn="ctr"/>
                      <a:r>
                        <a:rPr lang="tr-TR" sz="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Tecrübeli kadro, mesleki uzmanlığa sahip personel </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Mevzuattan ve uygulamadan kaynaklanan kısıtlı zaman/Acil iş</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Üst yönetim desteği ve Hukuk Müşavirliğinin hizmet taleplerinin geciktirilmemesi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400" b="0" i="0" u="none" strike="noStrike" dirty="0" smtClean="0">
                          <a:solidFill>
                            <a:srgbClr val="000000"/>
                          </a:solidFill>
                          <a:effectLst/>
                          <a:latin typeface="Calibri" panose="020F0502020204030204" pitchFamily="34" charset="0"/>
                        </a:rPr>
                        <a:t>Süreli bilgi ve belge talebinde süreye uyulmaması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996080">
                <a:tc>
                  <a:txBody>
                    <a:bodyPr/>
                    <a:lstStyle/>
                    <a:p>
                      <a:pPr algn="ctr" fontAlgn="ctr"/>
                      <a:r>
                        <a:rPr lang="tr-TR" sz="1400" b="0" i="0" u="none" strike="noStrike" dirty="0" smtClean="0">
                          <a:solidFill>
                            <a:srgbClr val="000000"/>
                          </a:solidFill>
                          <a:effectLst/>
                          <a:latin typeface="Calibri" panose="020F0502020204030204" pitchFamily="34" charset="0"/>
                        </a:rPr>
                        <a:t>Yeterli ofis çalışma alanı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Mütevelli Heyeti Üyeleri içerisinde hukukçu üyelerin bulunması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400" b="0" i="0" u="none" strike="noStrike" dirty="0" err="1" smtClean="0">
                          <a:solidFill>
                            <a:srgbClr val="000000"/>
                          </a:solidFill>
                          <a:effectLst/>
                          <a:latin typeface="Calibri" panose="020F0502020204030204" pitchFamily="34" charset="0"/>
                        </a:rPr>
                        <a:t>Hizmetin</a:t>
                      </a:r>
                      <a:r>
                        <a:rPr lang="es-ES" sz="1400" b="0" i="0" u="none" strike="noStrike" dirty="0" smtClean="0">
                          <a:solidFill>
                            <a:srgbClr val="000000"/>
                          </a:solidFill>
                          <a:effectLst/>
                          <a:latin typeface="Calibri" panose="020F0502020204030204" pitchFamily="34" charset="0"/>
                        </a:rPr>
                        <a:t> </a:t>
                      </a:r>
                      <a:r>
                        <a:rPr lang="es-ES" sz="1400" b="0" i="0" u="none" strike="noStrike" dirty="0" err="1" smtClean="0">
                          <a:solidFill>
                            <a:srgbClr val="000000"/>
                          </a:solidFill>
                          <a:effectLst/>
                          <a:latin typeface="Calibri" panose="020F0502020204030204" pitchFamily="34" charset="0"/>
                        </a:rPr>
                        <a:t>acil</a:t>
                      </a:r>
                      <a:r>
                        <a:rPr lang="es-ES" sz="1400" b="0" i="0" u="none" strike="noStrike" dirty="0" smtClean="0">
                          <a:solidFill>
                            <a:srgbClr val="000000"/>
                          </a:solidFill>
                          <a:effectLst/>
                          <a:latin typeface="Calibri" panose="020F0502020204030204" pitchFamily="34" charset="0"/>
                        </a:rPr>
                        <a:t> ve </a:t>
                      </a:r>
                      <a:r>
                        <a:rPr lang="es-ES" sz="1400" b="0" i="0" u="none" strike="noStrike" dirty="0" err="1" smtClean="0">
                          <a:solidFill>
                            <a:srgbClr val="000000"/>
                          </a:solidFill>
                          <a:effectLst/>
                          <a:latin typeface="Calibri" panose="020F0502020204030204" pitchFamily="34" charset="0"/>
                        </a:rPr>
                        <a:t>süreli</a:t>
                      </a:r>
                      <a:r>
                        <a:rPr lang="es-ES" sz="1400" b="0" i="0" u="none" strike="noStrike" dirty="0" smtClean="0">
                          <a:solidFill>
                            <a:srgbClr val="000000"/>
                          </a:solidFill>
                          <a:effectLst/>
                          <a:latin typeface="Calibri" panose="020F0502020204030204" pitchFamily="34" charset="0"/>
                        </a:rPr>
                        <a:t> </a:t>
                      </a:r>
                      <a:r>
                        <a:rPr lang="es-ES" sz="1400" b="0" i="0" u="none" strike="noStrike" dirty="0" err="1" smtClean="0">
                          <a:solidFill>
                            <a:srgbClr val="000000"/>
                          </a:solidFill>
                          <a:effectLst/>
                          <a:latin typeface="Calibri" panose="020F0502020204030204" pitchFamily="34" charset="0"/>
                        </a:rPr>
                        <a:t>olması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996081">
                <a:tc>
                  <a:txBody>
                    <a:bodyPr/>
                    <a:lstStyle/>
                    <a:p>
                      <a:pPr algn="ctr" fontAlgn="ctr"/>
                      <a:r>
                        <a:rPr lang="tr-TR" sz="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Personelin lisansüstü eğitime sahip olması</a:t>
                      </a: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Covid 19 Pandemi sürecinde bazı personelin karantinaya alınması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1079086">
                <a:tc>
                  <a:txBody>
                    <a:bodyPr/>
                    <a:lstStyle/>
                    <a:p>
                      <a:pPr algn="ctr" fontAlgn="ctr"/>
                      <a:r>
                        <a:rPr lang="tr-TR" sz="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Üniversitemizin tüm işlemlerinin</a:t>
                      </a:r>
                      <a:r>
                        <a:rPr lang="tr-TR" sz="1400" b="0" i="0" u="none" strike="noStrike" baseline="0" dirty="0" smtClean="0">
                          <a:solidFill>
                            <a:srgbClr val="000000"/>
                          </a:solidFill>
                          <a:effectLst/>
                          <a:latin typeface="Calibri" panose="020F0502020204030204" pitchFamily="34" charset="0"/>
                        </a:rPr>
                        <a:t> hukuka </a:t>
                      </a:r>
                      <a:r>
                        <a:rPr lang="tr-TR" sz="1400" b="0" i="0" u="none" strike="noStrike" dirty="0" smtClean="0">
                          <a:solidFill>
                            <a:srgbClr val="000000"/>
                          </a:solidFill>
                          <a:effectLst/>
                          <a:latin typeface="Calibri" panose="020F0502020204030204" pitchFamily="34" charset="0"/>
                        </a:rPr>
                        <a:t>uygun yürütülmesi hususunda kararlı olunması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43046958"/>
              </p:ext>
            </p:extLst>
          </p:nvPr>
        </p:nvGraphicFramePr>
        <p:xfrm>
          <a:off x="858983" y="1288031"/>
          <a:ext cx="7656944" cy="4955751"/>
        </p:xfrm>
        <a:graphic>
          <a:graphicData uri="http://schemas.openxmlformats.org/drawingml/2006/table">
            <a:tbl>
              <a:tblPr/>
              <a:tblGrid>
                <a:gridCol w="2451155">
                  <a:extLst>
                    <a:ext uri="{9D8B030D-6E8A-4147-A177-3AD203B41FA5}">
                      <a16:colId xmlns:a16="http://schemas.microsoft.com/office/drawing/2014/main" val="3918363564"/>
                    </a:ext>
                  </a:extLst>
                </a:gridCol>
                <a:gridCol w="2592697">
                  <a:extLst>
                    <a:ext uri="{9D8B030D-6E8A-4147-A177-3AD203B41FA5}">
                      <a16:colId xmlns:a16="http://schemas.microsoft.com/office/drawing/2014/main" val="1683979601"/>
                    </a:ext>
                  </a:extLst>
                </a:gridCol>
                <a:gridCol w="2613092">
                  <a:extLst>
                    <a:ext uri="{9D8B030D-6E8A-4147-A177-3AD203B41FA5}">
                      <a16:colId xmlns:a16="http://schemas.microsoft.com/office/drawing/2014/main" val="2592459544"/>
                    </a:ext>
                  </a:extLst>
                </a:gridCol>
              </a:tblGrid>
              <a:tr h="715288">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862725">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Rektörlük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Mevzuat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Rektörlük adına hukuki işleri yürütmek, hukuki görüş bildirmek</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867891">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Genel Sekreterlik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400" b="0" i="0" u="none" strike="noStrike" dirty="0">
                          <a:solidFill>
                            <a:srgbClr val="000000"/>
                          </a:solidFill>
                          <a:effectLst/>
                          <a:latin typeface="Calibri" panose="020F0502020204030204" pitchFamily="34" charset="0"/>
                        </a:rPr>
                        <a:t> </a:t>
                      </a:r>
                      <a:r>
                        <a:rPr kumimoji="0" lang="tr-TR" sz="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Mevzuat</a:t>
                      </a:r>
                      <a:endParaRPr kumimoji="0" lang="tr-T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Hukuki danışmanlık, bilgi paylaşımı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832706">
                <a:tc>
                  <a:txBody>
                    <a:bodyPr/>
                    <a:lstStyle/>
                    <a:p>
                      <a:pPr algn="ctr" fontAlgn="ctr"/>
                      <a:r>
                        <a:rPr lang="tr-TR" sz="400" b="0" i="0" u="none" strike="noStrike" dirty="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Tüm</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Akademik</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Kadro</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400" b="0" i="0" u="none" strike="noStrike" dirty="0">
                          <a:solidFill>
                            <a:srgbClr val="000000"/>
                          </a:solidFill>
                          <a:effectLst/>
                          <a:latin typeface="Calibri" panose="020F0502020204030204" pitchFamily="34" charset="0"/>
                        </a:rPr>
                        <a:t> </a:t>
                      </a:r>
                      <a:r>
                        <a:rPr kumimoji="0" lang="tr-TR" sz="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Mevzuat</a:t>
                      </a:r>
                      <a:endParaRPr kumimoji="0" lang="tr-T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Hukuki danışmanlık, bilgi paylaşımı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820979">
                <a:tc>
                  <a:txBody>
                    <a:bodyPr/>
                    <a:lstStyle/>
                    <a:p>
                      <a:pPr algn="ctr" fontAlgn="ctr"/>
                      <a:r>
                        <a:rPr lang="tr-TR" sz="1400" b="0" i="0" u="none" strike="noStrike" dirty="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Tüm</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İdari</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Birimler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Mevzuat</a:t>
                      </a:r>
                      <a:endParaRPr kumimoji="0" lang="tr-T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Hukuki danışmanlık, bilgi paylaşımı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856162">
                <a:tc>
                  <a:txBody>
                    <a:bodyPr/>
                    <a:lstStyle/>
                    <a:p>
                      <a:pPr algn="ctr" fontAlgn="ctr"/>
                      <a:r>
                        <a:rPr lang="en-US" sz="1400" b="0" i="0" u="none" strike="noStrike" dirty="0" err="1" smtClean="0">
                          <a:solidFill>
                            <a:srgbClr val="000000"/>
                          </a:solidFill>
                          <a:effectLst/>
                          <a:latin typeface="Calibri" panose="020F0502020204030204" pitchFamily="34" charset="0"/>
                        </a:rPr>
                        <a:t>Tüm</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Kamu</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Kurum</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ve</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Kuruluşları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400" b="0" i="0" u="none" strike="noStrike" dirty="0">
                          <a:solidFill>
                            <a:srgbClr val="000000"/>
                          </a:solidFill>
                          <a:effectLst/>
                          <a:latin typeface="Calibri" panose="020F0502020204030204" pitchFamily="34" charset="0"/>
                        </a:rPr>
                        <a:t> </a:t>
                      </a:r>
                      <a:r>
                        <a:rPr kumimoji="0" lang="tr-TR" sz="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Mevzuat/</a:t>
                      </a:r>
                      <a:r>
                        <a:rPr kumimoji="0" lang="en-US" sz="14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Hizmet</a:t>
                      </a:r>
                      <a:endParaRPr kumimoji="0" lang="tr-TR"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err="1" smtClean="0">
                          <a:solidFill>
                            <a:srgbClr val="000000"/>
                          </a:solidFill>
                          <a:effectLst/>
                          <a:latin typeface="Calibri" panose="020F0502020204030204" pitchFamily="34" charset="0"/>
                        </a:rPr>
                        <a:t>Bilgi</a:t>
                      </a:r>
                      <a:r>
                        <a:rPr lang="en-US" sz="1400" b="0" i="0" u="none" strike="noStrike" baseline="0" dirty="0" smtClean="0">
                          <a:solidFill>
                            <a:srgbClr val="000000"/>
                          </a:solidFill>
                          <a:effectLst/>
                          <a:latin typeface="Calibri" panose="020F0502020204030204" pitchFamily="34" charset="0"/>
                        </a:rPr>
                        <a:t> / </a:t>
                      </a:r>
                      <a:r>
                        <a:rPr lang="en-US" sz="1400" b="0" i="0" u="none" strike="noStrike" baseline="0" dirty="0" err="1" smtClean="0">
                          <a:solidFill>
                            <a:srgbClr val="000000"/>
                          </a:solidFill>
                          <a:effectLst/>
                          <a:latin typeface="Calibri" panose="020F0502020204030204" pitchFamily="34" charset="0"/>
                        </a:rPr>
                        <a:t>Belge</a:t>
                      </a:r>
                      <a:r>
                        <a:rPr lang="en-US" sz="1400" b="0" i="0" u="none" strike="noStrike" baseline="0" dirty="0" smtClean="0">
                          <a:solidFill>
                            <a:srgbClr val="000000"/>
                          </a:solidFill>
                          <a:effectLst/>
                          <a:latin typeface="Calibri" panose="020F0502020204030204" pitchFamily="34" charset="0"/>
                        </a:rPr>
                        <a:t> </a:t>
                      </a:r>
                      <a:r>
                        <a:rPr lang="tr-TR" sz="1400" b="0" i="0" u="none" strike="noStrike" baseline="0" dirty="0" smtClean="0">
                          <a:solidFill>
                            <a:srgbClr val="000000"/>
                          </a:solidFill>
                          <a:effectLst/>
                          <a:latin typeface="Calibri" panose="020F0502020204030204" pitchFamily="34" charset="0"/>
                        </a:rPr>
                        <a:t>talebi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idx="1"/>
          </p:nvPr>
        </p:nvSpPr>
        <p:spPr>
          <a:xfrm>
            <a:off x="1261515" y="2504055"/>
            <a:ext cx="6620968" cy="860400"/>
          </a:xfrm>
        </p:spPr>
        <p:txBody>
          <a:bodyPr/>
          <a:lstStyle/>
          <a:p>
            <a:pPr algn="ctr"/>
            <a:r>
              <a:rPr lang="en-US" b="1" dirty="0" smtClean="0">
                <a:solidFill>
                  <a:srgbClr val="0F2303"/>
                </a:solidFill>
              </a:rPr>
              <a:t>MALZEME VE EKİPMAN EKSİKLİĞİMİZ BULUNMAMAKTADIR.</a:t>
            </a:r>
            <a:endParaRPr lang="en-US" b="1" dirty="0">
              <a:solidFill>
                <a:srgbClr val="0F2303"/>
              </a:solidFill>
            </a:endParaRPr>
          </a:p>
        </p:txBody>
      </p:sp>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1210403" y="2495999"/>
            <a:ext cx="6620968" cy="860400"/>
          </a:xfrm>
        </p:spPr>
        <p:txBody>
          <a:bodyPr/>
          <a:lstStyle/>
          <a:p>
            <a:pPr algn="ctr"/>
            <a:r>
              <a:rPr lang="en-US" b="1" dirty="0" smtClean="0">
                <a:solidFill>
                  <a:srgbClr val="0F2303"/>
                </a:solidFill>
              </a:rPr>
              <a:t>KULLANILAN TEKNOLOJİK YAZILIM VE DONANIMLAR YETERLİDİR</a:t>
            </a:r>
            <a:r>
              <a:rPr lang="en-US" dirty="0" smtClean="0">
                <a:solidFill>
                  <a:srgbClr val="0F2303"/>
                </a:solidFill>
              </a:rPr>
              <a:t>.</a:t>
            </a:r>
            <a:endParaRPr lang="en-US" dirty="0">
              <a:solidFill>
                <a:srgbClr val="0F2303"/>
              </a:solidFill>
            </a:endParaRPr>
          </a:p>
        </p:txBody>
      </p:sp>
    </p:spTree>
    <p:extLst>
      <p:ext uri="{BB962C8B-B14F-4D97-AF65-F5344CB8AC3E}">
        <p14:creationId xmlns:p14="http://schemas.microsoft.com/office/powerpoint/2010/main" val="1590165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1333925" y="2491161"/>
            <a:ext cx="6620968" cy="860400"/>
          </a:xfrm>
        </p:spPr>
        <p:txBody>
          <a:bodyPr/>
          <a:lstStyle/>
          <a:p>
            <a:pPr algn="ctr"/>
            <a:r>
              <a:rPr lang="en-US" b="1" dirty="0" smtClean="0">
                <a:solidFill>
                  <a:srgbClr val="0F2303"/>
                </a:solidFill>
              </a:rPr>
              <a:t>PERSONEL İHTİYACIMIZ BULUNMAMAKTADIR.</a:t>
            </a:r>
            <a:endParaRPr lang="en-US" b="1" dirty="0">
              <a:solidFill>
                <a:srgbClr val="0F2303"/>
              </a:solidFill>
            </a:endParaRPr>
          </a:p>
        </p:txBody>
      </p:sp>
    </p:spTree>
    <p:extLst>
      <p:ext uri="{BB962C8B-B14F-4D97-AF65-F5344CB8AC3E}">
        <p14:creationId xmlns:p14="http://schemas.microsoft.com/office/powerpoint/2010/main" val="449389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898758284"/>
              </p:ext>
            </p:extLst>
          </p:nvPr>
        </p:nvGraphicFramePr>
        <p:xfrm>
          <a:off x="545122" y="1801446"/>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0F2303"/>
                          </a:solidFill>
                        </a:rPr>
                        <a:t>Kanun kaynaklı kısıtlı zaman/Acil iş</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dirty="0" smtClean="0">
                          <a:solidFill>
                            <a:srgbClr val="0F2303"/>
                          </a:solidFill>
                        </a:rPr>
                        <a:t>01.06.2022</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dirty="0" err="1" smtClean="0">
                          <a:solidFill>
                            <a:srgbClr val="0F2303"/>
                          </a:solidFill>
                        </a:rPr>
                        <a:t>Hukuk</a:t>
                      </a:r>
                      <a:r>
                        <a:rPr lang="en-US" baseline="0" dirty="0" smtClean="0">
                          <a:solidFill>
                            <a:srgbClr val="0F2303"/>
                          </a:solidFill>
                        </a:rPr>
                        <a:t> </a:t>
                      </a:r>
                      <a:r>
                        <a:rPr lang="en-US" baseline="0" dirty="0" err="1" smtClean="0">
                          <a:solidFill>
                            <a:srgbClr val="0F2303"/>
                          </a:solidFill>
                        </a:rPr>
                        <a:t>Müşavirliği</a:t>
                      </a:r>
                      <a:r>
                        <a:rPr lang="en-US" baseline="0" dirty="0" smtClean="0">
                          <a:solidFill>
                            <a:srgbClr val="0F2303"/>
                          </a:solidFill>
                        </a:rPr>
                        <a:t> </a:t>
                      </a:r>
                      <a:r>
                        <a:rPr lang="en-US" baseline="0" dirty="0" err="1" smtClean="0">
                          <a:solidFill>
                            <a:srgbClr val="0F2303"/>
                          </a:solidFill>
                        </a:rPr>
                        <a:t>ve</a:t>
                      </a:r>
                      <a:r>
                        <a:rPr lang="en-US" baseline="0" dirty="0" smtClean="0">
                          <a:solidFill>
                            <a:srgbClr val="0F2303"/>
                          </a:solidFill>
                        </a:rPr>
                        <a:t> </a:t>
                      </a:r>
                      <a:r>
                        <a:rPr lang="en-US" baseline="0" dirty="0" err="1" smtClean="0">
                          <a:solidFill>
                            <a:srgbClr val="0F2303"/>
                          </a:solidFill>
                        </a:rPr>
                        <a:t>ilgili</a:t>
                      </a:r>
                      <a:r>
                        <a:rPr lang="en-US" baseline="0" dirty="0" smtClean="0">
                          <a:solidFill>
                            <a:srgbClr val="0F2303"/>
                          </a:solidFill>
                        </a:rPr>
                        <a:t> </a:t>
                      </a:r>
                      <a:r>
                        <a:rPr lang="en-US" baseline="0" dirty="0" err="1" smtClean="0">
                          <a:solidFill>
                            <a:srgbClr val="0F2303"/>
                          </a:solidFill>
                        </a:rPr>
                        <a:t>tüm</a:t>
                      </a:r>
                      <a:r>
                        <a:rPr lang="en-US" baseline="0" dirty="0" smtClean="0">
                          <a:solidFill>
                            <a:srgbClr val="0F2303"/>
                          </a:solidFill>
                        </a:rPr>
                        <a:t> </a:t>
                      </a:r>
                      <a:r>
                        <a:rPr lang="en-US" baseline="0" dirty="0" err="1" smtClean="0">
                          <a:solidFill>
                            <a:srgbClr val="0F2303"/>
                          </a:solidFill>
                        </a:rPr>
                        <a:t>birimler</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smtClean="0">
                          <a:solidFill>
                            <a:srgbClr val="0F2303"/>
                          </a:solidFill>
                        </a:rPr>
                        <a:t>Sık </a:t>
                      </a:r>
                      <a:r>
                        <a:rPr lang="en-US" dirty="0" err="1" smtClean="0">
                          <a:solidFill>
                            <a:srgbClr val="0F2303"/>
                          </a:solidFill>
                        </a:rPr>
                        <a:t>kontrol</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1" name="Tablo 9"/>
          <p:cNvGraphicFramePr>
            <a:graphicFrameLocks noGrp="1"/>
          </p:cNvGraphicFramePr>
          <p:nvPr>
            <p:extLst>
              <p:ext uri="{D42A27DB-BD31-4B8C-83A1-F6EECF244321}">
                <p14:modId xmlns:p14="http://schemas.microsoft.com/office/powerpoint/2010/main" val="40895283"/>
              </p:ext>
            </p:extLst>
          </p:nvPr>
        </p:nvGraphicFramePr>
        <p:xfrm>
          <a:off x="533400" y="3701532"/>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smtClean="0">
                          <a:solidFill>
                            <a:srgbClr val="0F2303"/>
                          </a:solidFill>
                        </a:rPr>
                        <a:t>Kurum içi </a:t>
                      </a:r>
                      <a:r>
                        <a:rPr lang="tr-TR" dirty="0" smtClean="0">
                          <a:solidFill>
                            <a:srgbClr val="0F2303"/>
                          </a:solidFill>
                        </a:rPr>
                        <a:t>huk</a:t>
                      </a:r>
                      <a:r>
                        <a:rPr lang="en-US" smtClean="0">
                          <a:solidFill>
                            <a:srgbClr val="0F2303"/>
                          </a:solidFill>
                        </a:rPr>
                        <a:t>u</a:t>
                      </a:r>
                      <a:r>
                        <a:rPr lang="tr-TR" smtClean="0">
                          <a:solidFill>
                            <a:srgbClr val="0F2303"/>
                          </a:solidFill>
                        </a:rPr>
                        <a:t>ki </a:t>
                      </a:r>
                      <a:r>
                        <a:rPr lang="tr-TR" dirty="0" smtClean="0">
                          <a:solidFill>
                            <a:srgbClr val="0F2303"/>
                          </a:solidFill>
                        </a:rPr>
                        <a:t>bilgi taleplerine geç dönüş yapılması </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dirty="0" smtClean="0">
                          <a:solidFill>
                            <a:srgbClr val="0F2303"/>
                          </a:solidFill>
                        </a:rPr>
                        <a:t>01.06.2022</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dirty="0" err="1" smtClean="0">
                          <a:solidFill>
                            <a:srgbClr val="0F2303"/>
                          </a:solidFill>
                        </a:rPr>
                        <a:t>Hukuk</a:t>
                      </a:r>
                      <a:r>
                        <a:rPr lang="en-US" baseline="0" dirty="0" smtClean="0">
                          <a:solidFill>
                            <a:srgbClr val="0F2303"/>
                          </a:solidFill>
                        </a:rPr>
                        <a:t> </a:t>
                      </a:r>
                      <a:r>
                        <a:rPr lang="en-US" baseline="0" dirty="0" err="1" smtClean="0">
                          <a:solidFill>
                            <a:srgbClr val="0F2303"/>
                          </a:solidFill>
                        </a:rPr>
                        <a:t>Müşavirliği</a:t>
                      </a:r>
                      <a:r>
                        <a:rPr lang="en-US" baseline="0" dirty="0" smtClean="0">
                          <a:solidFill>
                            <a:srgbClr val="0F2303"/>
                          </a:solidFill>
                        </a:rPr>
                        <a:t> </a:t>
                      </a:r>
                      <a:r>
                        <a:rPr lang="en-US" baseline="0" dirty="0" err="1" smtClean="0">
                          <a:solidFill>
                            <a:srgbClr val="0F2303"/>
                          </a:solidFill>
                        </a:rPr>
                        <a:t>ve</a:t>
                      </a:r>
                      <a:r>
                        <a:rPr lang="en-US" baseline="0" dirty="0" smtClean="0">
                          <a:solidFill>
                            <a:srgbClr val="0F2303"/>
                          </a:solidFill>
                        </a:rPr>
                        <a:t> </a:t>
                      </a:r>
                      <a:r>
                        <a:rPr lang="en-US" baseline="0" dirty="0" err="1" smtClean="0">
                          <a:solidFill>
                            <a:srgbClr val="0F2303"/>
                          </a:solidFill>
                        </a:rPr>
                        <a:t>ilgili</a:t>
                      </a:r>
                      <a:r>
                        <a:rPr lang="en-US" baseline="0" dirty="0" smtClean="0">
                          <a:solidFill>
                            <a:srgbClr val="0F2303"/>
                          </a:solidFill>
                        </a:rPr>
                        <a:t> </a:t>
                      </a:r>
                      <a:r>
                        <a:rPr lang="en-US" baseline="0" dirty="0" err="1" smtClean="0">
                          <a:solidFill>
                            <a:srgbClr val="0F2303"/>
                          </a:solidFill>
                        </a:rPr>
                        <a:t>tüm</a:t>
                      </a:r>
                      <a:r>
                        <a:rPr lang="en-US" baseline="0" dirty="0" smtClean="0">
                          <a:solidFill>
                            <a:srgbClr val="0F2303"/>
                          </a:solidFill>
                        </a:rPr>
                        <a:t> </a:t>
                      </a:r>
                      <a:r>
                        <a:rPr lang="en-US" baseline="0" dirty="0" err="1" smtClean="0">
                          <a:solidFill>
                            <a:srgbClr val="0F2303"/>
                          </a:solidFill>
                        </a:rPr>
                        <a:t>birimler</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smtClean="0">
                          <a:solidFill>
                            <a:srgbClr val="0F2303"/>
                          </a:solidFill>
                        </a:rPr>
                        <a:t>Sık </a:t>
                      </a:r>
                      <a:r>
                        <a:rPr lang="en-US" dirty="0" err="1" smtClean="0">
                          <a:solidFill>
                            <a:srgbClr val="0F2303"/>
                          </a:solidFill>
                        </a:rPr>
                        <a:t>iletişim</a:t>
                      </a:r>
                      <a:r>
                        <a:rPr lang="en-US" dirty="0" smtClean="0">
                          <a:solidFill>
                            <a:srgbClr val="0F2303"/>
                          </a:solidFill>
                        </a:rPr>
                        <a:t>/Sık </a:t>
                      </a:r>
                      <a:r>
                        <a:rPr lang="en-US" dirty="0" err="1" smtClean="0">
                          <a:solidFill>
                            <a:srgbClr val="0F2303"/>
                          </a:solidFill>
                        </a:rPr>
                        <a:t>kontrol</a:t>
                      </a:r>
                      <a:r>
                        <a:rPr lang="en-US" dirty="0" smtClean="0">
                          <a:solidFill>
                            <a:srgbClr val="0F2303"/>
                          </a:solidFill>
                        </a:rPr>
                        <a:t>/</a:t>
                      </a:r>
                      <a:r>
                        <a:rPr lang="en-US" dirty="0" err="1" smtClean="0">
                          <a:solidFill>
                            <a:srgbClr val="0F2303"/>
                          </a:solidFill>
                        </a:rPr>
                        <a:t>Evrakın</a:t>
                      </a:r>
                      <a:r>
                        <a:rPr lang="en-US" dirty="0" smtClean="0">
                          <a:solidFill>
                            <a:srgbClr val="0F2303"/>
                          </a:solidFill>
                        </a:rPr>
                        <a:t> </a:t>
                      </a:r>
                      <a:r>
                        <a:rPr lang="en-US" dirty="0" err="1" smtClean="0">
                          <a:solidFill>
                            <a:srgbClr val="0F2303"/>
                          </a:solidFill>
                        </a:rPr>
                        <a:t>elden</a:t>
                      </a:r>
                      <a:r>
                        <a:rPr lang="en-US" dirty="0" smtClean="0">
                          <a:solidFill>
                            <a:srgbClr val="0F2303"/>
                          </a:solidFill>
                        </a:rPr>
                        <a:t> </a:t>
                      </a:r>
                      <a:r>
                        <a:rPr lang="en-US" dirty="0" err="1" smtClean="0">
                          <a:solidFill>
                            <a:srgbClr val="0F2303"/>
                          </a:solidFill>
                        </a:rPr>
                        <a:t>teslimi</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1"/>
          <p:cNvGraphicFramePr>
            <a:graphicFrameLocks/>
          </p:cNvGraphicFramePr>
          <p:nvPr>
            <p:extLst>
              <p:ext uri="{D42A27DB-BD31-4B8C-83A1-F6EECF244321}">
                <p14:modId xmlns:p14="http://schemas.microsoft.com/office/powerpoint/2010/main" val="2554043017"/>
              </p:ext>
            </p:extLst>
          </p:nvPr>
        </p:nvGraphicFramePr>
        <p:xfrm>
          <a:off x="1986117" y="1958110"/>
          <a:ext cx="5471363" cy="345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833</TotalTime>
  <Words>478</Words>
  <Application>Microsoft Office PowerPoint</Application>
  <PresentationFormat>On-screen Show (4:3)</PresentationFormat>
  <Paragraphs>100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Wingdings 3</vt:lpstr>
      <vt:lpstr>İyon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Zamanın daha verimli kullanılması bakımından, birimlerin gerekli ön çalışmayı yaparak, ilgili tüm bilgi ve belgelerle birlikte Müşavirliğimizden yardım alması, işlerin daha hızlı ve düzenli yürümesini sağlayacaktır.   Bu doğrultuda, akademik ve idari birimlerin Hukuk Müşavirliğimizden görüş talep etmeden önce, gerekli ön çalışmayı yapmaları ve Müşavirliğimize makul bir süre ayırmaları hususunda uyarılmaları, iyileştirme çalışmalarına katkı sunabilir.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İbrahim Uraz TAN</cp:lastModifiedBy>
  <cp:revision>86</cp:revision>
  <dcterms:created xsi:type="dcterms:W3CDTF">2020-01-20T10:44:30Z</dcterms:created>
  <dcterms:modified xsi:type="dcterms:W3CDTF">2022-02-24T11:44:52Z</dcterms:modified>
</cp:coreProperties>
</file>