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8" r:id="rId3"/>
    <p:sldId id="347" r:id="rId4"/>
    <p:sldId id="346" r:id="rId5"/>
    <p:sldId id="320" r:id="rId6"/>
    <p:sldId id="363" r:id="rId7"/>
    <p:sldId id="364" r:id="rId8"/>
    <p:sldId id="285" r:id="rId9"/>
    <p:sldId id="353" r:id="rId10"/>
    <p:sldId id="358" r:id="rId11"/>
    <p:sldId id="352" r:id="rId12"/>
    <p:sldId id="357" r:id="rId13"/>
    <p:sldId id="304" r:id="rId14"/>
    <p:sldId id="359" r:id="rId15"/>
    <p:sldId id="360" r:id="rId16"/>
    <p:sldId id="361" r:id="rId17"/>
    <p:sldId id="362" r:id="rId18"/>
    <p:sldId id="278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363"/>
            <p14:sldId id="364"/>
            <p14:sldId id="285"/>
            <p14:sldId id="353"/>
            <p14:sldId id="358"/>
            <p14:sldId id="352"/>
            <p14:sldId id="357"/>
            <p14:sldId id="304"/>
            <p14:sldId id="359"/>
            <p14:sldId id="360"/>
            <p14:sldId id="361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23.02.2022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51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23.02.2022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760681" y="5512332"/>
            <a:ext cx="30354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HUKUK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FAKÜLTESİ                                          DEKANLIK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sz="2800" b="1" dirty="0">
                <a:solidFill>
                  <a:schemeClr val="accent5">
                    <a:lumMod val="50000"/>
                  </a:schemeClr>
                </a:solidFill>
              </a:rPr>
              <a:t>         </a:t>
            </a: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algn="ctr"/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/>
            </a:endParaRPr>
          </a:p>
          <a:p>
            <a:pPr algn="ctr"/>
            <a:endParaRPr lang="en-US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/>
            </a:endParaRPr>
          </a:p>
          <a:p>
            <a:pPr algn="ctr"/>
            <a:r>
              <a:rPr lang="en-US" sz="2000" dirty="0" err="1" smtClean="0">
                <a:solidFill>
                  <a:srgbClr val="0F2303"/>
                </a:solidFill>
                <a:cs typeface="Calibri" panose="020F0502020204030204"/>
              </a:rPr>
              <a:t>Şikayet</a:t>
            </a:r>
            <a:r>
              <a:rPr lang="en-US" sz="2000" dirty="0" smtClean="0">
                <a:solidFill>
                  <a:srgbClr val="0F2303"/>
                </a:solidFill>
                <a:cs typeface="Calibri" panose="020F0502020204030204"/>
              </a:rPr>
              <a:t> </a:t>
            </a:r>
            <a:r>
              <a:rPr lang="en-US" sz="2000" dirty="0" err="1" smtClean="0">
                <a:solidFill>
                  <a:srgbClr val="0F2303"/>
                </a:solidFill>
                <a:cs typeface="Calibri" panose="020F0502020204030204"/>
              </a:rPr>
              <a:t>ve</a:t>
            </a:r>
            <a:r>
              <a:rPr lang="en-US" sz="2000" dirty="0" smtClean="0">
                <a:solidFill>
                  <a:srgbClr val="0F2303"/>
                </a:solidFill>
                <a:cs typeface="Calibri" panose="020F0502020204030204"/>
              </a:rPr>
              <a:t> </a:t>
            </a:r>
            <a:r>
              <a:rPr lang="en-US" sz="2000" dirty="0" err="1" smtClean="0">
                <a:solidFill>
                  <a:srgbClr val="0F2303"/>
                </a:solidFill>
                <a:cs typeface="Calibri" panose="020F0502020204030204"/>
              </a:rPr>
              <a:t>öneri</a:t>
            </a:r>
            <a:r>
              <a:rPr lang="en-US" sz="2000" dirty="0" smtClean="0">
                <a:solidFill>
                  <a:srgbClr val="0F2303"/>
                </a:solidFill>
                <a:cs typeface="Calibri" panose="020F0502020204030204"/>
              </a:rPr>
              <a:t> </a:t>
            </a:r>
            <a:r>
              <a:rPr lang="en-US" sz="2000" dirty="0" err="1" smtClean="0">
                <a:solidFill>
                  <a:srgbClr val="0F2303"/>
                </a:solidFill>
                <a:cs typeface="Calibri" panose="020F0502020204030204"/>
              </a:rPr>
              <a:t>bulunmamaktadır</a:t>
            </a:r>
            <a:r>
              <a:rPr lang="en-US" sz="2000" dirty="0" smtClean="0">
                <a:solidFill>
                  <a:srgbClr val="0F2303"/>
                </a:solidFill>
                <a:cs typeface="Calibri" panose="020F0502020204030204"/>
              </a:rPr>
              <a:t>. </a:t>
            </a:r>
            <a:r>
              <a:rPr lang="tr-TR" sz="2000" dirty="0">
                <a:solidFill>
                  <a:srgbClr val="0F2303"/>
                </a:solidFill>
              </a:rPr>
              <a:t>Anketlere gelen yorumlar neticesinde ilgili </a:t>
            </a:r>
            <a:r>
              <a:rPr lang="tr-TR" sz="2000" dirty="0" err="1">
                <a:solidFill>
                  <a:srgbClr val="0F2303"/>
                </a:solidFill>
              </a:rPr>
              <a:t>AAP’ler</a:t>
            </a:r>
            <a:r>
              <a:rPr lang="tr-TR" sz="2000" dirty="0">
                <a:solidFill>
                  <a:srgbClr val="0F2303"/>
                </a:solidFill>
              </a:rPr>
              <a:t> yerine getirilmiştir.</a:t>
            </a:r>
          </a:p>
          <a:p>
            <a:pPr algn="ctr"/>
            <a:endParaRPr lang="en-US" sz="2000" dirty="0">
              <a:solidFill>
                <a:srgbClr val="0F2303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95245"/>
              </p:ext>
            </p:extLst>
          </p:nvPr>
        </p:nvGraphicFramePr>
        <p:xfrm>
          <a:off x="470388" y="1536844"/>
          <a:ext cx="8203223" cy="204000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69838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0C0D0D"/>
                          </a:solidFill>
                        </a:rPr>
                        <a:t>SWOT TABLOSUNDAN G8, Z6 VE G10 MADDELERİNİN ÇIKARILMASI GEREKMEKTEDİR</a:t>
                      </a:r>
                      <a:endParaRPr lang="tr-TR" sz="1600" b="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4720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4720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-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44720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C0D0D"/>
                          </a:solidFill>
                        </a:rPr>
                        <a:t>İlgili</a:t>
                      </a:r>
                      <a:r>
                        <a:rPr lang="en-US" sz="1600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C0D0D"/>
                          </a:solidFill>
                        </a:rPr>
                        <a:t>maddeler</a:t>
                      </a:r>
                      <a:r>
                        <a:rPr lang="en-US" sz="1600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C0D0D"/>
                          </a:solidFill>
                        </a:rPr>
                        <a:t>çıkarılarak</a:t>
                      </a:r>
                      <a:r>
                        <a:rPr lang="en-US" sz="1600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C0D0D"/>
                          </a:solidFill>
                        </a:rPr>
                        <a:t>güncellemeler</a:t>
                      </a:r>
                      <a:r>
                        <a:rPr lang="en-US" sz="1600" baseline="0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C0D0D"/>
                          </a:solidFill>
                        </a:rPr>
                        <a:t>yapılmıştır</a:t>
                      </a:r>
                      <a:endParaRPr lang="tr-TR" sz="16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18995"/>
              </p:ext>
            </p:extLst>
          </p:nvPr>
        </p:nvGraphicFramePr>
        <p:xfrm>
          <a:off x="470388" y="3467847"/>
          <a:ext cx="8203223" cy="207363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51840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:….</a:t>
                      </a:r>
                      <a:r>
                        <a:rPr lang="en-US" baseline="0" dirty="0" smtClean="0">
                          <a:solidFill>
                            <a:srgbClr val="0C0D0D"/>
                          </a:solidFill>
                        </a:rPr>
                        <a:t>       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0C0D0D"/>
                          </a:solidFill>
                        </a:rPr>
                        <a:t>2020-2021 VERİLERİ KYS'YE GİRİLMESİ GEREKMEKTEDİR</a:t>
                      </a:r>
                      <a:endParaRPr lang="tr-TR" sz="1600" b="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51840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51840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C0D0D"/>
                          </a:solidFill>
                        </a:rPr>
                        <a:t>İtiraz</a:t>
                      </a:r>
                      <a:r>
                        <a:rPr lang="en-US" sz="1600" baseline="0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C0D0D"/>
                          </a:solidFill>
                        </a:rPr>
                        <a:t>sürecindedir</a:t>
                      </a:r>
                      <a:r>
                        <a:rPr lang="en-US" sz="1600" baseline="0" dirty="0" smtClean="0">
                          <a:solidFill>
                            <a:srgbClr val="0C0D0D"/>
                          </a:solidFill>
                        </a:rPr>
                        <a:t>.</a:t>
                      </a:r>
                      <a:endParaRPr lang="tr-TR" sz="16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51840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470387" y="5922787"/>
            <a:ext cx="62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NOT:DURUMA GÖRE ÇOĞALTILABİLİR!</a:t>
            </a: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024570" y="639919"/>
            <a:ext cx="7137510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-Kalite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Yönetim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Sisteminin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sayfası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üzerinde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dökümante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edilmesi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SPİK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karnesinin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diğer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dökümanların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idari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birimler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açısından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sadeleştirilmesi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işlerliği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kolaylaştırmıştır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Kalite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dökümantasyonunun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doğru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yapılmasında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bilgi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aktarımının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net,kesin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yazılı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şekilde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önceden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gerçekleştirilmesi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-KYS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başarı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puanı</a:t>
            </a:r>
            <a:r>
              <a:rPr lang="en-US" b="1" dirty="0" smtClean="0">
                <a:solidFill>
                  <a:srgbClr val="0F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:%97</a:t>
            </a:r>
            <a:endParaRPr lang="tr-TR" b="1" dirty="0">
              <a:solidFill>
                <a:srgbClr val="0F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3477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</a:t>
            </a:r>
            <a:r>
              <a:rPr lang="tr-TR" sz="2700" dirty="0" smtClean="0">
                <a:solidFill>
                  <a:schemeClr val="tx2"/>
                </a:solidFill>
                <a:latin typeface="+mn-lt"/>
              </a:rPr>
              <a:t>ALANINDA</a:t>
            </a:r>
            <a:endParaRPr lang="en-US" sz="2700" dirty="0" smtClean="0">
              <a:solidFill>
                <a:schemeClr val="tx2"/>
              </a:solidFill>
              <a:latin typeface="+mn-lt"/>
            </a:endParaRPr>
          </a:p>
          <a:p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GİRİŞİMCİLİK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32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1343890" y="471888"/>
            <a:ext cx="7301345" cy="358749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</a:t>
            </a:r>
            <a:r>
              <a:rPr lang="tr-TR" sz="2700" dirty="0" smtClean="0">
                <a:solidFill>
                  <a:schemeClr val="tx2"/>
                </a:solidFill>
                <a:latin typeface="+mn-lt"/>
              </a:rPr>
              <a:t>ALANINDA</a:t>
            </a:r>
            <a:endParaRPr lang="en-US" sz="2700" dirty="0" smtClean="0">
              <a:solidFill>
                <a:schemeClr val="tx2"/>
              </a:solidFill>
              <a:latin typeface="+mn-lt"/>
            </a:endParaRPr>
          </a:p>
          <a:p>
            <a:endParaRPr lang="en-US" sz="2700" dirty="0" smtClean="0">
              <a:solidFill>
                <a:schemeClr val="tx2"/>
              </a:solidFill>
              <a:latin typeface="+mn-lt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         “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Blockchain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Nedir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? 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Neden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Bir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Devrimdir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?”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	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Suçun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Konusu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Olarak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Kripto</a:t>
            </a:r>
            <a:r>
              <a:rPr lang="en-US" sz="1800" dirty="0">
                <a:solidFill>
                  <a:srgbClr val="1F0620"/>
                </a:solidFill>
                <a:effectLst/>
                <a:latin typeface="Calibri" panose="020F0502020204030204"/>
                <a:ea typeface="+mn-ea"/>
                <a:cs typeface="+mn-cs"/>
              </a:rPr>
              <a:t> Para</a:t>
            </a:r>
          </a:p>
          <a:p>
            <a:pPr lvl="1"/>
            <a:r>
              <a:rPr lang="en-US" b="1" dirty="0">
                <a:solidFill>
                  <a:srgbClr val="1F0620"/>
                </a:solidFill>
              </a:rPr>
              <a:t>	</a:t>
            </a:r>
            <a:r>
              <a:rPr lang="en-US" b="1" dirty="0" err="1" smtClean="0">
                <a:solidFill>
                  <a:srgbClr val="1F0620"/>
                </a:solidFill>
              </a:rPr>
              <a:t>Türk</a:t>
            </a:r>
            <a:r>
              <a:rPr lang="en-US" b="1" dirty="0" smtClean="0">
                <a:solidFill>
                  <a:srgbClr val="1F0620"/>
                </a:solidFill>
              </a:rPr>
              <a:t> </a:t>
            </a:r>
            <a:r>
              <a:rPr lang="en-US" b="1" dirty="0" err="1">
                <a:solidFill>
                  <a:srgbClr val="1F0620"/>
                </a:solidFill>
              </a:rPr>
              <a:t>Hukukunda</a:t>
            </a:r>
            <a:r>
              <a:rPr lang="en-US" b="1" dirty="0">
                <a:solidFill>
                  <a:srgbClr val="1F0620"/>
                </a:solidFill>
              </a:rPr>
              <a:t> </a:t>
            </a:r>
            <a:r>
              <a:rPr lang="en-US" b="1" dirty="0" err="1">
                <a:solidFill>
                  <a:srgbClr val="1F0620"/>
                </a:solidFill>
              </a:rPr>
              <a:t>Akıllı</a:t>
            </a:r>
            <a:r>
              <a:rPr lang="en-US" b="1" dirty="0">
                <a:solidFill>
                  <a:srgbClr val="1F0620"/>
                </a:solidFill>
              </a:rPr>
              <a:t> </a:t>
            </a:r>
            <a:r>
              <a:rPr lang="en-US" b="1" dirty="0" err="1">
                <a:solidFill>
                  <a:srgbClr val="1F0620"/>
                </a:solidFill>
              </a:rPr>
              <a:t>Sözleşmeler</a:t>
            </a:r>
            <a:endParaRPr lang="en-US" b="1" dirty="0">
              <a:solidFill>
                <a:srgbClr val="1F0620"/>
              </a:solidFill>
            </a:endParaRPr>
          </a:p>
          <a:p>
            <a:pPr lvl="1"/>
            <a:endParaRPr lang="en-US" dirty="0">
              <a:solidFill>
                <a:srgbClr val="1F0620"/>
              </a:solidFill>
            </a:endParaRPr>
          </a:p>
          <a:p>
            <a:pPr lvl="1"/>
            <a:r>
              <a:rPr lang="en-US" dirty="0" err="1">
                <a:solidFill>
                  <a:srgbClr val="1F0620"/>
                </a:solidFill>
              </a:rPr>
              <a:t>Etkinlikleri</a:t>
            </a:r>
            <a:r>
              <a:rPr lang="en-US" dirty="0">
                <a:solidFill>
                  <a:srgbClr val="1F0620"/>
                </a:solidFill>
              </a:rPr>
              <a:t> online </a:t>
            </a:r>
            <a:r>
              <a:rPr lang="en-US" dirty="0" err="1">
                <a:solidFill>
                  <a:srgbClr val="1F0620"/>
                </a:solidFill>
              </a:rPr>
              <a:t>ve</a:t>
            </a:r>
            <a:r>
              <a:rPr lang="en-US" dirty="0">
                <a:solidFill>
                  <a:srgbClr val="1F0620"/>
                </a:solidFill>
              </a:rPr>
              <a:t> </a:t>
            </a:r>
            <a:r>
              <a:rPr lang="en-US" dirty="0" err="1">
                <a:solidFill>
                  <a:srgbClr val="1F0620"/>
                </a:solidFill>
              </a:rPr>
              <a:t>halka</a:t>
            </a:r>
            <a:r>
              <a:rPr lang="en-US" dirty="0">
                <a:solidFill>
                  <a:srgbClr val="1F0620"/>
                </a:solidFill>
              </a:rPr>
              <a:t> </a:t>
            </a:r>
            <a:r>
              <a:rPr lang="en-US" dirty="0" err="1">
                <a:solidFill>
                  <a:srgbClr val="1F0620"/>
                </a:solidFill>
              </a:rPr>
              <a:t>açık</a:t>
            </a:r>
            <a:r>
              <a:rPr lang="en-US" dirty="0">
                <a:solidFill>
                  <a:srgbClr val="1F0620"/>
                </a:solidFill>
              </a:rPr>
              <a:t> </a:t>
            </a:r>
            <a:r>
              <a:rPr lang="en-US" dirty="0" err="1">
                <a:solidFill>
                  <a:srgbClr val="1F0620"/>
                </a:solidFill>
              </a:rPr>
              <a:t>şekilde</a:t>
            </a:r>
            <a:r>
              <a:rPr lang="en-US" dirty="0">
                <a:solidFill>
                  <a:srgbClr val="1F0620"/>
                </a:solidFill>
              </a:rPr>
              <a:t> </a:t>
            </a:r>
            <a:r>
              <a:rPr lang="en-US" dirty="0" err="1">
                <a:solidFill>
                  <a:srgbClr val="1F0620"/>
                </a:solidFill>
              </a:rPr>
              <a:t>düzenlenmiştir</a:t>
            </a:r>
            <a:r>
              <a:rPr lang="en-US" dirty="0">
                <a:solidFill>
                  <a:srgbClr val="1F0620"/>
                </a:solidFill>
              </a:rPr>
              <a:t>.</a:t>
            </a:r>
            <a:endParaRPr lang="en-US" dirty="0">
              <a:solidFill>
                <a:srgbClr val="1F0620"/>
              </a:solidFill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734292" y="568143"/>
            <a:ext cx="6694478" cy="444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3200" b="1" kern="1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3200" b="1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C0D0D"/>
                </a:solidFill>
                <a:ea typeface="+mn-lt"/>
                <a:cs typeface="+mn-lt"/>
              </a:rPr>
              <a:t>-Kalite </a:t>
            </a:r>
            <a:r>
              <a:rPr lang="en-US" sz="2400" dirty="0" err="1">
                <a:solidFill>
                  <a:srgbClr val="0C0D0D"/>
                </a:solidFill>
                <a:ea typeface="+mn-lt"/>
                <a:cs typeface="+mn-lt"/>
              </a:rPr>
              <a:t>sürecinde</a:t>
            </a:r>
            <a:r>
              <a:rPr lang="en-US" sz="2400" dirty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0C0D0D"/>
                </a:solidFill>
                <a:ea typeface="+mn-lt"/>
                <a:cs typeface="+mn-lt"/>
              </a:rPr>
              <a:t>yer</a:t>
            </a:r>
            <a:r>
              <a:rPr lang="en-US" sz="2400" dirty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0C0D0D"/>
                </a:solidFill>
                <a:ea typeface="+mn-lt"/>
                <a:cs typeface="+mn-lt"/>
              </a:rPr>
              <a:t>alan</a:t>
            </a:r>
            <a:r>
              <a:rPr lang="en-US" sz="2400" dirty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0C0D0D"/>
                </a:solidFill>
                <a:ea typeface="+mn-lt"/>
                <a:cs typeface="+mn-lt"/>
              </a:rPr>
              <a:t>personel</a:t>
            </a:r>
            <a:r>
              <a:rPr lang="en-US" sz="2400" dirty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0C0D0D"/>
                </a:solidFill>
                <a:ea typeface="+mn-lt"/>
                <a:cs typeface="+mn-lt"/>
              </a:rPr>
              <a:t>sayısının</a:t>
            </a:r>
            <a:r>
              <a:rPr lang="en-US" sz="2400" dirty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 smtClean="0">
                <a:solidFill>
                  <a:srgbClr val="0C0D0D"/>
                </a:solidFill>
                <a:ea typeface="+mn-lt"/>
                <a:cs typeface="+mn-lt"/>
              </a:rPr>
              <a:t>arttırılması</a:t>
            </a:r>
            <a:r>
              <a:rPr lang="en-US" sz="2400" dirty="0" smtClean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0C0D0D"/>
                </a:solidFill>
                <a:ea typeface="+mn-lt"/>
                <a:cs typeface="+mn-lt"/>
              </a:rPr>
              <a:t>ve</a:t>
            </a:r>
            <a:r>
              <a:rPr lang="en-US" sz="2400" dirty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 smtClean="0">
                <a:solidFill>
                  <a:srgbClr val="0C0D0D"/>
                </a:solidFill>
                <a:ea typeface="+mn-lt"/>
                <a:cs typeface="+mn-lt"/>
              </a:rPr>
              <a:t>teşvik</a:t>
            </a:r>
            <a:r>
              <a:rPr lang="en-US" sz="2400" dirty="0" smtClean="0">
                <a:solidFill>
                  <a:srgbClr val="0C0D0D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0C0D0D"/>
                </a:solidFill>
                <a:ea typeface="+mn-lt"/>
                <a:cs typeface="+mn-lt"/>
              </a:rPr>
              <a:t>edilmesi</a:t>
            </a:r>
            <a:endParaRPr lang="en-US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600" b="1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868885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Üzerinde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çalışılmaktadır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90637" y="3508967"/>
            <a:ext cx="8352928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</a:t>
            </a:r>
            <a:r>
              <a:rPr 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VİZYONU</a:t>
            </a: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Üzerinde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çalışılmaktadır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tr-TR" b="1" dirty="0">
              <a:solidFill>
                <a:srgbClr val="0F2303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2027129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Üzerinde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çalışılmaktadır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47759"/>
              </p:ext>
            </p:extLst>
          </p:nvPr>
        </p:nvGraphicFramePr>
        <p:xfrm>
          <a:off x="264404" y="1060766"/>
          <a:ext cx="8427905" cy="5510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6830">
                  <a:extLst>
                    <a:ext uri="{9D8B030D-6E8A-4147-A177-3AD203B41FA5}">
                      <a16:colId xmlns:a16="http://schemas.microsoft.com/office/drawing/2014/main" val="3484316175"/>
                    </a:ext>
                  </a:extLst>
                </a:gridCol>
                <a:gridCol w="2371747">
                  <a:extLst>
                    <a:ext uri="{9D8B030D-6E8A-4147-A177-3AD203B41FA5}">
                      <a16:colId xmlns:a16="http://schemas.microsoft.com/office/drawing/2014/main" val="1238246534"/>
                    </a:ext>
                  </a:extLst>
                </a:gridCol>
                <a:gridCol w="1849664">
                  <a:extLst>
                    <a:ext uri="{9D8B030D-6E8A-4147-A177-3AD203B41FA5}">
                      <a16:colId xmlns:a16="http://schemas.microsoft.com/office/drawing/2014/main" val="2181198483"/>
                    </a:ext>
                  </a:extLst>
                </a:gridCol>
                <a:gridCol w="1849664">
                  <a:extLst>
                    <a:ext uri="{9D8B030D-6E8A-4147-A177-3AD203B41FA5}">
                      <a16:colId xmlns:a16="http://schemas.microsoft.com/office/drawing/2014/main" val="3738326564"/>
                    </a:ext>
                  </a:extLst>
                </a:gridCol>
              </a:tblGrid>
              <a:tr h="4773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G1-Öğrenci odaklı olması 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Z1-Araştırma görevlisi sayısının yetersizliği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F1-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Bölgedeki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tek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vakıf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üniversitesi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hukuk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fakültesi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olması</a:t>
                      </a:r>
                      <a:endParaRPr lang="en-US" sz="11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T1-Yatay geçiş yaparak giden öğrencilerin az da olsa mevcut olması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2633200764"/>
                  </a:ext>
                </a:extLst>
              </a:tr>
              <a:tr h="63644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G2-Dekanlık Komisyonlarının varlığı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Z2-Ulusal yarışma, konferans, proje ve bilimsel etkinliklere katılım  yetersizliği ve ev sahipliği yapılamaması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F2- Erasmus ve değişim programlarının öğrenciler ve öğretim elemanları için hizmet veriyor olması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T2-%30 İngilizce müfredata tabi öğrencilerin İngilizce seviyesinin yetersiz olması 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732980247"/>
                  </a:ext>
                </a:extLst>
              </a:tr>
              <a:tr h="57342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G3-Güncel ve sektörün ihtiyaçlarına uygun müfredat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Z3- Doktora programlarının açılmamış olması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F3- Antalya Barosunun Türkiye'nin 4. büyük barosu olması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T3-Akademik liyakatı yüksek akademisyenlerin farklı kurumlara transferi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extLst>
                  <a:ext uri="{0D108BD9-81ED-4DB2-BD59-A6C34878D82A}">
                    <a16:rowId xmlns:a16="http://schemas.microsoft.com/office/drawing/2014/main" val="2651029131"/>
                  </a:ext>
                </a:extLst>
              </a:tr>
              <a:tr h="79555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G4-Akademik liyakati yüksek akademisyenlere sahip olmak 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F4-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Yatay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ve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dikey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geçişle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Üniversitemize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öğrencilerin</a:t>
                      </a:r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gelmesi</a:t>
                      </a:r>
                      <a:endParaRPr lang="en-US" sz="11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T4-Online eğitimin ve sonrasında geçilen yüzyüze eğitimin öğrencilerin adaptasyonunu olumsuz etkilemesi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384020515"/>
                  </a:ext>
                </a:extLst>
              </a:tr>
              <a:tr h="4773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G5-Yasal süreçlerin yakından takip edilmesi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F5- Devam eden Pandemi sürecinde yüzyüze eğitimin  online yapılabilmesi 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T5- Ekonomik güçlükler nedeniyle öğrencilerin eğitimlerine ara verebilmesi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851706905"/>
                  </a:ext>
                </a:extLst>
              </a:tr>
              <a:tr h="318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G6- Öğrenci akademisyen ilişkisinin güçlü olması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7570" marR="7570" marT="7570" marB="0" anchor="b"/>
                </a:tc>
                <a:extLst>
                  <a:ext uri="{0D108BD9-81ED-4DB2-BD59-A6C34878D82A}">
                    <a16:rowId xmlns:a16="http://schemas.microsoft.com/office/drawing/2014/main" val="3807625469"/>
                  </a:ext>
                </a:extLst>
              </a:tr>
              <a:tr h="318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G7- Tam zamanlı öğretim üyesi ve araştırma görevlisi istihdamı artışı 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7570" marR="7570" marT="7570" marB="0" anchor="b"/>
                </a:tc>
                <a:extLst>
                  <a:ext uri="{0D108BD9-81ED-4DB2-BD59-A6C34878D82A}">
                    <a16:rowId xmlns:a16="http://schemas.microsoft.com/office/drawing/2014/main" val="4264940996"/>
                  </a:ext>
                </a:extLst>
              </a:tr>
              <a:tr h="318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G8- Çözümleyicilik yönü kuvvetli bir dekanımızın olması 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1500122588"/>
                  </a:ext>
                </a:extLst>
              </a:tr>
              <a:tr h="4773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G9-Üniversite yönetimi ile hızlı iletişim olanakları ve çözüm üretme sürecinin kolaylığı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2575562836"/>
                  </a:ext>
                </a:extLst>
              </a:tr>
              <a:tr h="4773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G10-Açılan yeni yüksek lisans programları ile Fakülte'nin akademik yetkinliğinin arttırılması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848427640"/>
                  </a:ext>
                </a:extLst>
              </a:tr>
              <a:tr h="318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G11-Fakülteler arası işbirliklerine açık olması</a:t>
                      </a:r>
                      <a:endParaRPr lang="en-US" sz="11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0" marR="7570" marT="7570" marB="0"/>
                </a:tc>
                <a:extLst>
                  <a:ext uri="{0D108BD9-81ED-4DB2-BD59-A6C34878D82A}">
                    <a16:rowId xmlns:a16="http://schemas.microsoft.com/office/drawing/2014/main" val="407850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83326"/>
              </p:ext>
            </p:extLst>
          </p:nvPr>
        </p:nvGraphicFramePr>
        <p:xfrm>
          <a:off x="154236" y="941893"/>
          <a:ext cx="8890612" cy="8386188"/>
        </p:xfrm>
        <a:graphic>
          <a:graphicData uri="http://schemas.openxmlformats.org/drawingml/2006/table">
            <a:tbl>
              <a:tblPr/>
              <a:tblGrid>
                <a:gridCol w="2947171">
                  <a:extLst>
                    <a:ext uri="{9D8B030D-6E8A-4147-A177-3AD203B41FA5}">
                      <a16:colId xmlns:a16="http://schemas.microsoft.com/office/drawing/2014/main" val="56927525"/>
                    </a:ext>
                  </a:extLst>
                </a:gridCol>
                <a:gridCol w="3035569">
                  <a:extLst>
                    <a:ext uri="{9D8B030D-6E8A-4147-A177-3AD203B41FA5}">
                      <a16:colId xmlns:a16="http://schemas.microsoft.com/office/drawing/2014/main" val="547175446"/>
                    </a:ext>
                  </a:extLst>
                </a:gridCol>
                <a:gridCol w="2907872">
                  <a:extLst>
                    <a:ext uri="{9D8B030D-6E8A-4147-A177-3AD203B41FA5}">
                      <a16:colId xmlns:a16="http://schemas.microsoft.com/office/drawing/2014/main" val="4258947920"/>
                    </a:ext>
                  </a:extLst>
                </a:gridCol>
              </a:tblGrid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89072"/>
                  </a:ext>
                </a:extLst>
              </a:tr>
              <a:tr h="6752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yönetimin üniversitedeki tüm akademik ve idari süreçlerdeki en üst yetkili kişi ve makam olması.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Bölümden, öğrenci danışmanlıkları gibi konularda bölüm içi iş paylaşımlarının yapılması, kaliteli öğretimden ödün verilmemesi ve araştırmaların nitelikli yayınlara dönüştürülmesi, tüm konularda Üst yönetim ile koordine çalışılması beklemektedir. 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751576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Bünyesindeki Akademisyenler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Verilen ortak hizmet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süreçlerdeki idari süreçlerin yürütülmesi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380295"/>
                  </a:ext>
                </a:extLst>
              </a:tr>
              <a:tr h="5403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Sekreteri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Fakülte bünyesinde bulunan tüm faaliyetlerin gözetim ve denetiminin yapılmasında, takip ve kontrol edilmesinde ve sonuçlarının alınmasında Dekana karşı birinci derecede sorumlu olması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Görev tanımlarının net olması. İş paylaşımlarının yapılması.  Dekanlık idari sürecine yön verilmesi.  Dekanlık işlerinin netleştirilmesi.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23332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alan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Eğitimin verimli ve kesintisiz sürmesi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083095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Fakülteler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Aynı üniversite içerisinde bulunan diğer akademik birimler olması sebebiyle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akademik olası iş birliği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262799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Lisansüstü Eğitim Enstitüsü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Aynı üniversite içerisinde bulunan diğer akademik birimler olması sebebiyle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akademik iş birliği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48550"/>
                  </a:ext>
                </a:extLst>
              </a:tr>
              <a:tr h="40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İşleri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bünyesinde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bulunan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tranksript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vs.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işlerinden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idari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sebebiyle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süreçlerinin etkin şekilde yürütülmesi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175946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Kariyer Merkezi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olacak öğrencilerin kariyer planlamalarına destek olması,  Mezunlarla iletişim ve işbirliği yürütülmesi.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ve mezunların kariyer planlamasında iş birliği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93762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 Ofisi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öğrencilerin tüm prosedürlerini yürüten idari birim olması.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öğrencilerin uyum ve diğer süreçlerinde iş birliği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80021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 en üst idari birim olması.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süreçlerde iş birliği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512812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Süreçlerin mevzuata uygun yönetilmesi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11781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Konseyi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projeler geliştirilmesi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09091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Veliler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memnuniyeti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879916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Fakülteler(Üniversite dışındakiler)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Verilen ortak hizmet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55869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Barolar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pratiği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490383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Adalet Bakanlığı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pratiği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98317"/>
                  </a:ext>
                </a:extLst>
              </a:tr>
              <a:tr h="135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Hakemli Dergiler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Çalışmaları yayınlamaları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Yayınların Yapılması ve hakemlik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71941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Mezunlar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Bölümün eğitim ve öğretim felsefesini anlamış bireyler olmaları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olduğu Bölüm ile ilişkisinin devam etmesi beklenmektedir.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531073"/>
                  </a:ext>
                </a:extLst>
              </a:tr>
              <a:tr h="40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Bölümleri başta olmak üzere yurt içinde ve yurt dışında faaliyet gösteren üniversitelerin sosyal bilimlere ilişkin bölümleri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bölümlerle ilişki içerisinde olması ve ortak organizasyonlar ve aktiviteler içinde yer alması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Araştırma, bilimsel aktivite ve öğrenim işbirliği beklenmektedir.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541080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Akdeniz Üniversitesi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Bölgedeki en büyük devlet üniversitesi olması ve mevcut imkanları.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 Bilgi Paylaşımı, Ortak Projeler, Güçlü İletişim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2735"/>
                  </a:ext>
                </a:extLst>
              </a:tr>
              <a:tr h="40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Yurtiçinde ve yurtdışında faaliyet gösteren hukuk dernekleri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derneklere üye/katılımcı olması ve bu derneklerin organizasyonlarına katılmaları ve bu organizasyonlarda düzenleyici olmaları.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aktivitelere hem katılım hem de organizasyon süreçlerinde iş birliği beklenmektedir.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94263"/>
                  </a:ext>
                </a:extLst>
              </a:tr>
              <a:tr h="40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STK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Antalya ve diğer şehirlerdeki STK'ların aktivitelerine davetli/katılımcı olarak katılması.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yanı sıra düzenledikleri aktitivelere katılımcı ve davetli olarak katılım beklenmektedir.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64255"/>
                  </a:ext>
                </a:extLst>
              </a:tr>
              <a:tr h="40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İlglili kamu kuruluşları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kurumlarla araştırmalarında ilişki içerisinde olması ve öğrencilerin staj seçenekleri içinde bulunmaları.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ve nitelikli iş gücü yetiştirilmesi beklenmektedir.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74509"/>
                  </a:ext>
                </a:extLst>
              </a:tr>
              <a:tr h="40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İlgili özel sektör kuruluşları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kurumlarla araştırmalarında ilişki içerisinde olması ve öğrencilerin staj seçenekleri içinde bulunmaları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ve nitelikli iş gücü yetiştirilmesi beklenmektedir.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10569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Bilim Üniversitesi Karşılaştırmalı Hukuk Uygulama ve Araştırma Merkezi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Çalışmalar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Uluslarası/Ulusal Toplantılar, Hakemlik Yayınların Yapılması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704630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Halkı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Üniversitenin halka açtığı  faaliyetlerden yararlanmaları.  Üniversitenin bölgeye katkısı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Katkı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591882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Bilim Üniversitesi Hukuk Fakültesi Dergisi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fakültesi nezdinde çıkarılıp ulusal ve uluslararası endekste taranan hakemli bir dergi olması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Katılımcıların bilimsel eserleri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55024"/>
                  </a:ext>
                </a:extLst>
              </a:tr>
              <a:tr h="27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ISO 9001 Bağımsız Denetçi Kuruluşu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Kalite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Güvence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Sisteminin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oluşturulması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ABÜ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güvencesinin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artırılması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Düzenli olarak  Kurumsal Dış Değerlendirme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16526"/>
                  </a:ext>
                </a:extLst>
              </a:tr>
              <a:tr h="40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eğitiminde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vazgeçilmez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yetkin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hukukçu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yetiştirme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gayesinin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YÖKAK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geneline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işlemesi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116" marR="1116" marT="1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39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30675"/>
              </p:ext>
            </p:extLst>
          </p:nvPr>
        </p:nvGraphicFramePr>
        <p:xfrm>
          <a:off x="561861" y="1350238"/>
          <a:ext cx="7987230" cy="4786158"/>
        </p:xfrm>
        <a:graphic>
          <a:graphicData uri="http://schemas.openxmlformats.org/drawingml/2006/table">
            <a:tbl>
              <a:tblPr/>
              <a:tblGrid>
                <a:gridCol w="1519658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607410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620054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620054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620054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478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908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Kitaplık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Fakültesi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Mevcuttaki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gelecek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akademisyenler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gerekmektedir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28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488693"/>
              </p:ext>
            </p:extLst>
          </p:nvPr>
        </p:nvGraphicFramePr>
        <p:xfrm>
          <a:off x="683047" y="1385082"/>
          <a:ext cx="7711806" cy="4808721"/>
        </p:xfrm>
        <a:graphic>
          <a:graphicData uri="http://schemas.openxmlformats.org/drawingml/2006/table">
            <a:tbl>
              <a:tblPr/>
              <a:tblGrid>
                <a:gridCol w="1467255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551981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56419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564190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564190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025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28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Diz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üstü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Fakültesi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görevlileri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gerekmektedir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285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Yazıcı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Fakültesi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Fotokopi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odasındaki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yazıcı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yetersizdir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297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605832"/>
              </p:ext>
            </p:extLst>
          </p:nvPr>
        </p:nvGraphicFramePr>
        <p:xfrm>
          <a:off x="583894" y="1385082"/>
          <a:ext cx="7954177" cy="5540510"/>
        </p:xfrm>
        <a:graphic>
          <a:graphicData uri="http://schemas.openxmlformats.org/drawingml/2006/table">
            <a:tbl>
              <a:tblPr/>
              <a:tblGrid>
                <a:gridCol w="151336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60075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61335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613350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613350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Akademisyen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Fakültesi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alanda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profesör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doçent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dr.öğr.ü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ar.gör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Eksik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alanların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tamamlanması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138665"/>
              </p:ext>
            </p:extLst>
          </p:nvPr>
        </p:nvGraphicFramePr>
        <p:xfrm>
          <a:off x="545122" y="1371668"/>
          <a:ext cx="8203223" cy="50731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1574876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sz="1400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sz="14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1)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Öğretim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elemanlarının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ve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idari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personelin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kurum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dizüstü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ve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masaüstü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bilgisayarlarının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çok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eski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olması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nedeniyle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akademik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çalışmaların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ve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eğitim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faaliyetlerinin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zorlaşması</a:t>
                      </a:r>
                      <a:endParaRPr lang="en-US" sz="1400" dirty="0" smtClean="0">
                        <a:solidFill>
                          <a:srgbClr val="0F2303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2)</a:t>
                      </a:r>
                      <a:r>
                        <a:rPr lang="tr-TR" sz="1400" dirty="0" smtClean="0">
                          <a:solidFill>
                            <a:srgbClr val="0F2303"/>
                          </a:solidFill>
                        </a:rPr>
                        <a:t>Fotokopi odasındaki cihazların (yazıcı, fotokopi, ve tarayıcı) arızası</a:t>
                      </a:r>
                      <a:endParaRPr lang="en-US" sz="1400" dirty="0" smtClean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105980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sz="1400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sz="14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1)-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2)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Beklenmektedir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Termin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için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Satınalma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F2303"/>
                          </a:solidFill>
                        </a:rPr>
                        <a:t>Müd.yönlendirildi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)</a:t>
                      </a:r>
                      <a:endParaRPr lang="tr-TR" sz="1400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863642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sz="1400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sz="14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1)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Üst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Yönetim</a:t>
                      </a:r>
                      <a:endParaRPr lang="en-US" sz="1400" dirty="0" smtClean="0">
                        <a:solidFill>
                          <a:srgbClr val="0F2303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2)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Bilgi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F2303"/>
                          </a:solidFill>
                        </a:rPr>
                        <a:t>İşlem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F2303"/>
                          </a:solidFill>
                        </a:rPr>
                        <a:t>Müdürlüğü</a:t>
                      </a:r>
                      <a:endParaRPr lang="tr-TR" sz="1400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1574876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1)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Yeni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F2303"/>
                          </a:solidFill>
                        </a:rPr>
                        <a:t>bilgisayar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F2303"/>
                          </a:solidFill>
                        </a:rPr>
                        <a:t>temin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F2303"/>
                          </a:solidFill>
                        </a:rPr>
                        <a:t>edilmesi</a:t>
                      </a:r>
                      <a:endParaRPr lang="en-US" sz="1400" dirty="0" smtClean="0">
                        <a:solidFill>
                          <a:srgbClr val="0F2303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2)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Yeni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cihaz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alınması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için</a:t>
                      </a:r>
                      <a:r>
                        <a:rPr lang="en-US" sz="140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F2303"/>
                          </a:solidFill>
                        </a:rPr>
                        <a:t>ihaleye</a:t>
                      </a:r>
                      <a:r>
                        <a:rPr lang="en-US" sz="1400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F2303"/>
                          </a:solidFill>
                        </a:rPr>
                        <a:t>çıkılması</a:t>
                      </a:r>
                      <a:endParaRPr lang="en-US" sz="1400" baseline="0" dirty="0" smtClean="0">
                        <a:solidFill>
                          <a:srgbClr val="0F2303"/>
                        </a:solidFill>
                      </a:endParaRPr>
                    </a:p>
                    <a:p>
                      <a:endParaRPr lang="en-US" sz="1400" baseline="0" dirty="0" smtClean="0">
                        <a:solidFill>
                          <a:srgbClr val="0F2303"/>
                        </a:solidFill>
                      </a:endParaRPr>
                    </a:p>
                    <a:p>
                      <a:endParaRPr lang="tr-TR" sz="1400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274927"/>
            <a:ext cx="8749260" cy="5202991"/>
          </a:xfrm>
          <a:prstGeom prst="rect">
            <a:avLst/>
          </a:prstGeom>
        </p:spPr>
      </p:pic>
      <p:pic>
        <p:nvPicPr>
          <p:cNvPr id="7175" name="Picture 7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lip_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clip_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clip_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9" name="Picture 31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0" name="Picture 32" descr="clip_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1" name="Picture 33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2" name="Picture 34" descr="clip_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3" name="Picture 3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4" name="Picture 36" descr="clip_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1987</TotalTime>
  <Words>1172</Words>
  <Application>Microsoft Office PowerPoint</Application>
  <PresentationFormat>Ekran Gösterisi (4:3)</PresentationFormat>
  <Paragraphs>359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Arial Tur</vt:lpstr>
      <vt:lpstr>Calibri</vt:lpstr>
      <vt:lpstr>Calibri Light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H. Özge Serezli</cp:lastModifiedBy>
  <cp:revision>88</cp:revision>
  <dcterms:created xsi:type="dcterms:W3CDTF">2020-01-20T10:44:30Z</dcterms:created>
  <dcterms:modified xsi:type="dcterms:W3CDTF">2022-02-23T13:59:23Z</dcterms:modified>
</cp:coreProperties>
</file>