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88" r:id="rId3"/>
    <p:sldId id="347" r:id="rId4"/>
    <p:sldId id="346" r:id="rId5"/>
    <p:sldId id="365" r:id="rId6"/>
    <p:sldId id="366" r:id="rId7"/>
    <p:sldId id="320" r:id="rId8"/>
    <p:sldId id="363" r:id="rId9"/>
    <p:sldId id="364" r:id="rId10"/>
    <p:sldId id="285" r:id="rId11"/>
    <p:sldId id="353" r:id="rId12"/>
    <p:sldId id="358" r:id="rId13"/>
    <p:sldId id="352" r:id="rId14"/>
    <p:sldId id="357" r:id="rId15"/>
    <p:sldId id="304" r:id="rId16"/>
    <p:sldId id="359" r:id="rId17"/>
    <p:sldId id="360" r:id="rId18"/>
    <p:sldId id="361" r:id="rId19"/>
    <p:sldId id="362" r:id="rId20"/>
    <p:sldId id="278"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288"/>
            <p14:sldId id="347"/>
            <p14:sldId id="346"/>
            <p14:sldId id="365"/>
            <p14:sldId id="366"/>
            <p14:sldId id="320"/>
            <p14:sldId id="363"/>
            <p14:sldId id="364"/>
            <p14:sldId id="285"/>
            <p14:sldId id="353"/>
            <p14:sldId id="358"/>
            <p14:sldId id="352"/>
            <p14:sldId id="357"/>
            <p14:sldId id="304"/>
            <p14:sldId id="359"/>
            <p14:sldId id="360"/>
            <p14:sldId id="361"/>
            <p14:sldId id="362"/>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0620"/>
    <a:srgbClr val="0F2303"/>
    <a:srgbClr val="0C0D0D"/>
    <a:srgbClr val="001626"/>
    <a:srgbClr val="7AEE32"/>
    <a:srgbClr val="E626AF"/>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62"/>
  </p:normalViewPr>
  <p:slideViewPr>
    <p:cSldViewPr snapToGrid="0">
      <p:cViewPr varScale="1">
        <p:scale>
          <a:sx n="104" d="100"/>
          <a:sy n="104" d="100"/>
        </p:scale>
        <p:origin x="688" y="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Users/olguozdemir/Downloads/2020-2021%20Bahar%20Ders%20Anketler.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pivotSource>
    <c:name>[2020-2021 Bahar Ders Anketler.xlsx]PİVOT!PivotTable2</c:name>
    <c:fmtId val="9"/>
  </c:pivotSource>
  <c:chart>
    <c:title>
      <c:overlay val="0"/>
      <c:spPr>
        <a:noFill/>
        <a:ln>
          <a:noFill/>
        </a:ln>
        <a:effectLst/>
      </c:spPr>
      <c:txPr>
        <a:bodyPr rot="0" spcFirstLastPara="1" vertOverflow="ellipsis" vert="horz" wrap="square" anchor="ctr" anchorCtr="1"/>
        <a:lstStyle/>
        <a:p>
          <a:pPr>
            <a:defRPr sz="1400" b="0" i="0" u="none" strike="noStrike" kern="1200" spc="0" baseline="0">
              <a:solidFill>
                <a:srgbClr val="1F0620"/>
              </a:solidFill>
              <a:latin typeface="+mn-lt"/>
              <a:ea typeface="+mn-ea"/>
              <a:cs typeface="+mn-cs"/>
            </a:defRPr>
          </a:pPr>
          <a:endParaRPr lang="tr-TR"/>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tr-TR"/>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tr-TR"/>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tr-TR"/>
            </a:p>
          </c:txPr>
          <c:showLegendKey val="0"/>
          <c:showVal val="0"/>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3.1482333646540579E-2"/>
          <c:y val="0.11177583019470291"/>
          <c:w val="0.88112019940170638"/>
          <c:h val="0.61859016716852933"/>
        </c:manualLayout>
      </c:layout>
      <c:barChart>
        <c:barDir val="col"/>
        <c:grouping val="clustered"/>
        <c:varyColors val="0"/>
        <c:ser>
          <c:idx val="0"/>
          <c:order val="0"/>
          <c:tx>
            <c:strRef>
              <c:f>PİVOT!$B$1</c:f>
              <c:strCache>
                <c:ptCount val="1"/>
                <c:pt idx="0">
                  <c:v>Toplam</c:v>
                </c:pt>
              </c:strCache>
            </c:strRef>
          </c:tx>
          <c:spPr>
            <a:solidFill>
              <a:schemeClr val="accent1"/>
            </a:solidFill>
            <a:ln>
              <a:noFill/>
            </a:ln>
            <a:effectLst/>
          </c:spPr>
          <c:invertIfNegative val="0"/>
          <c:cat>
            <c:multiLvlStrRef>
              <c:f>PİVOT!$A$2:$A$99</c:f>
              <c:multiLvlStrCache>
                <c:ptCount val="49"/>
                <c:lvl>
                  <c:pt idx="0">
                    <c:v>LAW 306</c:v>
                  </c:pt>
                  <c:pt idx="1">
                    <c:v>LAW 370</c:v>
                  </c:pt>
                  <c:pt idx="2">
                    <c:v>LAW 410</c:v>
                  </c:pt>
                  <c:pt idx="3">
                    <c:v>LAW 414</c:v>
                  </c:pt>
                  <c:pt idx="4">
                    <c:v>LAW 238</c:v>
                  </c:pt>
                  <c:pt idx="5">
                    <c:v>LAW 308</c:v>
                  </c:pt>
                  <c:pt idx="6">
                    <c:v>LAW 376</c:v>
                  </c:pt>
                  <c:pt idx="7">
                    <c:v>LAW 468</c:v>
                  </c:pt>
                  <c:pt idx="8">
                    <c:v>LAW 202/</c:v>
                  </c:pt>
                  <c:pt idx="9">
                    <c:v>LAW 302</c:v>
                  </c:pt>
                  <c:pt idx="10">
                    <c:v>LAW 408</c:v>
                  </c:pt>
                  <c:pt idx="11">
                    <c:v>LAW 440</c:v>
                  </c:pt>
                  <c:pt idx="12">
                    <c:v>LAW 130</c:v>
                  </c:pt>
                  <c:pt idx="13">
                    <c:v>LAW 310</c:v>
                  </c:pt>
                  <c:pt idx="14">
                    <c:v>LAW 204</c:v>
                  </c:pt>
                  <c:pt idx="15">
                    <c:v>LAW 318</c:v>
                  </c:pt>
                  <c:pt idx="16">
                    <c:v>LAW 378</c:v>
                  </c:pt>
                  <c:pt idx="17">
                    <c:v>LAW 128</c:v>
                  </c:pt>
                  <c:pt idx="18">
                    <c:v>LAW 226</c:v>
                  </c:pt>
                  <c:pt idx="19">
                    <c:v>LAW 132</c:v>
                  </c:pt>
                  <c:pt idx="20">
                    <c:v>LAW 406</c:v>
                  </c:pt>
                  <c:pt idx="21">
                    <c:v>LAW 104</c:v>
                  </c:pt>
                  <c:pt idx="22">
                    <c:v>LAW 134</c:v>
                  </c:pt>
                  <c:pt idx="23">
                    <c:v>LAW 210</c:v>
                  </c:pt>
                  <c:pt idx="24">
                    <c:v>LAW 312</c:v>
                  </c:pt>
                  <c:pt idx="25">
                    <c:v>LAW 442</c:v>
                  </c:pt>
                  <c:pt idx="26">
                    <c:v>LAW 212</c:v>
                  </c:pt>
                  <c:pt idx="27">
                    <c:v>LAW 110</c:v>
                  </c:pt>
                  <c:pt idx="28">
                    <c:v>LAW 208</c:v>
                  </c:pt>
                  <c:pt idx="29">
                    <c:v>LAW 216</c:v>
                  </c:pt>
                  <c:pt idx="30">
                    <c:v>LAW 436</c:v>
                  </c:pt>
                  <c:pt idx="31">
                    <c:v>LAW 304</c:v>
                  </c:pt>
                  <c:pt idx="32">
                    <c:v>LAW 374</c:v>
                  </c:pt>
                  <c:pt idx="33">
                    <c:v>LAW 404</c:v>
                  </c:pt>
                  <c:pt idx="34">
                    <c:v>LAW 108</c:v>
                  </c:pt>
                  <c:pt idx="35">
                    <c:v>LAW 412</c:v>
                  </c:pt>
                  <c:pt idx="36">
                    <c:v>LAW 438</c:v>
                  </c:pt>
                  <c:pt idx="37">
                    <c:v>LAW 102</c:v>
                  </c:pt>
                  <c:pt idx="38">
                    <c:v>LAW 240</c:v>
                  </c:pt>
                  <c:pt idx="39">
                    <c:v>LAW 338</c:v>
                  </c:pt>
                  <c:pt idx="40">
                    <c:v>LAW 434</c:v>
                  </c:pt>
                  <c:pt idx="41">
                    <c:v>LAW 206</c:v>
                  </c:pt>
                  <c:pt idx="42">
                    <c:v>LAW 340</c:v>
                  </c:pt>
                  <c:pt idx="43">
                    <c:v>LAW 106</c:v>
                  </c:pt>
                  <c:pt idx="44">
                    <c:v>LAW 222</c:v>
                  </c:pt>
                  <c:pt idx="45">
                    <c:v>LAW 140</c:v>
                  </c:pt>
                  <c:pt idx="46">
                    <c:v>LAW 232</c:v>
                  </c:pt>
                  <c:pt idx="47">
                    <c:v>LAW 346</c:v>
                  </c:pt>
                  <c:pt idx="48">
                    <c:v>LAW 402</c:v>
                  </c:pt>
                </c:lvl>
                <c:lvl>
                  <c:pt idx="0">
                    <c:v>KARAUZ</c:v>
                  </c:pt>
                  <c:pt idx="2">
                    <c:v>AKTAY</c:v>
                  </c:pt>
                  <c:pt idx="3">
                    <c:v>BOZKURT BOZABALI</c:v>
                  </c:pt>
                  <c:pt idx="4">
                    <c:v>TOYGAR HALİSTOPRAK</c:v>
                  </c:pt>
                  <c:pt idx="5">
                    <c:v>EKŞİ</c:v>
                  </c:pt>
                  <c:pt idx="8">
                    <c:v>KURT</c:v>
                  </c:pt>
                  <c:pt idx="10">
                    <c:v>YARAR</c:v>
                  </c:pt>
                  <c:pt idx="12">
                    <c:v>AKDAĞ YÜKSEL</c:v>
                  </c:pt>
                  <c:pt idx="14">
                    <c:v>YILMAZ</c:v>
                  </c:pt>
                  <c:pt idx="17">
                    <c:v>TEKİN</c:v>
                  </c:pt>
                  <c:pt idx="19">
                    <c:v>MURAT KASAPSARAÇOĞLU</c:v>
                  </c:pt>
                  <c:pt idx="20">
                    <c:v>İŞTEN</c:v>
                  </c:pt>
                  <c:pt idx="21">
                    <c:v>YÜKSEL</c:v>
                  </c:pt>
                  <c:pt idx="23">
                    <c:v>YILDIRAN</c:v>
                  </c:pt>
                  <c:pt idx="25">
                    <c:v>ÜSTÜNER</c:v>
                  </c:pt>
                  <c:pt idx="26">
                    <c:v>UYSAL</c:v>
                  </c:pt>
                  <c:pt idx="27">
                    <c:v>TURAN</c:v>
                  </c:pt>
                  <c:pt idx="31">
                    <c:v>SELÇUK</c:v>
                  </c:pt>
                  <c:pt idx="34">
                    <c:v>SEYMEN ÇEBİ</c:v>
                  </c:pt>
                  <c:pt idx="37">
                    <c:v>OKTAY YAŞAR</c:v>
                  </c:pt>
                  <c:pt idx="39">
                    <c:v>ERGÜN</c:v>
                  </c:pt>
                  <c:pt idx="41">
                    <c:v>ERDOĞAN</c:v>
                  </c:pt>
                  <c:pt idx="43">
                    <c:v>YURTSEVEN</c:v>
                  </c:pt>
                  <c:pt idx="45">
                    <c:v>ÖRNEK</c:v>
                  </c:pt>
                </c:lvl>
                <c:lvl>
                  <c:pt idx="0">
                    <c:v>Agah Kürşat</c:v>
                  </c:pt>
                  <c:pt idx="2">
                    <c:v>Ahmet Nizamettin</c:v>
                  </c:pt>
                  <c:pt idx="3">
                    <c:v>Banu</c:v>
                  </c:pt>
                  <c:pt idx="4">
                    <c:v>BURAK</c:v>
                  </c:pt>
                  <c:pt idx="5">
                    <c:v>Dağlar</c:v>
                  </c:pt>
                  <c:pt idx="8">
                    <c:v>Ekrem</c:v>
                  </c:pt>
                  <c:pt idx="10">
                    <c:v>Güven</c:v>
                  </c:pt>
                  <c:pt idx="12">
                    <c:v>Hale</c:v>
                  </c:pt>
                  <c:pt idx="14">
                    <c:v>HALİT</c:v>
                  </c:pt>
                  <c:pt idx="17">
                    <c:v>HEDİYE</c:v>
                  </c:pt>
                  <c:pt idx="19">
                    <c:v>İBRAHİM</c:v>
                  </c:pt>
                  <c:pt idx="20">
                    <c:v>İnanç</c:v>
                  </c:pt>
                  <c:pt idx="21">
                    <c:v>İsmail</c:v>
                  </c:pt>
                  <c:pt idx="23">
                    <c:v>Mustafa</c:v>
                  </c:pt>
                  <c:pt idx="25">
                    <c:v>Pelin</c:v>
                  </c:pt>
                  <c:pt idx="26">
                    <c:v>Peyman</c:v>
                  </c:pt>
                  <c:pt idx="27">
                    <c:v>Savaş</c:v>
                  </c:pt>
                  <c:pt idx="31">
                    <c:v>Seyhan</c:v>
                  </c:pt>
                  <c:pt idx="34">
                    <c:v>Sezgin</c:v>
                  </c:pt>
                  <c:pt idx="37">
                    <c:v>TANJU</c:v>
                  </c:pt>
                  <c:pt idx="39">
                    <c:v>TOLGAHAN</c:v>
                  </c:pt>
                  <c:pt idx="41">
                    <c:v>Yavuz</c:v>
                  </c:pt>
                  <c:pt idx="43">
                    <c:v>Yılmaz</c:v>
                  </c:pt>
                  <c:pt idx="45">
                    <c:v>YUSUF</c:v>
                  </c:pt>
                </c:lvl>
              </c:multiLvlStrCache>
            </c:multiLvlStrRef>
          </c:cat>
          <c:val>
            <c:numRef>
              <c:f>PİVOT!$B$2:$B$99</c:f>
              <c:numCache>
                <c:formatCode>General</c:formatCode>
                <c:ptCount val="49"/>
                <c:pt idx="0">
                  <c:v>77.975334018499467</c:v>
                </c:pt>
                <c:pt idx="1">
                  <c:v>82.481203007518772</c:v>
                </c:pt>
                <c:pt idx="2">
                  <c:v>79.806949806949817</c:v>
                </c:pt>
                <c:pt idx="3">
                  <c:v>85.928571428571445</c:v>
                </c:pt>
                <c:pt idx="4">
                  <c:v>91.371428571428581</c:v>
                </c:pt>
                <c:pt idx="5">
                  <c:v>84.308755760368697</c:v>
                </c:pt>
                <c:pt idx="6">
                  <c:v>86.111111111111114</c:v>
                </c:pt>
                <c:pt idx="7">
                  <c:v>85.904761904761926</c:v>
                </c:pt>
                <c:pt idx="8">
                  <c:v>74.192949907235644</c:v>
                </c:pt>
                <c:pt idx="9">
                  <c:v>80.459183673469397</c:v>
                </c:pt>
                <c:pt idx="10">
                  <c:v>87.991071428571431</c:v>
                </c:pt>
                <c:pt idx="11">
                  <c:v>90.04608294930874</c:v>
                </c:pt>
                <c:pt idx="12">
                  <c:v>93.246753246753244</c:v>
                </c:pt>
                <c:pt idx="13">
                  <c:v>91.584821428571431</c:v>
                </c:pt>
                <c:pt idx="14">
                  <c:v>91.847133757961799</c:v>
                </c:pt>
                <c:pt idx="15">
                  <c:v>89.413434247871322</c:v>
                </c:pt>
                <c:pt idx="16">
                  <c:v>90.142857142857139</c:v>
                </c:pt>
                <c:pt idx="17">
                  <c:v>94.6666666666667</c:v>
                </c:pt>
                <c:pt idx="18">
                  <c:v>99.523809523809518</c:v>
                </c:pt>
                <c:pt idx="19">
                  <c:v>94.906832298136649</c:v>
                </c:pt>
                <c:pt idx="20">
                  <c:v>88.37797619047619</c:v>
                </c:pt>
                <c:pt idx="21">
                  <c:v>89.107922645040546</c:v>
                </c:pt>
                <c:pt idx="22">
                  <c:v>90.571428571428584</c:v>
                </c:pt>
                <c:pt idx="23">
                  <c:v>82.593718338399199</c:v>
                </c:pt>
                <c:pt idx="24">
                  <c:v>80.444177671068431</c:v>
                </c:pt>
                <c:pt idx="25">
                  <c:v>84.375</c:v>
                </c:pt>
                <c:pt idx="26">
                  <c:v>88.620019436345984</c:v>
                </c:pt>
                <c:pt idx="27">
                  <c:v>90.756756756756772</c:v>
                </c:pt>
                <c:pt idx="28">
                  <c:v>93.055818353831597</c:v>
                </c:pt>
                <c:pt idx="29">
                  <c:v>91.690962099125343</c:v>
                </c:pt>
                <c:pt idx="30">
                  <c:v>93.857142857142861</c:v>
                </c:pt>
                <c:pt idx="31">
                  <c:v>82.40362811791384</c:v>
                </c:pt>
                <c:pt idx="32">
                  <c:v>83.095238095238074</c:v>
                </c:pt>
                <c:pt idx="33">
                  <c:v>72.356406480117812</c:v>
                </c:pt>
                <c:pt idx="34">
                  <c:v>88.824884792626719</c:v>
                </c:pt>
                <c:pt idx="35">
                  <c:v>88.364389233954427</c:v>
                </c:pt>
                <c:pt idx="36">
                  <c:v>87.428571428571431</c:v>
                </c:pt>
                <c:pt idx="37">
                  <c:v>91.176905995558826</c:v>
                </c:pt>
                <c:pt idx="38">
                  <c:v>86.321428571428569</c:v>
                </c:pt>
                <c:pt idx="39">
                  <c:v>99.142857142857139</c:v>
                </c:pt>
                <c:pt idx="40">
                  <c:v>96.071428571428569</c:v>
                </c:pt>
                <c:pt idx="41">
                  <c:v>90.166112956810608</c:v>
                </c:pt>
                <c:pt idx="42">
                  <c:v>95.909090909090921</c:v>
                </c:pt>
                <c:pt idx="43">
                  <c:v>85.835866261398152</c:v>
                </c:pt>
                <c:pt idx="44">
                  <c:v>85.31561461794017</c:v>
                </c:pt>
                <c:pt idx="45">
                  <c:v>90.55194805194806</c:v>
                </c:pt>
                <c:pt idx="46">
                  <c:v>95.607142857142861</c:v>
                </c:pt>
                <c:pt idx="47">
                  <c:v>94.047619047619037</c:v>
                </c:pt>
                <c:pt idx="48">
                  <c:v>91.566502463054192</c:v>
                </c:pt>
              </c:numCache>
            </c:numRef>
          </c:val>
          <c:extLst>
            <c:ext xmlns:c16="http://schemas.microsoft.com/office/drawing/2014/chart" uri="{C3380CC4-5D6E-409C-BE32-E72D297353CC}">
              <c16:uniqueId val="{00000000-B749-0546-A525-B7CAF6C16C88}"/>
            </c:ext>
          </c:extLst>
        </c:ser>
        <c:dLbls>
          <c:showLegendKey val="0"/>
          <c:showVal val="0"/>
          <c:showCatName val="0"/>
          <c:showSerName val="0"/>
          <c:showPercent val="0"/>
          <c:showBubbleSize val="0"/>
        </c:dLbls>
        <c:gapWidth val="219"/>
        <c:overlap val="-27"/>
        <c:axId val="1513993376"/>
        <c:axId val="1527319152"/>
      </c:barChart>
      <c:catAx>
        <c:axId val="1513993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rgbClr val="1F0620"/>
                </a:solidFill>
                <a:latin typeface="+mn-lt"/>
                <a:ea typeface="+mn-ea"/>
                <a:cs typeface="+mn-cs"/>
              </a:defRPr>
            </a:pPr>
            <a:endParaRPr lang="tr-TR"/>
          </a:p>
        </c:txPr>
        <c:crossAx val="1527319152"/>
        <c:crosses val="autoZero"/>
        <c:auto val="1"/>
        <c:lblAlgn val="ctr"/>
        <c:lblOffset val="100"/>
        <c:noMultiLvlLbl val="0"/>
      </c:catAx>
      <c:valAx>
        <c:axId val="152731915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1F0620"/>
                </a:solidFill>
                <a:latin typeface="+mn-lt"/>
                <a:ea typeface="+mn-ea"/>
                <a:cs typeface="+mn-cs"/>
              </a:defRPr>
            </a:pPr>
            <a:endParaRPr lang="tr-TR"/>
          </a:p>
        </c:txPr>
        <c:crossAx val="151399337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rgbClr val="1F0620"/>
              </a:solidFill>
              <a:latin typeface="+mn-lt"/>
              <a:ea typeface="+mn-ea"/>
              <a:cs typeface="+mn-cs"/>
            </a:defRPr>
          </a:pPr>
          <a:endParaRPr lang="tr-T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rgbClr val="1F0620"/>
          </a:solidFill>
        </a:defRPr>
      </a:pPr>
      <a:endParaRPr lang="tr-TR"/>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23.02.2022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5"/>
          </p:nvPr>
        </p:nvSpPr>
        <p:spPr/>
        <p:txBody>
          <a:bodyPr/>
          <a:lstStyle/>
          <a:p>
            <a:fld id="{468F1CBD-092F-46C9-A4DE-6EE6E628FC19}" type="slidenum">
              <a:rPr lang="tr-TR" smtClean="0"/>
              <a:t>11</a:t>
            </a:fld>
            <a:endParaRPr lang="tr-TR"/>
          </a:p>
        </p:txBody>
      </p:sp>
    </p:spTree>
    <p:extLst>
      <p:ext uri="{BB962C8B-B14F-4D97-AF65-F5344CB8AC3E}">
        <p14:creationId xmlns:p14="http://schemas.microsoft.com/office/powerpoint/2010/main" val="1765823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23.02.2022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23.02.2022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23.02.2022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23.02.2022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23.02.2022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23.02.2022</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23.02.2022</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23.02.2022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23.02.2022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23.02.2022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23.02.2022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23.02.2022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23.02.2022</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23.02.2022</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23.02.2022</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23.02.2022</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23.02.2022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23.02.2022</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843808" y="5512332"/>
            <a:ext cx="3456384" cy="769441"/>
          </a:xfrm>
          <a:prstGeom prst="rect">
            <a:avLst/>
          </a:prstGeom>
          <a:noFill/>
        </p:spPr>
        <p:txBody>
          <a:bodyPr wrap="square" rtlCol="0">
            <a:spAutoFit/>
          </a:bodyPr>
          <a:lstStyle/>
          <a:p>
            <a:pPr algn="ctr"/>
            <a:r>
              <a:rPr lang="tr-TR" sz="2200" b="1" dirty="0">
                <a:solidFill>
                  <a:schemeClr val="accent5">
                    <a:lumMod val="50000"/>
                  </a:schemeClr>
                </a:solidFill>
              </a:rPr>
              <a:t>HUKUK FAKÜLTESİ AKADEMİK BİRİM</a:t>
            </a: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2021 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ve AKSİYON 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00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739677537"/>
              </p:ext>
            </p:extLst>
          </p:nvPr>
        </p:nvGraphicFramePr>
        <p:xfrm>
          <a:off x="545122" y="1801446"/>
          <a:ext cx="8203223" cy="148336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fontAlgn="ctr"/>
                      <a:r>
                        <a:rPr lang="tr-TR" sz="1600" b="1" i="0" u="none" strike="noStrike" dirty="0">
                          <a:solidFill>
                            <a:srgbClr val="000000"/>
                          </a:solidFill>
                          <a:effectLst/>
                          <a:latin typeface="Calibri Light" panose="020F0302020204030204" pitchFamily="34" charset="0"/>
                        </a:rPr>
                        <a:t>Fotokopi odasındaki cihazların (yazıcı, fotokopi, ve tarayıcı) arızası</a:t>
                      </a: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1F0620"/>
                          </a:solidFill>
                        </a:rPr>
                        <a:t>Beklenmektedir</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1F0620"/>
                          </a:solidFill>
                        </a:rPr>
                        <a:t>Bilgi İşlem Müdürlüğü</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tr-TR" sz="1800" b="1" i="0" u="none" strike="noStrike" dirty="0">
                          <a:solidFill>
                            <a:srgbClr val="000000"/>
                          </a:solidFill>
                          <a:effectLst/>
                          <a:latin typeface="Calibri Light" panose="020F0302020204030204" pitchFamily="34" charset="0"/>
                        </a:rPr>
                        <a:t>Hukuk Fakültesine yeni makine tahsis edilmesi</a:t>
                      </a: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16" name="Tablo 15">
            <a:extLst>
              <a:ext uri="{FF2B5EF4-FFF2-40B4-BE49-F238E27FC236}">
                <a16:creationId xmlns:a16="http://schemas.microsoft.com/office/drawing/2014/main" id="{7BDDC209-9210-0340-8AEF-EE9291EA1059}"/>
              </a:ext>
            </a:extLst>
          </p:cNvPr>
          <p:cNvGraphicFramePr>
            <a:graphicFrameLocks noGrp="1"/>
          </p:cNvGraphicFramePr>
          <p:nvPr>
            <p:extLst>
              <p:ext uri="{D42A27DB-BD31-4B8C-83A1-F6EECF244321}">
                <p14:modId xmlns:p14="http://schemas.microsoft.com/office/powerpoint/2010/main" val="2641224223"/>
              </p:ext>
            </p:extLst>
          </p:nvPr>
        </p:nvGraphicFramePr>
        <p:xfrm>
          <a:off x="545122" y="3701532"/>
          <a:ext cx="8203223" cy="1609725"/>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fontAlgn="ctr"/>
                      <a:r>
                        <a:rPr lang="tr-TR" sz="1600" b="1" i="0" u="none" strike="noStrike" dirty="0">
                          <a:solidFill>
                            <a:srgbClr val="000000"/>
                          </a:solidFill>
                          <a:effectLst/>
                          <a:latin typeface="Calibri Light" panose="020F0302020204030204" pitchFamily="34" charset="0"/>
                        </a:rPr>
                        <a:t>Pandemi nedeniyle uzaktan eğitim gören öğrencilerin yüz yüze eğitime adaptasyonda zorluk çekmeleri</a:t>
                      </a: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1F0620"/>
                          </a:solidFill>
                        </a:rPr>
                        <a:t>2022-2023 Güz Dönemi Başlangıcı</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1F0620"/>
                          </a:solidFill>
                        </a:rPr>
                        <a:t>Hukuk Fakültesi Dekanlık</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a:solidFill>
                            <a:srgbClr val="1F0620"/>
                          </a:solidFill>
                        </a:rPr>
                        <a:t>Oryantasyon Etkinliği</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238730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Grafik 4">
            <a:extLst>
              <a:ext uri="{FF2B5EF4-FFF2-40B4-BE49-F238E27FC236}">
                <a16:creationId xmlns:a16="http://schemas.microsoft.com/office/drawing/2014/main" id="{F5DC4716-4181-9041-B7A4-F40606DEF68C}"/>
              </a:ext>
            </a:extLst>
          </p:cNvPr>
          <p:cNvGraphicFramePr>
            <a:graphicFrameLocks/>
          </p:cNvGraphicFramePr>
          <p:nvPr>
            <p:extLst>
              <p:ext uri="{D42A27DB-BD31-4B8C-83A1-F6EECF244321}">
                <p14:modId xmlns:p14="http://schemas.microsoft.com/office/powerpoint/2010/main" val="3156288940"/>
              </p:ext>
            </p:extLst>
          </p:nvPr>
        </p:nvGraphicFramePr>
        <p:xfrm>
          <a:off x="251520" y="1823075"/>
          <a:ext cx="9489989" cy="471410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66700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7BD179A3-069F-2E46-9A0A-57C0109472C0}"/>
              </a:ext>
            </a:extLst>
          </p:cNvPr>
          <p:cNvSpPr txBox="1"/>
          <p:nvPr/>
        </p:nvSpPr>
        <p:spPr>
          <a:xfrm>
            <a:off x="2863070" y="3059668"/>
            <a:ext cx="3417859" cy="369332"/>
          </a:xfrm>
          <a:prstGeom prst="rect">
            <a:avLst/>
          </a:prstGeom>
          <a:noFill/>
        </p:spPr>
        <p:txBody>
          <a:bodyPr wrap="none" rtlCol="0">
            <a:spAutoFit/>
          </a:bodyPr>
          <a:lstStyle/>
          <a:p>
            <a:r>
              <a:rPr lang="en-US" dirty="0" err="1">
                <a:solidFill>
                  <a:srgbClr val="1F0620"/>
                </a:solidFill>
              </a:rPr>
              <a:t>Şikayet</a:t>
            </a:r>
            <a:r>
              <a:rPr lang="en-US" dirty="0">
                <a:solidFill>
                  <a:srgbClr val="1F0620"/>
                </a:solidFill>
              </a:rPr>
              <a:t> </a:t>
            </a:r>
            <a:r>
              <a:rPr lang="en-US" dirty="0" err="1">
                <a:solidFill>
                  <a:srgbClr val="1F0620"/>
                </a:solidFill>
              </a:rPr>
              <a:t>ve</a:t>
            </a:r>
            <a:r>
              <a:rPr lang="en-US" dirty="0">
                <a:solidFill>
                  <a:srgbClr val="1F0620"/>
                </a:solidFill>
              </a:rPr>
              <a:t> </a:t>
            </a:r>
            <a:r>
              <a:rPr lang="en-US" dirty="0" err="1">
                <a:solidFill>
                  <a:srgbClr val="1F0620"/>
                </a:solidFill>
              </a:rPr>
              <a:t>öneri</a:t>
            </a:r>
            <a:r>
              <a:rPr lang="en-US" dirty="0">
                <a:solidFill>
                  <a:srgbClr val="1F0620"/>
                </a:solidFill>
              </a:rPr>
              <a:t> </a:t>
            </a:r>
            <a:r>
              <a:rPr lang="en-US" dirty="0" err="1">
                <a:solidFill>
                  <a:srgbClr val="1F0620"/>
                </a:solidFill>
              </a:rPr>
              <a:t>bulunmamaktadır</a:t>
            </a:r>
            <a:r>
              <a:rPr lang="en-US" dirty="0">
                <a:solidFill>
                  <a:srgbClr val="1F0620"/>
                </a:solidFill>
              </a:rPr>
              <a:t>.</a:t>
            </a:r>
          </a:p>
        </p:txBody>
      </p:sp>
    </p:spTree>
    <p:extLst>
      <p:ext uri="{BB962C8B-B14F-4D97-AF65-F5344CB8AC3E}">
        <p14:creationId xmlns:p14="http://schemas.microsoft.com/office/powerpoint/2010/main" val="3805939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ext uri="{D42A27DB-BD31-4B8C-83A1-F6EECF244321}">
                <p14:modId xmlns:p14="http://schemas.microsoft.com/office/powerpoint/2010/main" val="1532543869"/>
              </p:ext>
            </p:extLst>
          </p:nvPr>
        </p:nvGraphicFramePr>
        <p:xfrm>
          <a:off x="470388" y="1885208"/>
          <a:ext cx="8203223" cy="175260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dirty="0">
                          <a:solidFill>
                            <a:srgbClr val="0C0D0D"/>
                          </a:solidFill>
                        </a:rPr>
                        <a:t>SWOT Tablosundan G8, Z6 ve G10 maddelerinin çıkarılması gerekmektedir.</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dirty="0">
                          <a:solidFill>
                            <a:srgbClr val="0C0D0D"/>
                          </a:solidFill>
                        </a:rPr>
                        <a:t>İlgili maddeler çıkarılarak güncellemeler yapılmıştır.</a:t>
                      </a: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6" name="Tablo 5">
            <a:extLst>
              <a:ext uri="{FF2B5EF4-FFF2-40B4-BE49-F238E27FC236}">
                <a16:creationId xmlns:a16="http://schemas.microsoft.com/office/drawing/2014/main" id="{358F49DB-67A9-4A30-AB61-0A5CA1A55F41}"/>
              </a:ext>
            </a:extLst>
          </p:cNvPr>
          <p:cNvGraphicFramePr>
            <a:graphicFrameLocks noGrp="1"/>
          </p:cNvGraphicFramePr>
          <p:nvPr>
            <p:extLst>
              <p:ext uri="{D42A27DB-BD31-4B8C-83A1-F6EECF244321}">
                <p14:modId xmlns:p14="http://schemas.microsoft.com/office/powerpoint/2010/main" val="3104956784"/>
              </p:ext>
            </p:extLst>
          </p:nvPr>
        </p:nvGraphicFramePr>
        <p:xfrm>
          <a:off x="470387" y="4216071"/>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dirty="0">
                          <a:solidFill>
                            <a:srgbClr val="0C0D0D"/>
                          </a:solidFill>
                        </a:rPr>
                        <a:t>2020-2021 verileri </a:t>
                      </a:r>
                      <a:r>
                        <a:rPr lang="tr-TR" dirty="0" err="1">
                          <a:solidFill>
                            <a:srgbClr val="0C0D0D"/>
                          </a:solidFill>
                        </a:rPr>
                        <a:t>KYS’ye</a:t>
                      </a:r>
                      <a:r>
                        <a:rPr lang="tr-TR" dirty="0">
                          <a:solidFill>
                            <a:srgbClr val="0C0D0D"/>
                          </a:solidFill>
                        </a:rPr>
                        <a:t> girilmesi gerekmektedir.</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dirty="0">
                          <a:solidFill>
                            <a:srgbClr val="0C0D0D"/>
                          </a:solidFill>
                        </a:rPr>
                        <a:t>İtiraz sürecindedir.</a:t>
                      </a: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1082165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6A2E1687-A0F8-544D-B90F-36B368E48E99}"/>
              </a:ext>
            </a:extLst>
          </p:cNvPr>
          <p:cNvSpPr txBox="1"/>
          <p:nvPr/>
        </p:nvSpPr>
        <p:spPr>
          <a:xfrm>
            <a:off x="704336" y="2570205"/>
            <a:ext cx="7685902" cy="2031325"/>
          </a:xfrm>
          <a:prstGeom prst="rect">
            <a:avLst/>
          </a:prstGeom>
          <a:noFill/>
        </p:spPr>
        <p:txBody>
          <a:bodyPr wrap="square" rtlCol="0">
            <a:spAutoFit/>
          </a:bodyPr>
          <a:lstStyle/>
          <a:p>
            <a:pPr algn="just"/>
            <a:r>
              <a:rPr lang="en-US" dirty="0">
                <a:solidFill>
                  <a:srgbClr val="1F0620"/>
                </a:solidFill>
              </a:rPr>
              <a:t>  </a:t>
            </a:r>
            <a:endParaRPr lang="en-US" b="1" dirty="0">
              <a:solidFill>
                <a:srgbClr val="1F0620"/>
              </a:solidFill>
            </a:endParaRPr>
          </a:p>
          <a:p>
            <a:pPr algn="just"/>
            <a:r>
              <a:rPr lang="en-US" b="1" dirty="0">
                <a:solidFill>
                  <a:srgbClr val="1F0620"/>
                </a:solidFill>
              </a:rPr>
              <a:t>-     </a:t>
            </a:r>
            <a:r>
              <a:rPr lang="en-US" b="1" dirty="0" err="1">
                <a:solidFill>
                  <a:srgbClr val="1F0620"/>
                </a:solidFill>
              </a:rPr>
              <a:t>Kalite</a:t>
            </a:r>
            <a:r>
              <a:rPr lang="en-US" b="1" dirty="0">
                <a:solidFill>
                  <a:srgbClr val="1F0620"/>
                </a:solidFill>
              </a:rPr>
              <a:t> </a:t>
            </a:r>
            <a:r>
              <a:rPr lang="en-US" b="1" dirty="0" err="1">
                <a:solidFill>
                  <a:srgbClr val="1F0620"/>
                </a:solidFill>
              </a:rPr>
              <a:t>Yönetim</a:t>
            </a:r>
            <a:r>
              <a:rPr lang="en-US" b="1" dirty="0">
                <a:solidFill>
                  <a:srgbClr val="1F0620"/>
                </a:solidFill>
              </a:rPr>
              <a:t> </a:t>
            </a:r>
            <a:r>
              <a:rPr lang="en-US" b="1" dirty="0" err="1">
                <a:solidFill>
                  <a:srgbClr val="1F0620"/>
                </a:solidFill>
              </a:rPr>
              <a:t>Sisteminin</a:t>
            </a:r>
            <a:r>
              <a:rPr lang="en-US" b="1" dirty="0">
                <a:solidFill>
                  <a:srgbClr val="1F0620"/>
                </a:solidFill>
              </a:rPr>
              <a:t> web </a:t>
            </a:r>
            <a:r>
              <a:rPr lang="en-US" b="1" dirty="0" err="1">
                <a:solidFill>
                  <a:srgbClr val="1F0620"/>
                </a:solidFill>
              </a:rPr>
              <a:t>sayfası</a:t>
            </a:r>
            <a:r>
              <a:rPr lang="en-US" b="1" dirty="0">
                <a:solidFill>
                  <a:srgbClr val="1F0620"/>
                </a:solidFill>
              </a:rPr>
              <a:t> </a:t>
            </a:r>
            <a:r>
              <a:rPr lang="en-US" b="1" dirty="0" err="1">
                <a:solidFill>
                  <a:srgbClr val="1F0620"/>
                </a:solidFill>
              </a:rPr>
              <a:t>üzerinde</a:t>
            </a:r>
            <a:r>
              <a:rPr lang="en-US" b="1" dirty="0">
                <a:solidFill>
                  <a:srgbClr val="1F0620"/>
                </a:solidFill>
              </a:rPr>
              <a:t> </a:t>
            </a:r>
            <a:r>
              <a:rPr lang="en-US" b="1" dirty="0" err="1">
                <a:solidFill>
                  <a:srgbClr val="1F0620"/>
                </a:solidFill>
              </a:rPr>
              <a:t>dökümante</a:t>
            </a:r>
            <a:r>
              <a:rPr lang="en-US" b="1" dirty="0">
                <a:solidFill>
                  <a:srgbClr val="1F0620"/>
                </a:solidFill>
              </a:rPr>
              <a:t> </a:t>
            </a:r>
            <a:r>
              <a:rPr lang="en-US" b="1" dirty="0" err="1">
                <a:solidFill>
                  <a:srgbClr val="1F0620"/>
                </a:solidFill>
              </a:rPr>
              <a:t>edilmesi</a:t>
            </a:r>
            <a:r>
              <a:rPr lang="en-US" b="1" dirty="0">
                <a:solidFill>
                  <a:srgbClr val="1F0620"/>
                </a:solidFill>
              </a:rPr>
              <a:t>, SPİK    </a:t>
            </a:r>
            <a:r>
              <a:rPr lang="en-US" b="1" dirty="0" err="1">
                <a:solidFill>
                  <a:srgbClr val="1F0620"/>
                </a:solidFill>
              </a:rPr>
              <a:t>karnesinin</a:t>
            </a:r>
            <a:r>
              <a:rPr lang="en-US" b="1" dirty="0">
                <a:solidFill>
                  <a:srgbClr val="1F0620"/>
                </a:solidFill>
              </a:rPr>
              <a:t> </a:t>
            </a:r>
            <a:r>
              <a:rPr lang="en-US" b="1" dirty="0" err="1">
                <a:solidFill>
                  <a:srgbClr val="1F0620"/>
                </a:solidFill>
              </a:rPr>
              <a:t>ve</a:t>
            </a:r>
            <a:r>
              <a:rPr lang="en-US" b="1" dirty="0">
                <a:solidFill>
                  <a:srgbClr val="1F0620"/>
                </a:solidFill>
              </a:rPr>
              <a:t> </a:t>
            </a:r>
            <a:r>
              <a:rPr lang="en-US" b="1" dirty="0" err="1">
                <a:solidFill>
                  <a:srgbClr val="1F0620"/>
                </a:solidFill>
              </a:rPr>
              <a:t>diğer</a:t>
            </a:r>
            <a:r>
              <a:rPr lang="en-US" b="1" dirty="0">
                <a:solidFill>
                  <a:srgbClr val="1F0620"/>
                </a:solidFill>
              </a:rPr>
              <a:t> </a:t>
            </a:r>
            <a:r>
              <a:rPr lang="en-US" b="1" dirty="0" err="1">
                <a:solidFill>
                  <a:srgbClr val="1F0620"/>
                </a:solidFill>
              </a:rPr>
              <a:t>dokümanların</a:t>
            </a:r>
            <a:r>
              <a:rPr lang="en-US" b="1" dirty="0">
                <a:solidFill>
                  <a:srgbClr val="1F0620"/>
                </a:solidFill>
              </a:rPr>
              <a:t> </a:t>
            </a:r>
            <a:r>
              <a:rPr lang="en-US" b="1" dirty="0" err="1">
                <a:solidFill>
                  <a:srgbClr val="1F0620"/>
                </a:solidFill>
              </a:rPr>
              <a:t>sadeleştirilmesi</a:t>
            </a:r>
            <a:r>
              <a:rPr lang="en-US" b="1" dirty="0">
                <a:solidFill>
                  <a:srgbClr val="1F0620"/>
                </a:solidFill>
              </a:rPr>
              <a:t> </a:t>
            </a:r>
            <a:r>
              <a:rPr lang="en-US" b="1" dirty="0" err="1">
                <a:solidFill>
                  <a:srgbClr val="1F0620"/>
                </a:solidFill>
              </a:rPr>
              <a:t>işlerliği</a:t>
            </a:r>
            <a:r>
              <a:rPr lang="en-US" b="1" dirty="0">
                <a:solidFill>
                  <a:srgbClr val="1F0620"/>
                </a:solidFill>
              </a:rPr>
              <a:t> </a:t>
            </a:r>
            <a:r>
              <a:rPr lang="en-US" b="1" dirty="0" err="1">
                <a:solidFill>
                  <a:srgbClr val="1F0620"/>
                </a:solidFill>
              </a:rPr>
              <a:t>kolaylaştırmıştır</a:t>
            </a:r>
            <a:r>
              <a:rPr lang="en-US" b="1" dirty="0">
                <a:solidFill>
                  <a:srgbClr val="1F0620"/>
                </a:solidFill>
              </a:rPr>
              <a:t>.</a:t>
            </a:r>
          </a:p>
          <a:p>
            <a:pPr marL="285750" indent="-285750" algn="just">
              <a:buFontTx/>
              <a:buChar char="-"/>
            </a:pPr>
            <a:endParaRPr lang="en-US" b="1" dirty="0">
              <a:solidFill>
                <a:srgbClr val="1F0620"/>
              </a:solidFill>
            </a:endParaRPr>
          </a:p>
          <a:p>
            <a:pPr marL="285750" indent="-285750" algn="just">
              <a:buFontTx/>
              <a:buChar char="-"/>
            </a:pPr>
            <a:r>
              <a:rPr lang="en-US" b="1" dirty="0" err="1">
                <a:solidFill>
                  <a:srgbClr val="1F0620"/>
                </a:solidFill>
              </a:rPr>
              <a:t>Öneri</a:t>
            </a:r>
            <a:r>
              <a:rPr lang="en-US" b="1" dirty="0">
                <a:solidFill>
                  <a:srgbClr val="1F0620"/>
                </a:solidFill>
              </a:rPr>
              <a:t>: </a:t>
            </a:r>
            <a:r>
              <a:rPr lang="en-US" b="1" dirty="0" err="1">
                <a:solidFill>
                  <a:srgbClr val="1F0620"/>
                </a:solidFill>
              </a:rPr>
              <a:t>Kalite</a:t>
            </a:r>
            <a:r>
              <a:rPr lang="en-US" b="1" dirty="0">
                <a:solidFill>
                  <a:srgbClr val="1F0620"/>
                </a:solidFill>
              </a:rPr>
              <a:t> </a:t>
            </a:r>
            <a:r>
              <a:rPr lang="en-US" b="1" dirty="0" err="1">
                <a:solidFill>
                  <a:srgbClr val="1F0620"/>
                </a:solidFill>
              </a:rPr>
              <a:t>dökümantasyonunun</a:t>
            </a:r>
            <a:r>
              <a:rPr lang="en-US" b="1" dirty="0">
                <a:solidFill>
                  <a:srgbClr val="1F0620"/>
                </a:solidFill>
              </a:rPr>
              <a:t> </a:t>
            </a:r>
            <a:r>
              <a:rPr lang="en-US" b="1" dirty="0" err="1">
                <a:solidFill>
                  <a:srgbClr val="1F0620"/>
                </a:solidFill>
              </a:rPr>
              <a:t>doğru</a:t>
            </a:r>
            <a:r>
              <a:rPr lang="en-US" b="1" dirty="0">
                <a:solidFill>
                  <a:srgbClr val="1F0620"/>
                </a:solidFill>
              </a:rPr>
              <a:t> </a:t>
            </a:r>
            <a:r>
              <a:rPr lang="en-US" b="1" dirty="0" err="1">
                <a:solidFill>
                  <a:srgbClr val="1F0620"/>
                </a:solidFill>
              </a:rPr>
              <a:t>yapılmasında</a:t>
            </a:r>
            <a:r>
              <a:rPr lang="en-US" b="1" dirty="0">
                <a:solidFill>
                  <a:srgbClr val="1F0620"/>
                </a:solidFill>
              </a:rPr>
              <a:t> </a:t>
            </a:r>
            <a:r>
              <a:rPr lang="en-US" b="1" dirty="0" err="1">
                <a:solidFill>
                  <a:srgbClr val="1F0620"/>
                </a:solidFill>
              </a:rPr>
              <a:t>bilgi</a:t>
            </a:r>
            <a:r>
              <a:rPr lang="en-US" b="1" dirty="0">
                <a:solidFill>
                  <a:srgbClr val="1F0620"/>
                </a:solidFill>
              </a:rPr>
              <a:t> </a:t>
            </a:r>
            <a:r>
              <a:rPr lang="en-US" b="1" dirty="0" err="1">
                <a:solidFill>
                  <a:srgbClr val="1F0620"/>
                </a:solidFill>
              </a:rPr>
              <a:t>aktarımının</a:t>
            </a:r>
            <a:r>
              <a:rPr lang="en-US" b="1" dirty="0">
                <a:solidFill>
                  <a:srgbClr val="1F0620"/>
                </a:solidFill>
              </a:rPr>
              <a:t> net, </a:t>
            </a:r>
            <a:r>
              <a:rPr lang="en-US" b="1" dirty="0" err="1">
                <a:solidFill>
                  <a:srgbClr val="1F0620"/>
                </a:solidFill>
              </a:rPr>
              <a:t>kesin</a:t>
            </a:r>
            <a:r>
              <a:rPr lang="en-US" b="1" dirty="0">
                <a:solidFill>
                  <a:srgbClr val="1F0620"/>
                </a:solidFill>
              </a:rPr>
              <a:t> </a:t>
            </a:r>
            <a:r>
              <a:rPr lang="en-US" b="1" dirty="0" err="1">
                <a:solidFill>
                  <a:srgbClr val="1F0620"/>
                </a:solidFill>
              </a:rPr>
              <a:t>ve</a:t>
            </a:r>
            <a:r>
              <a:rPr lang="en-US" b="1" dirty="0">
                <a:solidFill>
                  <a:srgbClr val="1F0620"/>
                </a:solidFill>
              </a:rPr>
              <a:t> </a:t>
            </a:r>
            <a:r>
              <a:rPr lang="en-US" b="1" dirty="0" err="1">
                <a:solidFill>
                  <a:srgbClr val="1F0620"/>
                </a:solidFill>
              </a:rPr>
              <a:t>yazılı</a:t>
            </a:r>
            <a:r>
              <a:rPr lang="en-US" b="1" dirty="0">
                <a:solidFill>
                  <a:srgbClr val="1F0620"/>
                </a:solidFill>
              </a:rPr>
              <a:t> </a:t>
            </a:r>
            <a:r>
              <a:rPr lang="en-US" b="1" dirty="0" err="1">
                <a:solidFill>
                  <a:srgbClr val="1F0620"/>
                </a:solidFill>
              </a:rPr>
              <a:t>şekilde</a:t>
            </a:r>
            <a:r>
              <a:rPr lang="en-US" b="1" dirty="0">
                <a:solidFill>
                  <a:srgbClr val="1F0620"/>
                </a:solidFill>
              </a:rPr>
              <a:t> </a:t>
            </a:r>
            <a:r>
              <a:rPr lang="en-US" b="1" dirty="0" err="1">
                <a:solidFill>
                  <a:srgbClr val="1F0620"/>
                </a:solidFill>
              </a:rPr>
              <a:t>önceden</a:t>
            </a:r>
            <a:r>
              <a:rPr lang="en-US" b="1" dirty="0">
                <a:solidFill>
                  <a:srgbClr val="1F0620"/>
                </a:solidFill>
              </a:rPr>
              <a:t> </a:t>
            </a:r>
            <a:r>
              <a:rPr lang="en-US" b="1" dirty="0" err="1">
                <a:solidFill>
                  <a:srgbClr val="1F0620"/>
                </a:solidFill>
              </a:rPr>
              <a:t>gerçekleştirilmesi</a:t>
            </a:r>
            <a:endParaRPr lang="en-US" b="1" dirty="0">
              <a:solidFill>
                <a:srgbClr val="1F0620"/>
              </a:solidFill>
            </a:endParaRPr>
          </a:p>
          <a:p>
            <a:pPr marL="285750" indent="-285750" algn="just">
              <a:buFontTx/>
              <a:buChar char="-"/>
            </a:pPr>
            <a:r>
              <a:rPr lang="en-US" b="1" dirty="0">
                <a:solidFill>
                  <a:srgbClr val="1F0620"/>
                </a:solidFill>
              </a:rPr>
              <a:t>-KYS </a:t>
            </a:r>
            <a:r>
              <a:rPr lang="en-US" b="1" dirty="0" err="1">
                <a:solidFill>
                  <a:srgbClr val="1F0620"/>
                </a:solidFill>
              </a:rPr>
              <a:t>Başarı</a:t>
            </a:r>
            <a:r>
              <a:rPr lang="en-US" b="1" dirty="0">
                <a:solidFill>
                  <a:srgbClr val="1F0620"/>
                </a:solidFill>
              </a:rPr>
              <a:t> </a:t>
            </a:r>
            <a:r>
              <a:rPr lang="en-US" b="1" dirty="0" err="1">
                <a:solidFill>
                  <a:srgbClr val="1F0620"/>
                </a:solidFill>
              </a:rPr>
              <a:t>Puanı</a:t>
            </a:r>
            <a:r>
              <a:rPr lang="en-US" b="1" dirty="0">
                <a:solidFill>
                  <a:srgbClr val="1F0620"/>
                </a:solidFill>
              </a:rPr>
              <a:t> : % 97</a:t>
            </a:r>
          </a:p>
        </p:txBody>
      </p:sp>
    </p:spTree>
    <p:extLst>
      <p:ext uri="{BB962C8B-B14F-4D97-AF65-F5344CB8AC3E}">
        <p14:creationId xmlns:p14="http://schemas.microsoft.com/office/powerpoint/2010/main" val="1346354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3477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EĞİTİM-ÖĞRETİM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98202981-230E-EB49-BB88-E01109E1B3BF}"/>
              </a:ext>
            </a:extLst>
          </p:cNvPr>
          <p:cNvSpPr txBox="1"/>
          <p:nvPr/>
        </p:nvSpPr>
        <p:spPr>
          <a:xfrm>
            <a:off x="269720" y="1652184"/>
            <a:ext cx="8874280" cy="5355312"/>
          </a:xfrm>
          <a:prstGeom prst="rect">
            <a:avLst/>
          </a:prstGeom>
          <a:noFill/>
        </p:spPr>
        <p:txBody>
          <a:bodyPr wrap="square" rtlCol="0">
            <a:spAutoFit/>
          </a:bodyPr>
          <a:lstStyle/>
          <a:p>
            <a:r>
              <a:rPr lang="en-US" b="1" u="sng" dirty="0">
                <a:solidFill>
                  <a:srgbClr val="1F0620"/>
                </a:solidFill>
              </a:rPr>
              <a:t>MOOT COURT STUDIES – FARAZİ MAHKEME YARIŞMALARINA HAZIRLIK</a:t>
            </a:r>
          </a:p>
          <a:p>
            <a:pPr algn="just"/>
            <a:r>
              <a:rPr lang="tr-TR" dirty="0">
                <a:solidFill>
                  <a:srgbClr val="1F0620"/>
                </a:solidFill>
              </a:rPr>
              <a:t>	Fakültemiz bünyesinde verilen Farazi Mahkeme Yarışmalarına Hazırlık derslerinde öğrenciler, Türkiye’de ve dünyada prestijli olan dava yarışmalarına katılma, bu önemli deneyimi mezun olmadan önce kazanma şansı elde etmektedirler. Bu yarışmalarda öğrenciler yarışma düzenleme heyeti tarafından önceden belirlenen </a:t>
            </a:r>
            <a:r>
              <a:rPr lang="tr-TR" dirty="0" err="1">
                <a:solidFill>
                  <a:srgbClr val="1F0620"/>
                </a:solidFill>
              </a:rPr>
              <a:t>varsayımsal</a:t>
            </a:r>
            <a:r>
              <a:rPr lang="tr-TR" dirty="0">
                <a:solidFill>
                  <a:srgbClr val="1F0620"/>
                </a:solidFill>
              </a:rPr>
              <a:t> uyuşmazlıklara dair dilekçeler hazırlayarak duruşmalarda rol almakta yahut Uluslararası Tahkim Merkezlerine </a:t>
            </a:r>
            <a:r>
              <a:rPr lang="tr-TR" dirty="0" err="1">
                <a:solidFill>
                  <a:srgbClr val="1F0620"/>
                </a:solidFill>
              </a:rPr>
              <a:t>varsayımsal</a:t>
            </a:r>
            <a:r>
              <a:rPr lang="tr-TR" dirty="0">
                <a:solidFill>
                  <a:srgbClr val="1F0620"/>
                </a:solidFill>
              </a:rPr>
              <a:t> başvurular yaparak savunma yapmayı, yargı yollarına başvurmayı öğrenmektedirler. Ayrıca çeşitli farklı üniversitelerden başka öğrencilerle tanışma ve hukuki problemlere yeni perspektiflerden bakma şansı kazanırlar.</a:t>
            </a:r>
          </a:p>
          <a:p>
            <a:pPr algn="just"/>
            <a:r>
              <a:rPr lang="tr-TR" b="1" u="sng" dirty="0">
                <a:solidFill>
                  <a:srgbClr val="1F0620"/>
                </a:solidFill>
              </a:rPr>
              <a:t>HUKUK KLİNİKLERİ, ADLİ YAZIŞMA, ARABULUCULUK DERSLERİ</a:t>
            </a:r>
          </a:p>
          <a:p>
            <a:pPr algn="just"/>
            <a:r>
              <a:rPr lang="tr-TR" dirty="0">
                <a:solidFill>
                  <a:srgbClr val="1F0620"/>
                </a:solidFill>
              </a:rPr>
              <a:t>	Fakültemiz bünyesinde verilen Hukuk Klinik dersleriyle hukuk öğrencilerinin teorik eğitimleri, pratik uygulama çalışmalarına dönüşmektedir. Bu derslerde öğrencilere mezun olmalarının ardından kullanacakları hukuk </a:t>
            </a:r>
            <a:r>
              <a:rPr lang="tr-TR" dirty="0" err="1">
                <a:solidFill>
                  <a:srgbClr val="1F0620"/>
                </a:solidFill>
              </a:rPr>
              <a:t>veritabanları</a:t>
            </a:r>
            <a:r>
              <a:rPr lang="tr-TR" dirty="0">
                <a:solidFill>
                  <a:srgbClr val="1F0620"/>
                </a:solidFill>
              </a:rPr>
              <a:t> ve arama motorları öğretilmekte, uygulama çalışmaları kapsamında yargı kararları ayrıntılarıyla incelenmektedir. Öğrencilerin hukuki sorunları tespit için pratik çalışmalar yapılmaktadır. Bunların yanı sıra adli yazışma derslerinde yargılama faaliyetinin ana unsuru olan yazışma usulü öğretilmektedir. Arabuluculuk dersi kapsamında ise bir alternatif uyuşmazlık çözümü olan ve günümüzde oldukça başvuru alan arabuluculuk kurumuna, mezuniyet öncesi hazırlığı tamamlamak öğrenciler yoğun ilgi göstermektedir.</a:t>
            </a:r>
          </a:p>
        </p:txBody>
      </p:sp>
    </p:spTree>
    <p:extLst>
      <p:ext uri="{BB962C8B-B14F-4D97-AF65-F5344CB8AC3E}">
        <p14:creationId xmlns:p14="http://schemas.microsoft.com/office/powerpoint/2010/main" val="2309275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ARAŞTIRMA-GELİŞTİRME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AA8C5CC8-F917-8A4D-BD41-5FEC782631C4}"/>
              </a:ext>
            </a:extLst>
          </p:cNvPr>
          <p:cNvSpPr txBox="1"/>
          <p:nvPr/>
        </p:nvSpPr>
        <p:spPr>
          <a:xfrm>
            <a:off x="698589" y="1663034"/>
            <a:ext cx="7945393" cy="1200329"/>
          </a:xfrm>
          <a:prstGeom prst="rect">
            <a:avLst/>
          </a:prstGeom>
          <a:noFill/>
        </p:spPr>
        <p:txBody>
          <a:bodyPr wrap="square" rtlCol="0">
            <a:spAutoFit/>
          </a:bodyPr>
          <a:lstStyle/>
          <a:p>
            <a:r>
              <a:rPr lang="en-US" dirty="0" err="1">
                <a:solidFill>
                  <a:srgbClr val="1F0620"/>
                </a:solidFill>
              </a:rPr>
              <a:t>Türkiye’de</a:t>
            </a:r>
            <a:r>
              <a:rPr lang="en-US" dirty="0">
                <a:solidFill>
                  <a:srgbClr val="1F0620"/>
                </a:solidFill>
              </a:rPr>
              <a:t> </a:t>
            </a:r>
            <a:r>
              <a:rPr lang="en-US" dirty="0" err="1">
                <a:solidFill>
                  <a:srgbClr val="1F0620"/>
                </a:solidFill>
              </a:rPr>
              <a:t>hukuk</a:t>
            </a:r>
            <a:r>
              <a:rPr lang="en-US" dirty="0">
                <a:solidFill>
                  <a:srgbClr val="1F0620"/>
                </a:solidFill>
              </a:rPr>
              <a:t> </a:t>
            </a:r>
            <a:r>
              <a:rPr lang="en-US" dirty="0" err="1">
                <a:solidFill>
                  <a:srgbClr val="1F0620"/>
                </a:solidFill>
              </a:rPr>
              <a:t>alanında</a:t>
            </a:r>
            <a:r>
              <a:rPr lang="en-US" dirty="0">
                <a:solidFill>
                  <a:srgbClr val="1F0620"/>
                </a:solidFill>
              </a:rPr>
              <a:t> </a:t>
            </a:r>
            <a:r>
              <a:rPr lang="en-US" dirty="0" err="1">
                <a:solidFill>
                  <a:srgbClr val="1F0620"/>
                </a:solidFill>
              </a:rPr>
              <a:t>faaliyet</a:t>
            </a:r>
            <a:r>
              <a:rPr lang="en-US" dirty="0">
                <a:solidFill>
                  <a:srgbClr val="1F0620"/>
                </a:solidFill>
              </a:rPr>
              <a:t> </a:t>
            </a:r>
            <a:r>
              <a:rPr lang="en-US" dirty="0" err="1">
                <a:solidFill>
                  <a:srgbClr val="1F0620"/>
                </a:solidFill>
              </a:rPr>
              <a:t>gösteren</a:t>
            </a:r>
            <a:r>
              <a:rPr lang="en-US" dirty="0">
                <a:solidFill>
                  <a:srgbClr val="1F0620"/>
                </a:solidFill>
              </a:rPr>
              <a:t> </a:t>
            </a:r>
            <a:r>
              <a:rPr lang="en-US" dirty="0" err="1">
                <a:solidFill>
                  <a:srgbClr val="1F0620"/>
                </a:solidFill>
              </a:rPr>
              <a:t>prestijli</a:t>
            </a:r>
            <a:r>
              <a:rPr lang="en-US" dirty="0">
                <a:solidFill>
                  <a:srgbClr val="1F0620"/>
                </a:solidFill>
              </a:rPr>
              <a:t> </a:t>
            </a:r>
            <a:r>
              <a:rPr lang="en-US" dirty="0" err="1">
                <a:solidFill>
                  <a:srgbClr val="1F0620"/>
                </a:solidFill>
              </a:rPr>
              <a:t>dergiler</a:t>
            </a:r>
            <a:r>
              <a:rPr lang="en-US" dirty="0">
                <a:solidFill>
                  <a:srgbClr val="1F0620"/>
                </a:solidFill>
              </a:rPr>
              <a:t> </a:t>
            </a:r>
            <a:r>
              <a:rPr lang="en-US" dirty="0" err="1">
                <a:solidFill>
                  <a:srgbClr val="1F0620"/>
                </a:solidFill>
              </a:rPr>
              <a:t>ve</a:t>
            </a:r>
            <a:r>
              <a:rPr lang="en-US" dirty="0">
                <a:solidFill>
                  <a:srgbClr val="1F0620"/>
                </a:solidFill>
              </a:rPr>
              <a:t> </a:t>
            </a:r>
            <a:r>
              <a:rPr lang="en-US" dirty="0" err="1">
                <a:solidFill>
                  <a:srgbClr val="1F0620"/>
                </a:solidFill>
              </a:rPr>
              <a:t>armağanlarda</a:t>
            </a:r>
            <a:r>
              <a:rPr lang="en-US" dirty="0">
                <a:solidFill>
                  <a:srgbClr val="1F0620"/>
                </a:solidFill>
              </a:rPr>
              <a:t> </a:t>
            </a:r>
            <a:r>
              <a:rPr lang="en-US" dirty="0" err="1">
                <a:solidFill>
                  <a:srgbClr val="1F0620"/>
                </a:solidFill>
              </a:rPr>
              <a:t>yayınlanan</a:t>
            </a:r>
            <a:r>
              <a:rPr lang="en-US" dirty="0">
                <a:solidFill>
                  <a:srgbClr val="1F0620"/>
                </a:solidFill>
              </a:rPr>
              <a:t> </a:t>
            </a:r>
            <a:r>
              <a:rPr lang="en-US" dirty="0" err="1">
                <a:solidFill>
                  <a:srgbClr val="1F0620"/>
                </a:solidFill>
              </a:rPr>
              <a:t>birçok</a:t>
            </a:r>
            <a:r>
              <a:rPr lang="en-US" dirty="0">
                <a:solidFill>
                  <a:srgbClr val="1F0620"/>
                </a:solidFill>
              </a:rPr>
              <a:t> </a:t>
            </a:r>
            <a:r>
              <a:rPr lang="en-US" dirty="0" err="1">
                <a:solidFill>
                  <a:srgbClr val="1F0620"/>
                </a:solidFill>
              </a:rPr>
              <a:t>yayın</a:t>
            </a:r>
            <a:r>
              <a:rPr lang="en-US" dirty="0">
                <a:solidFill>
                  <a:srgbClr val="1F0620"/>
                </a:solidFill>
              </a:rPr>
              <a:t> </a:t>
            </a:r>
            <a:r>
              <a:rPr lang="en-US" dirty="0" err="1">
                <a:solidFill>
                  <a:srgbClr val="1F0620"/>
                </a:solidFill>
              </a:rPr>
              <a:t>ile</a:t>
            </a:r>
            <a:r>
              <a:rPr lang="en-US" dirty="0">
                <a:solidFill>
                  <a:srgbClr val="1F0620"/>
                </a:solidFill>
              </a:rPr>
              <a:t> </a:t>
            </a:r>
            <a:r>
              <a:rPr lang="en-US" dirty="0" err="1">
                <a:solidFill>
                  <a:srgbClr val="1F0620"/>
                </a:solidFill>
              </a:rPr>
              <a:t>birlikte</a:t>
            </a:r>
            <a:r>
              <a:rPr lang="en-US" dirty="0">
                <a:solidFill>
                  <a:srgbClr val="1F0620"/>
                </a:solidFill>
              </a:rPr>
              <a:t> </a:t>
            </a:r>
            <a:r>
              <a:rPr lang="en-US" dirty="0" err="1">
                <a:solidFill>
                  <a:srgbClr val="1F0620"/>
                </a:solidFill>
              </a:rPr>
              <a:t>yine</a:t>
            </a:r>
            <a:r>
              <a:rPr lang="en-US" dirty="0">
                <a:solidFill>
                  <a:srgbClr val="1F0620"/>
                </a:solidFill>
              </a:rPr>
              <a:t> </a:t>
            </a:r>
            <a:r>
              <a:rPr lang="en-US" dirty="0" err="1">
                <a:solidFill>
                  <a:srgbClr val="1F0620"/>
                </a:solidFill>
              </a:rPr>
              <a:t>alana</a:t>
            </a:r>
            <a:r>
              <a:rPr lang="en-US" dirty="0">
                <a:solidFill>
                  <a:srgbClr val="1F0620"/>
                </a:solidFill>
              </a:rPr>
              <a:t> </a:t>
            </a:r>
            <a:r>
              <a:rPr lang="en-US" dirty="0" err="1">
                <a:solidFill>
                  <a:srgbClr val="1F0620"/>
                </a:solidFill>
              </a:rPr>
              <a:t>özgü</a:t>
            </a:r>
            <a:r>
              <a:rPr lang="en-US" dirty="0">
                <a:solidFill>
                  <a:srgbClr val="1F0620"/>
                </a:solidFill>
              </a:rPr>
              <a:t> </a:t>
            </a:r>
            <a:r>
              <a:rPr lang="en-US" dirty="0" err="1">
                <a:solidFill>
                  <a:srgbClr val="1F0620"/>
                </a:solidFill>
              </a:rPr>
              <a:t>olarak</a:t>
            </a:r>
            <a:r>
              <a:rPr lang="en-US" dirty="0">
                <a:solidFill>
                  <a:srgbClr val="1F0620"/>
                </a:solidFill>
              </a:rPr>
              <a:t> </a:t>
            </a:r>
            <a:r>
              <a:rPr lang="en-US" dirty="0" err="1">
                <a:solidFill>
                  <a:srgbClr val="1F0620"/>
                </a:solidFill>
              </a:rPr>
              <a:t>akademik</a:t>
            </a:r>
            <a:r>
              <a:rPr lang="en-US" dirty="0">
                <a:solidFill>
                  <a:srgbClr val="1F0620"/>
                </a:solidFill>
              </a:rPr>
              <a:t> </a:t>
            </a:r>
            <a:r>
              <a:rPr lang="en-US" dirty="0" err="1">
                <a:solidFill>
                  <a:srgbClr val="1F0620"/>
                </a:solidFill>
              </a:rPr>
              <a:t>eser</a:t>
            </a:r>
            <a:r>
              <a:rPr lang="en-US" dirty="0">
                <a:solidFill>
                  <a:srgbClr val="1F0620"/>
                </a:solidFill>
              </a:rPr>
              <a:t> </a:t>
            </a:r>
            <a:r>
              <a:rPr lang="en-US" dirty="0" err="1">
                <a:solidFill>
                  <a:srgbClr val="1F0620"/>
                </a:solidFill>
              </a:rPr>
              <a:t>verilmesi</a:t>
            </a:r>
            <a:r>
              <a:rPr lang="en-US" dirty="0">
                <a:solidFill>
                  <a:srgbClr val="1F0620"/>
                </a:solidFill>
              </a:rPr>
              <a:t> </a:t>
            </a:r>
            <a:r>
              <a:rPr lang="en-US" dirty="0" err="1">
                <a:solidFill>
                  <a:srgbClr val="1F0620"/>
                </a:solidFill>
              </a:rPr>
              <a:t>gerekliliği</a:t>
            </a:r>
            <a:r>
              <a:rPr lang="en-US" dirty="0">
                <a:solidFill>
                  <a:srgbClr val="1F0620"/>
                </a:solidFill>
              </a:rPr>
              <a:t> </a:t>
            </a:r>
            <a:r>
              <a:rPr lang="en-US" dirty="0" err="1">
                <a:solidFill>
                  <a:srgbClr val="1F0620"/>
                </a:solidFill>
              </a:rPr>
              <a:t>ile</a:t>
            </a:r>
            <a:r>
              <a:rPr lang="en-US" dirty="0">
                <a:solidFill>
                  <a:srgbClr val="1F0620"/>
                </a:solidFill>
              </a:rPr>
              <a:t> </a:t>
            </a:r>
            <a:r>
              <a:rPr lang="en-US" dirty="0" err="1">
                <a:solidFill>
                  <a:srgbClr val="1F0620"/>
                </a:solidFill>
              </a:rPr>
              <a:t>akademisyenlerimizin</a:t>
            </a:r>
            <a:r>
              <a:rPr lang="en-US" dirty="0">
                <a:solidFill>
                  <a:srgbClr val="1F0620"/>
                </a:solidFill>
              </a:rPr>
              <a:t> </a:t>
            </a:r>
            <a:r>
              <a:rPr lang="en-US" dirty="0" err="1">
                <a:solidFill>
                  <a:srgbClr val="1F0620"/>
                </a:solidFill>
              </a:rPr>
              <a:t>kitapları</a:t>
            </a:r>
            <a:r>
              <a:rPr lang="en-US" dirty="0">
                <a:solidFill>
                  <a:srgbClr val="1F0620"/>
                </a:solidFill>
              </a:rPr>
              <a:t> </a:t>
            </a:r>
            <a:r>
              <a:rPr lang="en-US" dirty="0" err="1">
                <a:solidFill>
                  <a:srgbClr val="1F0620"/>
                </a:solidFill>
              </a:rPr>
              <a:t>ve</a:t>
            </a:r>
            <a:r>
              <a:rPr lang="en-US" dirty="0">
                <a:solidFill>
                  <a:srgbClr val="1F0620"/>
                </a:solidFill>
              </a:rPr>
              <a:t> </a:t>
            </a:r>
            <a:r>
              <a:rPr lang="en-US" dirty="0" err="1">
                <a:solidFill>
                  <a:srgbClr val="1F0620"/>
                </a:solidFill>
              </a:rPr>
              <a:t>kitap</a:t>
            </a:r>
            <a:r>
              <a:rPr lang="en-US" dirty="0">
                <a:solidFill>
                  <a:srgbClr val="1F0620"/>
                </a:solidFill>
              </a:rPr>
              <a:t> </a:t>
            </a:r>
            <a:r>
              <a:rPr lang="en-US" dirty="0" err="1">
                <a:solidFill>
                  <a:srgbClr val="1F0620"/>
                </a:solidFill>
              </a:rPr>
              <a:t>bölümleri</a:t>
            </a:r>
            <a:r>
              <a:rPr lang="en-US" dirty="0">
                <a:solidFill>
                  <a:srgbClr val="1F0620"/>
                </a:solidFill>
              </a:rPr>
              <a:t> </a:t>
            </a:r>
            <a:r>
              <a:rPr lang="en-US" dirty="0" err="1">
                <a:solidFill>
                  <a:srgbClr val="1F0620"/>
                </a:solidFill>
              </a:rPr>
              <a:t>yayınlanmaktadır</a:t>
            </a:r>
            <a:r>
              <a:rPr lang="en-US" dirty="0">
                <a:solidFill>
                  <a:srgbClr val="1F0620"/>
                </a:solidFill>
              </a:rPr>
              <a:t>.</a:t>
            </a:r>
          </a:p>
          <a:p>
            <a:r>
              <a:rPr lang="en-US" b="1" dirty="0">
                <a:solidFill>
                  <a:srgbClr val="1F0620"/>
                </a:solidFill>
              </a:rPr>
              <a:t>2021 YILINDA FAKÜLTEMİZ AKADEMİSYENLERİNCE YAZILAN KİTAP ÖRNEKLERİ:</a:t>
            </a:r>
          </a:p>
        </p:txBody>
      </p:sp>
      <p:pic>
        <p:nvPicPr>
          <p:cNvPr id="4" name="Resim 3">
            <a:extLst>
              <a:ext uri="{FF2B5EF4-FFF2-40B4-BE49-F238E27FC236}">
                <a16:creationId xmlns:a16="http://schemas.microsoft.com/office/drawing/2014/main" id="{4F7D896A-5E41-2746-AF7E-6CA6790DFE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704" y="3029961"/>
            <a:ext cx="2324953" cy="3409932"/>
          </a:xfrm>
          <a:prstGeom prst="rect">
            <a:avLst/>
          </a:prstGeom>
        </p:spPr>
      </p:pic>
      <p:pic>
        <p:nvPicPr>
          <p:cNvPr id="65" name="Resim 64" descr="metin içeren bir resim&#10;&#10;Açıklama otomatik olarak oluşturuldu">
            <a:extLst>
              <a:ext uri="{FF2B5EF4-FFF2-40B4-BE49-F238E27FC236}">
                <a16:creationId xmlns:a16="http://schemas.microsoft.com/office/drawing/2014/main" id="{39B9B537-78C8-2147-88C9-7EB153BAF31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0" y="3029961"/>
            <a:ext cx="3409932" cy="3409932"/>
          </a:xfrm>
          <a:prstGeom prst="rect">
            <a:avLst/>
          </a:prstGeom>
        </p:spPr>
      </p:pic>
    </p:spTree>
    <p:extLst>
      <p:ext uri="{BB962C8B-B14F-4D97-AF65-F5344CB8AC3E}">
        <p14:creationId xmlns:p14="http://schemas.microsoft.com/office/powerpoint/2010/main" val="21792332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GİRİŞİMCİLİK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6320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TOPLUMSAL KATKI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5" name="Metin kutusu 64">
            <a:extLst>
              <a:ext uri="{FF2B5EF4-FFF2-40B4-BE49-F238E27FC236}">
                <a16:creationId xmlns:a16="http://schemas.microsoft.com/office/drawing/2014/main" id="{1851E879-5AA9-7348-8223-7E4E4B56CF20}"/>
              </a:ext>
            </a:extLst>
          </p:cNvPr>
          <p:cNvSpPr txBox="1"/>
          <p:nvPr/>
        </p:nvSpPr>
        <p:spPr>
          <a:xfrm>
            <a:off x="432486" y="2755557"/>
            <a:ext cx="7587049" cy="1477328"/>
          </a:xfrm>
          <a:prstGeom prst="rect">
            <a:avLst/>
          </a:prstGeom>
          <a:noFill/>
        </p:spPr>
        <p:txBody>
          <a:bodyPr wrap="square" rtlCol="0">
            <a:spAutoFit/>
          </a:bodyPr>
          <a:lstStyle/>
          <a:p>
            <a:r>
              <a:rPr lang="en-US" dirty="0">
                <a:solidFill>
                  <a:srgbClr val="1F0620"/>
                </a:solidFill>
              </a:rPr>
              <a:t>	“</a:t>
            </a:r>
            <a:r>
              <a:rPr lang="en-US" b="1" dirty="0">
                <a:solidFill>
                  <a:srgbClr val="1F0620"/>
                </a:solidFill>
              </a:rPr>
              <a:t>Blockchain </a:t>
            </a:r>
            <a:r>
              <a:rPr lang="en-US" b="1" dirty="0" err="1">
                <a:solidFill>
                  <a:srgbClr val="1F0620"/>
                </a:solidFill>
              </a:rPr>
              <a:t>Nedir</a:t>
            </a:r>
            <a:r>
              <a:rPr lang="en-US" b="1" dirty="0">
                <a:solidFill>
                  <a:srgbClr val="1F0620"/>
                </a:solidFill>
              </a:rPr>
              <a:t>? </a:t>
            </a:r>
            <a:r>
              <a:rPr lang="en-US" b="1" dirty="0" err="1">
                <a:solidFill>
                  <a:srgbClr val="1F0620"/>
                </a:solidFill>
              </a:rPr>
              <a:t>Neden</a:t>
            </a:r>
            <a:r>
              <a:rPr lang="en-US" b="1" dirty="0">
                <a:solidFill>
                  <a:srgbClr val="1F0620"/>
                </a:solidFill>
              </a:rPr>
              <a:t> Bir </a:t>
            </a:r>
            <a:r>
              <a:rPr lang="en-US" b="1" dirty="0" err="1">
                <a:solidFill>
                  <a:srgbClr val="1F0620"/>
                </a:solidFill>
              </a:rPr>
              <a:t>Devrimdir</a:t>
            </a:r>
            <a:r>
              <a:rPr lang="en-US" b="1" dirty="0">
                <a:solidFill>
                  <a:srgbClr val="1F0620"/>
                </a:solidFill>
              </a:rPr>
              <a:t>?” </a:t>
            </a:r>
          </a:p>
          <a:p>
            <a:r>
              <a:rPr lang="en-US" b="1" dirty="0">
                <a:solidFill>
                  <a:srgbClr val="1F0620"/>
                </a:solidFill>
              </a:rPr>
              <a:t>	</a:t>
            </a:r>
            <a:r>
              <a:rPr lang="en-US" b="1" dirty="0" err="1">
                <a:solidFill>
                  <a:srgbClr val="1F0620"/>
                </a:solidFill>
              </a:rPr>
              <a:t>Suçun</a:t>
            </a:r>
            <a:r>
              <a:rPr lang="en-US" b="1" dirty="0">
                <a:solidFill>
                  <a:srgbClr val="1F0620"/>
                </a:solidFill>
              </a:rPr>
              <a:t> </a:t>
            </a:r>
            <a:r>
              <a:rPr lang="en-US" b="1" dirty="0" err="1">
                <a:solidFill>
                  <a:srgbClr val="1F0620"/>
                </a:solidFill>
              </a:rPr>
              <a:t>Konusu</a:t>
            </a:r>
            <a:r>
              <a:rPr lang="en-US" b="1" dirty="0">
                <a:solidFill>
                  <a:srgbClr val="1F0620"/>
                </a:solidFill>
              </a:rPr>
              <a:t> </a:t>
            </a:r>
            <a:r>
              <a:rPr lang="en-US" b="1" dirty="0" err="1">
                <a:solidFill>
                  <a:srgbClr val="1F0620"/>
                </a:solidFill>
              </a:rPr>
              <a:t>Olarak</a:t>
            </a:r>
            <a:r>
              <a:rPr lang="en-US" b="1" dirty="0">
                <a:solidFill>
                  <a:srgbClr val="1F0620"/>
                </a:solidFill>
              </a:rPr>
              <a:t> </a:t>
            </a:r>
            <a:r>
              <a:rPr lang="en-US" b="1" dirty="0" err="1">
                <a:solidFill>
                  <a:srgbClr val="1F0620"/>
                </a:solidFill>
              </a:rPr>
              <a:t>Kripto</a:t>
            </a:r>
            <a:r>
              <a:rPr lang="en-US" b="1" dirty="0">
                <a:solidFill>
                  <a:srgbClr val="1F0620"/>
                </a:solidFill>
              </a:rPr>
              <a:t> Para</a:t>
            </a:r>
          </a:p>
          <a:p>
            <a:pPr lvl="1"/>
            <a:r>
              <a:rPr lang="en-US" b="1" dirty="0">
                <a:solidFill>
                  <a:srgbClr val="1F0620"/>
                </a:solidFill>
              </a:rPr>
              <a:t>	 </a:t>
            </a:r>
            <a:r>
              <a:rPr lang="en-US" b="1" dirty="0" err="1">
                <a:solidFill>
                  <a:srgbClr val="1F0620"/>
                </a:solidFill>
              </a:rPr>
              <a:t>Türk</a:t>
            </a:r>
            <a:r>
              <a:rPr lang="en-US" b="1" dirty="0">
                <a:solidFill>
                  <a:srgbClr val="1F0620"/>
                </a:solidFill>
              </a:rPr>
              <a:t> </a:t>
            </a:r>
            <a:r>
              <a:rPr lang="en-US" b="1" dirty="0" err="1">
                <a:solidFill>
                  <a:srgbClr val="1F0620"/>
                </a:solidFill>
              </a:rPr>
              <a:t>Hukukunda</a:t>
            </a:r>
            <a:r>
              <a:rPr lang="en-US" b="1" dirty="0">
                <a:solidFill>
                  <a:srgbClr val="1F0620"/>
                </a:solidFill>
              </a:rPr>
              <a:t> </a:t>
            </a:r>
            <a:r>
              <a:rPr lang="en-US" b="1" dirty="0" err="1">
                <a:solidFill>
                  <a:srgbClr val="1F0620"/>
                </a:solidFill>
              </a:rPr>
              <a:t>Akıllı</a:t>
            </a:r>
            <a:r>
              <a:rPr lang="en-US" b="1" dirty="0">
                <a:solidFill>
                  <a:srgbClr val="1F0620"/>
                </a:solidFill>
              </a:rPr>
              <a:t> </a:t>
            </a:r>
            <a:r>
              <a:rPr lang="en-US" b="1" dirty="0" err="1">
                <a:solidFill>
                  <a:srgbClr val="1F0620"/>
                </a:solidFill>
              </a:rPr>
              <a:t>Sözleşmeler</a:t>
            </a:r>
            <a:endParaRPr lang="en-US" b="1" dirty="0">
              <a:solidFill>
                <a:srgbClr val="1F0620"/>
              </a:solidFill>
            </a:endParaRPr>
          </a:p>
          <a:p>
            <a:pPr lvl="1"/>
            <a:endParaRPr lang="en-US" dirty="0">
              <a:solidFill>
                <a:srgbClr val="1F0620"/>
              </a:solidFill>
            </a:endParaRPr>
          </a:p>
          <a:p>
            <a:pPr lvl="1"/>
            <a:r>
              <a:rPr lang="en-US" dirty="0" err="1">
                <a:solidFill>
                  <a:srgbClr val="1F0620"/>
                </a:solidFill>
              </a:rPr>
              <a:t>Etkinlikleri</a:t>
            </a:r>
            <a:r>
              <a:rPr lang="en-US" dirty="0">
                <a:solidFill>
                  <a:srgbClr val="1F0620"/>
                </a:solidFill>
              </a:rPr>
              <a:t> online </a:t>
            </a:r>
            <a:r>
              <a:rPr lang="en-US" dirty="0" err="1">
                <a:solidFill>
                  <a:srgbClr val="1F0620"/>
                </a:solidFill>
              </a:rPr>
              <a:t>ve</a:t>
            </a:r>
            <a:r>
              <a:rPr lang="en-US" dirty="0">
                <a:solidFill>
                  <a:srgbClr val="1F0620"/>
                </a:solidFill>
              </a:rPr>
              <a:t> </a:t>
            </a:r>
            <a:r>
              <a:rPr lang="en-US" dirty="0" err="1">
                <a:solidFill>
                  <a:srgbClr val="1F0620"/>
                </a:solidFill>
              </a:rPr>
              <a:t>halka</a:t>
            </a:r>
            <a:r>
              <a:rPr lang="en-US" dirty="0">
                <a:solidFill>
                  <a:srgbClr val="1F0620"/>
                </a:solidFill>
              </a:rPr>
              <a:t> </a:t>
            </a:r>
            <a:r>
              <a:rPr lang="en-US" dirty="0" err="1">
                <a:solidFill>
                  <a:srgbClr val="1F0620"/>
                </a:solidFill>
              </a:rPr>
              <a:t>açık</a:t>
            </a:r>
            <a:r>
              <a:rPr lang="en-US" dirty="0">
                <a:solidFill>
                  <a:srgbClr val="1F0620"/>
                </a:solidFill>
              </a:rPr>
              <a:t> </a:t>
            </a:r>
            <a:r>
              <a:rPr lang="en-US" dirty="0" err="1">
                <a:solidFill>
                  <a:srgbClr val="1F0620"/>
                </a:solidFill>
              </a:rPr>
              <a:t>şekilde</a:t>
            </a:r>
            <a:r>
              <a:rPr lang="en-US" dirty="0">
                <a:solidFill>
                  <a:srgbClr val="1F0620"/>
                </a:solidFill>
              </a:rPr>
              <a:t> </a:t>
            </a:r>
            <a:r>
              <a:rPr lang="en-US" dirty="0" err="1">
                <a:solidFill>
                  <a:srgbClr val="1F0620"/>
                </a:solidFill>
              </a:rPr>
              <a:t>düzenlenmiştir</a:t>
            </a:r>
            <a:r>
              <a:rPr lang="en-US" dirty="0">
                <a:solidFill>
                  <a:srgbClr val="1F0620"/>
                </a:solidFill>
              </a:rPr>
              <a:t>.</a:t>
            </a:r>
          </a:p>
        </p:txBody>
      </p:sp>
    </p:spTree>
    <p:extLst>
      <p:ext uri="{BB962C8B-B14F-4D97-AF65-F5344CB8AC3E}">
        <p14:creationId xmlns:p14="http://schemas.microsoft.com/office/powerpoint/2010/main" val="2544252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1778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3" y="310487"/>
            <a:ext cx="1951851" cy="4145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4154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490637" y="4868885"/>
            <a:ext cx="8352928" cy="878895"/>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ÇALIŞMA POLİTİKASI</a:t>
            </a:r>
          </a:p>
          <a:p>
            <a:pPr fontAlgn="base">
              <a:lnSpc>
                <a:spcPct val="150000"/>
              </a:lnSpc>
              <a:spcAft>
                <a:spcPts val="0"/>
              </a:spcAft>
            </a:pPr>
            <a:r>
              <a:rPr lang="tr-TR" b="1" dirty="0">
                <a:solidFill>
                  <a:srgbClr val="0C0D0D"/>
                </a:solidFill>
                <a:latin typeface="Calibri" panose="020F0502020204030204" pitchFamily="34" charset="0"/>
                <a:ea typeface="Times New Roman" panose="02020603050405020304" pitchFamily="18" charset="0"/>
              </a:rPr>
              <a:t>Üzerinde çalışılmaktadır.</a:t>
            </a:r>
            <a:endParaRPr lang="tr-TR" b="1" dirty="0">
              <a:solidFill>
                <a:srgbClr val="0C0D0D"/>
              </a:solidFill>
              <a:latin typeface="Times New Roman" panose="02020603050405020304" pitchFamily="18" charset="0"/>
              <a:ea typeface="Times New Roman" panose="02020603050405020304" pitchFamily="18" charset="0"/>
            </a:endParaRPr>
          </a:p>
        </p:txBody>
      </p:sp>
      <p:sp>
        <p:nvSpPr>
          <p:cNvPr id="7" name="Dikdörtgen 6"/>
          <p:cNvSpPr/>
          <p:nvPr/>
        </p:nvSpPr>
        <p:spPr>
          <a:xfrm>
            <a:off x="490637" y="3508967"/>
            <a:ext cx="8352928" cy="878895"/>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VİZYONU</a:t>
            </a:r>
          </a:p>
          <a:p>
            <a:pPr fontAlgn="base">
              <a:lnSpc>
                <a:spcPct val="150000"/>
              </a:lnSpc>
              <a:spcAft>
                <a:spcPts val="0"/>
              </a:spcAft>
            </a:pPr>
            <a:r>
              <a:rPr lang="tr-TR" b="1" dirty="0">
                <a:solidFill>
                  <a:srgbClr val="0C0D0D"/>
                </a:solidFill>
                <a:latin typeface="Calibri" panose="020F0502020204030204" pitchFamily="34" charset="0"/>
                <a:ea typeface="Times New Roman" panose="02020603050405020304" pitchFamily="18" charset="0"/>
              </a:rPr>
              <a:t>Üzerinde çalışılmaktadır.</a:t>
            </a:r>
            <a:endParaRPr lang="tr-TR" b="1" dirty="0">
              <a:solidFill>
                <a:srgbClr val="0C0D0D"/>
              </a:solidFill>
              <a:latin typeface="Times New Roman" panose="02020603050405020304" pitchFamily="18" charset="0"/>
              <a:ea typeface="Times New Roman" panose="02020603050405020304" pitchFamily="18" charset="0"/>
            </a:endParaRPr>
          </a:p>
        </p:txBody>
      </p:sp>
      <p:sp>
        <p:nvSpPr>
          <p:cNvPr id="8" name="Dikdörtgen 7"/>
          <p:cNvSpPr/>
          <p:nvPr/>
        </p:nvSpPr>
        <p:spPr>
          <a:xfrm>
            <a:off x="490637" y="2027129"/>
            <a:ext cx="8352928" cy="878895"/>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MİSYONU</a:t>
            </a:r>
          </a:p>
          <a:p>
            <a:pPr fontAlgn="base">
              <a:lnSpc>
                <a:spcPct val="150000"/>
              </a:lnSpc>
              <a:spcAft>
                <a:spcPts val="0"/>
              </a:spcAft>
            </a:pPr>
            <a:r>
              <a:rPr lang="tr-TR" b="1" dirty="0">
                <a:solidFill>
                  <a:srgbClr val="0C0D0D"/>
                </a:solidFill>
                <a:latin typeface="Calibri" panose="020F0502020204030204" pitchFamily="34" charset="0"/>
                <a:ea typeface="Times New Roman" panose="02020603050405020304" pitchFamily="18" charset="0"/>
              </a:rPr>
              <a:t>Üzerinde çalışılmaktadır.</a:t>
            </a:r>
            <a:endParaRPr lang="tr-TR" b="1" dirty="0">
              <a:solidFill>
                <a:srgbClr val="0C0D0D"/>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38822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a:extLst>
              <a:ext uri="{FF2B5EF4-FFF2-40B4-BE49-F238E27FC236}">
                <a16:creationId xmlns:a16="http://schemas.microsoft.com/office/drawing/2014/main" id="{F1226559-43D5-9245-973E-C6B1198C939F}"/>
              </a:ext>
            </a:extLst>
          </p:cNvPr>
          <p:cNvSpPr txBox="1"/>
          <p:nvPr/>
        </p:nvSpPr>
        <p:spPr>
          <a:xfrm>
            <a:off x="840259" y="2743200"/>
            <a:ext cx="7587049" cy="369332"/>
          </a:xfrm>
          <a:prstGeom prst="rect">
            <a:avLst/>
          </a:prstGeom>
          <a:noFill/>
        </p:spPr>
        <p:txBody>
          <a:bodyPr wrap="square" rtlCol="0">
            <a:spAutoFit/>
          </a:bodyPr>
          <a:lstStyle/>
          <a:p>
            <a:r>
              <a:rPr lang="en-US" dirty="0" err="1">
                <a:solidFill>
                  <a:srgbClr val="1F0620"/>
                </a:solidFill>
              </a:rPr>
              <a:t>Kalite</a:t>
            </a:r>
            <a:r>
              <a:rPr lang="en-US" dirty="0">
                <a:solidFill>
                  <a:srgbClr val="1F0620"/>
                </a:solidFill>
              </a:rPr>
              <a:t> </a:t>
            </a:r>
            <a:r>
              <a:rPr lang="en-US" dirty="0" err="1">
                <a:solidFill>
                  <a:srgbClr val="1F0620"/>
                </a:solidFill>
              </a:rPr>
              <a:t>sürecinde</a:t>
            </a:r>
            <a:r>
              <a:rPr lang="en-US" dirty="0">
                <a:solidFill>
                  <a:srgbClr val="1F0620"/>
                </a:solidFill>
              </a:rPr>
              <a:t> </a:t>
            </a:r>
            <a:r>
              <a:rPr lang="en-US" dirty="0" err="1">
                <a:solidFill>
                  <a:srgbClr val="1F0620"/>
                </a:solidFill>
              </a:rPr>
              <a:t>yer</a:t>
            </a:r>
            <a:r>
              <a:rPr lang="en-US" dirty="0">
                <a:solidFill>
                  <a:srgbClr val="1F0620"/>
                </a:solidFill>
              </a:rPr>
              <a:t> </a:t>
            </a:r>
            <a:r>
              <a:rPr lang="en-US" dirty="0" err="1">
                <a:solidFill>
                  <a:srgbClr val="1F0620"/>
                </a:solidFill>
              </a:rPr>
              <a:t>alan</a:t>
            </a:r>
            <a:r>
              <a:rPr lang="en-US" dirty="0">
                <a:solidFill>
                  <a:srgbClr val="1F0620"/>
                </a:solidFill>
              </a:rPr>
              <a:t> </a:t>
            </a:r>
            <a:r>
              <a:rPr lang="en-US" dirty="0" err="1">
                <a:solidFill>
                  <a:srgbClr val="1F0620"/>
                </a:solidFill>
              </a:rPr>
              <a:t>personel</a:t>
            </a:r>
            <a:r>
              <a:rPr lang="en-US" dirty="0">
                <a:solidFill>
                  <a:srgbClr val="1F0620"/>
                </a:solidFill>
              </a:rPr>
              <a:t> </a:t>
            </a:r>
            <a:r>
              <a:rPr lang="en-US" dirty="0" err="1">
                <a:solidFill>
                  <a:srgbClr val="1F0620"/>
                </a:solidFill>
              </a:rPr>
              <a:t>sayısının</a:t>
            </a:r>
            <a:r>
              <a:rPr lang="en-US" dirty="0">
                <a:solidFill>
                  <a:srgbClr val="1F0620"/>
                </a:solidFill>
              </a:rPr>
              <a:t> </a:t>
            </a:r>
            <a:r>
              <a:rPr lang="en-US" dirty="0" err="1">
                <a:solidFill>
                  <a:srgbClr val="1F0620"/>
                </a:solidFill>
              </a:rPr>
              <a:t>artırılması</a:t>
            </a:r>
            <a:r>
              <a:rPr lang="en-US" dirty="0">
                <a:solidFill>
                  <a:srgbClr val="1F0620"/>
                </a:solidFill>
              </a:rPr>
              <a:t> </a:t>
            </a:r>
            <a:r>
              <a:rPr lang="en-US" dirty="0" err="1">
                <a:solidFill>
                  <a:srgbClr val="1F0620"/>
                </a:solidFill>
              </a:rPr>
              <a:t>ve</a:t>
            </a:r>
            <a:r>
              <a:rPr lang="en-US" dirty="0">
                <a:solidFill>
                  <a:srgbClr val="1F0620"/>
                </a:solidFill>
              </a:rPr>
              <a:t> </a:t>
            </a:r>
            <a:r>
              <a:rPr lang="en-US" dirty="0" err="1">
                <a:solidFill>
                  <a:srgbClr val="1F0620"/>
                </a:solidFill>
              </a:rPr>
              <a:t>teşvik</a:t>
            </a:r>
            <a:r>
              <a:rPr lang="en-US" dirty="0">
                <a:solidFill>
                  <a:srgbClr val="1F0620"/>
                </a:solidFill>
              </a:rPr>
              <a:t> </a:t>
            </a:r>
            <a:r>
              <a:rPr lang="en-US" dirty="0" err="1">
                <a:solidFill>
                  <a:srgbClr val="1F0620"/>
                </a:solidFill>
              </a:rPr>
              <a:t>edilmesi</a:t>
            </a:r>
            <a:endParaRPr lang="en-US" dirty="0">
              <a:solidFill>
                <a:srgbClr val="1F0620"/>
              </a:solidFill>
            </a:endParaRPr>
          </a:p>
        </p:txBody>
      </p:sp>
    </p:spTree>
    <p:extLst>
      <p:ext uri="{BB962C8B-B14F-4D97-AF65-F5344CB8AC3E}">
        <p14:creationId xmlns:p14="http://schemas.microsoft.com/office/powerpoint/2010/main" val="2340244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ext uri="{D42A27DB-BD31-4B8C-83A1-F6EECF244321}">
                <p14:modId xmlns:p14="http://schemas.microsoft.com/office/powerpoint/2010/main" val="416408544"/>
              </p:ext>
            </p:extLst>
          </p:nvPr>
        </p:nvGraphicFramePr>
        <p:xfrm>
          <a:off x="321276" y="1288031"/>
          <a:ext cx="8241957" cy="4445504"/>
        </p:xfrm>
        <a:graphic>
          <a:graphicData uri="http://schemas.openxmlformats.org/drawingml/2006/table">
            <a:tbl>
              <a:tblPr/>
              <a:tblGrid>
                <a:gridCol w="1967112">
                  <a:extLst>
                    <a:ext uri="{9D8B030D-6E8A-4147-A177-3AD203B41FA5}">
                      <a16:colId xmlns:a16="http://schemas.microsoft.com/office/drawing/2014/main" val="3918363564"/>
                    </a:ext>
                  </a:extLst>
                </a:gridCol>
                <a:gridCol w="2080703">
                  <a:extLst>
                    <a:ext uri="{9D8B030D-6E8A-4147-A177-3AD203B41FA5}">
                      <a16:colId xmlns:a16="http://schemas.microsoft.com/office/drawing/2014/main" val="1683979601"/>
                    </a:ext>
                  </a:extLst>
                </a:gridCol>
                <a:gridCol w="2097071">
                  <a:extLst>
                    <a:ext uri="{9D8B030D-6E8A-4147-A177-3AD203B41FA5}">
                      <a16:colId xmlns:a16="http://schemas.microsoft.com/office/drawing/2014/main" val="2592459544"/>
                    </a:ext>
                  </a:extLst>
                </a:gridCol>
                <a:gridCol w="2097071">
                  <a:extLst>
                    <a:ext uri="{9D8B030D-6E8A-4147-A177-3AD203B41FA5}">
                      <a16:colId xmlns:a16="http://schemas.microsoft.com/office/drawing/2014/main" val="588152821"/>
                    </a:ext>
                  </a:extLst>
                </a:gridCol>
              </a:tblGrid>
              <a:tr h="640028">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78842">
                <a:tc>
                  <a:txBody>
                    <a:bodyPr/>
                    <a:lstStyle/>
                    <a:p>
                      <a:pPr algn="l" fontAlgn="t"/>
                      <a:r>
                        <a:rPr lang="tr-TR" sz="1000" b="0" i="0" u="none" strike="noStrike">
                          <a:solidFill>
                            <a:srgbClr val="000000"/>
                          </a:solidFill>
                          <a:effectLst/>
                          <a:latin typeface="Calibri" panose="020F0502020204030204" pitchFamily="34" charset="0"/>
                        </a:rPr>
                        <a:t>G1-Öğrenci akademisyen ilişkisinin güçlü olması</a:t>
                      </a:r>
                    </a:p>
                  </a:txBody>
                  <a:tcPr marL="0" marR="0" marT="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00000"/>
                          </a:solidFill>
                          <a:effectLst/>
                          <a:latin typeface="Calibri" panose="020F0502020204030204" pitchFamily="34" charset="0"/>
                        </a:rPr>
                        <a:t>Z1- Akademik personelin öğrenci ve ders sayısına oranla yetersiz olması</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00000"/>
                          </a:solidFill>
                          <a:effectLst/>
                          <a:latin typeface="Calibri" panose="020F0502020204030204" pitchFamily="34" charset="0"/>
                        </a:rPr>
                        <a:t>F1-Antalya'nın hukuk alanında akademik etkinlik gerçekleştirmek için tercih edilebilir bir şehir olması</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00000"/>
                          </a:solidFill>
                          <a:effectLst/>
                          <a:latin typeface="Calibri" panose="020F0502020204030204" pitchFamily="34" charset="0"/>
                        </a:rPr>
                        <a:t>T1-Abone olunan hukuk veritabanlarının ve kütüphanedeki hukuk kaynakların yetersizliği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78842">
                <a:tc>
                  <a:txBody>
                    <a:bodyPr/>
                    <a:lstStyle/>
                    <a:p>
                      <a:pPr algn="l" fontAlgn="t"/>
                      <a:r>
                        <a:rPr lang="tr-TR" sz="1000" b="0" i="0" u="none" strike="noStrike">
                          <a:solidFill>
                            <a:srgbClr val="000000"/>
                          </a:solidFill>
                          <a:effectLst/>
                          <a:latin typeface="Calibri" panose="020F0502020204030204" pitchFamily="34" charset="0"/>
                        </a:rPr>
                        <a:t>G2-Deneyimli, nitelikli, genç, dinamik ve ulaşılabilir akademik kadro</a:t>
                      </a:r>
                    </a:p>
                  </a:txBody>
                  <a:tcPr marL="0" marR="0" marT="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00000"/>
                          </a:solidFill>
                          <a:effectLst/>
                          <a:latin typeface="Calibri" panose="020F0502020204030204" pitchFamily="34" charset="0"/>
                        </a:rPr>
                        <a:t>Z2- Akademik personelin idari yüklerinin fazlalığı sebebiyle akademik çalışmalara zaman ayırmakta zorlanmaları</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00000"/>
                          </a:solidFill>
                          <a:effectLst/>
                          <a:latin typeface="Calibri" panose="020F0502020204030204" pitchFamily="34" charset="0"/>
                        </a:rPr>
                        <a:t>F2-Baro, mahkemeler, STK'ler, belediyeler, meslek odaları ile işbirliği</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00000"/>
                          </a:solidFill>
                          <a:effectLst/>
                          <a:latin typeface="Calibri" panose="020F0502020204030204" pitchFamily="34" charset="0"/>
                        </a:rPr>
                        <a:t>T2- Üniversite öncesi eğitim kalitesinin yetersizliği nedeni ile öğrencilerde kültür, bilgi ve beceri eksikliğinin olması</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78842">
                <a:tc>
                  <a:txBody>
                    <a:bodyPr/>
                    <a:lstStyle/>
                    <a:p>
                      <a:pPr algn="l" fontAlgn="t"/>
                      <a:r>
                        <a:rPr lang="tr-TR" sz="1000" b="0" i="0" u="none" strike="noStrike">
                          <a:solidFill>
                            <a:srgbClr val="000000"/>
                          </a:solidFill>
                          <a:effectLst/>
                          <a:latin typeface="Calibri" panose="020F0502020204030204" pitchFamily="34" charset="0"/>
                        </a:rPr>
                        <a:t>G3-Öğrenci odaklı olunması</a:t>
                      </a:r>
                    </a:p>
                  </a:txBody>
                  <a:tcPr marL="0" marR="0" marT="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endParaRPr lang="tr-TR" sz="1000" b="0" i="0" u="none" strike="noStrike" dirty="0">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00000"/>
                          </a:solidFill>
                          <a:effectLst/>
                          <a:latin typeface="Calibri" panose="020F0502020204030204" pitchFamily="34" charset="0"/>
                        </a:rPr>
                        <a:t>F3-Mezunların okulu tanıtıma katkısı</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00000"/>
                          </a:solidFill>
                          <a:effectLst/>
                          <a:latin typeface="Calibri" panose="020F0502020204030204" pitchFamily="34" charset="0"/>
                        </a:rPr>
                        <a:t>T3-Farklı üniversitelere geçiş yapan öğrenciler sebebiyle öğrenci seviyesinin düşmesi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78842">
                <a:tc>
                  <a:txBody>
                    <a:bodyPr/>
                    <a:lstStyle/>
                    <a:p>
                      <a:pPr algn="l" fontAlgn="t"/>
                      <a:r>
                        <a:rPr lang="tr-TR" sz="1000" b="0" i="0" u="none" strike="noStrike">
                          <a:solidFill>
                            <a:srgbClr val="000000"/>
                          </a:solidFill>
                          <a:effectLst/>
                          <a:latin typeface="Calibri" panose="020F0502020204030204" pitchFamily="34" charset="0"/>
                        </a:rPr>
                        <a:t>G4-Lisans müfredatının her sene güncellenmesi</a:t>
                      </a:r>
                    </a:p>
                  </a:txBody>
                  <a:tcPr marL="0" marR="0" marT="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00000"/>
                          </a:solidFill>
                          <a:effectLst/>
                          <a:latin typeface="Calibri" panose="020F0502020204030204" pitchFamily="34" charset="0"/>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00000"/>
                          </a:solidFill>
                          <a:effectLst/>
                          <a:latin typeface="Calibri" panose="020F0502020204030204" pitchFamily="34" charset="0"/>
                        </a:rPr>
                        <a:t>F4- Akdeniz Üniversitesi Hukuk Fakültesi ile gelecekte projeler gerçekleştirilmesi olanağı</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00000"/>
                          </a:solidFill>
                          <a:effectLst/>
                          <a:latin typeface="Calibri" panose="020F0502020204030204" pitchFamily="34" charset="0"/>
                        </a:rPr>
                        <a:t>T4- Hukuk fakültesi öğrencilerinin Erasmus programına diğer fakültelere nazaran daha az başvuruda bulunması (F5)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78842">
                <a:tc>
                  <a:txBody>
                    <a:bodyPr/>
                    <a:lstStyle/>
                    <a:p>
                      <a:pPr algn="l" fontAlgn="t"/>
                      <a:r>
                        <a:rPr lang="tr-TR" sz="1000" b="0" i="0" u="none" strike="noStrike">
                          <a:solidFill>
                            <a:srgbClr val="000000"/>
                          </a:solidFill>
                          <a:effectLst/>
                          <a:latin typeface="Calibri" panose="020F0502020204030204" pitchFamily="34" charset="0"/>
                        </a:rPr>
                        <a:t>G5-Fakülte öğretim elemanlarının kendi içinde iletişimleri</a:t>
                      </a:r>
                    </a:p>
                  </a:txBody>
                  <a:tcPr marL="0" marR="0" marT="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00000"/>
                          </a:solidFill>
                          <a:effectLst/>
                          <a:latin typeface="Calibri" panose="020F0502020204030204" pitchFamily="34" charset="0"/>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00000"/>
                          </a:solidFill>
                          <a:effectLst/>
                          <a:latin typeface="Calibri" panose="020F0502020204030204" pitchFamily="34" charset="0"/>
                        </a:rPr>
                        <a:t>F5-Hukuk fakültesi öğrencilerinin Erasmus programına başvurabilme imkanı (T4)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00000"/>
                          </a:solidFill>
                          <a:effectLst/>
                          <a:latin typeface="Calibri" panose="020F0502020204030204" pitchFamily="34" charset="0"/>
                        </a:rPr>
                        <a:t>T5- Pandemi nedeniyle uzaktan eğitim gören öğrencilerin yüz yüze eğitime adaptasyonda zorluk çekmeleri</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519466">
                <a:tc>
                  <a:txBody>
                    <a:bodyPr/>
                    <a:lstStyle/>
                    <a:p>
                      <a:pPr algn="l" fontAlgn="t"/>
                      <a:r>
                        <a:rPr lang="tr-TR" sz="1000" b="0" i="0" u="none" strike="noStrike">
                          <a:solidFill>
                            <a:srgbClr val="000000"/>
                          </a:solidFill>
                          <a:effectLst/>
                          <a:latin typeface="Calibri" panose="020F0502020204030204" pitchFamily="34" charset="0"/>
                        </a:rPr>
                        <a:t>G6-Akdeniz Üniversitesi Hukuk Fakültesi ile mevcut dayanışma ve işbirliği</a:t>
                      </a:r>
                    </a:p>
                  </a:txBody>
                  <a:tcPr marL="0" marR="0" marT="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00000"/>
                          </a:solidFill>
                          <a:effectLst/>
                          <a:latin typeface="Calibri" panose="020F0502020204030204" pitchFamily="34" charset="0"/>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dirty="0">
                          <a:solidFill>
                            <a:srgbClr val="000000"/>
                          </a:solidFill>
                          <a:effectLst/>
                          <a:latin typeface="Calibri" panose="020F0502020204030204" pitchFamily="34" charset="0"/>
                        </a:rPr>
                        <a:t>F6- Devam eden pandemi sürecinde yüz yüze eğitimin %30'unun online olarak yapılabilmesi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000" b="0" i="0" u="none" strike="noStrike">
                          <a:solidFill>
                            <a:srgbClr val="000000"/>
                          </a:solidFill>
                          <a:effectLst/>
                          <a:latin typeface="Calibri" panose="020F0502020204030204" pitchFamily="34" charset="0"/>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78842">
                <a:tc>
                  <a:txBody>
                    <a:bodyPr/>
                    <a:lstStyle/>
                    <a:p>
                      <a:pPr algn="l" fontAlgn="t"/>
                      <a:r>
                        <a:rPr lang="tr-TR" sz="1000" b="0" i="0" u="none" strike="noStrike">
                          <a:solidFill>
                            <a:srgbClr val="000000"/>
                          </a:solidFill>
                          <a:effectLst/>
                          <a:latin typeface="Calibri" panose="020F0502020204030204" pitchFamily="34" charset="0"/>
                        </a:rPr>
                        <a:t>G7-Diğer üniversitelerden gelen öğretim üyeleri ile iletişim </a:t>
                      </a:r>
                    </a:p>
                  </a:txBody>
                  <a:tcPr marL="0" marR="0" marT="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endParaRPr lang="tr-TR" sz="1000" b="0" i="0" u="none" strike="noStrike" dirty="0">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endParaRPr lang="tr-TR" sz="1000" b="0" i="0" u="none" strike="noStrike">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endParaRPr lang="tr-TR" sz="1000" b="0" i="0" u="none" strike="noStrike">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468768">
                <a:tc>
                  <a:txBody>
                    <a:bodyPr/>
                    <a:lstStyle/>
                    <a:p>
                      <a:pPr algn="l" fontAlgn="t"/>
                      <a:r>
                        <a:rPr lang="tr-TR" sz="1000" b="0" i="0" u="none" strike="noStrike" dirty="0">
                          <a:solidFill>
                            <a:srgbClr val="000000"/>
                          </a:solidFill>
                          <a:effectLst/>
                          <a:latin typeface="Calibri" panose="020F0502020204030204" pitchFamily="34" charset="0"/>
                        </a:rPr>
                        <a:t>G8-Öğretim elemanlarının uzaktan eğitim sürecine hızlı adapte olması</a:t>
                      </a:r>
                    </a:p>
                  </a:txBody>
                  <a:tcPr marL="0" marR="0" marT="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endParaRPr lang="tr-TR" sz="1000" b="0" i="0" u="none" strike="noStrike">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endParaRPr lang="tr-TR" sz="1000" b="0" i="0" u="none" strike="noStrike">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endParaRPr lang="tr-TR" sz="1000" b="0" i="0" u="none" strike="noStrike" dirty="0">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bl>
          </a:graphicData>
        </a:graphic>
      </p:graphicFrame>
    </p:spTree>
    <p:extLst>
      <p:ext uri="{BB962C8B-B14F-4D97-AF65-F5344CB8AC3E}">
        <p14:creationId xmlns:p14="http://schemas.microsoft.com/office/powerpoint/2010/main" val="2388984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2791798092"/>
              </p:ext>
            </p:extLst>
          </p:nvPr>
        </p:nvGraphicFramePr>
        <p:xfrm>
          <a:off x="1522336" y="1238603"/>
          <a:ext cx="6099327" cy="5310477"/>
        </p:xfrm>
        <a:graphic>
          <a:graphicData uri="http://schemas.openxmlformats.org/drawingml/2006/table">
            <a:tbl>
              <a:tblPr/>
              <a:tblGrid>
                <a:gridCol w="1952528">
                  <a:extLst>
                    <a:ext uri="{9D8B030D-6E8A-4147-A177-3AD203B41FA5}">
                      <a16:colId xmlns:a16="http://schemas.microsoft.com/office/drawing/2014/main" val="3918363564"/>
                    </a:ext>
                  </a:extLst>
                </a:gridCol>
                <a:gridCol w="2065276">
                  <a:extLst>
                    <a:ext uri="{9D8B030D-6E8A-4147-A177-3AD203B41FA5}">
                      <a16:colId xmlns:a16="http://schemas.microsoft.com/office/drawing/2014/main" val="1683979601"/>
                    </a:ext>
                  </a:extLst>
                </a:gridCol>
                <a:gridCol w="2081523">
                  <a:extLst>
                    <a:ext uri="{9D8B030D-6E8A-4147-A177-3AD203B41FA5}">
                      <a16:colId xmlns:a16="http://schemas.microsoft.com/office/drawing/2014/main" val="2592459544"/>
                    </a:ext>
                  </a:extLst>
                </a:gridCol>
              </a:tblGrid>
              <a:tr h="667727">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95237">
                <a:tc>
                  <a:txBody>
                    <a:bodyPr/>
                    <a:lstStyle/>
                    <a:p>
                      <a:pPr algn="ctr" fontAlgn="ctr"/>
                      <a:r>
                        <a:rPr lang="tr-TR" sz="1000" b="0" i="0" u="none" strike="noStrike">
                          <a:solidFill>
                            <a:srgbClr val="000000"/>
                          </a:solidFill>
                          <a:effectLst/>
                          <a:latin typeface="Calibri" panose="020F0502020204030204" pitchFamily="34" charset="0"/>
                        </a:rPr>
                        <a:t>YÖK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Mevzuat Yaratıcı Üst Kurum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Mevzuata Uyum,Akademik Başarı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408719">
                <a:tc>
                  <a:txBody>
                    <a:bodyPr/>
                    <a:lstStyle/>
                    <a:p>
                      <a:pPr algn="ctr" fontAlgn="ctr"/>
                      <a:r>
                        <a:rPr lang="tr-TR" sz="1100" b="0" i="0" u="none" strike="noStrike">
                          <a:solidFill>
                            <a:srgbClr val="000000"/>
                          </a:solidFill>
                          <a:effectLst/>
                          <a:latin typeface="Calibri" panose="020F0502020204030204" pitchFamily="34" charset="0"/>
                        </a:rPr>
                        <a:t>Bölüm öğretim üyeleri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Bölümü oluşturan ana unsurlar olmaları sebebiyle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Eğitim ve araştırma faaliyetlerine destek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914536">
                <a:tc>
                  <a:txBody>
                    <a:bodyPr/>
                    <a:lstStyle/>
                    <a:p>
                      <a:pPr algn="ctr" fontAlgn="ctr"/>
                      <a:r>
                        <a:rPr lang="tr-TR" sz="1000" b="0" i="0" u="none" strike="noStrike">
                          <a:solidFill>
                            <a:srgbClr val="000000"/>
                          </a:solidFill>
                          <a:effectLst/>
                          <a:latin typeface="Calibri" panose="020F0502020204030204" pitchFamily="34" charset="0"/>
                        </a:rPr>
                        <a:t>Dekanlık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Dekanlık, Hukuk Fakültesi dahilindeki en üst idari ve akademik birimdir.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Dekanlık, bölümden öğretim kalitesinin sürekli geliştirilmesini, nitelikli yayınlar yapılmasını ve idari işlerde koordine ve etkin çalışılmasını beklemektedir.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1637133">
                <a:tc>
                  <a:txBody>
                    <a:bodyPr/>
                    <a:lstStyle/>
                    <a:p>
                      <a:pPr algn="ctr" fontAlgn="ctr"/>
                      <a:r>
                        <a:rPr lang="tr-TR" sz="1000" b="0" i="0" u="none" strike="noStrike">
                          <a:solidFill>
                            <a:srgbClr val="000000"/>
                          </a:solidFill>
                          <a:effectLst/>
                          <a:latin typeface="Calibri" panose="020F0502020204030204" pitchFamily="34" charset="0"/>
                        </a:rPr>
                        <a:t>Üst Yönetim</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Üst yönetimin üniversitedeki tüm akademik ve idari süreçlerdeki en üst yetkili kişi ve makam olması sebebiyle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Bölümden, öğrenci danışmanlıkları gibi konularda bölüm içi iş paylaşımlarının yapılması, kaliteli öğretimden ödün verilmemesi ve araştırmaların nitelikli yayınlara dönüştürülmesi, tüm konularda Üst yönetim ile koordine çalışılması beklemektedir.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553238">
                <a:tc>
                  <a:txBody>
                    <a:bodyPr/>
                    <a:lstStyle/>
                    <a:p>
                      <a:pPr algn="ctr" fontAlgn="ctr"/>
                      <a:r>
                        <a:rPr lang="tr-TR" sz="1000" b="0" i="0" u="none" strike="noStrike">
                          <a:solidFill>
                            <a:srgbClr val="000000"/>
                          </a:solidFill>
                          <a:effectLst/>
                          <a:latin typeface="Calibri" panose="020F0502020204030204" pitchFamily="34" charset="0"/>
                        </a:rPr>
                        <a:t>Diğer Fakülteler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Aynı üniversite içerisinde bulunan diğer akademik birimler olması sebebiyle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İdari ve akademik olası iş birliği beklemektedir.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733887">
                <a:tc>
                  <a:txBody>
                    <a:bodyPr/>
                    <a:lstStyle/>
                    <a:p>
                      <a:pPr algn="ctr" fontAlgn="ctr"/>
                      <a:r>
                        <a:rPr lang="tr-TR" sz="1000" b="0" i="0" u="none" strike="noStrike" dirty="0">
                          <a:solidFill>
                            <a:srgbClr val="000000"/>
                          </a:solidFill>
                          <a:effectLst/>
                          <a:latin typeface="Calibri" panose="020F0502020204030204" pitchFamily="34" charset="0"/>
                        </a:rPr>
                        <a:t>Öğrenci İşleri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Bölüm öğrencilerinin tüm tranksript, kayıt, öğrenci belgesi vs. gibi işlerinden sorumlu idari birim olması sebebiyle.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Öğrenci süreçlerinin etkin şekilde yürütülmesini beklemektedir.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bl>
          </a:graphicData>
        </a:graphic>
      </p:graphicFrame>
    </p:spTree>
    <p:extLst>
      <p:ext uri="{BB962C8B-B14F-4D97-AF65-F5344CB8AC3E}">
        <p14:creationId xmlns:p14="http://schemas.microsoft.com/office/powerpoint/2010/main" val="459836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4188118075"/>
              </p:ext>
            </p:extLst>
          </p:nvPr>
        </p:nvGraphicFramePr>
        <p:xfrm>
          <a:off x="1633547" y="1197801"/>
          <a:ext cx="5876906" cy="5236338"/>
        </p:xfrm>
        <a:graphic>
          <a:graphicData uri="http://schemas.openxmlformats.org/drawingml/2006/table">
            <a:tbl>
              <a:tblPr/>
              <a:tblGrid>
                <a:gridCol w="1881326">
                  <a:extLst>
                    <a:ext uri="{9D8B030D-6E8A-4147-A177-3AD203B41FA5}">
                      <a16:colId xmlns:a16="http://schemas.microsoft.com/office/drawing/2014/main" val="3918363564"/>
                    </a:ext>
                  </a:extLst>
                </a:gridCol>
                <a:gridCol w="1989963">
                  <a:extLst>
                    <a:ext uri="{9D8B030D-6E8A-4147-A177-3AD203B41FA5}">
                      <a16:colId xmlns:a16="http://schemas.microsoft.com/office/drawing/2014/main" val="1683979601"/>
                    </a:ext>
                  </a:extLst>
                </a:gridCol>
                <a:gridCol w="2005617">
                  <a:extLst>
                    <a:ext uri="{9D8B030D-6E8A-4147-A177-3AD203B41FA5}">
                      <a16:colId xmlns:a16="http://schemas.microsoft.com/office/drawing/2014/main" val="2592459544"/>
                    </a:ext>
                  </a:extLst>
                </a:gridCol>
              </a:tblGrid>
              <a:tr h="643634">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881538">
                <a:tc>
                  <a:txBody>
                    <a:bodyPr/>
                    <a:lstStyle/>
                    <a:p>
                      <a:pPr algn="ctr" fontAlgn="ctr"/>
                      <a:r>
                        <a:rPr lang="tr-TR" sz="1000" b="0" i="0" u="none" strike="noStrike">
                          <a:solidFill>
                            <a:srgbClr val="000000"/>
                          </a:solidFill>
                          <a:effectLst/>
                          <a:latin typeface="Calibri" panose="020F0502020204030204" pitchFamily="34" charset="0"/>
                        </a:rPr>
                        <a:t>Erasmus Partnerleri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Erasmus anlaşması kapsamında öğrenci ve öğretim üyesi değişimi yapılması sebebiyle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Değişim programlarının aktif kullanılması, öğrenci seçimlerinde titizlik ve  TYYÇ'ne uygun müfredat hazırlanmasını beklemektedir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533276">
                <a:tc>
                  <a:txBody>
                    <a:bodyPr/>
                    <a:lstStyle/>
                    <a:p>
                      <a:pPr algn="ctr" fontAlgn="ctr"/>
                      <a:r>
                        <a:rPr lang="tr-TR" sz="1000" b="0" i="0" u="none" strike="noStrike">
                          <a:solidFill>
                            <a:srgbClr val="000000"/>
                          </a:solidFill>
                          <a:effectLst/>
                          <a:latin typeface="Calibri" panose="020F0502020204030204" pitchFamily="34" charset="0"/>
                        </a:rPr>
                        <a:t>Erasmus Öğrencileri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Bölümün Erasmus anlaşmaları sebebiyle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Erasmus öğrenci süreçlerinin etkin yürütülmesini beklemektedir.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533276">
                <a:tc>
                  <a:txBody>
                    <a:bodyPr/>
                    <a:lstStyle/>
                    <a:p>
                      <a:pPr algn="ctr" fontAlgn="ctr"/>
                      <a:r>
                        <a:rPr lang="tr-TR" sz="1000" b="0" i="0" u="none" strike="noStrike">
                          <a:solidFill>
                            <a:srgbClr val="000000"/>
                          </a:solidFill>
                          <a:effectLst/>
                          <a:latin typeface="Calibri" panose="020F0502020204030204" pitchFamily="34" charset="0"/>
                        </a:rPr>
                        <a:t>Mezunlar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Bölümün eğitim ve öğretim felsefesini anlamış bireyler olmaları nedeni ile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Mezun olduğu Bölüm ile ilişkisinin devam etmesini beklemektedir.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881538">
                <a:tc>
                  <a:txBody>
                    <a:bodyPr/>
                    <a:lstStyle/>
                    <a:p>
                      <a:pPr algn="ctr" fontAlgn="ctr"/>
                      <a:r>
                        <a:rPr lang="tr-TR" sz="1000" b="0" i="0" u="none" strike="noStrike">
                          <a:solidFill>
                            <a:srgbClr val="000000"/>
                          </a:solidFill>
                          <a:effectLst/>
                          <a:latin typeface="Calibri" panose="020F0502020204030204" pitchFamily="34" charset="0"/>
                        </a:rPr>
                        <a:t>Hukuk Bölümleri başta olmak üzere yurt içinde ve yurt dışında faaliyet gösteren üniversitelerin ilgili bölümleri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Öğretim üyelerinin bu bölümlerle ilişki içerisinde olması ve ortak organizasyonlar ve aktiviteler içinde yer alması sebebiyle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Araştırma, bilimsel aktivite ve öğrenim işbirliği beklemektedir.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1055669">
                <a:tc>
                  <a:txBody>
                    <a:bodyPr/>
                    <a:lstStyle/>
                    <a:p>
                      <a:pPr algn="ctr" fontAlgn="ctr"/>
                      <a:r>
                        <a:rPr lang="tr-TR" sz="1000" b="0" i="0" u="none" strike="noStrike">
                          <a:solidFill>
                            <a:srgbClr val="000000"/>
                          </a:solidFill>
                          <a:effectLst/>
                          <a:latin typeface="Calibri" panose="020F0502020204030204" pitchFamily="34" charset="0"/>
                        </a:rPr>
                        <a:t>Yurtiçinde ve yurtdışında faaliyet gösteren hukuk dernekleri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Öğretim üyelerinin bu derneklere üye/katılımcı olması ve bu derneklerin organizasyonlarına katılmaları ve bu organizasyonlarda düzenleyici olmaları sebebiyle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Bilimsel aktivitelere hem katılım hem de organizasyon süreçlerinde iş birliği beklemektedir.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707407">
                <a:tc>
                  <a:txBody>
                    <a:bodyPr/>
                    <a:lstStyle/>
                    <a:p>
                      <a:pPr algn="ctr" fontAlgn="ctr"/>
                      <a:r>
                        <a:rPr lang="tr-TR" sz="1000" b="0" i="0" u="none" strike="noStrike">
                          <a:solidFill>
                            <a:srgbClr val="000000"/>
                          </a:solidFill>
                          <a:effectLst/>
                          <a:latin typeface="Calibri" panose="020F0502020204030204" pitchFamily="34" charset="0"/>
                        </a:rPr>
                        <a:t>TUBİTAK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Öğretim üyelerinin TÜBİTAK'ın ilgili destek programlarına başvurmaları sebebiyle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İlgili destek programlarına başvuru ve değerlendirme süreçlerinde hakemlik </a:t>
                      </a:r>
                      <a:r>
                        <a:rPr lang="tr-TR" sz="1000" b="0" i="0" u="none" strike="noStrike" dirty="0" err="1">
                          <a:solidFill>
                            <a:srgbClr val="000000"/>
                          </a:solidFill>
                          <a:effectLst/>
                          <a:latin typeface="Calibri" panose="020F0502020204030204" pitchFamily="34" charset="0"/>
                        </a:rPr>
                        <a:t>insiyatifi</a:t>
                      </a:r>
                      <a:r>
                        <a:rPr lang="tr-TR" sz="1000" b="0" i="0" u="none" strike="noStrike" dirty="0">
                          <a:solidFill>
                            <a:srgbClr val="000000"/>
                          </a:solidFill>
                          <a:effectLst/>
                          <a:latin typeface="Calibri" panose="020F0502020204030204" pitchFamily="34" charset="0"/>
                        </a:rPr>
                        <a:t> alınmasını beklemektedir.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bl>
          </a:graphicData>
        </a:graphic>
      </p:graphicFrame>
    </p:spTree>
    <p:extLst>
      <p:ext uri="{BB962C8B-B14F-4D97-AF65-F5344CB8AC3E}">
        <p14:creationId xmlns:p14="http://schemas.microsoft.com/office/powerpoint/2010/main" val="4044384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4267461051"/>
              </p:ext>
            </p:extLst>
          </p:nvPr>
        </p:nvGraphicFramePr>
        <p:xfrm>
          <a:off x="1223566" y="1288031"/>
          <a:ext cx="6696868" cy="5146108"/>
        </p:xfrm>
        <a:graphic>
          <a:graphicData uri="http://schemas.openxmlformats.org/drawingml/2006/table">
            <a:tbl>
              <a:tblPr/>
              <a:tblGrid>
                <a:gridCol w="2143814">
                  <a:extLst>
                    <a:ext uri="{9D8B030D-6E8A-4147-A177-3AD203B41FA5}">
                      <a16:colId xmlns:a16="http://schemas.microsoft.com/office/drawing/2014/main" val="3918363564"/>
                    </a:ext>
                  </a:extLst>
                </a:gridCol>
                <a:gridCol w="2267608">
                  <a:extLst>
                    <a:ext uri="{9D8B030D-6E8A-4147-A177-3AD203B41FA5}">
                      <a16:colId xmlns:a16="http://schemas.microsoft.com/office/drawing/2014/main" val="1683979601"/>
                    </a:ext>
                  </a:extLst>
                </a:gridCol>
                <a:gridCol w="2285446">
                  <a:extLst>
                    <a:ext uri="{9D8B030D-6E8A-4147-A177-3AD203B41FA5}">
                      <a16:colId xmlns:a16="http://schemas.microsoft.com/office/drawing/2014/main" val="2592459544"/>
                    </a:ext>
                  </a:extLst>
                </a:gridCol>
              </a:tblGrid>
              <a:tr h="722642">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794243">
                <a:tc>
                  <a:txBody>
                    <a:bodyPr/>
                    <a:lstStyle/>
                    <a:p>
                      <a:pPr algn="ctr" fontAlgn="ctr"/>
                      <a:r>
                        <a:rPr lang="tr-TR" sz="1000" b="0" i="0" u="none" strike="noStrike">
                          <a:solidFill>
                            <a:srgbClr val="000000"/>
                          </a:solidFill>
                          <a:effectLst/>
                          <a:latin typeface="Calibri" panose="020F0502020204030204" pitchFamily="34" charset="0"/>
                        </a:rPr>
                        <a:t>STK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Öğretim üyelerinin Antalya ve diğer şehirlerdeki STK'ların aktivitelerine davetli/katılımcı olarak katılması sebebiyle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Bilimsel ve proje bazlı işbirliği yanı sıra düzenledikleri aktitivelere katılımcı ve davetli olarak katılım beklemektedir.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989748">
                <a:tc>
                  <a:txBody>
                    <a:bodyPr/>
                    <a:lstStyle/>
                    <a:p>
                      <a:pPr algn="ctr" fontAlgn="ctr"/>
                      <a:r>
                        <a:rPr lang="tr-TR" sz="1000" b="0" i="0" u="none" strike="noStrike">
                          <a:solidFill>
                            <a:srgbClr val="000000"/>
                          </a:solidFill>
                          <a:effectLst/>
                          <a:latin typeface="Calibri" panose="020F0502020204030204" pitchFamily="34" charset="0"/>
                        </a:rPr>
                        <a:t>İlglili kamu kuruluşları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Öğretim üyelerinin bu kurumlarla araştırmalarında ilişki içerisinde olması ve öğrencilerin staj seçenekleri içinde bulunmaları sebebiyle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Bilimsel ve proje bazlı işbirliği ve nitelikli iş gücü yetiştirilmesi beklemektedir.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989748">
                <a:tc>
                  <a:txBody>
                    <a:bodyPr/>
                    <a:lstStyle/>
                    <a:p>
                      <a:pPr algn="ctr" fontAlgn="ctr"/>
                      <a:r>
                        <a:rPr lang="tr-TR" sz="1000" b="0" i="0" u="none" strike="noStrike">
                          <a:solidFill>
                            <a:srgbClr val="000000"/>
                          </a:solidFill>
                          <a:effectLst/>
                          <a:latin typeface="Calibri" panose="020F0502020204030204" pitchFamily="34" charset="0"/>
                        </a:rPr>
                        <a:t>İlgili özel sektör kuruluşları</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Öğretim üyelerinin bu kurumlarla araştırmalarında ilişki içerisinde olması ve öğrencilerin staj seçenekleri içinde bulunmaları sebebiyle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Bilimsel ve proje bazlı işbirliği ve nitelikli iş gücü yetiştirilmesi beklemektedir.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794243">
                <a:tc>
                  <a:txBody>
                    <a:bodyPr/>
                    <a:lstStyle/>
                    <a:p>
                      <a:pPr algn="ctr" fontAlgn="ctr"/>
                      <a:r>
                        <a:rPr lang="tr-TR" sz="1000" b="0" i="0" u="none" strike="noStrike">
                          <a:solidFill>
                            <a:srgbClr val="000000"/>
                          </a:solidFill>
                          <a:effectLst/>
                          <a:latin typeface="Calibri" panose="020F0502020204030204" pitchFamily="34" charset="0"/>
                        </a:rPr>
                        <a:t>Antalya Bilim Üniversitesi Karşılaştırmalı Hukuk Uygulama ve Araştırma Merkezi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Akademik Çalışmalar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Uluslarası/Ulusal Toplantılar, Hakemlik Yayınların Yapılması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427742">
                <a:tc>
                  <a:txBody>
                    <a:bodyPr/>
                    <a:lstStyle/>
                    <a:p>
                      <a:pPr algn="ctr" fontAlgn="ctr"/>
                      <a:r>
                        <a:rPr lang="tr-TR" sz="1000" b="0" i="0" u="none" strike="noStrike">
                          <a:solidFill>
                            <a:srgbClr val="000000"/>
                          </a:solidFill>
                          <a:effectLst/>
                          <a:latin typeface="Calibri" panose="020F0502020204030204" pitchFamily="34" charset="0"/>
                        </a:rPr>
                        <a:t>ISO 9001</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KYS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Kalite yönetimi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427742">
                <a:tc>
                  <a:txBody>
                    <a:bodyPr/>
                    <a:lstStyle/>
                    <a:p>
                      <a:pPr algn="ctr" fontAlgn="ctr"/>
                      <a:endParaRPr lang="tr-TR"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0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bl>
          </a:graphicData>
        </a:graphic>
      </p:graphicFrame>
    </p:spTree>
    <p:extLst>
      <p:ext uri="{BB962C8B-B14F-4D97-AF65-F5344CB8AC3E}">
        <p14:creationId xmlns:p14="http://schemas.microsoft.com/office/powerpoint/2010/main" val="3178188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extLst>
              <p:ext uri="{D42A27DB-BD31-4B8C-83A1-F6EECF244321}">
                <p14:modId xmlns:p14="http://schemas.microsoft.com/office/powerpoint/2010/main" val="321613611"/>
              </p:ext>
            </p:extLst>
          </p:nvPr>
        </p:nvGraphicFramePr>
        <p:xfrm>
          <a:off x="766120" y="1385082"/>
          <a:ext cx="7735331" cy="3753278"/>
        </p:xfrm>
        <a:graphic>
          <a:graphicData uri="http://schemas.openxmlformats.org/drawingml/2006/table">
            <a:tbl>
              <a:tblPr/>
              <a:tblGrid>
                <a:gridCol w="1471732">
                  <a:extLst>
                    <a:ext uri="{9D8B030D-6E8A-4147-A177-3AD203B41FA5}">
                      <a16:colId xmlns:a16="http://schemas.microsoft.com/office/drawing/2014/main" val="3918363564"/>
                    </a:ext>
                  </a:extLst>
                </a:gridCol>
                <a:gridCol w="1556716">
                  <a:extLst>
                    <a:ext uri="{9D8B030D-6E8A-4147-A177-3AD203B41FA5}">
                      <a16:colId xmlns:a16="http://schemas.microsoft.com/office/drawing/2014/main" val="1683979601"/>
                    </a:ext>
                  </a:extLst>
                </a:gridCol>
                <a:gridCol w="1568961">
                  <a:extLst>
                    <a:ext uri="{9D8B030D-6E8A-4147-A177-3AD203B41FA5}">
                      <a16:colId xmlns:a16="http://schemas.microsoft.com/office/drawing/2014/main" val="2592459544"/>
                    </a:ext>
                  </a:extLst>
                </a:gridCol>
                <a:gridCol w="1568961">
                  <a:extLst>
                    <a:ext uri="{9D8B030D-6E8A-4147-A177-3AD203B41FA5}">
                      <a16:colId xmlns:a16="http://schemas.microsoft.com/office/drawing/2014/main" val="3383282758"/>
                    </a:ext>
                  </a:extLst>
                </a:gridCol>
                <a:gridCol w="1568961">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400" b="0" i="0" u="none" strike="noStrike" dirty="0">
                          <a:solidFill>
                            <a:srgbClr val="000000"/>
                          </a:solidFill>
                          <a:effectLst/>
                          <a:latin typeface="Calibri" panose="020F0502020204030204" pitchFamily="34" charset="0"/>
                        </a:rPr>
                        <a:t>Kitaplık</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Hukuk Fakültesi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5</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Mevcuttaki ve yeni gelecek akademisyenler için gerekmektedir.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bl>
          </a:graphicData>
        </a:graphic>
      </p:graphicFrame>
    </p:spTree>
    <p:extLst>
      <p:ext uri="{BB962C8B-B14F-4D97-AF65-F5344CB8AC3E}">
        <p14:creationId xmlns:p14="http://schemas.microsoft.com/office/powerpoint/2010/main" val="323894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570007" y="344252"/>
            <a:ext cx="5901761" cy="922105"/>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(TEKNOLOJİK, YAZILIM, DONANIM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4E4BC37B-8B6C-4421-8472-B24C6619D2F1}"/>
              </a:ext>
            </a:extLst>
          </p:cNvPr>
          <p:cNvGraphicFramePr>
            <a:graphicFrameLocks noGrp="1"/>
          </p:cNvGraphicFramePr>
          <p:nvPr>
            <p:extLst>
              <p:ext uri="{D42A27DB-BD31-4B8C-83A1-F6EECF244321}">
                <p14:modId xmlns:p14="http://schemas.microsoft.com/office/powerpoint/2010/main" val="683182897"/>
              </p:ext>
            </p:extLst>
          </p:nvPr>
        </p:nvGraphicFramePr>
        <p:xfrm>
          <a:off x="852616" y="1856907"/>
          <a:ext cx="7253416" cy="1635117"/>
        </p:xfrm>
        <a:graphic>
          <a:graphicData uri="http://schemas.openxmlformats.org/drawingml/2006/table">
            <a:tbl>
              <a:tblPr/>
              <a:tblGrid>
                <a:gridCol w="1380042">
                  <a:extLst>
                    <a:ext uri="{9D8B030D-6E8A-4147-A177-3AD203B41FA5}">
                      <a16:colId xmlns:a16="http://schemas.microsoft.com/office/drawing/2014/main" val="3918363564"/>
                    </a:ext>
                  </a:extLst>
                </a:gridCol>
                <a:gridCol w="1459732">
                  <a:extLst>
                    <a:ext uri="{9D8B030D-6E8A-4147-A177-3AD203B41FA5}">
                      <a16:colId xmlns:a16="http://schemas.microsoft.com/office/drawing/2014/main" val="1683979601"/>
                    </a:ext>
                  </a:extLst>
                </a:gridCol>
                <a:gridCol w="1471214">
                  <a:extLst>
                    <a:ext uri="{9D8B030D-6E8A-4147-A177-3AD203B41FA5}">
                      <a16:colId xmlns:a16="http://schemas.microsoft.com/office/drawing/2014/main" val="2592459544"/>
                    </a:ext>
                  </a:extLst>
                </a:gridCol>
                <a:gridCol w="1471214">
                  <a:extLst>
                    <a:ext uri="{9D8B030D-6E8A-4147-A177-3AD203B41FA5}">
                      <a16:colId xmlns:a16="http://schemas.microsoft.com/office/drawing/2014/main" val="3383282758"/>
                    </a:ext>
                  </a:extLst>
                </a:gridCol>
                <a:gridCol w="1471214">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400" b="0" i="0" u="none" strike="noStrike" dirty="0">
                          <a:solidFill>
                            <a:srgbClr val="000000"/>
                          </a:solidFill>
                          <a:effectLst/>
                          <a:latin typeface="Calibri" panose="020F0502020204030204" pitchFamily="34" charset="0"/>
                        </a:rPr>
                        <a:t>DİZ ÜSTÜ BİLGİSAYAR</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Hukuk Fakültesi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3</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Yeni araştırma görevlileri için gerekmektedir.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400" b="0" i="0" u="none" strike="noStrike" dirty="0">
                          <a:solidFill>
                            <a:srgbClr val="000000"/>
                          </a:solidFill>
                          <a:effectLst/>
                          <a:latin typeface="Calibri" panose="020F0502020204030204" pitchFamily="34" charset="0"/>
                        </a:rPr>
                        <a:t> FOTOKOPİ CİHAZI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Hukuk Fakültesi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Fotokopi odasındaki yazıcı yetersizdir.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bl>
          </a:graphicData>
        </a:graphic>
      </p:graphicFrame>
    </p:spTree>
    <p:extLst>
      <p:ext uri="{BB962C8B-B14F-4D97-AF65-F5344CB8AC3E}">
        <p14:creationId xmlns:p14="http://schemas.microsoft.com/office/powerpoint/2010/main" val="1590165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568501922"/>
              </p:ext>
            </p:extLst>
          </p:nvPr>
        </p:nvGraphicFramePr>
        <p:xfrm>
          <a:off x="1062681" y="2011591"/>
          <a:ext cx="7302845" cy="1205894"/>
        </p:xfrm>
        <a:graphic>
          <a:graphicData uri="http://schemas.openxmlformats.org/drawingml/2006/table">
            <a:tbl>
              <a:tblPr/>
              <a:tblGrid>
                <a:gridCol w="1389446">
                  <a:extLst>
                    <a:ext uri="{9D8B030D-6E8A-4147-A177-3AD203B41FA5}">
                      <a16:colId xmlns:a16="http://schemas.microsoft.com/office/drawing/2014/main" val="3918363564"/>
                    </a:ext>
                  </a:extLst>
                </a:gridCol>
                <a:gridCol w="1469679">
                  <a:extLst>
                    <a:ext uri="{9D8B030D-6E8A-4147-A177-3AD203B41FA5}">
                      <a16:colId xmlns:a16="http://schemas.microsoft.com/office/drawing/2014/main" val="1683979601"/>
                    </a:ext>
                  </a:extLst>
                </a:gridCol>
                <a:gridCol w="1481240">
                  <a:extLst>
                    <a:ext uri="{9D8B030D-6E8A-4147-A177-3AD203B41FA5}">
                      <a16:colId xmlns:a16="http://schemas.microsoft.com/office/drawing/2014/main" val="2592459544"/>
                    </a:ext>
                  </a:extLst>
                </a:gridCol>
                <a:gridCol w="1481240">
                  <a:extLst>
                    <a:ext uri="{9D8B030D-6E8A-4147-A177-3AD203B41FA5}">
                      <a16:colId xmlns:a16="http://schemas.microsoft.com/office/drawing/2014/main" val="3383282758"/>
                    </a:ext>
                  </a:extLst>
                </a:gridCol>
                <a:gridCol w="1481240">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400" b="0" i="0" u="none" strike="noStrike" dirty="0">
                          <a:solidFill>
                            <a:srgbClr val="000000"/>
                          </a:solidFill>
                          <a:effectLst/>
                          <a:latin typeface="Calibri" panose="020F0502020204030204" pitchFamily="34" charset="0"/>
                        </a:rPr>
                        <a:t>Akademisyen</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HUKUK FAKÜLTESİ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Her alanda (Profesör, doçent, Dr. </a:t>
                      </a:r>
                      <a:r>
                        <a:rPr lang="tr-TR" sz="1400" b="0" i="0" u="none" strike="noStrike" dirty="0" err="1">
                          <a:solidFill>
                            <a:srgbClr val="000000"/>
                          </a:solidFill>
                          <a:effectLst/>
                          <a:latin typeface="Calibri" panose="020F0502020204030204" pitchFamily="34" charset="0"/>
                        </a:rPr>
                        <a:t>Öğr</a:t>
                      </a:r>
                      <a:r>
                        <a:rPr lang="tr-TR" sz="1400" b="0" i="0" u="none" strike="noStrike" dirty="0">
                          <a:solidFill>
                            <a:srgbClr val="000000"/>
                          </a:solidFill>
                          <a:effectLst/>
                          <a:latin typeface="Calibri" panose="020F0502020204030204" pitchFamily="34" charset="0"/>
                        </a:rPr>
                        <a:t>. Ü., Ar. Gör.)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Eksik alanların tamamlanması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bl>
          </a:graphicData>
        </a:graphic>
      </p:graphicFrame>
    </p:spTree>
    <p:extLst>
      <p:ext uri="{BB962C8B-B14F-4D97-AF65-F5344CB8AC3E}">
        <p14:creationId xmlns:p14="http://schemas.microsoft.com/office/powerpoint/2010/main" val="4493892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567</TotalTime>
  <Words>1357</Words>
  <Application>Microsoft Macintosh PowerPoint</Application>
  <PresentationFormat>Ekran Gösterisi (4:3)</PresentationFormat>
  <Paragraphs>230</Paragraphs>
  <Slides>20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20</vt:i4>
      </vt:variant>
    </vt:vector>
  </HeadingPairs>
  <TitlesOfParts>
    <vt:vector size="26" baseType="lpstr">
      <vt:lpstr>Arial</vt:lpstr>
      <vt:lpstr>Calibri</vt:lpstr>
      <vt:lpstr>Calibri Light</vt:lpstr>
      <vt:lpstr>Times New Roman</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Olgu ÖZDEMİR</cp:lastModifiedBy>
  <cp:revision>57</cp:revision>
  <dcterms:created xsi:type="dcterms:W3CDTF">2020-01-20T10:44:30Z</dcterms:created>
  <dcterms:modified xsi:type="dcterms:W3CDTF">2022-02-23T13:45:29Z</dcterms:modified>
</cp:coreProperties>
</file>