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47" r:id="rId3"/>
    <p:sldId id="346" r:id="rId4"/>
    <p:sldId id="320" r:id="rId5"/>
    <p:sldId id="363" r:id="rId6"/>
    <p:sldId id="364" r:id="rId7"/>
    <p:sldId id="285" r:id="rId8"/>
    <p:sldId id="353" r:id="rId9"/>
    <p:sldId id="366" r:id="rId10"/>
    <p:sldId id="367" r:id="rId11"/>
    <p:sldId id="358" r:id="rId12"/>
    <p:sldId id="27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347"/>
            <p14:sldId id="346"/>
            <p14:sldId id="320"/>
            <p14:sldId id="363"/>
            <p14:sldId id="364"/>
            <p14:sldId id="285"/>
            <p14:sldId id="353"/>
            <p14:sldId id="366"/>
            <p14:sldId id="367"/>
            <p14:sldId id="358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D0D"/>
    <a:srgbClr val="0F2303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35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&#220;st%20Y&#246;netim\Genel%20Sekreterlik\Anket%20Analiz%20Formu%202021\2021%20-%20Genel%20Sekreterlik%20Anket%20Analiz%20Formu.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&#220;st%20Y&#246;netim\Genel%20Sekreterlik\Anket%20Analiz%20Formu%202021\2021%20-%20Genel%20Sekreterlik%20Anket%20Analiz%20Formu.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&#220;st%20Y&#246;netim\Genel%20Sekreterlik\Anket%20Analiz%20Formu%202021\2021%20-%20Genel%20Sekreterlik%20Anket%20Analiz%20Formu.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&#220;st%20Y&#246;netim\Genel%20Sekreterlik\Anket%20Analiz%20Formu%202021\2021%20-%20Genel%20Sekreterlik%20Anket%20Analiz%20Formu.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F2303"/>
                </a:solidFill>
              </a:rPr>
              <a:t>GENEL</a:t>
            </a:r>
            <a:r>
              <a:rPr lang="en-US" baseline="0">
                <a:solidFill>
                  <a:srgbClr val="0F2303"/>
                </a:solidFill>
              </a:rPr>
              <a:t> SEKRETERLİK </a:t>
            </a:r>
            <a:r>
              <a:rPr lang="en-US">
                <a:solidFill>
                  <a:srgbClr val="0F2303"/>
                </a:solidFill>
              </a:rPr>
              <a:t>MEMNUNİYET </a:t>
            </a:r>
          </a:p>
          <a:p>
            <a:pPr>
              <a:defRPr>
                <a:solidFill>
                  <a:srgbClr val="0F2303"/>
                </a:solidFill>
              </a:defRPr>
            </a:pPr>
            <a:r>
              <a:rPr lang="en-US">
                <a:solidFill>
                  <a:srgbClr val="0F2303"/>
                </a:solidFill>
              </a:rPr>
              <a:t>ANKET ANALİZ FORMU - TÜMÜ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F230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F230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'TÜMÜ 2021'!$D$87:$M$87</c:f>
              <c:strCache>
                <c:ptCount val="10"/>
                <c:pt idx="0">
                  <c:v>1- Genel Sekretere kolay erişim sağlarım. / I have convenient access to the General Secretary. </c:v>
                </c:pt>
                <c:pt idx="1">
                  <c:v>2- Genel Sekreter Yardımcılarına  kolay erişim sağlarım. / I have convenient access to the Deputy General Secretaries. </c:v>
                </c:pt>
                <c:pt idx="2">
                  <c:v>3- Genel Sekreterlik personeline kolay erişim sağlarım. / I have convenient access to the General Secretary staff. </c:v>
                </c:pt>
                <c:pt idx="3">
                  <c:v>4- Yöneltilen soru/sorun ve taleplere karşı  üslup ve yaklaşımlarından memnunum. / I am satisfied with the way they approach problems, questions and demands.</c:v>
                </c:pt>
                <c:pt idx="4">
                  <c:v>5- Talep ettiğimiz hizmetler için hızlı ve doğru çözümler üretir/bilgilendirir. / They produce quick and accurate solutions, and inform us regarding the services we demand.</c:v>
                </c:pt>
                <c:pt idx="5">
                  <c:v>6- Genel bilgilendirmeler zamanında ve anlaşılır bir biçimde yapılır. /  They make general notifications in a timely and comprehensible manner.</c:v>
                </c:pt>
                <c:pt idx="6">
                  <c:v>7- Yazılar birimlere zamanında havale edilmektedir. / The articles are directed to the departments on time.</c:v>
                </c:pt>
                <c:pt idx="7">
                  <c:v>8- Üniversite Senatosu ve Yönetim Kurulu kararlarının yazılması,dağıtımı ve duyurulması işlemleri yeterlidir. / The decisions of the University Senate and Administrative Board are written, distributed and announced in an adequate way.</c:v>
                </c:pt>
                <c:pt idx="8">
                  <c:v>9- Genel olarak Genel Sekreterlik faaliyetlerinden memnunum. / I am generally satisfied with the operation of the General Secretary.</c:v>
                </c:pt>
                <c:pt idx="9">
                  <c:v>ORTALAMA</c:v>
                </c:pt>
              </c:strCache>
            </c:strRef>
          </c:cat>
          <c:val>
            <c:numRef>
              <c:f>'TÜMÜ 2021'!$D$88:$M$88</c:f>
              <c:numCache>
                <c:formatCode>0%</c:formatCode>
                <c:ptCount val="10"/>
                <c:pt idx="0">
                  <c:v>0.87804878048780499</c:v>
                </c:pt>
                <c:pt idx="1">
                  <c:v>0.89638554216867461</c:v>
                </c:pt>
                <c:pt idx="2">
                  <c:v>0.89156626506024106</c:v>
                </c:pt>
                <c:pt idx="3">
                  <c:v>0.82168674698795174</c:v>
                </c:pt>
                <c:pt idx="4">
                  <c:v>0.82650602409638552</c:v>
                </c:pt>
                <c:pt idx="5">
                  <c:v>0.81445783132530125</c:v>
                </c:pt>
                <c:pt idx="6">
                  <c:v>0.85542168674698793</c:v>
                </c:pt>
                <c:pt idx="7">
                  <c:v>0.84000000000000008</c:v>
                </c:pt>
                <c:pt idx="8">
                  <c:v>0.81927710843373502</c:v>
                </c:pt>
                <c:pt idx="9">
                  <c:v>0.84921591126410401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0-4AA5-9204-9A0E47605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982384"/>
        <c:axId val="2031986960"/>
      </c:barChart>
      <c:catAx>
        <c:axId val="203198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986960"/>
        <c:crosses val="autoZero"/>
        <c:auto val="1"/>
        <c:lblAlgn val="ctr"/>
        <c:lblOffset val="100"/>
        <c:noMultiLvlLbl val="0"/>
      </c:catAx>
      <c:valAx>
        <c:axId val="203198696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98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F2303"/>
                </a:solidFill>
              </a:rPr>
              <a:t>GENEL</a:t>
            </a:r>
            <a:r>
              <a:rPr lang="en-US" baseline="0">
                <a:solidFill>
                  <a:srgbClr val="0F2303"/>
                </a:solidFill>
              </a:rPr>
              <a:t> SEKRETERLİK </a:t>
            </a:r>
            <a:r>
              <a:rPr lang="en-US">
                <a:solidFill>
                  <a:srgbClr val="0F2303"/>
                </a:solidFill>
              </a:rPr>
              <a:t>MEMNUNİYET </a:t>
            </a:r>
          </a:p>
          <a:p>
            <a:pPr>
              <a:defRPr>
                <a:solidFill>
                  <a:srgbClr val="0F2303"/>
                </a:solidFill>
              </a:defRPr>
            </a:pPr>
            <a:r>
              <a:rPr lang="en-US">
                <a:solidFill>
                  <a:srgbClr val="0F2303"/>
                </a:solidFill>
              </a:rPr>
              <a:t>ANKET ANALİZ FORMU -</a:t>
            </a:r>
            <a:r>
              <a:rPr lang="en-US" baseline="0">
                <a:solidFill>
                  <a:srgbClr val="0F2303"/>
                </a:solidFill>
              </a:rPr>
              <a:t> İDARİ</a:t>
            </a:r>
            <a:endParaRPr lang="en-US">
              <a:solidFill>
                <a:srgbClr val="0F2303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F230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F230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'İDARI 2021'!$D$55:$M$55</c:f>
              <c:strCache>
                <c:ptCount val="10"/>
                <c:pt idx="0">
                  <c:v>1- Genel Sekretere kolay erişim sağlarım. / I have convenient access to the General Secretary. </c:v>
                </c:pt>
                <c:pt idx="1">
                  <c:v>2- Genel Sekreter Yardımcılarına  kolay erişim sağlarım. / I have convenient access to the Deputy General Secretaries. </c:v>
                </c:pt>
                <c:pt idx="2">
                  <c:v>3- Genel Sekreterlik personeline kolay erişim sağlarım. / I have convenient access to the General Secretary staff. </c:v>
                </c:pt>
                <c:pt idx="3">
                  <c:v>4- Yöneltilen soru/sorun ve taleplere karşı  üslup ve yaklaşımlarından memnunum. / I am satisfied with the way they approach problems, questions and demands.</c:v>
                </c:pt>
                <c:pt idx="4">
                  <c:v>5- Talep ettiğimiz hizmetler için hızlı ve doğru çözümler üretir/bilgilendirir. / They produce quick and accurate solutions, and inform us regarding the services we demand.</c:v>
                </c:pt>
                <c:pt idx="5">
                  <c:v>6- Genel bilgilendirmeler zamanında ve anlaşılır bir biçimde yapılır. /  They make general notifications in a timely and comprehensible manner.</c:v>
                </c:pt>
                <c:pt idx="6">
                  <c:v>7- Yazılar birimlere zamanında havale edilmektedir. / The articles are directed to the departments on time.</c:v>
                </c:pt>
                <c:pt idx="7">
                  <c:v>8- Üniversite Senatosu ve Yönetim Kurulu kararlarının yazılması,dağıtımı ve duyurulması işlemleri yeterlidir. / The decisions of the University Senate and Administrative Board are written, distributed and announced in an adequate way.</c:v>
                </c:pt>
                <c:pt idx="8">
                  <c:v>9- Genel olarak Genel Sekreterlik faaliyetlerinden memnunum. / I am generally satisfied with the operation of the General Secretary.</c:v>
                </c:pt>
                <c:pt idx="9">
                  <c:v>ORTALAMA</c:v>
                </c:pt>
              </c:strCache>
            </c:strRef>
          </c:cat>
          <c:val>
            <c:numRef>
              <c:f>'İDARI 2021'!$D$56:$M$56</c:f>
              <c:numCache>
                <c:formatCode>0%</c:formatCode>
                <c:ptCount val="10"/>
                <c:pt idx="0">
                  <c:v>0.91999999999999993</c:v>
                </c:pt>
                <c:pt idx="1">
                  <c:v>0.93725490196078431</c:v>
                </c:pt>
                <c:pt idx="2">
                  <c:v>0.92941176470588238</c:v>
                </c:pt>
                <c:pt idx="3">
                  <c:v>0.86666666666666659</c:v>
                </c:pt>
                <c:pt idx="4">
                  <c:v>0.87058823529411755</c:v>
                </c:pt>
                <c:pt idx="5">
                  <c:v>0.85882352941176465</c:v>
                </c:pt>
                <c:pt idx="6">
                  <c:v>0.89803921568627454</c:v>
                </c:pt>
                <c:pt idx="7">
                  <c:v>0.88749999999999996</c:v>
                </c:pt>
                <c:pt idx="8">
                  <c:v>0.85490196078431369</c:v>
                </c:pt>
                <c:pt idx="9">
                  <c:v>0.8909897292250234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A5-4168-9397-1FE78B8AE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982384"/>
        <c:axId val="2031986960"/>
      </c:barChart>
      <c:catAx>
        <c:axId val="203198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986960"/>
        <c:crosses val="autoZero"/>
        <c:auto val="1"/>
        <c:lblAlgn val="ctr"/>
        <c:lblOffset val="100"/>
        <c:noMultiLvlLbl val="0"/>
      </c:catAx>
      <c:valAx>
        <c:axId val="203198696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98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F2303"/>
                </a:solidFill>
              </a:rPr>
              <a:t>GENEL</a:t>
            </a:r>
            <a:r>
              <a:rPr lang="en-US" baseline="0">
                <a:solidFill>
                  <a:srgbClr val="0F2303"/>
                </a:solidFill>
              </a:rPr>
              <a:t> SEKRETERLİK </a:t>
            </a:r>
            <a:r>
              <a:rPr lang="en-US">
                <a:solidFill>
                  <a:srgbClr val="0F2303"/>
                </a:solidFill>
              </a:rPr>
              <a:t>MEMNUNİYET </a:t>
            </a:r>
          </a:p>
          <a:p>
            <a:pPr>
              <a:defRPr>
                <a:solidFill>
                  <a:srgbClr val="0F2303"/>
                </a:solidFill>
              </a:defRPr>
            </a:pPr>
            <a:r>
              <a:rPr lang="en-US">
                <a:solidFill>
                  <a:srgbClr val="0F2303"/>
                </a:solidFill>
              </a:rPr>
              <a:t>ANKET ANALİZ FORMU -</a:t>
            </a:r>
            <a:r>
              <a:rPr lang="en-US" baseline="0">
                <a:solidFill>
                  <a:srgbClr val="0F2303"/>
                </a:solidFill>
              </a:rPr>
              <a:t> İDARİ</a:t>
            </a:r>
            <a:endParaRPr lang="en-US">
              <a:solidFill>
                <a:srgbClr val="0F2303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F230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982384"/>
        <c:axId val="2031986960"/>
      </c:barChart>
      <c:catAx>
        <c:axId val="203198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986960"/>
        <c:crosses val="autoZero"/>
        <c:auto val="1"/>
        <c:lblAlgn val="ctr"/>
        <c:lblOffset val="100"/>
        <c:noMultiLvlLbl val="0"/>
      </c:catAx>
      <c:valAx>
        <c:axId val="203198696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98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F2303"/>
                </a:solidFill>
              </a:rPr>
              <a:t>GENEL</a:t>
            </a:r>
            <a:r>
              <a:rPr lang="en-US" baseline="0">
                <a:solidFill>
                  <a:srgbClr val="0F2303"/>
                </a:solidFill>
              </a:rPr>
              <a:t> SEKRETERLİK </a:t>
            </a:r>
            <a:r>
              <a:rPr lang="en-US">
                <a:solidFill>
                  <a:srgbClr val="0F2303"/>
                </a:solidFill>
              </a:rPr>
              <a:t>MEMNUNİYET </a:t>
            </a:r>
          </a:p>
          <a:p>
            <a:pPr>
              <a:defRPr>
                <a:solidFill>
                  <a:srgbClr val="0F2303"/>
                </a:solidFill>
              </a:defRPr>
            </a:pPr>
            <a:r>
              <a:rPr lang="en-US">
                <a:solidFill>
                  <a:srgbClr val="0F2303"/>
                </a:solidFill>
              </a:rPr>
              <a:t>ANKET ANALİZ FORMU - AKADEMİ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F230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F230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'AKADEMİ 2021'!$D$36:$M$36</c:f>
              <c:strCache>
                <c:ptCount val="10"/>
                <c:pt idx="0">
                  <c:v>1- Genel Sekretere kolay erişim sağlarım. / I have convenient access to the General Secretary. </c:v>
                </c:pt>
                <c:pt idx="1">
                  <c:v>2- Genel Sekreter Yardımcılarına  kolay erişim sağlarım. / I have convenient access to the Deputy General Secretaries. </c:v>
                </c:pt>
                <c:pt idx="2">
                  <c:v>3- Genel Sekreterlik personeline kolay erişim sağlarım. / I have convenient access to the General Secretary staff. </c:v>
                </c:pt>
                <c:pt idx="3">
                  <c:v>4- Yöneltilen soru/sorun ve taleplere karşı  üslup ve yaklaşımlarından memnunum. / I am satisfied with the way they approach problems, questions and demands.</c:v>
                </c:pt>
                <c:pt idx="4">
                  <c:v>5- Talep ettiğimiz hizmetler için hızlı ve doğru çözümler üretir/bilgilendirir. / They produce quick and accurate solutions, and inform us regarding the services we demand.</c:v>
                </c:pt>
                <c:pt idx="5">
                  <c:v>6- Genel bilgilendirmeler zamanında ve anlaşılır bir biçimde yapılır. /  They make general notifications in a timely and comprehensible manner.</c:v>
                </c:pt>
                <c:pt idx="6">
                  <c:v>7- Yazılar birimlere zamanında havale edilmektedir. / The articles are directed to the departments on time.</c:v>
                </c:pt>
                <c:pt idx="7">
                  <c:v>8- Üniversite Senatosu ve Yönetim Kurulu kararlarının yazılması,dağıtımı ve duyurulması işlemleri yeterlidir. / The decisions of the University Senate and Administrative Board are written, distributed and announced in an adequate way.</c:v>
                </c:pt>
                <c:pt idx="8">
                  <c:v>9- Genel olarak Genel Sekreterlik faaliyetlerinden memnunum. / I am generally satisfied with the operation of the General Secretary.</c:v>
                </c:pt>
                <c:pt idx="9">
                  <c:v>ORTALAMA</c:v>
                </c:pt>
              </c:strCache>
            </c:strRef>
          </c:cat>
          <c:val>
            <c:numRef>
              <c:f>'AKADEMİ 2021'!$D$37:$M$37</c:f>
              <c:numCache>
                <c:formatCode>0%</c:formatCode>
                <c:ptCount val="10"/>
                <c:pt idx="0">
                  <c:v>0.8125</c:v>
                </c:pt>
                <c:pt idx="1">
                  <c:v>0.83125000000000004</c:v>
                </c:pt>
                <c:pt idx="2">
                  <c:v>0.83125000000000004</c:v>
                </c:pt>
                <c:pt idx="3">
                  <c:v>0.75</c:v>
                </c:pt>
                <c:pt idx="4">
                  <c:v>0.75624999999999998</c:v>
                </c:pt>
                <c:pt idx="5">
                  <c:v>0.74375000000000002</c:v>
                </c:pt>
                <c:pt idx="6">
                  <c:v>0.78749999999999998</c:v>
                </c:pt>
                <c:pt idx="7">
                  <c:v>0.76875000000000004</c:v>
                </c:pt>
                <c:pt idx="8">
                  <c:v>0.76249999999999996</c:v>
                </c:pt>
                <c:pt idx="9">
                  <c:v>0.78263888888888888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6-4332-AB52-7769CAB17B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982384"/>
        <c:axId val="2031986960"/>
      </c:barChart>
      <c:catAx>
        <c:axId val="203198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986960"/>
        <c:crosses val="autoZero"/>
        <c:auto val="1"/>
        <c:lblAlgn val="ctr"/>
        <c:lblOffset val="100"/>
        <c:noMultiLvlLbl val="0"/>
      </c:catAx>
      <c:valAx>
        <c:axId val="203198696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98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98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24.02.2022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mtClean="0">
                <a:solidFill>
                  <a:schemeClr val="accent5">
                    <a:lumMod val="50000"/>
                  </a:schemeClr>
                </a:solidFill>
              </a:rPr>
              <a:t>          GENEL SEKRETERLİK</a:t>
            </a:r>
            <a:endParaRPr lang="tr-TR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2"/>
          <p:cNvGraphicFramePr>
            <a:graphicFrameLocks/>
          </p:cNvGraphicFramePr>
          <p:nvPr/>
        </p:nvGraphicFramePr>
        <p:xfrm>
          <a:off x="1541008" y="2028824"/>
          <a:ext cx="6312073" cy="333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782931"/>
              </p:ext>
            </p:extLst>
          </p:nvPr>
        </p:nvGraphicFramePr>
        <p:xfrm>
          <a:off x="1541008" y="2028825"/>
          <a:ext cx="6715486" cy="344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965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400F1050-5732-4B60-86BA-E121C706F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137209"/>
              </p:ext>
            </p:extLst>
          </p:nvPr>
        </p:nvGraphicFramePr>
        <p:xfrm>
          <a:off x="975947" y="1768912"/>
          <a:ext cx="6667319" cy="3596279"/>
        </p:xfrm>
        <a:graphic>
          <a:graphicData uri="http://schemas.openxmlformats.org/drawingml/2006/table">
            <a:tbl>
              <a:tblPr/>
              <a:tblGrid>
                <a:gridCol w="2372505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138994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155820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6626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651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Bazı idari personelin akademisyenlere karşı tutum ve davranışları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sorunlu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Daha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saygın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davranılmalı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Özellikle öğrenci işlerindeki bazı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çalışanların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tutumları hoş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karşılanmamaktadır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tr-TR" sz="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Öğrenci İşleri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Müdürü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Adalet KULAKSIZ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paylaşılmıştır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İşleri Müdürlüğü</a:t>
                      </a: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04/10/2021 tarihinde</a:t>
                      </a:r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personel</a:t>
                      </a: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ile toplantı </a:t>
                      </a: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gerçekleşmiştir</a:t>
                      </a:r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personele </a:t>
                      </a:r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gerekli uyarıları yaptı</a:t>
                      </a: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ğının</a:t>
                      </a:r>
                      <a:r>
                        <a:rPr lang="en-US" sz="12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bilgisini Genel Sekreterliğe bidirmiştir</a:t>
                      </a:r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651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Kullanılan otomasyon programı oldukça eksik. Her ders ekle bırak ve çap işlemlerinde öğrenciler ve öğrenci işleri ile oldukça sorun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yaşanmaktadır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Eksiklikler giderilmeli. Manuel müdahaleler ortadan kaldırı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larak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tam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otomasyon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sağlanmalıdır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anlaşmalar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yapılacak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 anlaşmalar yapıldı.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15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kullanımında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gerekli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hassasiyet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gösterilmeli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Çoğu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WC lerde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neredeyse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musluklar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sürekli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arızalı.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1/07/2021 tarihinde Destek Hizmetleri Müdürlüğüne mail olarak iletilmiştir.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yerleşkelerde WC ve lavabo bataryalarının genel bakımları yapılarak, arızalar gideril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miştir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70404"/>
              </p:ext>
            </p:extLst>
          </p:nvPr>
        </p:nvGraphicFramePr>
        <p:xfrm>
          <a:off x="975947" y="5365191"/>
          <a:ext cx="6667318" cy="734023"/>
        </p:xfrm>
        <a:graphic>
          <a:graphicData uri="http://schemas.openxmlformats.org/drawingml/2006/table">
            <a:tbl>
              <a:tblPr/>
              <a:tblGrid>
                <a:gridCol w="2373922">
                  <a:extLst>
                    <a:ext uri="{9D8B030D-6E8A-4147-A177-3AD203B41FA5}">
                      <a16:colId xmlns:a16="http://schemas.microsoft.com/office/drawing/2014/main" val="203075574"/>
                    </a:ext>
                  </a:extLst>
                </a:gridCol>
                <a:gridCol w="2136531">
                  <a:extLst>
                    <a:ext uri="{9D8B030D-6E8A-4147-A177-3AD203B41FA5}">
                      <a16:colId xmlns:a16="http://schemas.microsoft.com/office/drawing/2014/main" val="2421933712"/>
                    </a:ext>
                  </a:extLst>
                </a:gridCol>
                <a:gridCol w="2156865">
                  <a:extLst>
                    <a:ext uri="{9D8B030D-6E8A-4147-A177-3AD203B41FA5}">
                      <a16:colId xmlns:a16="http://schemas.microsoft.com/office/drawing/2014/main" val="2036478549"/>
                    </a:ext>
                  </a:extLst>
                </a:gridCol>
              </a:tblGrid>
              <a:tr h="6075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personelinin giriş ve çıkışları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nı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takip edecek bir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otomaston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sistemin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olmaması ve puantajların manuel yapılması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Temmuz ayında tedarik edilen İK programı kapsamında giriş çıkışlar dijital ve dinamik olarak takip edilecektir.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İşlem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Müdürlüğü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gerçekleştirilecektir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168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</a:t>
            </a:r>
            <a:r>
              <a:rPr lang="tr-TR" sz="2400" b="1" kern="12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İYİLEŞTİRME </a:t>
            </a:r>
            <a:r>
              <a:rPr lang="tr-TR" sz="2400" b="1" kern="120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Metin kutusu 65"/>
          <p:cNvSpPr txBox="1"/>
          <p:nvPr/>
        </p:nvSpPr>
        <p:spPr>
          <a:xfrm>
            <a:off x="1277470" y="1270058"/>
            <a:ext cx="78665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solidFill>
                  <a:srgbClr val="0C0D0D"/>
                </a:solidFill>
              </a:rPr>
              <a:t>Kurumsallaşma sürecini pekişterecek;</a:t>
            </a:r>
          </a:p>
          <a:p>
            <a:endParaRPr lang="en-US" smtClean="0">
              <a:solidFill>
                <a:srgbClr val="0C0D0D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mtClean="0">
                <a:solidFill>
                  <a:srgbClr val="0C0D0D"/>
                </a:solidFill>
              </a:rPr>
              <a:t>Hizmet içi eğitim programları yapılması,</a:t>
            </a:r>
          </a:p>
          <a:p>
            <a:endParaRPr lang="en-US" smtClean="0">
              <a:solidFill>
                <a:srgbClr val="0C0D0D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mtClean="0">
                <a:solidFill>
                  <a:srgbClr val="0C0D0D"/>
                </a:solidFill>
              </a:rPr>
              <a:t>Üniversitenin yeşil ve sürdürülebilir kampus hedeflerine ulaşması için gerekli</a:t>
            </a:r>
          </a:p>
          <a:p>
            <a:r>
              <a:rPr lang="en-US" smtClean="0">
                <a:solidFill>
                  <a:srgbClr val="0C0D0D"/>
                </a:solidFill>
              </a:rPr>
              <a:t>süreçlerin gerçekleştirilmesi</a:t>
            </a:r>
          </a:p>
          <a:p>
            <a:endParaRPr lang="en-US" smtClean="0">
              <a:solidFill>
                <a:srgbClr val="0C0D0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C0D0D"/>
                </a:solidFill>
              </a:rPr>
              <a:t>Sıfır Atık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C0D0D"/>
                </a:solidFill>
              </a:rPr>
              <a:t>Kampus ağaçlandırması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C0D0D"/>
                </a:solidFill>
              </a:rPr>
              <a:t>Yeniden kullanım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C0D0D"/>
                </a:solidFill>
              </a:rPr>
              <a:t>Enerji verimliliği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C0D0D"/>
                </a:solidFill>
              </a:rPr>
              <a:t>Yenilenebilir enerji (Güneş Sistemleri) sistemlerinin kurulması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C0D0D"/>
                </a:solidFill>
              </a:rPr>
              <a:t>Kampus içi peyzaj çalışmaları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C0D0D"/>
                </a:solidFill>
              </a:rPr>
              <a:t>Personel ve öğrenci yemek kalitesinin iyileştirilmesi için sürekli kontrol ve kalite </a:t>
            </a:r>
          </a:p>
          <a:p>
            <a:r>
              <a:rPr lang="en-US" smtClean="0">
                <a:solidFill>
                  <a:srgbClr val="0C0D0D"/>
                </a:solidFill>
              </a:rPr>
              <a:t>çalışmalarının takibi  </a:t>
            </a: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4"/>
          <p:cNvSpPr txBox="1"/>
          <p:nvPr/>
        </p:nvSpPr>
        <p:spPr>
          <a:xfrm flipH="1">
            <a:off x="7359650" y="2052638"/>
            <a:ext cx="60325" cy="31115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84336"/>
              </p:ext>
            </p:extLst>
          </p:nvPr>
        </p:nvGraphicFramePr>
        <p:xfrm>
          <a:off x="2186661" y="1393732"/>
          <a:ext cx="5097936" cy="4634296"/>
        </p:xfrm>
        <a:graphic>
          <a:graphicData uri="http://schemas.openxmlformats.org/drawingml/2006/table">
            <a:tbl>
              <a:tblPr/>
              <a:tblGrid>
                <a:gridCol w="1216727">
                  <a:extLst>
                    <a:ext uri="{9D8B030D-6E8A-4147-A177-3AD203B41FA5}">
                      <a16:colId xmlns:a16="http://schemas.microsoft.com/office/drawing/2014/main" val="1592204384"/>
                    </a:ext>
                  </a:extLst>
                </a:gridCol>
                <a:gridCol w="1286987">
                  <a:extLst>
                    <a:ext uri="{9D8B030D-6E8A-4147-A177-3AD203B41FA5}">
                      <a16:colId xmlns:a16="http://schemas.microsoft.com/office/drawing/2014/main" val="684559610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297239201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2874416547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5261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G1-Tecrübeli Kadro, Mesleki uzmanlığa sahip personel yapısı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Z1- Kapı kartı uygulmasının İnsan Kaynakları yazılım sistemi ile entegre yapılmamış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F1-Üst yönetim desteği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T1-Kurum ve Kuruluşlardan istenilen süreli işlerin gecikmesi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5495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G2-Yeterli Çalışma Alanı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F2-Mütevelli Heyeti Desteği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T2-Genç bir Üniversite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60351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G3-Personelin Lisans ve lisansüstü mezunu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F3-Kamu kurum ve kuruluşlarıyla iyi iletişim içinde olunması (Kurum anlaşmaları, Protokoller vb.)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T3- Covid 19 Pandemi sürecinde bazı personelin karantinada bulunması.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20899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G4- Genel Sekreter Yardımcılarının bulunması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F4- Bütün birimlerin ve her personelin görev ve işlerini sürekli denetimdeymiş gibi yapması</a:t>
                      </a:r>
                      <a:b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en-US" sz="1200" b="0" i="0" u="none" strike="noStrike">
                        <a:solidFill>
                          <a:srgbClr val="0C0D0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34002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G5- İdari personel sayısının artması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C0D0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724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598442"/>
              </p:ext>
            </p:extLst>
          </p:nvPr>
        </p:nvGraphicFramePr>
        <p:xfrm>
          <a:off x="1835696" y="1089213"/>
          <a:ext cx="5640869" cy="5325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2752">
                  <a:extLst>
                    <a:ext uri="{9D8B030D-6E8A-4147-A177-3AD203B41FA5}">
                      <a16:colId xmlns:a16="http://schemas.microsoft.com/office/drawing/2014/main" val="3936338003"/>
                    </a:ext>
                  </a:extLst>
                </a:gridCol>
                <a:gridCol w="1841521">
                  <a:extLst>
                    <a:ext uri="{9D8B030D-6E8A-4147-A177-3AD203B41FA5}">
                      <a16:colId xmlns:a16="http://schemas.microsoft.com/office/drawing/2014/main" val="1799071918"/>
                    </a:ext>
                  </a:extLst>
                </a:gridCol>
                <a:gridCol w="1996596">
                  <a:extLst>
                    <a:ext uri="{9D8B030D-6E8A-4147-A177-3AD203B41FA5}">
                      <a16:colId xmlns:a16="http://schemas.microsoft.com/office/drawing/2014/main" val="3072589991"/>
                    </a:ext>
                  </a:extLst>
                </a:gridCol>
              </a:tblGrid>
              <a:tr h="1924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rgbClr val="C00000"/>
                          </a:solidFill>
                          <a:effectLst/>
                        </a:rPr>
                        <a:t>PAYDAŞ ADI</a:t>
                      </a:r>
                      <a:endParaRPr lang="en-US" sz="9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rgbClr val="C00000"/>
                          </a:solidFill>
                          <a:effectLst/>
                        </a:rPr>
                        <a:t>PAYDAŞ NEDENİ</a:t>
                      </a:r>
                      <a:endParaRPr lang="en-US" sz="9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rgbClr val="C00000"/>
                          </a:solidFill>
                          <a:effectLst/>
                        </a:rPr>
                        <a:t>PAYDAŞ BEKLENTİSİ</a:t>
                      </a:r>
                      <a:endParaRPr lang="en-US" sz="9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extLst>
                  <a:ext uri="{0D108BD9-81ED-4DB2-BD59-A6C34878D82A}">
                    <a16:rowId xmlns:a16="http://schemas.microsoft.com/office/drawing/2014/main" val="1935976378"/>
                  </a:ext>
                </a:extLst>
              </a:tr>
              <a:tr h="812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F2303"/>
                          </a:solidFill>
                          <a:effectLst/>
                        </a:rPr>
                        <a:t>Rektörlük</a:t>
                      </a:r>
                      <a:endParaRPr lang="en-US" sz="10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Mevzuat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İşlerin zamanında ve doğru şekilde yerine getirilmesi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extLst>
                  <a:ext uri="{0D108BD9-81ED-4DB2-BD59-A6C34878D82A}">
                    <a16:rowId xmlns:a16="http://schemas.microsoft.com/office/drawing/2014/main" val="2852277817"/>
                  </a:ext>
                </a:extLst>
              </a:tr>
              <a:tr h="812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F2303"/>
                          </a:solidFill>
                          <a:effectLst/>
                        </a:rPr>
                        <a:t>Genel Sekreterlik çalışanları</a:t>
                      </a:r>
                      <a:endParaRPr lang="en-US" sz="10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Hizmeti Üreten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Motivasyon, kariyer,ücret, devamlılık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extLst>
                  <a:ext uri="{0D108BD9-81ED-4DB2-BD59-A6C34878D82A}">
                    <a16:rowId xmlns:a16="http://schemas.microsoft.com/office/drawing/2014/main" val="615573142"/>
                  </a:ext>
                </a:extLst>
              </a:tr>
              <a:tr h="434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F2303"/>
                          </a:solidFill>
                          <a:effectLst/>
                        </a:rPr>
                        <a:t> Tüm Akademik Kadro</a:t>
                      </a:r>
                      <a:endParaRPr lang="en-US" sz="10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Hizmet alan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Hizmet ve talebin yerine getirilmesi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extLst>
                  <a:ext uri="{0D108BD9-81ED-4DB2-BD59-A6C34878D82A}">
                    <a16:rowId xmlns:a16="http://schemas.microsoft.com/office/drawing/2014/main" val="1071493505"/>
                  </a:ext>
                </a:extLst>
              </a:tr>
              <a:tr h="434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F2303"/>
                          </a:solidFill>
                          <a:effectLst/>
                        </a:rPr>
                        <a:t> Tüm İdari Birimler</a:t>
                      </a:r>
                      <a:endParaRPr lang="en-US" sz="10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Hizmet alan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Hizmet ve talebin yerine getirilmesi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extLst>
                  <a:ext uri="{0D108BD9-81ED-4DB2-BD59-A6C34878D82A}">
                    <a16:rowId xmlns:a16="http://schemas.microsoft.com/office/drawing/2014/main" val="3868470185"/>
                  </a:ext>
                </a:extLst>
              </a:tr>
              <a:tr h="812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F2303"/>
                          </a:solidFill>
                          <a:effectLst/>
                        </a:rPr>
                        <a:t>Öğrenciler</a:t>
                      </a:r>
                      <a:endParaRPr lang="en-US" sz="10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Hizmet alan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Hizmet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extLst>
                  <a:ext uri="{0D108BD9-81ED-4DB2-BD59-A6C34878D82A}">
                    <a16:rowId xmlns:a16="http://schemas.microsoft.com/office/drawing/2014/main" val="4181151399"/>
                  </a:ext>
                </a:extLst>
              </a:tr>
              <a:tr h="812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0F2303"/>
                          </a:solidFill>
                          <a:effectLst/>
                        </a:rPr>
                        <a:t>Tüm Kamu Kurum ve Kuruluşları</a:t>
                      </a:r>
                      <a:endParaRPr lang="en-US" sz="10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Mevzuat / Hizmet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Bilgi / Belge İstemi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extLst>
                  <a:ext uri="{0D108BD9-81ED-4DB2-BD59-A6C34878D82A}">
                    <a16:rowId xmlns:a16="http://schemas.microsoft.com/office/drawing/2014/main" val="355896438"/>
                  </a:ext>
                </a:extLst>
              </a:tr>
              <a:tr h="1013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Yükseköğretim Kalite Kurulu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ABÜ İç Kalite Güvence Sisteminin oluşturulması ve ABÜ iç kalite güvencesinin artırılması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solidFill>
                            <a:srgbClr val="0F2303"/>
                          </a:solidFill>
                          <a:effectLst/>
                        </a:rPr>
                        <a:t>Düzenli olarak KİDR, Kurumsal Dış Değerlendirme ve Kurumsal Akreditasyon süreçlerinde işbirliği</a:t>
                      </a:r>
                      <a:endParaRPr lang="en-US" sz="900" b="0" i="0" u="none" strike="noStrike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1" marR="8151" marT="8151" marB="0" anchor="ctr"/>
                </a:tc>
                <a:extLst>
                  <a:ext uri="{0D108BD9-81ED-4DB2-BD59-A6C34878D82A}">
                    <a16:rowId xmlns:a16="http://schemas.microsoft.com/office/drawing/2014/main" val="1436295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89064"/>
              </p:ext>
            </p:extLst>
          </p:nvPr>
        </p:nvGraphicFramePr>
        <p:xfrm>
          <a:off x="1696178" y="1385082"/>
          <a:ext cx="5472441" cy="5327150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Printer </a:t>
                      </a:r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Kağıt Öğütücü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970766"/>
              </p:ext>
            </p:extLst>
          </p:nvPr>
        </p:nvGraphicFramePr>
        <p:xfrm>
          <a:off x="1696178" y="1385082"/>
          <a:ext cx="5472441" cy="5231359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55093"/>
              </p:ext>
            </p:extLst>
          </p:nvPr>
        </p:nvGraphicFramePr>
        <p:xfrm>
          <a:off x="1696178" y="1385082"/>
          <a:ext cx="5472441" cy="5320942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4801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100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6138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 Yardımcısı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613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 Asistanı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2842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850642"/>
              </p:ext>
            </p:extLst>
          </p:nvPr>
        </p:nvGraphicFramePr>
        <p:xfrm>
          <a:off x="545122" y="1801446"/>
          <a:ext cx="8203223" cy="2026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tr-TR" baseline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smtClean="0">
                          <a:solidFill>
                            <a:srgbClr val="0C0D0D"/>
                          </a:solidFill>
                        </a:rPr>
                        <a:t>Z1- Kapı kartı uygulmasının İnsan Kaynakları yazılım sistemi ile entegre yapılmamış olması</a:t>
                      </a:r>
                      <a:endParaRPr lang="tr-TR" smtClean="0">
                        <a:solidFill>
                          <a:srgbClr val="0C0D0D"/>
                        </a:solidFill>
                      </a:endParaRPr>
                    </a:p>
                    <a:p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F2303"/>
                          </a:solidFill>
                        </a:rPr>
                        <a:t>1/03/2022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F2303"/>
                          </a:solidFill>
                        </a:rPr>
                        <a:t>Bilgi İşlem</a:t>
                      </a:r>
                      <a:r>
                        <a:rPr lang="en-US" baseline="0" smtClean="0">
                          <a:solidFill>
                            <a:srgbClr val="0F2303"/>
                          </a:solidFill>
                        </a:rPr>
                        <a:t>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F2303"/>
                          </a:solidFill>
                        </a:rPr>
                        <a:t>Bilgi işlem ile konu ile ilgili toplantı yapılması planlanmaktadır.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61925"/>
              </p:ext>
            </p:extLst>
          </p:nvPr>
        </p:nvGraphicFramePr>
        <p:xfrm>
          <a:off x="545122" y="3828366"/>
          <a:ext cx="8161157" cy="19770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19423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41734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87981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tr-TR" baseline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F2303"/>
                          </a:solidFill>
                        </a:rPr>
                        <a:t>İdari personelin motivasyon eksikliği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56814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F2303"/>
                          </a:solidFill>
                        </a:rPr>
                        <a:t>30-03-2022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56814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F2303"/>
                          </a:solidFill>
                        </a:rPr>
                        <a:t>İnsan Kaynakları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56814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rgbClr val="0F2303"/>
                          </a:solidFill>
                        </a:rPr>
                        <a:t>İ</a:t>
                      </a:r>
                      <a:r>
                        <a:rPr lang="en-US" smtClean="0">
                          <a:solidFill>
                            <a:srgbClr val="0F2303"/>
                          </a:solidFill>
                        </a:rPr>
                        <a:t>nsan</a:t>
                      </a:r>
                      <a:r>
                        <a:rPr lang="en-US" baseline="0" smtClean="0">
                          <a:solidFill>
                            <a:srgbClr val="0F2303"/>
                          </a:solidFill>
                        </a:rPr>
                        <a:t> Kaynakları Müdürlüğü</a:t>
                      </a:r>
                      <a:r>
                        <a:rPr lang="tr-TR" smtClean="0">
                          <a:solidFill>
                            <a:srgbClr val="0F2303"/>
                          </a:solidFill>
                        </a:rPr>
                        <a:t> ile toplantı gerçekleştirilecektir.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557624"/>
              </p:ext>
            </p:extLst>
          </p:nvPr>
        </p:nvGraphicFramePr>
        <p:xfrm>
          <a:off x="1397673" y="2122953"/>
          <a:ext cx="6648250" cy="351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805187"/>
              </p:ext>
            </p:extLst>
          </p:nvPr>
        </p:nvGraphicFramePr>
        <p:xfrm>
          <a:off x="1541008" y="2028824"/>
          <a:ext cx="6312073" cy="333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3704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594</TotalTime>
  <Words>609</Words>
  <Application>Microsoft Office PowerPoint</Application>
  <PresentationFormat>Ekran Gösterisi (4:3)</PresentationFormat>
  <Paragraphs>265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Zeynep Aydın</cp:lastModifiedBy>
  <cp:revision>77</cp:revision>
  <dcterms:created xsi:type="dcterms:W3CDTF">2020-01-20T10:44:30Z</dcterms:created>
  <dcterms:modified xsi:type="dcterms:W3CDTF">2022-02-24T08:02:11Z</dcterms:modified>
</cp:coreProperties>
</file>