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347" r:id="rId3"/>
    <p:sldId id="346" r:id="rId4"/>
    <p:sldId id="320" r:id="rId5"/>
    <p:sldId id="363" r:id="rId6"/>
    <p:sldId id="364" r:id="rId7"/>
    <p:sldId id="285" r:id="rId8"/>
    <p:sldId id="353" r:id="rId9"/>
    <p:sldId id="366" r:id="rId10"/>
    <p:sldId id="367" r:id="rId11"/>
    <p:sldId id="358" r:id="rId12"/>
    <p:sldId id="278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BEA70EB5-37B4-4FD2-923D-5284A583AEE6}">
          <p14:sldIdLst>
            <p14:sldId id="256"/>
          </p14:sldIdLst>
        </p14:section>
        <p14:section name="Başlıksız Bölüm" id="{29ED5E7A-0C58-4AF1-A401-2AB9E7D510F4}">
          <p14:sldIdLst>
            <p14:sldId id="347"/>
            <p14:sldId id="346"/>
            <p14:sldId id="320"/>
            <p14:sldId id="363"/>
            <p14:sldId id="364"/>
            <p14:sldId id="285"/>
            <p14:sldId id="353"/>
            <p14:sldId id="366"/>
            <p14:sldId id="367"/>
            <p14:sldId id="358"/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 Engin DORUM" initials="AED" lastIdx="1" clrIdx="0">
    <p:extLst>
      <p:ext uri="{19B8F6BF-5375-455C-9EA6-DF929625EA0E}">
        <p15:presenceInfo xmlns:p15="http://schemas.microsoft.com/office/powerpoint/2012/main" userId="d7838842375f6d7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0D0D"/>
    <a:srgbClr val="0F2303"/>
    <a:srgbClr val="001626"/>
    <a:srgbClr val="7AEE32"/>
    <a:srgbClr val="E626AF"/>
    <a:srgbClr val="1F0620"/>
    <a:srgbClr val="020424"/>
    <a:srgbClr val="D9D9D9"/>
    <a:srgbClr val="122204"/>
    <a:srgbClr val="1224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C4A0E0-5728-3060-DBC6-73089B61B9EC}" v="19" dt="2021-12-30T11:12:01.669"/>
    <p1510:client id="{5DACE587-96EF-BCC8-9D45-661E4D919997}" v="25" dt="2021-12-30T11:23:17.420"/>
    <p1510:client id="{FBBD671A-7482-21DB-78BB-48D5101602C6}" v="422" dt="2021-12-30T11:09:03.6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Koyu Stil 2 - Vurgu 5/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Orta Sti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8FB837D-C827-4EFA-A057-4D05807E0F7C}" styleName="Tema Uygulanmış Stil 1 - Vurgu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356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iuchqfsx01\everyone\_Kalite%20Y&#246;netim%20Sistemi\Birim%20Anketleri\ANKET%20ANAL&#304;ZLER\&#220;st%20Y&#246;netim\Genel%20Sekreterlik\Anket%20Analiz%20Formu%202021\2021%20-%20Genel%20Sekreterlik%20Anket%20Analiz%20Formu..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Aiuchqfsx01\everyone\_Kalite%20Y&#246;netim%20Sistemi\Birim%20Anketleri\ANKET%20ANAL&#304;ZLER\&#220;st%20Y&#246;netim\Genel%20Sekreterlik\Anket%20Analiz%20Formu%202021\2021%20-%20Genel%20Sekreterlik%20Anket%20Analiz%20Formu..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Aiuchqfsx01\everyone\_Kalite%20Y&#246;netim%20Sistemi\Birim%20Anketleri\ANKET%20ANAL&#304;ZLER\&#220;st%20Y&#246;netim\Genel%20Sekreterlik\Anket%20Analiz%20Formu%202021\2021%20-%20Genel%20Sekreterlik%20Anket%20Analiz%20Formu..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Aiuchqfsx01\everyone\_Kalite%20Y&#246;netim%20Sistemi\Birim%20Anketleri\ANKET%20ANAL&#304;ZLER\&#220;st%20Y&#246;netim\Genel%20Sekreterlik\Anket%20Analiz%20Formu%202021\2021%20-%20Genel%20Sekreterlik%20Anket%20Analiz%20Formu..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0F2303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rgbClr val="0F2303"/>
                </a:solidFill>
              </a:rPr>
              <a:t>GENEL</a:t>
            </a:r>
            <a:r>
              <a:rPr lang="en-US" baseline="0">
                <a:solidFill>
                  <a:srgbClr val="0F2303"/>
                </a:solidFill>
              </a:rPr>
              <a:t> SEKRETERLİK </a:t>
            </a:r>
            <a:r>
              <a:rPr lang="en-US">
                <a:solidFill>
                  <a:srgbClr val="0F2303"/>
                </a:solidFill>
              </a:rPr>
              <a:t>MEMNUNİYET </a:t>
            </a:r>
          </a:p>
          <a:p>
            <a:pPr>
              <a:defRPr>
                <a:solidFill>
                  <a:srgbClr val="0F2303"/>
                </a:solidFill>
              </a:defRPr>
            </a:pPr>
            <a:r>
              <a:rPr lang="en-US">
                <a:solidFill>
                  <a:srgbClr val="0F2303"/>
                </a:solidFill>
              </a:rPr>
              <a:t>ANKET ANALİZ FORMU - TÜMÜ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0F2303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F2303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'TÜMÜ 2021'!$D$87:$M$87</c:f>
              <c:strCache>
                <c:ptCount val="10"/>
                <c:pt idx="0">
                  <c:v>1- Genel Sekretere kolay erişim sağlarım. / I have convenient access to the General Secretary. </c:v>
                </c:pt>
                <c:pt idx="1">
                  <c:v>2- Genel Sekreter Yardımcılarına  kolay erişim sağlarım. / I have convenient access to the Deputy General Secretaries. </c:v>
                </c:pt>
                <c:pt idx="2">
                  <c:v>3- Genel Sekreterlik personeline kolay erişim sağlarım. / I have convenient access to the General Secretary staff. </c:v>
                </c:pt>
                <c:pt idx="3">
                  <c:v>4- Yöneltilen soru/sorun ve taleplere karşı  üslup ve yaklaşımlarından memnunum. / I am satisfied with the way they approach problems, questions and demands.</c:v>
                </c:pt>
                <c:pt idx="4">
                  <c:v>5- Talep ettiğimiz hizmetler için hızlı ve doğru çözümler üretir/bilgilendirir. / They produce quick and accurate solutions, and inform us regarding the services we demand.</c:v>
                </c:pt>
                <c:pt idx="5">
                  <c:v>6- Genel bilgilendirmeler zamanında ve anlaşılır bir biçimde yapılır. /  They make general notifications in a timely and comprehensible manner.</c:v>
                </c:pt>
                <c:pt idx="6">
                  <c:v>7- Yazılar birimlere zamanında havale edilmektedir. / The articles are directed to the departments on time.</c:v>
                </c:pt>
                <c:pt idx="7">
                  <c:v>8- Üniversite Senatosu ve Yönetim Kurulu kararlarının yazılması,dağıtımı ve duyurulması işlemleri yeterlidir. / The decisions of the University Senate and Administrative Board are written, distributed and announced in an adequate way.</c:v>
                </c:pt>
                <c:pt idx="8">
                  <c:v>9- Genel olarak Genel Sekreterlik faaliyetlerinden memnunum. / I am generally satisfied with the operation of the General Secretary.</c:v>
                </c:pt>
                <c:pt idx="9">
                  <c:v>ORTALAMA</c:v>
                </c:pt>
              </c:strCache>
            </c:strRef>
          </c:cat>
          <c:val>
            <c:numRef>
              <c:f>'TÜMÜ 2021'!$D$88:$M$88</c:f>
              <c:numCache>
                <c:formatCode>0%</c:formatCode>
                <c:ptCount val="10"/>
                <c:pt idx="0">
                  <c:v>0.87804878048780499</c:v>
                </c:pt>
                <c:pt idx="1">
                  <c:v>0.89638554216867461</c:v>
                </c:pt>
                <c:pt idx="2">
                  <c:v>0.89156626506024106</c:v>
                </c:pt>
                <c:pt idx="3">
                  <c:v>0.82168674698795174</c:v>
                </c:pt>
                <c:pt idx="4">
                  <c:v>0.82650602409638552</c:v>
                </c:pt>
                <c:pt idx="5">
                  <c:v>0.81445783132530125</c:v>
                </c:pt>
                <c:pt idx="6">
                  <c:v>0.85542168674698793</c:v>
                </c:pt>
                <c:pt idx="7">
                  <c:v>0.84000000000000008</c:v>
                </c:pt>
                <c:pt idx="8">
                  <c:v>0.81927710843373502</c:v>
                </c:pt>
                <c:pt idx="9">
                  <c:v>0.84921591126410401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40-4AA5-9204-9A0E476059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31982384"/>
        <c:axId val="2031986960"/>
      </c:barChart>
      <c:catAx>
        <c:axId val="2031982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F2303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1986960"/>
        <c:crosses val="autoZero"/>
        <c:auto val="1"/>
        <c:lblAlgn val="ctr"/>
        <c:lblOffset val="100"/>
        <c:noMultiLvlLbl val="0"/>
      </c:catAx>
      <c:valAx>
        <c:axId val="203198696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t" anchorCtr="0"/>
          <a:lstStyle/>
          <a:p>
            <a:pPr>
              <a:defRPr sz="900" b="0" i="0" u="none" strike="noStrike" kern="1200" baseline="0">
                <a:solidFill>
                  <a:srgbClr val="0F2303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1982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0F2303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rgbClr val="0F2303"/>
                </a:solidFill>
              </a:rPr>
              <a:t>GENEL</a:t>
            </a:r>
            <a:r>
              <a:rPr lang="en-US" baseline="0">
                <a:solidFill>
                  <a:srgbClr val="0F2303"/>
                </a:solidFill>
              </a:rPr>
              <a:t> SEKRETERLİK </a:t>
            </a:r>
            <a:r>
              <a:rPr lang="en-US">
                <a:solidFill>
                  <a:srgbClr val="0F2303"/>
                </a:solidFill>
              </a:rPr>
              <a:t>MEMNUNİYET </a:t>
            </a:r>
          </a:p>
          <a:p>
            <a:pPr>
              <a:defRPr>
                <a:solidFill>
                  <a:srgbClr val="0F2303"/>
                </a:solidFill>
              </a:defRPr>
            </a:pPr>
            <a:r>
              <a:rPr lang="en-US">
                <a:solidFill>
                  <a:srgbClr val="0F2303"/>
                </a:solidFill>
              </a:rPr>
              <a:t>ANKET ANALİZ FORMU -</a:t>
            </a:r>
            <a:r>
              <a:rPr lang="en-US" baseline="0">
                <a:solidFill>
                  <a:srgbClr val="0F2303"/>
                </a:solidFill>
              </a:rPr>
              <a:t> İDARİ</a:t>
            </a:r>
            <a:endParaRPr lang="en-US">
              <a:solidFill>
                <a:srgbClr val="0F2303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0F2303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F2303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'İDARI 2021'!$D$55:$M$55</c:f>
              <c:strCache>
                <c:ptCount val="10"/>
                <c:pt idx="0">
                  <c:v>1- Genel Sekretere kolay erişim sağlarım. / I have convenient access to the General Secretary. </c:v>
                </c:pt>
                <c:pt idx="1">
                  <c:v>2- Genel Sekreter Yardımcılarına  kolay erişim sağlarım. / I have convenient access to the Deputy General Secretaries. </c:v>
                </c:pt>
                <c:pt idx="2">
                  <c:v>3- Genel Sekreterlik personeline kolay erişim sağlarım. / I have convenient access to the General Secretary staff. </c:v>
                </c:pt>
                <c:pt idx="3">
                  <c:v>4- Yöneltilen soru/sorun ve taleplere karşı  üslup ve yaklaşımlarından memnunum. / I am satisfied with the way they approach problems, questions and demands.</c:v>
                </c:pt>
                <c:pt idx="4">
                  <c:v>5- Talep ettiğimiz hizmetler için hızlı ve doğru çözümler üretir/bilgilendirir. / They produce quick and accurate solutions, and inform us regarding the services we demand.</c:v>
                </c:pt>
                <c:pt idx="5">
                  <c:v>6- Genel bilgilendirmeler zamanında ve anlaşılır bir biçimde yapılır. /  They make general notifications in a timely and comprehensible manner.</c:v>
                </c:pt>
                <c:pt idx="6">
                  <c:v>7- Yazılar birimlere zamanında havale edilmektedir. / The articles are directed to the departments on time.</c:v>
                </c:pt>
                <c:pt idx="7">
                  <c:v>8- Üniversite Senatosu ve Yönetim Kurulu kararlarının yazılması,dağıtımı ve duyurulması işlemleri yeterlidir. / The decisions of the University Senate and Administrative Board are written, distributed and announced in an adequate way.</c:v>
                </c:pt>
                <c:pt idx="8">
                  <c:v>9- Genel olarak Genel Sekreterlik faaliyetlerinden memnunum. / I am generally satisfied with the operation of the General Secretary.</c:v>
                </c:pt>
                <c:pt idx="9">
                  <c:v>ORTALAMA</c:v>
                </c:pt>
              </c:strCache>
            </c:strRef>
          </c:cat>
          <c:val>
            <c:numRef>
              <c:f>'İDARI 2021'!$D$56:$M$56</c:f>
              <c:numCache>
                <c:formatCode>0%</c:formatCode>
                <c:ptCount val="10"/>
                <c:pt idx="0">
                  <c:v>0.91999999999999993</c:v>
                </c:pt>
                <c:pt idx="1">
                  <c:v>0.93725490196078431</c:v>
                </c:pt>
                <c:pt idx="2">
                  <c:v>0.92941176470588238</c:v>
                </c:pt>
                <c:pt idx="3">
                  <c:v>0.86666666666666659</c:v>
                </c:pt>
                <c:pt idx="4">
                  <c:v>0.87058823529411755</c:v>
                </c:pt>
                <c:pt idx="5">
                  <c:v>0.85882352941176465</c:v>
                </c:pt>
                <c:pt idx="6">
                  <c:v>0.89803921568627454</c:v>
                </c:pt>
                <c:pt idx="7">
                  <c:v>0.88749999999999996</c:v>
                </c:pt>
                <c:pt idx="8">
                  <c:v>0.85490196078431369</c:v>
                </c:pt>
                <c:pt idx="9">
                  <c:v>0.8909897292250234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A5-4168-9397-1FE78B8AEE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31982384"/>
        <c:axId val="2031986960"/>
      </c:barChart>
      <c:catAx>
        <c:axId val="2031982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F2303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1986960"/>
        <c:crosses val="autoZero"/>
        <c:auto val="1"/>
        <c:lblAlgn val="ctr"/>
        <c:lblOffset val="100"/>
        <c:noMultiLvlLbl val="0"/>
      </c:catAx>
      <c:valAx>
        <c:axId val="203198696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t" anchorCtr="0"/>
          <a:lstStyle/>
          <a:p>
            <a:pPr>
              <a:defRPr sz="900" b="0" i="0" u="none" strike="noStrike" kern="1200" baseline="0">
                <a:solidFill>
                  <a:srgbClr val="0F2303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1982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0F2303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rgbClr val="0F2303"/>
                </a:solidFill>
              </a:rPr>
              <a:t>GENEL</a:t>
            </a:r>
            <a:r>
              <a:rPr lang="en-US" baseline="0">
                <a:solidFill>
                  <a:srgbClr val="0F2303"/>
                </a:solidFill>
              </a:rPr>
              <a:t> SEKRETERLİK </a:t>
            </a:r>
            <a:r>
              <a:rPr lang="en-US">
                <a:solidFill>
                  <a:srgbClr val="0F2303"/>
                </a:solidFill>
              </a:rPr>
              <a:t>MEMNUNİYET </a:t>
            </a:r>
          </a:p>
          <a:p>
            <a:pPr>
              <a:defRPr>
                <a:solidFill>
                  <a:srgbClr val="0F2303"/>
                </a:solidFill>
              </a:defRPr>
            </a:pPr>
            <a:r>
              <a:rPr lang="en-US">
                <a:solidFill>
                  <a:srgbClr val="0F2303"/>
                </a:solidFill>
              </a:rPr>
              <a:t>ANKET ANALİZ FORMU -</a:t>
            </a:r>
            <a:r>
              <a:rPr lang="en-US" baseline="0">
                <a:solidFill>
                  <a:srgbClr val="0F2303"/>
                </a:solidFill>
              </a:rPr>
              <a:t> İDARİ</a:t>
            </a:r>
            <a:endParaRPr lang="en-US">
              <a:solidFill>
                <a:srgbClr val="0F2303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0F2303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31982384"/>
        <c:axId val="2031986960"/>
      </c:barChart>
      <c:catAx>
        <c:axId val="2031982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F2303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1986960"/>
        <c:crosses val="autoZero"/>
        <c:auto val="1"/>
        <c:lblAlgn val="ctr"/>
        <c:lblOffset val="100"/>
        <c:noMultiLvlLbl val="0"/>
      </c:catAx>
      <c:valAx>
        <c:axId val="203198696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t" anchorCtr="0"/>
          <a:lstStyle/>
          <a:p>
            <a:pPr>
              <a:defRPr sz="900" b="0" i="0" u="none" strike="noStrike" kern="1200" baseline="0">
                <a:solidFill>
                  <a:srgbClr val="0F2303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1982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0F2303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rgbClr val="0F2303"/>
                </a:solidFill>
              </a:rPr>
              <a:t>GENEL</a:t>
            </a:r>
            <a:r>
              <a:rPr lang="en-US" baseline="0">
                <a:solidFill>
                  <a:srgbClr val="0F2303"/>
                </a:solidFill>
              </a:rPr>
              <a:t> SEKRETERLİK </a:t>
            </a:r>
            <a:r>
              <a:rPr lang="en-US">
                <a:solidFill>
                  <a:srgbClr val="0F2303"/>
                </a:solidFill>
              </a:rPr>
              <a:t>MEMNUNİYET </a:t>
            </a:r>
          </a:p>
          <a:p>
            <a:pPr>
              <a:defRPr>
                <a:solidFill>
                  <a:srgbClr val="0F2303"/>
                </a:solidFill>
              </a:defRPr>
            </a:pPr>
            <a:r>
              <a:rPr lang="en-US">
                <a:solidFill>
                  <a:srgbClr val="0F2303"/>
                </a:solidFill>
              </a:rPr>
              <a:t>ANKET ANALİZ FORMU - AKADEMİ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0F2303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F2303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'AKADEMİ 2021'!$D$36:$M$36</c:f>
              <c:strCache>
                <c:ptCount val="10"/>
                <c:pt idx="0">
                  <c:v>1- Genel Sekretere kolay erişim sağlarım. / I have convenient access to the General Secretary. </c:v>
                </c:pt>
                <c:pt idx="1">
                  <c:v>2- Genel Sekreter Yardımcılarına  kolay erişim sağlarım. / I have convenient access to the Deputy General Secretaries. </c:v>
                </c:pt>
                <c:pt idx="2">
                  <c:v>3- Genel Sekreterlik personeline kolay erişim sağlarım. / I have convenient access to the General Secretary staff. </c:v>
                </c:pt>
                <c:pt idx="3">
                  <c:v>4- Yöneltilen soru/sorun ve taleplere karşı  üslup ve yaklaşımlarından memnunum. / I am satisfied with the way they approach problems, questions and demands.</c:v>
                </c:pt>
                <c:pt idx="4">
                  <c:v>5- Talep ettiğimiz hizmetler için hızlı ve doğru çözümler üretir/bilgilendirir. / They produce quick and accurate solutions, and inform us regarding the services we demand.</c:v>
                </c:pt>
                <c:pt idx="5">
                  <c:v>6- Genel bilgilendirmeler zamanında ve anlaşılır bir biçimde yapılır. /  They make general notifications in a timely and comprehensible manner.</c:v>
                </c:pt>
                <c:pt idx="6">
                  <c:v>7- Yazılar birimlere zamanında havale edilmektedir. / The articles are directed to the departments on time.</c:v>
                </c:pt>
                <c:pt idx="7">
                  <c:v>8- Üniversite Senatosu ve Yönetim Kurulu kararlarının yazılması,dağıtımı ve duyurulması işlemleri yeterlidir. / The decisions of the University Senate and Administrative Board are written, distributed and announced in an adequate way.</c:v>
                </c:pt>
                <c:pt idx="8">
                  <c:v>9- Genel olarak Genel Sekreterlik faaliyetlerinden memnunum. / I am generally satisfied with the operation of the General Secretary.</c:v>
                </c:pt>
                <c:pt idx="9">
                  <c:v>ORTALAMA</c:v>
                </c:pt>
              </c:strCache>
            </c:strRef>
          </c:cat>
          <c:val>
            <c:numRef>
              <c:f>'AKADEMİ 2021'!$D$37:$M$37</c:f>
              <c:numCache>
                <c:formatCode>0%</c:formatCode>
                <c:ptCount val="10"/>
                <c:pt idx="0">
                  <c:v>0.8125</c:v>
                </c:pt>
                <c:pt idx="1">
                  <c:v>0.83125000000000004</c:v>
                </c:pt>
                <c:pt idx="2">
                  <c:v>0.83125000000000004</c:v>
                </c:pt>
                <c:pt idx="3">
                  <c:v>0.75</c:v>
                </c:pt>
                <c:pt idx="4">
                  <c:v>0.75624999999999998</c:v>
                </c:pt>
                <c:pt idx="5">
                  <c:v>0.74375000000000002</c:v>
                </c:pt>
                <c:pt idx="6">
                  <c:v>0.78749999999999998</c:v>
                </c:pt>
                <c:pt idx="7">
                  <c:v>0.76875000000000004</c:v>
                </c:pt>
                <c:pt idx="8">
                  <c:v>0.76249999999999996</c:v>
                </c:pt>
                <c:pt idx="9">
                  <c:v>0.78263888888888888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46-4332-AB52-7769CAB17B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31982384"/>
        <c:axId val="2031986960"/>
      </c:barChart>
      <c:catAx>
        <c:axId val="2031982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F2303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1986960"/>
        <c:crosses val="autoZero"/>
        <c:auto val="1"/>
        <c:lblAlgn val="ctr"/>
        <c:lblOffset val="100"/>
        <c:noMultiLvlLbl val="0"/>
      </c:catAx>
      <c:valAx>
        <c:axId val="203198696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t" anchorCtr="0"/>
          <a:lstStyle/>
          <a:p>
            <a:pPr>
              <a:defRPr sz="900" b="0" i="0" u="none" strike="noStrike" kern="1200" baseline="0">
                <a:solidFill>
                  <a:srgbClr val="0F2303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1982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FC953-42AA-4EE9-BF6A-0E981C5F3E5C}" type="datetimeFigureOut">
              <a:rPr lang="tr-TR" smtClean="0"/>
              <a:t>24.02.2022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F1CBD-092F-46C9-A4DE-6EE6E628FC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7612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F1CBD-092F-46C9-A4DE-6EE6E628FC19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4985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2CFF-777B-4533-A440-4C456B6A9FEA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9844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24.02.2022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346277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09280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19107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5784116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24.02.2022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3034078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24.02.2022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42038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9533345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2059A-8985-41A3-9F35-8DC13894A4E0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548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4D3F-D744-42F9-A266-110B14BD4158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8146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C8BA-DCDD-4E80-B44D-BB4BDA6BC718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8505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7ED0-D0FE-4A09-AE62-4103EA8D2926}" type="datetime1">
              <a:rPr lang="tr-TR" smtClean="0"/>
              <a:t>24.02.2022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8338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2A1D-A539-4378-A6BA-1AA9F3084D39}" type="datetime1">
              <a:rPr lang="tr-TR" smtClean="0"/>
              <a:t>24.02.2022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439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2C6F-6FA5-45C8-ACE4-E5B3D13F24FA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682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0823A-34F6-4D9A-B72C-4420CCCD8E18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724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673C7-9167-4403-8666-44BE39765140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1157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A8A1-43D8-4974-AA28-F99EFBEC3B2D}" type="datetime1">
              <a:rPr lang="tr-TR" smtClean="0"/>
              <a:t>24.02.2022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2238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07C83F0-FC27-43D2-9813-F060C2D9E7A0}" type="datetime1">
              <a:rPr lang="tr-TR" smtClean="0"/>
              <a:t>24.02.2022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270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hdr="0" ftr="0" dt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843808" y="5512332"/>
            <a:ext cx="34563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smtClean="0">
                <a:solidFill>
                  <a:schemeClr val="accent5">
                    <a:lumMod val="50000"/>
                  </a:schemeClr>
                </a:solidFill>
              </a:rPr>
              <a:t>          GENEL SEKRETERLİK</a:t>
            </a:r>
            <a:endParaRPr lang="tr-TR" sz="2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836712"/>
            <a:ext cx="2376264" cy="504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Metin kutusu 44"/>
          <p:cNvSpPr txBox="1"/>
          <p:nvPr/>
        </p:nvSpPr>
        <p:spPr>
          <a:xfrm>
            <a:off x="330546" y="2410020"/>
            <a:ext cx="8554916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 defTabSz="457207">
              <a:spcBef>
                <a:spcPct val="0"/>
              </a:spcBef>
            </a:pPr>
            <a:r>
              <a:rPr lang="tr-TR" sz="3200" b="1" spc="50" dirty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/>
                <a:ea typeface="+mj-ea"/>
                <a:cs typeface="Calibri"/>
              </a:rPr>
              <a:t> 2021 YILI </a:t>
            </a:r>
            <a:endParaRPr lang="en-US" sz="3200" b="1" spc="50" dirty="0">
              <a:ln w="0"/>
              <a:solidFill>
                <a:schemeClr val="tx2">
                  <a:lumMod val="5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Calibri"/>
              <a:ea typeface="+mj-ea"/>
              <a:cs typeface="Calibri"/>
            </a:endParaRPr>
          </a:p>
          <a:p>
            <a:pPr algn="ctr" defTabSz="457207">
              <a:spcBef>
                <a:spcPct val="0"/>
              </a:spcBef>
            </a:pPr>
            <a:r>
              <a:rPr lang="tr-TR" sz="3200" b="1" spc="50" dirty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/>
                <a:ea typeface="+mj-ea"/>
                <a:cs typeface="Calibri"/>
              </a:rPr>
              <a:t>YÖNETİMİN GÖZDEN GEÇİRME TOPLANTISI </a:t>
            </a:r>
          </a:p>
          <a:p>
            <a:pPr algn="ctr" defTabSz="457207">
              <a:spcBef>
                <a:spcPct val="0"/>
              </a:spcBef>
            </a:pPr>
            <a:r>
              <a:rPr lang="tr-TR" sz="3200" b="1" spc="50" dirty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/>
                <a:ea typeface="+mj-ea"/>
                <a:cs typeface="Calibri"/>
              </a:rPr>
              <a:t>(YGG) </a:t>
            </a:r>
            <a:endParaRPr lang="en-US" sz="3200" b="1" spc="50" dirty="0">
              <a:ln w="0"/>
              <a:solidFill>
                <a:schemeClr val="tx2">
                  <a:lumMod val="5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ea typeface="+mj-ea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57669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Metin kutusu 4">
            <a:extLst>
              <a:ext uri="{FF2B5EF4-FFF2-40B4-BE49-F238E27FC236}">
                <a16:creationId xmlns:a16="http://schemas.microsoft.com/office/drawing/2014/main" id="{0983FF85-6A31-41EA-A11A-D71214CBEB4E}"/>
              </a:ext>
            </a:extLst>
          </p:cNvPr>
          <p:cNvSpPr txBox="1"/>
          <p:nvPr/>
        </p:nvSpPr>
        <p:spPr>
          <a:xfrm>
            <a:off x="1986117" y="320820"/>
            <a:ext cx="5471363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GERİBİLDİRİMLERİ</a:t>
            </a:r>
          </a:p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(ANKET ANALİZLERİ)</a:t>
            </a:r>
            <a:endParaRPr lang="en-US" sz="2800" dirty="0">
              <a:solidFill>
                <a:schemeClr val="accent6"/>
              </a:solidFill>
              <a:cs typeface="Calibri" panose="020F0502020204030204"/>
            </a:endParaRPr>
          </a:p>
        </p:txBody>
      </p:sp>
      <p:pic>
        <p:nvPicPr>
          <p:cNvPr id="4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Chart 2"/>
          <p:cNvGraphicFramePr>
            <a:graphicFrameLocks/>
          </p:cNvGraphicFramePr>
          <p:nvPr/>
        </p:nvGraphicFramePr>
        <p:xfrm>
          <a:off x="1541008" y="2028824"/>
          <a:ext cx="6312073" cy="3336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5782931"/>
              </p:ext>
            </p:extLst>
          </p:nvPr>
        </p:nvGraphicFramePr>
        <p:xfrm>
          <a:off x="1541008" y="2028825"/>
          <a:ext cx="6715486" cy="3444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19658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Metin kutusu 4">
            <a:extLst>
              <a:ext uri="{FF2B5EF4-FFF2-40B4-BE49-F238E27FC236}">
                <a16:creationId xmlns:a16="http://schemas.microsoft.com/office/drawing/2014/main" id="{0983FF85-6A31-41EA-A11A-D71214CBEB4E}"/>
              </a:ext>
            </a:extLst>
          </p:cNvPr>
          <p:cNvSpPr txBox="1"/>
          <p:nvPr/>
        </p:nvSpPr>
        <p:spPr>
          <a:xfrm>
            <a:off x="823765" y="476672"/>
            <a:ext cx="7321964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GERİBİLDİRİMLERİ</a:t>
            </a:r>
          </a:p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(HAYATA GEÇİRİLEN ÖNERİLER ve AKSİYON ALINAN ŞİKAYETLER)</a:t>
            </a:r>
            <a:endParaRPr lang="en-US" sz="2800" dirty="0">
              <a:solidFill>
                <a:schemeClr val="accent6"/>
              </a:solidFill>
              <a:cs typeface="Calibri" panose="020F0502020204030204"/>
            </a:endParaRPr>
          </a:p>
        </p:txBody>
      </p:sp>
      <p:pic>
        <p:nvPicPr>
          <p:cNvPr id="4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lo 8">
            <a:extLst>
              <a:ext uri="{FF2B5EF4-FFF2-40B4-BE49-F238E27FC236}">
                <a16:creationId xmlns:a16="http://schemas.microsoft.com/office/drawing/2014/main" id="{400F1050-5732-4B60-86BA-E121C706FD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137209"/>
              </p:ext>
            </p:extLst>
          </p:nvPr>
        </p:nvGraphicFramePr>
        <p:xfrm>
          <a:off x="975947" y="1768912"/>
          <a:ext cx="6667319" cy="3596279"/>
        </p:xfrm>
        <a:graphic>
          <a:graphicData uri="http://schemas.openxmlformats.org/drawingml/2006/table">
            <a:tbl>
              <a:tblPr/>
              <a:tblGrid>
                <a:gridCol w="2372505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2138994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2155820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</a:tblGrid>
              <a:tr h="66269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KONUSU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ÇÖZÜM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SONUÇ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65195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Bazı idari personelin akademisyenlere karşı tutum ve davranışları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sorunlu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Daha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saygın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davranılmalı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Özellikle öğrenci işlerindeki bazı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çalışanların</a:t>
                      </a:r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tutumları hoş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karşılanmamaktadır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r>
                        <a:rPr lang="tr-TR" sz="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tr-T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Konu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Öğrenci İşleri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Müdürü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Sayın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Adalet KULAKSIZ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ile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paylaşılmıştır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Öğrenci İşleri Müdürlüğü</a:t>
                      </a:r>
                      <a:r>
                        <a:rPr lang="en-US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04/10/2021 tarihinde</a:t>
                      </a:r>
                      <a:r>
                        <a:rPr lang="tr-TR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personel</a:t>
                      </a:r>
                      <a:r>
                        <a:rPr lang="en-US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r>
                        <a:rPr lang="tr-TR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ile toplantı </a:t>
                      </a:r>
                      <a:r>
                        <a:rPr lang="en-US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gerçekleşmiştir</a:t>
                      </a:r>
                      <a:r>
                        <a:rPr lang="tr-TR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personele </a:t>
                      </a:r>
                      <a:r>
                        <a:rPr lang="tr-TR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gerekli uyarıları yaptı</a:t>
                      </a:r>
                      <a:r>
                        <a:rPr lang="en-US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ğının</a:t>
                      </a:r>
                      <a:r>
                        <a:rPr lang="en-US" sz="12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bilgisini Genel Sekreterliğe bidirmiştir</a:t>
                      </a:r>
                      <a:r>
                        <a:rPr lang="tr-TR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  <a:tr h="65195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Kullanılan otomasyon programı oldukça eksik. Her ders ekle bırak ve çap işlemlerinde öğrenciler ve öğrenci işleri ile oldukça sorun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yaşanmaktadır</a:t>
                      </a:r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Eksiklikler giderilmeli. Manuel müdahaleler ortadan kaldırı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larak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tam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otomasyon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sağlanmalıdır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Yeni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anlaşmalar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yapılacak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Yeni anlaşmalar yapıldı.</a:t>
                      </a:r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62751"/>
                  </a:ext>
                </a:extLst>
              </a:tr>
              <a:tr h="15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kullanımında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gerekli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hassasiyet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gösterilmeli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Çoğu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WC lerde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neredeyse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tüm musluklar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sürekli</a:t>
                      </a:r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arızalı. 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tr-TR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1/07/2021 tarihinde Destek Hizmetleri Müdürlüğüne mail olarak iletilmiştir. 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Tüm yerleşkelerde WC ve lavabo bataryalarının genel bakımları yapılarak, arızalar gideril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miştir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415262"/>
                  </a:ext>
                </a:extLst>
              </a:tr>
            </a:tbl>
          </a:graphicData>
        </a:graphic>
      </p:graphicFrame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270404"/>
              </p:ext>
            </p:extLst>
          </p:nvPr>
        </p:nvGraphicFramePr>
        <p:xfrm>
          <a:off x="975947" y="5365191"/>
          <a:ext cx="6667318" cy="734023"/>
        </p:xfrm>
        <a:graphic>
          <a:graphicData uri="http://schemas.openxmlformats.org/drawingml/2006/table">
            <a:tbl>
              <a:tblPr/>
              <a:tblGrid>
                <a:gridCol w="2373922">
                  <a:extLst>
                    <a:ext uri="{9D8B030D-6E8A-4147-A177-3AD203B41FA5}">
                      <a16:colId xmlns:a16="http://schemas.microsoft.com/office/drawing/2014/main" val="203075574"/>
                    </a:ext>
                  </a:extLst>
                </a:gridCol>
                <a:gridCol w="2136531">
                  <a:extLst>
                    <a:ext uri="{9D8B030D-6E8A-4147-A177-3AD203B41FA5}">
                      <a16:colId xmlns:a16="http://schemas.microsoft.com/office/drawing/2014/main" val="2421933712"/>
                    </a:ext>
                  </a:extLst>
                </a:gridCol>
                <a:gridCol w="2156865">
                  <a:extLst>
                    <a:ext uri="{9D8B030D-6E8A-4147-A177-3AD203B41FA5}">
                      <a16:colId xmlns:a16="http://schemas.microsoft.com/office/drawing/2014/main" val="2036478549"/>
                    </a:ext>
                  </a:extLst>
                </a:gridCol>
              </a:tblGrid>
              <a:tr h="6075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Üniversite personelinin giriş ve çıkışları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nı</a:t>
                      </a:r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takip edecek bir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otomaston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sistemin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</a:t>
                      </a:r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olmaması ve puantajların manuel yapılması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Temmuz ayında tedarik edilen İK programı kapsamında giriş çıkışlar dijital ve dinamik olarak takip edilecektir.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Bilgi İşlem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Müdürlüğü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ile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toplantı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gerçekleştirilecektir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168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939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742309" y="464778"/>
            <a:ext cx="5659381" cy="80528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4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SÜREKLİ </a:t>
            </a:r>
            <a:r>
              <a:rPr lang="tr-TR" sz="2400" b="1" kern="120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İYİLEŞTİRME </a:t>
            </a:r>
            <a:r>
              <a:rPr lang="tr-TR" sz="2400" b="1" kern="120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ÖNERİLERİ</a:t>
            </a:r>
            <a:endParaRPr lang="en-US" sz="2400" b="1" kern="12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87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91" y="411204"/>
            <a:ext cx="1477697" cy="31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Metin kutusu 65"/>
          <p:cNvSpPr txBox="1"/>
          <p:nvPr/>
        </p:nvSpPr>
        <p:spPr>
          <a:xfrm>
            <a:off x="1277470" y="1270058"/>
            <a:ext cx="786653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smtClean="0">
                <a:solidFill>
                  <a:srgbClr val="0C0D0D"/>
                </a:solidFill>
              </a:rPr>
              <a:t>Kurumsallaşma sürecini pekişterecek;</a:t>
            </a:r>
          </a:p>
          <a:p>
            <a:endParaRPr lang="en-US" smtClean="0">
              <a:solidFill>
                <a:srgbClr val="0C0D0D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mtClean="0">
                <a:solidFill>
                  <a:srgbClr val="0C0D0D"/>
                </a:solidFill>
              </a:rPr>
              <a:t>Hizmet içi eğitim programları yapılması,</a:t>
            </a:r>
          </a:p>
          <a:p>
            <a:endParaRPr lang="en-US" smtClean="0">
              <a:solidFill>
                <a:srgbClr val="0C0D0D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mtClean="0">
                <a:solidFill>
                  <a:srgbClr val="0C0D0D"/>
                </a:solidFill>
              </a:rPr>
              <a:t>Üniversitenin yeşil ve sürdürülebilir kampus hedeflerine ulaşması için gerekli</a:t>
            </a:r>
          </a:p>
          <a:p>
            <a:r>
              <a:rPr lang="en-US" smtClean="0">
                <a:solidFill>
                  <a:srgbClr val="0C0D0D"/>
                </a:solidFill>
              </a:rPr>
              <a:t>süreçlerin gerçekleştirilmesi</a:t>
            </a:r>
          </a:p>
          <a:p>
            <a:endParaRPr lang="en-US" smtClean="0">
              <a:solidFill>
                <a:srgbClr val="0C0D0D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mtClean="0">
                <a:solidFill>
                  <a:srgbClr val="0C0D0D"/>
                </a:solidFill>
              </a:rPr>
              <a:t>Sıfır Atık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mtClean="0">
                <a:solidFill>
                  <a:srgbClr val="0C0D0D"/>
                </a:solidFill>
              </a:rPr>
              <a:t>Kampus ağaçlandırması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mtClean="0">
                <a:solidFill>
                  <a:srgbClr val="0C0D0D"/>
                </a:solidFill>
              </a:rPr>
              <a:t>Yeniden kullanım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mtClean="0">
                <a:solidFill>
                  <a:srgbClr val="0C0D0D"/>
                </a:solidFill>
              </a:rPr>
              <a:t>Enerji verimliliği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mtClean="0">
                <a:solidFill>
                  <a:srgbClr val="0C0D0D"/>
                </a:solidFill>
              </a:rPr>
              <a:t>Yenilenebilir enerji (Güneş Sistemleri) sistemlerinin kurulması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mtClean="0">
                <a:solidFill>
                  <a:srgbClr val="0C0D0D"/>
                </a:solidFill>
              </a:rPr>
              <a:t>Kampus içi peyzaj çalışmaları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mtClean="0">
                <a:solidFill>
                  <a:srgbClr val="0C0D0D"/>
                </a:solidFill>
              </a:rPr>
              <a:t>Personel ve öğrenci yemek kalitesinin iyileştirilmesi için sürekli kontrol ve kalite </a:t>
            </a:r>
          </a:p>
          <a:p>
            <a:r>
              <a:rPr lang="en-US" smtClean="0">
                <a:solidFill>
                  <a:srgbClr val="0C0D0D"/>
                </a:solidFill>
              </a:rPr>
              <a:t>çalışmalarının takibi  </a:t>
            </a:r>
          </a:p>
        </p:txBody>
      </p:sp>
    </p:spTree>
    <p:extLst>
      <p:ext uri="{BB962C8B-B14F-4D97-AF65-F5344CB8AC3E}">
        <p14:creationId xmlns:p14="http://schemas.microsoft.com/office/powerpoint/2010/main" val="2340244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533747" y="537546"/>
            <a:ext cx="4403764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(GZFT) ANALİZİ</a:t>
            </a:r>
            <a:endParaRPr lang="tr-TR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17147"/>
            <a:ext cx="2088232" cy="443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Metin kutusu 4"/>
          <p:cNvSpPr txBox="1"/>
          <p:nvPr/>
        </p:nvSpPr>
        <p:spPr>
          <a:xfrm flipH="1">
            <a:off x="7359650" y="2052638"/>
            <a:ext cx="60325" cy="31115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sz="110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584336"/>
              </p:ext>
            </p:extLst>
          </p:nvPr>
        </p:nvGraphicFramePr>
        <p:xfrm>
          <a:off x="2186661" y="1393732"/>
          <a:ext cx="5097936" cy="4634296"/>
        </p:xfrm>
        <a:graphic>
          <a:graphicData uri="http://schemas.openxmlformats.org/drawingml/2006/table">
            <a:tbl>
              <a:tblPr/>
              <a:tblGrid>
                <a:gridCol w="1216727">
                  <a:extLst>
                    <a:ext uri="{9D8B030D-6E8A-4147-A177-3AD203B41FA5}">
                      <a16:colId xmlns:a16="http://schemas.microsoft.com/office/drawing/2014/main" val="1592204384"/>
                    </a:ext>
                  </a:extLst>
                </a:gridCol>
                <a:gridCol w="1286987">
                  <a:extLst>
                    <a:ext uri="{9D8B030D-6E8A-4147-A177-3AD203B41FA5}">
                      <a16:colId xmlns:a16="http://schemas.microsoft.com/office/drawing/2014/main" val="684559610"/>
                    </a:ext>
                  </a:extLst>
                </a:gridCol>
                <a:gridCol w="1297111">
                  <a:extLst>
                    <a:ext uri="{9D8B030D-6E8A-4147-A177-3AD203B41FA5}">
                      <a16:colId xmlns:a16="http://schemas.microsoft.com/office/drawing/2014/main" val="297239201"/>
                    </a:ext>
                  </a:extLst>
                </a:gridCol>
                <a:gridCol w="1297111">
                  <a:extLst>
                    <a:ext uri="{9D8B030D-6E8A-4147-A177-3AD203B41FA5}">
                      <a16:colId xmlns:a16="http://schemas.microsoft.com/office/drawing/2014/main" val="2874416547"/>
                    </a:ext>
                  </a:extLst>
                </a:gridCol>
              </a:tblGrid>
              <a:tr h="56331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GÜÇLÜ YÖNLER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ZAYIF YÖNLER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FIRSATLAR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TEHDİTLER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6526139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C0D0D"/>
                          </a:solidFill>
                          <a:effectLst/>
                          <a:latin typeface="Times New Roman" panose="02020603050405020304" pitchFamily="18" charset="0"/>
                        </a:rPr>
                        <a:t>G1-Tecrübeli Kadro, Mesleki uzmanlığa sahip personel yapısı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C0D0D"/>
                          </a:solidFill>
                          <a:effectLst/>
                          <a:latin typeface="Times New Roman" panose="02020603050405020304" pitchFamily="18" charset="0"/>
                        </a:rPr>
                        <a:t>Z1- Kapı kartı uygulmasının İnsan Kaynakları yazılım sistemi ile entegre yapılmamış olması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C0D0D"/>
                          </a:solidFill>
                          <a:effectLst/>
                          <a:latin typeface="Times New Roman" panose="02020603050405020304" pitchFamily="18" charset="0"/>
                        </a:rPr>
                        <a:t>F1-Üst yönetim desteği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C0D0D"/>
                          </a:solidFill>
                          <a:effectLst/>
                          <a:latin typeface="Times New Roman" panose="02020603050405020304" pitchFamily="18" charset="0"/>
                        </a:rPr>
                        <a:t>T1-Kurum ve Kuruluşlardan istenilen süreli işlerin gecikmesi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854956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C0D0D"/>
                          </a:solidFill>
                          <a:effectLst/>
                          <a:latin typeface="Times New Roman" panose="02020603050405020304" pitchFamily="18" charset="0"/>
                        </a:rPr>
                        <a:t>G2-Yeterli Çalışma Alanı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C0D0D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C0D0D"/>
                          </a:solidFill>
                          <a:effectLst/>
                          <a:latin typeface="Times New Roman" panose="02020603050405020304" pitchFamily="18" charset="0"/>
                        </a:rPr>
                        <a:t>F2-Mütevelli Heyeti Desteği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C0D0D"/>
                          </a:solidFill>
                          <a:effectLst/>
                          <a:latin typeface="Times New Roman" panose="02020603050405020304" pitchFamily="18" charset="0"/>
                        </a:rPr>
                        <a:t>T2-Genç bir Üniversite olması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603513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C0D0D"/>
                          </a:solidFill>
                          <a:effectLst/>
                          <a:latin typeface="Times New Roman" panose="02020603050405020304" pitchFamily="18" charset="0"/>
                        </a:rPr>
                        <a:t>G3-Personelin Lisans ve lisansüstü mezunu olması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C0D0D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C0D0D"/>
                          </a:solidFill>
                          <a:effectLst/>
                          <a:latin typeface="Times New Roman" panose="02020603050405020304" pitchFamily="18" charset="0"/>
                        </a:rPr>
                        <a:t>F3-Kamu kurum ve kuruluşlarıyla iyi iletişim içinde olunması (Kurum anlaşmaları, Protokoller vb.)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C0D0D"/>
                          </a:solidFill>
                          <a:effectLst/>
                          <a:latin typeface="Times New Roman" panose="02020603050405020304" pitchFamily="18" charset="0"/>
                        </a:rPr>
                        <a:t>T3- Covid 19 Pandemi sürecinde bazı personelin karantinada bulunması.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208994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C0D0D"/>
                          </a:solidFill>
                          <a:effectLst/>
                          <a:latin typeface="Times New Roman" panose="02020603050405020304" pitchFamily="18" charset="0"/>
                        </a:rPr>
                        <a:t>G4- Genel Sekreter Yardımcılarının bulunması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C0D0D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C0D0D"/>
                          </a:solidFill>
                          <a:effectLst/>
                          <a:latin typeface="Times New Roman" panose="02020603050405020304" pitchFamily="18" charset="0"/>
                        </a:rPr>
                        <a:t>F4- Bütün birimlerin ve her personelin görev ve işlerini sürekli denetimdeymiş gibi yapması</a:t>
                      </a:r>
                      <a:br>
                        <a:rPr lang="en-US" sz="1200" b="0" i="0" u="none" strike="noStrike">
                          <a:solidFill>
                            <a:srgbClr val="0C0D0D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en-US" sz="1200" b="0" i="0" u="none" strike="noStrike">
                        <a:solidFill>
                          <a:srgbClr val="0C0D0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C0D0D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340024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C0D0D"/>
                          </a:solidFill>
                          <a:effectLst/>
                          <a:latin typeface="Times New Roman" panose="02020603050405020304" pitchFamily="18" charset="0"/>
                        </a:rPr>
                        <a:t>G5- İdari personel sayısının artması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C0D0D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>
                          <a:solidFill>
                            <a:srgbClr val="0C0D0D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C0D0D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724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984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076429" y="423861"/>
            <a:ext cx="5076628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BEKLENTİLERİ</a:t>
            </a:r>
            <a:endParaRPr lang="tr-TR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</p:txBody>
      </p:sp>
      <p:pic>
        <p:nvPicPr>
          <p:cNvPr id="8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598442"/>
              </p:ext>
            </p:extLst>
          </p:nvPr>
        </p:nvGraphicFramePr>
        <p:xfrm>
          <a:off x="1835696" y="1089213"/>
          <a:ext cx="5640869" cy="53250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2752">
                  <a:extLst>
                    <a:ext uri="{9D8B030D-6E8A-4147-A177-3AD203B41FA5}">
                      <a16:colId xmlns:a16="http://schemas.microsoft.com/office/drawing/2014/main" val="3936338003"/>
                    </a:ext>
                  </a:extLst>
                </a:gridCol>
                <a:gridCol w="1841521">
                  <a:extLst>
                    <a:ext uri="{9D8B030D-6E8A-4147-A177-3AD203B41FA5}">
                      <a16:colId xmlns:a16="http://schemas.microsoft.com/office/drawing/2014/main" val="1799071918"/>
                    </a:ext>
                  </a:extLst>
                </a:gridCol>
                <a:gridCol w="1996596">
                  <a:extLst>
                    <a:ext uri="{9D8B030D-6E8A-4147-A177-3AD203B41FA5}">
                      <a16:colId xmlns:a16="http://schemas.microsoft.com/office/drawing/2014/main" val="3072589991"/>
                    </a:ext>
                  </a:extLst>
                </a:gridCol>
              </a:tblGrid>
              <a:tr h="1924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solidFill>
                            <a:srgbClr val="C00000"/>
                          </a:solidFill>
                          <a:effectLst/>
                        </a:rPr>
                        <a:t>PAYDAŞ ADI</a:t>
                      </a:r>
                      <a:endParaRPr lang="en-US" sz="9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1" marR="8151" marT="8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solidFill>
                            <a:srgbClr val="C00000"/>
                          </a:solidFill>
                          <a:effectLst/>
                        </a:rPr>
                        <a:t>PAYDAŞ NEDENİ</a:t>
                      </a:r>
                      <a:endParaRPr lang="en-US" sz="9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1" marR="8151" marT="8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solidFill>
                            <a:srgbClr val="C00000"/>
                          </a:solidFill>
                          <a:effectLst/>
                        </a:rPr>
                        <a:t>PAYDAŞ BEKLENTİSİ</a:t>
                      </a:r>
                      <a:endParaRPr lang="en-US" sz="9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1" marR="8151" marT="8151" marB="0" anchor="ctr"/>
                </a:tc>
                <a:extLst>
                  <a:ext uri="{0D108BD9-81ED-4DB2-BD59-A6C34878D82A}">
                    <a16:rowId xmlns:a16="http://schemas.microsoft.com/office/drawing/2014/main" val="1935976378"/>
                  </a:ext>
                </a:extLst>
              </a:tr>
              <a:tr h="8124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solidFill>
                            <a:srgbClr val="0F2303"/>
                          </a:solidFill>
                          <a:effectLst/>
                        </a:rPr>
                        <a:t>Rektörlük</a:t>
                      </a:r>
                      <a:endParaRPr lang="en-US" sz="1000" b="0" i="0" u="none" strike="noStrike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1" marR="8151" marT="8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0F2303"/>
                          </a:solidFill>
                          <a:effectLst/>
                        </a:rPr>
                        <a:t>Mevzuat</a:t>
                      </a:r>
                      <a:endParaRPr lang="en-US" sz="900" b="0" i="0" u="none" strike="noStrike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1" marR="8151" marT="8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0F2303"/>
                          </a:solidFill>
                          <a:effectLst/>
                        </a:rPr>
                        <a:t>İşlerin zamanında ve doğru şekilde yerine getirilmesi</a:t>
                      </a:r>
                      <a:endParaRPr lang="en-US" sz="900" b="0" i="0" u="none" strike="noStrike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1" marR="8151" marT="8151" marB="0" anchor="ctr"/>
                </a:tc>
                <a:extLst>
                  <a:ext uri="{0D108BD9-81ED-4DB2-BD59-A6C34878D82A}">
                    <a16:rowId xmlns:a16="http://schemas.microsoft.com/office/drawing/2014/main" val="2852277817"/>
                  </a:ext>
                </a:extLst>
              </a:tr>
              <a:tr h="8124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solidFill>
                            <a:srgbClr val="0F2303"/>
                          </a:solidFill>
                          <a:effectLst/>
                        </a:rPr>
                        <a:t>Genel Sekreterlik çalışanları</a:t>
                      </a:r>
                      <a:endParaRPr lang="en-US" sz="1000" b="0" i="0" u="none" strike="noStrike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1" marR="8151" marT="8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0F2303"/>
                          </a:solidFill>
                          <a:effectLst/>
                        </a:rPr>
                        <a:t>Hizmeti Üreten</a:t>
                      </a:r>
                      <a:endParaRPr lang="en-US" sz="900" b="0" i="0" u="none" strike="noStrike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1" marR="8151" marT="8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0F2303"/>
                          </a:solidFill>
                          <a:effectLst/>
                        </a:rPr>
                        <a:t>Motivasyon, kariyer,ücret, devamlılık</a:t>
                      </a:r>
                      <a:endParaRPr lang="en-US" sz="900" b="0" i="0" u="none" strike="noStrike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1" marR="8151" marT="8151" marB="0" anchor="ctr"/>
                </a:tc>
                <a:extLst>
                  <a:ext uri="{0D108BD9-81ED-4DB2-BD59-A6C34878D82A}">
                    <a16:rowId xmlns:a16="http://schemas.microsoft.com/office/drawing/2014/main" val="615573142"/>
                  </a:ext>
                </a:extLst>
              </a:tr>
              <a:tr h="434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solidFill>
                            <a:srgbClr val="0F2303"/>
                          </a:solidFill>
                          <a:effectLst/>
                        </a:rPr>
                        <a:t> Tüm Akademik Kadro</a:t>
                      </a:r>
                      <a:endParaRPr lang="en-US" sz="1000" b="0" i="0" u="none" strike="noStrike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1" marR="8151" marT="8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0F2303"/>
                          </a:solidFill>
                          <a:effectLst/>
                        </a:rPr>
                        <a:t>Hizmet alan</a:t>
                      </a:r>
                      <a:endParaRPr lang="en-US" sz="900" b="0" i="0" u="none" strike="noStrike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1" marR="8151" marT="8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0F2303"/>
                          </a:solidFill>
                          <a:effectLst/>
                        </a:rPr>
                        <a:t>Hizmet ve talebin yerine getirilmesi</a:t>
                      </a:r>
                      <a:endParaRPr lang="en-US" sz="900" b="0" i="0" u="none" strike="noStrike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1" marR="8151" marT="8151" marB="0" anchor="ctr"/>
                </a:tc>
                <a:extLst>
                  <a:ext uri="{0D108BD9-81ED-4DB2-BD59-A6C34878D82A}">
                    <a16:rowId xmlns:a16="http://schemas.microsoft.com/office/drawing/2014/main" val="1071493505"/>
                  </a:ext>
                </a:extLst>
              </a:tr>
              <a:tr h="434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solidFill>
                            <a:srgbClr val="0F2303"/>
                          </a:solidFill>
                          <a:effectLst/>
                        </a:rPr>
                        <a:t> Tüm İdari Birimler</a:t>
                      </a:r>
                      <a:endParaRPr lang="en-US" sz="1000" b="0" i="0" u="none" strike="noStrike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1" marR="8151" marT="8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0F2303"/>
                          </a:solidFill>
                          <a:effectLst/>
                        </a:rPr>
                        <a:t>Hizmet alan</a:t>
                      </a:r>
                      <a:endParaRPr lang="en-US" sz="900" b="0" i="0" u="none" strike="noStrike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1" marR="8151" marT="8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0F2303"/>
                          </a:solidFill>
                          <a:effectLst/>
                        </a:rPr>
                        <a:t>Hizmet ve talebin yerine getirilmesi</a:t>
                      </a:r>
                      <a:endParaRPr lang="en-US" sz="900" b="0" i="0" u="none" strike="noStrike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1" marR="8151" marT="8151" marB="0" anchor="ctr"/>
                </a:tc>
                <a:extLst>
                  <a:ext uri="{0D108BD9-81ED-4DB2-BD59-A6C34878D82A}">
                    <a16:rowId xmlns:a16="http://schemas.microsoft.com/office/drawing/2014/main" val="3868470185"/>
                  </a:ext>
                </a:extLst>
              </a:tr>
              <a:tr h="8124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solidFill>
                            <a:srgbClr val="0F2303"/>
                          </a:solidFill>
                          <a:effectLst/>
                        </a:rPr>
                        <a:t>Öğrenciler</a:t>
                      </a:r>
                      <a:endParaRPr lang="en-US" sz="1000" b="0" i="0" u="none" strike="noStrike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1" marR="8151" marT="8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0F2303"/>
                          </a:solidFill>
                          <a:effectLst/>
                        </a:rPr>
                        <a:t>Hizmet alan</a:t>
                      </a:r>
                      <a:endParaRPr lang="en-US" sz="900" b="0" i="0" u="none" strike="noStrike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1" marR="8151" marT="8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0F2303"/>
                          </a:solidFill>
                          <a:effectLst/>
                        </a:rPr>
                        <a:t>Hizmet</a:t>
                      </a:r>
                      <a:endParaRPr lang="en-US" sz="900" b="0" i="0" u="none" strike="noStrike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1" marR="8151" marT="8151" marB="0" anchor="ctr"/>
                </a:tc>
                <a:extLst>
                  <a:ext uri="{0D108BD9-81ED-4DB2-BD59-A6C34878D82A}">
                    <a16:rowId xmlns:a16="http://schemas.microsoft.com/office/drawing/2014/main" val="4181151399"/>
                  </a:ext>
                </a:extLst>
              </a:tr>
              <a:tr h="8124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solidFill>
                            <a:srgbClr val="0F2303"/>
                          </a:solidFill>
                          <a:effectLst/>
                        </a:rPr>
                        <a:t>Tüm Kamu Kurum ve Kuruluşları</a:t>
                      </a:r>
                      <a:endParaRPr lang="en-US" sz="1000" b="0" i="0" u="none" strike="noStrike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1" marR="8151" marT="8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0F2303"/>
                          </a:solidFill>
                          <a:effectLst/>
                        </a:rPr>
                        <a:t>Mevzuat / Hizmet</a:t>
                      </a:r>
                      <a:endParaRPr lang="en-US" sz="900" b="0" i="0" u="none" strike="noStrike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1" marR="8151" marT="8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0F2303"/>
                          </a:solidFill>
                          <a:effectLst/>
                        </a:rPr>
                        <a:t>Bilgi / Belge İstemi</a:t>
                      </a:r>
                      <a:endParaRPr lang="en-US" sz="900" b="0" i="0" u="none" strike="noStrike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1" marR="8151" marT="8151" marB="0" anchor="ctr"/>
                </a:tc>
                <a:extLst>
                  <a:ext uri="{0D108BD9-81ED-4DB2-BD59-A6C34878D82A}">
                    <a16:rowId xmlns:a16="http://schemas.microsoft.com/office/drawing/2014/main" val="355896438"/>
                  </a:ext>
                </a:extLst>
              </a:tr>
              <a:tr h="10138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0F2303"/>
                          </a:solidFill>
                          <a:effectLst/>
                        </a:rPr>
                        <a:t>Yükseköğretim Kalite Kurulu</a:t>
                      </a:r>
                      <a:endParaRPr lang="en-US" sz="900" b="0" i="0" u="none" strike="noStrike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1" marR="8151" marT="8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0F2303"/>
                          </a:solidFill>
                          <a:effectLst/>
                        </a:rPr>
                        <a:t>ABÜ İç Kalite Güvence Sisteminin oluşturulması ve ABÜ iç kalite güvencesinin artırılması</a:t>
                      </a:r>
                      <a:endParaRPr lang="en-US" sz="900" b="0" i="0" u="none" strike="noStrike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1" marR="8151" marT="81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solidFill>
                            <a:srgbClr val="0F2303"/>
                          </a:solidFill>
                          <a:effectLst/>
                        </a:rPr>
                        <a:t>Düzenli olarak KİDR, Kurumsal Dış Değerlendirme ve Kurumsal Akreditasyon süreçlerinde işbirliği</a:t>
                      </a:r>
                      <a:endParaRPr lang="en-US" sz="900" b="0" i="0" u="none" strike="noStrike">
                        <a:solidFill>
                          <a:srgbClr val="0F230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51" marR="8151" marT="8151" marB="0" anchor="ctr"/>
                </a:tc>
                <a:extLst>
                  <a:ext uri="{0D108BD9-81ED-4DB2-BD59-A6C34878D82A}">
                    <a16:rowId xmlns:a16="http://schemas.microsoft.com/office/drawing/2014/main" val="14362957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9836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Metin kutusu 4">
            <a:extLst>
              <a:ext uri="{FF2B5EF4-FFF2-40B4-BE49-F238E27FC236}">
                <a16:creationId xmlns:a16="http://schemas.microsoft.com/office/drawing/2014/main" id="{57C0E41D-3DD4-4068-B64C-DBA801AC6D69}"/>
              </a:ext>
            </a:extLst>
          </p:cNvPr>
          <p:cNvSpPr txBox="1"/>
          <p:nvPr/>
        </p:nvSpPr>
        <p:spPr>
          <a:xfrm>
            <a:off x="471160" y="761596"/>
            <a:ext cx="8201679" cy="5886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MEVCUT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KAYNAK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LAR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ve </a:t>
            </a:r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İHTİYA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ÇLAR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(FİZİKİ, MALZEME, TEÇHİZAT, EKİPMAN vb.)</a:t>
            </a:r>
            <a:endParaRPr lang="en-US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65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89" y="332656"/>
            <a:ext cx="1607689" cy="428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6" name="Tablo 65">
            <a:extLst>
              <a:ext uri="{FF2B5EF4-FFF2-40B4-BE49-F238E27FC236}">
                <a16:creationId xmlns:a16="http://schemas.microsoft.com/office/drawing/2014/main" id="{8304B644-425E-4186-B593-E25613CE91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289064"/>
              </p:ext>
            </p:extLst>
          </p:nvPr>
        </p:nvGraphicFramePr>
        <p:xfrm>
          <a:off x="1696178" y="1385082"/>
          <a:ext cx="5472441" cy="5327150"/>
        </p:xfrm>
        <a:graphic>
          <a:graphicData uri="http://schemas.openxmlformats.org/drawingml/2006/table">
            <a:tbl>
              <a:tblPr/>
              <a:tblGrid>
                <a:gridCol w="1041192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1101315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1109978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  <a:gridCol w="1109978">
                  <a:extLst>
                    <a:ext uri="{9D8B030D-6E8A-4147-A177-3AD203B41FA5}">
                      <a16:colId xmlns:a16="http://schemas.microsoft.com/office/drawing/2014/main" val="3383282758"/>
                    </a:ext>
                  </a:extLst>
                </a:gridCol>
                <a:gridCol w="1109978">
                  <a:extLst>
                    <a:ext uri="{9D8B030D-6E8A-4147-A177-3AD203B41FA5}">
                      <a16:colId xmlns:a16="http://schemas.microsoft.com/office/drawing/2014/main" val="494559924"/>
                    </a:ext>
                  </a:extLst>
                </a:gridCol>
              </a:tblGrid>
              <a:tr h="56331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 ADI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BİRİMİ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MEVCUT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İHTİYAÇ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İHTİYAÇ NEDENİ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Bilgisayar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Printer </a:t>
                      </a:r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62751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Kağıt Öğütücü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415262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855125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291738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409110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061239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738203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513874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29262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300749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431289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661676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796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94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Metin kutusu 4">
            <a:extLst>
              <a:ext uri="{FF2B5EF4-FFF2-40B4-BE49-F238E27FC236}">
                <a16:creationId xmlns:a16="http://schemas.microsoft.com/office/drawing/2014/main" id="{57C0E41D-3DD4-4068-B64C-DBA801AC6D69}"/>
              </a:ext>
            </a:extLst>
          </p:cNvPr>
          <p:cNvSpPr txBox="1"/>
          <p:nvPr/>
        </p:nvSpPr>
        <p:spPr>
          <a:xfrm>
            <a:off x="1570007" y="344252"/>
            <a:ext cx="5901761" cy="9221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MEVCUT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KAYNAK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LAR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ve </a:t>
            </a:r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İHTİYA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ÇLAR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(TEKNOLOJİK, YAZILIM, DONANIM vb.)</a:t>
            </a:r>
            <a:endParaRPr lang="en-US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65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78" y="245892"/>
            <a:ext cx="1569900" cy="333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6" name="Tablo 65">
            <a:extLst>
              <a:ext uri="{FF2B5EF4-FFF2-40B4-BE49-F238E27FC236}">
                <a16:creationId xmlns:a16="http://schemas.microsoft.com/office/drawing/2014/main" id="{4E4BC37B-8B6C-4421-8472-B24C6619D2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970766"/>
              </p:ext>
            </p:extLst>
          </p:nvPr>
        </p:nvGraphicFramePr>
        <p:xfrm>
          <a:off x="1696178" y="1385082"/>
          <a:ext cx="5472441" cy="5231359"/>
        </p:xfrm>
        <a:graphic>
          <a:graphicData uri="http://schemas.openxmlformats.org/drawingml/2006/table">
            <a:tbl>
              <a:tblPr/>
              <a:tblGrid>
                <a:gridCol w="1041192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1101315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1109978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  <a:gridCol w="1109978">
                  <a:extLst>
                    <a:ext uri="{9D8B030D-6E8A-4147-A177-3AD203B41FA5}">
                      <a16:colId xmlns:a16="http://schemas.microsoft.com/office/drawing/2014/main" val="3383282758"/>
                    </a:ext>
                  </a:extLst>
                </a:gridCol>
                <a:gridCol w="1109978">
                  <a:extLst>
                    <a:ext uri="{9D8B030D-6E8A-4147-A177-3AD203B41FA5}">
                      <a16:colId xmlns:a16="http://schemas.microsoft.com/office/drawing/2014/main" val="494559924"/>
                    </a:ext>
                  </a:extLst>
                </a:gridCol>
              </a:tblGrid>
              <a:tr h="56331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 ADI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BİRİMİ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MEVCUT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İHTİYAÇ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İHTİYAÇ NEDENİ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UBS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62751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415262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855125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291738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409110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061239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738203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513874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29262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300749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431289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661676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796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165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Metin kutusu 4">
            <a:extLst>
              <a:ext uri="{FF2B5EF4-FFF2-40B4-BE49-F238E27FC236}">
                <a16:creationId xmlns:a16="http://schemas.microsoft.com/office/drawing/2014/main" id="{57C0E41D-3DD4-4068-B64C-DBA801AC6D69}"/>
              </a:ext>
            </a:extLst>
          </p:cNvPr>
          <p:cNvSpPr txBox="1"/>
          <p:nvPr/>
        </p:nvSpPr>
        <p:spPr>
          <a:xfrm>
            <a:off x="1789470" y="157316"/>
            <a:ext cx="5869859" cy="10795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MEVCUT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KAYNAK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LAR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ve </a:t>
            </a:r>
            <a:r>
              <a:rPr lang="en-US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İHTİYA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ÇLAR</a:t>
            </a:r>
          </a:p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(İŞ GÜCÜ-İNSAN KAYNAĞI)</a:t>
            </a:r>
            <a:endParaRPr lang="en-US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65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78" y="304675"/>
            <a:ext cx="1690292" cy="35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6" name="Tablo 65">
            <a:extLst>
              <a:ext uri="{FF2B5EF4-FFF2-40B4-BE49-F238E27FC236}">
                <a16:creationId xmlns:a16="http://schemas.microsoft.com/office/drawing/2014/main" id="{0F23ED71-2D0A-4A91-BB06-5711D16008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555093"/>
              </p:ext>
            </p:extLst>
          </p:nvPr>
        </p:nvGraphicFramePr>
        <p:xfrm>
          <a:off x="1696178" y="1385082"/>
          <a:ext cx="5472441" cy="5320942"/>
        </p:xfrm>
        <a:graphic>
          <a:graphicData uri="http://schemas.openxmlformats.org/drawingml/2006/table">
            <a:tbl>
              <a:tblPr/>
              <a:tblGrid>
                <a:gridCol w="1041192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1101315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1109978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  <a:gridCol w="1109978">
                  <a:extLst>
                    <a:ext uri="{9D8B030D-6E8A-4147-A177-3AD203B41FA5}">
                      <a16:colId xmlns:a16="http://schemas.microsoft.com/office/drawing/2014/main" val="3383282758"/>
                    </a:ext>
                  </a:extLst>
                </a:gridCol>
                <a:gridCol w="1109978">
                  <a:extLst>
                    <a:ext uri="{9D8B030D-6E8A-4147-A177-3AD203B41FA5}">
                      <a16:colId xmlns:a16="http://schemas.microsoft.com/office/drawing/2014/main" val="494559924"/>
                    </a:ext>
                  </a:extLst>
                </a:gridCol>
              </a:tblGrid>
              <a:tr h="48016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 ADI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BİRİMİ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MEVCUT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İHTİYAÇ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İHTİYAÇ NEDENİ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4100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Genel Sekreter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  <a:tr h="61386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Genel Sekreter Yardımcısı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62751"/>
                  </a:ext>
                </a:extLst>
              </a:tr>
              <a:tr h="6138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Genel Sekreter Asistanı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415262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855125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291738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409110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061239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738203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513874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29262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300749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431289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661676"/>
                  </a:ext>
                </a:extLst>
              </a:tr>
              <a:tr h="2842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796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389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014023" y="525848"/>
            <a:ext cx="5265420" cy="8458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SKORU YÜKSEK OLAN </a:t>
            </a:r>
            <a:r>
              <a:rPr lang="tr-TR" sz="2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ve AKSİYON 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GEREKTİREN </a:t>
            </a: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RİS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KLER</a:t>
            </a:r>
            <a:endParaRPr lang="en-US" sz="2800" b="1" kern="12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>
              <a:spcAft>
                <a:spcPts val="600"/>
              </a:spcAft>
            </a:pPr>
            <a:endParaRPr lang="en-US"/>
          </a:p>
        </p:txBody>
      </p:sp>
      <p:sp>
        <p:nvSpPr>
          <p:cNvPr id="12" name="143 Metin kutusu"/>
          <p:cNvSpPr txBox="1"/>
          <p:nvPr/>
        </p:nvSpPr>
        <p:spPr>
          <a:xfrm>
            <a:off x="266700" y="2288576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143 Metin kutusu"/>
          <p:cNvSpPr txBox="1"/>
          <p:nvPr/>
        </p:nvSpPr>
        <p:spPr>
          <a:xfrm>
            <a:off x="266700" y="2450501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143 Metin kutusu"/>
          <p:cNvSpPr txBox="1"/>
          <p:nvPr/>
        </p:nvSpPr>
        <p:spPr>
          <a:xfrm>
            <a:off x="266700" y="2288576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143 Metin kutusu"/>
          <p:cNvSpPr txBox="1"/>
          <p:nvPr/>
        </p:nvSpPr>
        <p:spPr>
          <a:xfrm>
            <a:off x="266700" y="2450501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9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850642"/>
              </p:ext>
            </p:extLst>
          </p:nvPr>
        </p:nvGraphicFramePr>
        <p:xfrm>
          <a:off x="545122" y="1801446"/>
          <a:ext cx="8203223" cy="20269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3521804200"/>
                    </a:ext>
                  </a:extLst>
                </a:gridCol>
                <a:gridCol w="6374422">
                  <a:extLst>
                    <a:ext uri="{9D8B030D-6E8A-4147-A177-3AD203B41FA5}">
                      <a16:colId xmlns:a16="http://schemas.microsoft.com/office/drawing/2014/main" val="27841125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Riskin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</a:t>
                      </a:r>
                      <a:r>
                        <a:rPr lang="tr-TR" baseline="0">
                          <a:solidFill>
                            <a:srgbClr val="0C0D0D"/>
                          </a:solidFill>
                        </a:rPr>
                        <a:t>Tanımı </a:t>
                      </a:r>
                      <a:r>
                        <a:rPr lang="tr-TR" baseline="0" smtClean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smtClean="0">
                          <a:solidFill>
                            <a:srgbClr val="0C0D0D"/>
                          </a:solidFill>
                        </a:rPr>
                        <a:t>Z1- Kapı kartı uygulmasının İnsan Kaynakları yazılım sistemi ile entegre yapılmamış olması</a:t>
                      </a:r>
                      <a:endParaRPr lang="tr-TR" smtClean="0">
                        <a:solidFill>
                          <a:srgbClr val="0C0D0D"/>
                        </a:solidFill>
                      </a:endParaRPr>
                    </a:p>
                    <a:p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863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Termin Tarihi 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rgbClr val="0F2303"/>
                          </a:solidFill>
                        </a:rPr>
                        <a:t>1/03/2022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Sorumlu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Birim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rgbClr val="0F2303"/>
                          </a:solidFill>
                        </a:rPr>
                        <a:t>Bilgi İşlem</a:t>
                      </a:r>
                      <a:r>
                        <a:rPr lang="en-US" baseline="0" smtClean="0">
                          <a:solidFill>
                            <a:srgbClr val="0F2303"/>
                          </a:solidFill>
                        </a:rPr>
                        <a:t> Müdürlüğü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400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Önleyici Faaliyet 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mtClean="0">
                          <a:solidFill>
                            <a:srgbClr val="0F2303"/>
                          </a:solidFill>
                        </a:rPr>
                        <a:t>Bilgi işlem ile konu ile ilgili toplantı yapılması planlanmaktadır.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09038"/>
                  </a:ext>
                </a:extLst>
              </a:tr>
            </a:tbl>
          </a:graphicData>
        </a:graphic>
      </p:graphicFrame>
      <p:graphicFrame>
        <p:nvGraphicFramePr>
          <p:cNvPr id="11" name="Tablo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561925"/>
              </p:ext>
            </p:extLst>
          </p:nvPr>
        </p:nvGraphicFramePr>
        <p:xfrm>
          <a:off x="545122" y="3828366"/>
          <a:ext cx="8161157" cy="197709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19423">
                  <a:extLst>
                    <a:ext uri="{9D8B030D-6E8A-4147-A177-3AD203B41FA5}">
                      <a16:colId xmlns:a16="http://schemas.microsoft.com/office/drawing/2014/main" val="3521804200"/>
                    </a:ext>
                  </a:extLst>
                </a:gridCol>
                <a:gridCol w="6341734">
                  <a:extLst>
                    <a:ext uri="{9D8B030D-6E8A-4147-A177-3AD203B41FA5}">
                      <a16:colId xmlns:a16="http://schemas.microsoft.com/office/drawing/2014/main" val="2784112581"/>
                    </a:ext>
                  </a:extLst>
                </a:gridCol>
              </a:tblGrid>
              <a:tr h="879817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Riskin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</a:t>
                      </a:r>
                      <a:r>
                        <a:rPr lang="tr-TR" baseline="0">
                          <a:solidFill>
                            <a:srgbClr val="0C0D0D"/>
                          </a:solidFill>
                        </a:rPr>
                        <a:t>Tanımı </a:t>
                      </a:r>
                      <a:r>
                        <a:rPr lang="tr-TR" baseline="0" smtClean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mtClean="0">
                          <a:solidFill>
                            <a:srgbClr val="0F2303"/>
                          </a:solidFill>
                        </a:rPr>
                        <a:t>İdari personelin motivasyon eksikliği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863686"/>
                  </a:ext>
                </a:extLst>
              </a:tr>
              <a:tr h="356814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Termin Tarihi 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rgbClr val="0F2303"/>
                          </a:solidFill>
                        </a:rPr>
                        <a:t>30-03-2022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95391"/>
                  </a:ext>
                </a:extLst>
              </a:tr>
              <a:tr h="356814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Sorumlu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Birim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rgbClr val="0F2303"/>
                          </a:solidFill>
                        </a:rPr>
                        <a:t>İnsan Kaynakları Müdürlüğü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400847"/>
                  </a:ext>
                </a:extLst>
              </a:tr>
              <a:tr h="356814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Önleyici Faaliyet 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mtClean="0">
                          <a:solidFill>
                            <a:srgbClr val="0F2303"/>
                          </a:solidFill>
                        </a:rPr>
                        <a:t>İ</a:t>
                      </a:r>
                      <a:r>
                        <a:rPr lang="en-US" smtClean="0">
                          <a:solidFill>
                            <a:srgbClr val="0F2303"/>
                          </a:solidFill>
                        </a:rPr>
                        <a:t>nsan</a:t>
                      </a:r>
                      <a:r>
                        <a:rPr lang="en-US" baseline="0" smtClean="0">
                          <a:solidFill>
                            <a:srgbClr val="0F2303"/>
                          </a:solidFill>
                        </a:rPr>
                        <a:t> Kaynakları Müdürlüğü</a:t>
                      </a:r>
                      <a:r>
                        <a:rPr lang="tr-TR" smtClean="0">
                          <a:solidFill>
                            <a:srgbClr val="0F2303"/>
                          </a:solidFill>
                        </a:rPr>
                        <a:t> ile toplantı gerçekleştirilecektir.</a:t>
                      </a:r>
                      <a:endParaRPr lang="tr-TR" dirty="0">
                        <a:solidFill>
                          <a:srgbClr val="0F2303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09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730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Metin kutusu 4">
            <a:extLst>
              <a:ext uri="{FF2B5EF4-FFF2-40B4-BE49-F238E27FC236}">
                <a16:creationId xmlns:a16="http://schemas.microsoft.com/office/drawing/2014/main" id="{0983FF85-6A31-41EA-A11A-D71214CBEB4E}"/>
              </a:ext>
            </a:extLst>
          </p:cNvPr>
          <p:cNvSpPr txBox="1"/>
          <p:nvPr/>
        </p:nvSpPr>
        <p:spPr>
          <a:xfrm>
            <a:off x="1986117" y="320820"/>
            <a:ext cx="5471363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GERİBİLDİRİMLERİ</a:t>
            </a:r>
          </a:p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(ANKET ANALİZLERİ)</a:t>
            </a:r>
            <a:endParaRPr lang="en-US" sz="2800" dirty="0">
              <a:solidFill>
                <a:schemeClr val="accent6"/>
              </a:solidFill>
              <a:cs typeface="Calibri" panose="020F0502020204030204"/>
            </a:endParaRPr>
          </a:p>
        </p:txBody>
      </p:sp>
      <p:pic>
        <p:nvPicPr>
          <p:cNvPr id="4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2557624"/>
              </p:ext>
            </p:extLst>
          </p:nvPr>
        </p:nvGraphicFramePr>
        <p:xfrm>
          <a:off x="1397673" y="2122953"/>
          <a:ext cx="6648250" cy="3511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66700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Metin kutusu 4">
            <a:extLst>
              <a:ext uri="{FF2B5EF4-FFF2-40B4-BE49-F238E27FC236}">
                <a16:creationId xmlns:a16="http://schemas.microsoft.com/office/drawing/2014/main" id="{0983FF85-6A31-41EA-A11A-D71214CBEB4E}"/>
              </a:ext>
            </a:extLst>
          </p:cNvPr>
          <p:cNvSpPr txBox="1"/>
          <p:nvPr/>
        </p:nvSpPr>
        <p:spPr>
          <a:xfrm>
            <a:off x="1986117" y="320820"/>
            <a:ext cx="5471363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GERİBİLDİRİMLERİ</a:t>
            </a:r>
          </a:p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(ANKET ANALİZLERİ)</a:t>
            </a:r>
            <a:endParaRPr lang="en-US" sz="2800" dirty="0">
              <a:solidFill>
                <a:schemeClr val="accent6"/>
              </a:solidFill>
              <a:cs typeface="Calibri" panose="020F0502020204030204"/>
            </a:endParaRPr>
          </a:p>
        </p:txBody>
      </p:sp>
      <p:pic>
        <p:nvPicPr>
          <p:cNvPr id="4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1805187"/>
              </p:ext>
            </p:extLst>
          </p:nvPr>
        </p:nvGraphicFramePr>
        <p:xfrm>
          <a:off x="1541008" y="2028824"/>
          <a:ext cx="6312073" cy="3336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837047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Özel 2">
      <a:dk1>
        <a:srgbClr val="8AD0D5"/>
      </a:dk1>
      <a:lt1>
        <a:sysClr val="window" lastClr="FFFFFF"/>
      </a:lt1>
      <a:dk2>
        <a:srgbClr val="1E5155"/>
      </a:dk2>
      <a:lt2>
        <a:srgbClr val="BFBFBF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594</TotalTime>
  <Words>609</Words>
  <Application>Microsoft Office PowerPoint</Application>
  <PresentationFormat>Ekran Gösterisi (4:3)</PresentationFormat>
  <Paragraphs>265</Paragraphs>
  <Slides>12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Wingdings 3</vt:lpstr>
      <vt:lpstr>İyon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 YILI  YGG SUNUMU  MEZUNLAR OFİSİ ve KARİYER GELİŞTİRME KOORDİNATÖRLÜĞÜ SÜRECİ  30/12/2019</dc:title>
  <dc:creator>Ali Engin DORUM</dc:creator>
  <cp:lastModifiedBy>Zeynep Aydın</cp:lastModifiedBy>
  <cp:revision>77</cp:revision>
  <dcterms:created xsi:type="dcterms:W3CDTF">2020-01-20T10:44:30Z</dcterms:created>
  <dcterms:modified xsi:type="dcterms:W3CDTF">2022-02-24T08:02:11Z</dcterms:modified>
</cp:coreProperties>
</file>