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365" r:id="rId2"/>
    <p:sldId id="366" r:id="rId3"/>
    <p:sldId id="367" r:id="rId4"/>
    <p:sldId id="368" r:id="rId5"/>
    <p:sldId id="369" r:id="rId6"/>
    <p:sldId id="370" r:id="rId7"/>
    <p:sldId id="363" r:id="rId8"/>
    <p:sldId id="364" r:id="rId9"/>
    <p:sldId id="371" r:id="rId10"/>
    <p:sldId id="372" r:id="rId11"/>
    <p:sldId id="373" r:id="rId12"/>
    <p:sldId id="374" r:id="rId13"/>
    <p:sldId id="353" r:id="rId14"/>
    <p:sldId id="358" r:id="rId15"/>
    <p:sldId id="352" r:id="rId16"/>
    <p:sldId id="375" r:id="rId17"/>
    <p:sldId id="376" r:id="rId18"/>
    <p:sldId id="377" r:id="rId19"/>
    <p:sldId id="380" r:id="rId20"/>
    <p:sldId id="381" r:id="rId21"/>
    <p:sldId id="360" r:id="rId22"/>
    <p:sldId id="361" r:id="rId23"/>
    <p:sldId id="362" r:id="rId24"/>
    <p:sldId id="378" r:id="rId25"/>
    <p:sldId id="379"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365"/>
          </p14:sldIdLst>
        </p14:section>
        <p14:section name="Başlıksız Bölüm" id="{29ED5E7A-0C58-4AF1-A401-2AB9E7D510F4}">
          <p14:sldIdLst>
            <p14:sldId id="366"/>
            <p14:sldId id="367"/>
            <p14:sldId id="368"/>
            <p14:sldId id="369"/>
            <p14:sldId id="370"/>
            <p14:sldId id="363"/>
            <p14:sldId id="364"/>
            <p14:sldId id="371"/>
            <p14:sldId id="372"/>
            <p14:sldId id="373"/>
            <p14:sldId id="374"/>
            <p14:sldId id="353"/>
            <p14:sldId id="358"/>
            <p14:sldId id="352"/>
            <p14:sldId id="375"/>
            <p14:sldId id="376"/>
            <p14:sldId id="377"/>
            <p14:sldId id="380"/>
            <p14:sldId id="381"/>
            <p14:sldId id="360"/>
            <p14:sldId id="361"/>
            <p14:sldId id="362"/>
            <p14:sldId id="378"/>
            <p14:sldId id="3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699"/>
  </p:normalViewPr>
  <p:slideViewPr>
    <p:cSldViewPr snapToGrid="0">
      <p:cViewPr varScale="1">
        <p:scale>
          <a:sx n="103" d="100"/>
          <a:sy n="103" d="100"/>
        </p:scale>
        <p:origin x="1784" y="4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23.02.2022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23.02.2022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23.02.2022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23.02.2022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23.02.2022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23.02.2022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24027" y="5326980"/>
            <a:ext cx="4767954" cy="430887"/>
          </a:xfrm>
          <a:prstGeom prst="rect">
            <a:avLst/>
          </a:prstGeom>
          <a:noFill/>
        </p:spPr>
        <p:txBody>
          <a:bodyPr wrap="square" rtlCol="0">
            <a:spAutoFit/>
          </a:bodyPr>
          <a:lstStyle/>
          <a:p>
            <a:r>
              <a:rPr lang="tr-TR" sz="2200" b="1" dirty="0">
                <a:solidFill>
                  <a:schemeClr val="accent5">
                    <a:lumMod val="50000"/>
                  </a:schemeClr>
                </a:solidFill>
              </a:rPr>
              <a:t>GASTRONOMİ VE MUTFAK SANATLARI</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388445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nvGraphicFramePr>
        <p:xfrm>
          <a:off x="545122" y="1801446"/>
          <a:ext cx="8203223" cy="202184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u="none" strike="noStrike" kern="1200" dirty="0">
                          <a:solidFill>
                            <a:srgbClr val="0F2303"/>
                          </a:solidFill>
                          <a:effectLst/>
                          <a:latin typeface="+mn-lt"/>
                          <a:ea typeface="+mn-ea"/>
                          <a:cs typeface="+mn-cs"/>
                        </a:rPr>
                        <a:t>Sektör profesyonelleri ile olan ilişkilerin istenilen seviyede olmaması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01.06.2021</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Gastronomi ve Mutfak Sanatları Bölüm Başkanlığı</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0" i="0" u="none" strike="noStrike" kern="1200" dirty="0">
                          <a:solidFill>
                            <a:srgbClr val="0F2303"/>
                          </a:solidFill>
                          <a:effectLst/>
                          <a:latin typeface="+mn-lt"/>
                          <a:ea typeface="+mn-ea"/>
                          <a:cs typeface="+mn-cs"/>
                        </a:rPr>
                        <a:t>Geleceğin Turizmcileri Programı İşbirliği, Sektör Temsilcileri ile online buluşmalar</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94007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nvGraphicFramePr>
        <p:xfrm>
          <a:off x="545122" y="1801446"/>
          <a:ext cx="8203223" cy="202184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u="none" strike="noStrike" kern="1200" dirty="0">
                          <a:solidFill>
                            <a:srgbClr val="0F2303"/>
                          </a:solidFill>
                          <a:effectLst/>
                          <a:latin typeface="+mn-lt"/>
                          <a:ea typeface="+mn-ea"/>
                          <a:cs typeface="+mn-cs"/>
                        </a:rPr>
                        <a:t>Alanda faaliyet gösteren Sivil Toplum Kuruluşları ile olan ilişkilerin yetersiz kalması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31.12.2021</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Gastronomi ve Mutfak Sanatları Bölümü</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0" i="0" u="none" strike="noStrike" kern="1200" dirty="0">
                          <a:solidFill>
                            <a:srgbClr val="0F2303"/>
                          </a:solidFill>
                          <a:effectLst/>
                          <a:latin typeface="+mn-lt"/>
                          <a:ea typeface="+mn-ea"/>
                          <a:cs typeface="+mn-cs"/>
                        </a:rPr>
                        <a:t>Turizm Uygulama ve Araştırma Merkezi kuruldu. Konunun takibi devam etmektedir.</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584353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nvGraphicFramePr>
        <p:xfrm>
          <a:off x="545122" y="180144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u="none" strike="noStrike" kern="1200" dirty="0">
                          <a:solidFill>
                            <a:srgbClr val="0F2303"/>
                          </a:solidFill>
                          <a:effectLst/>
                          <a:latin typeface="+mn-lt"/>
                          <a:ea typeface="+mn-ea"/>
                          <a:cs typeface="+mn-cs"/>
                        </a:rPr>
                        <a:t>Fuar gezileri ve alan ile ilgili düzenlenen etkinliklerin yetersiz kalması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31.12.2021</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Gastronomi ve Mutfak Sanatları</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0" i="0" u="none" strike="noStrike" kern="1200" dirty="0">
                          <a:solidFill>
                            <a:srgbClr val="0F2303"/>
                          </a:solidFill>
                          <a:effectLst/>
                          <a:latin typeface="+mn-lt"/>
                          <a:ea typeface="+mn-ea"/>
                          <a:cs typeface="+mn-cs"/>
                        </a:rPr>
                        <a:t>Alan gezileri ve fuar katılımları gerçekleştirildi.</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292290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 name="Resim 1">
            <a:extLst>
              <a:ext uri="{FF2B5EF4-FFF2-40B4-BE49-F238E27FC236}">
                <a16:creationId xmlns:a16="http://schemas.microsoft.com/office/drawing/2014/main" id="{CD3C1720-0BCC-9145-BFDA-AEB2C42A19B3}"/>
              </a:ext>
            </a:extLst>
          </p:cNvPr>
          <p:cNvPicPr>
            <a:picLocks noChangeAspect="1"/>
          </p:cNvPicPr>
          <p:nvPr/>
        </p:nvPicPr>
        <p:blipFill>
          <a:blip r:embed="rId3"/>
          <a:stretch>
            <a:fillRect/>
          </a:stretch>
        </p:blipFill>
        <p:spPr>
          <a:xfrm>
            <a:off x="778475" y="1930399"/>
            <a:ext cx="7352271" cy="4099697"/>
          </a:xfrm>
          <a:prstGeom prst="rect">
            <a:avLst/>
          </a:prstGeom>
        </p:spPr>
      </p:pic>
    </p:spTree>
    <p:extLst>
      <p:ext uri="{BB962C8B-B14F-4D97-AF65-F5344CB8AC3E}">
        <p14:creationId xmlns:p14="http://schemas.microsoft.com/office/powerpoint/2010/main" val="1666700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C087BF63-5873-9D4C-9235-7A40A56A2315}"/>
              </a:ext>
            </a:extLst>
          </p:cNvPr>
          <p:cNvSpPr txBox="1"/>
          <p:nvPr/>
        </p:nvSpPr>
        <p:spPr>
          <a:xfrm>
            <a:off x="1334530" y="2879124"/>
            <a:ext cx="6586151" cy="212686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a:solidFill>
                  <a:srgbClr val="0F2303"/>
                </a:solidFill>
              </a:rPr>
              <a:t>Birimimize şikayet sistemi üzerinden gelen öneri şikayet bulunmamaktadır.</a:t>
            </a:r>
          </a:p>
          <a:p>
            <a:pPr>
              <a:lnSpc>
                <a:spcPct val="150000"/>
              </a:lnSpc>
            </a:pPr>
            <a:endParaRPr lang="tr-TR" dirty="0">
              <a:solidFill>
                <a:srgbClr val="0F2303"/>
              </a:solidFill>
            </a:endParaRPr>
          </a:p>
          <a:p>
            <a:pPr marL="285750" indent="-285750">
              <a:lnSpc>
                <a:spcPct val="150000"/>
              </a:lnSpc>
              <a:buFont typeface="Arial" panose="020B0604020202020204" pitchFamily="34" charset="0"/>
              <a:buChar char="•"/>
            </a:pPr>
            <a:r>
              <a:rPr lang="tr-TR" dirty="0">
                <a:solidFill>
                  <a:srgbClr val="0F2303"/>
                </a:solidFill>
              </a:rPr>
              <a:t>Anketlere gelen yorumlar neticesinde ilgili </a:t>
            </a:r>
            <a:r>
              <a:rPr lang="tr-TR" dirty="0" err="1">
                <a:solidFill>
                  <a:srgbClr val="0F2303"/>
                </a:solidFill>
              </a:rPr>
              <a:t>AAP’ler</a:t>
            </a:r>
            <a:r>
              <a:rPr lang="tr-TR" dirty="0">
                <a:solidFill>
                  <a:srgbClr val="0F2303"/>
                </a:solidFill>
              </a:rPr>
              <a:t> yerine getirilmiştir.</a:t>
            </a:r>
          </a:p>
        </p:txBody>
      </p:sp>
    </p:spTree>
    <p:extLst>
      <p:ext uri="{BB962C8B-B14F-4D97-AF65-F5344CB8AC3E}">
        <p14:creationId xmlns:p14="http://schemas.microsoft.com/office/powerpoint/2010/main" val="380593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a:extLst>
              <a:ext uri="{FF2B5EF4-FFF2-40B4-BE49-F238E27FC236}">
                <a16:creationId xmlns:a16="http://schemas.microsoft.com/office/drawing/2014/main" id="{1DE73226-6195-CA46-8C63-5207ED8D81DC}"/>
              </a:ext>
            </a:extLst>
          </p:cNvPr>
          <p:cNvSpPr txBox="1"/>
          <p:nvPr/>
        </p:nvSpPr>
        <p:spPr>
          <a:xfrm>
            <a:off x="1161535" y="2026508"/>
            <a:ext cx="6722076" cy="369332"/>
          </a:xfrm>
          <a:prstGeom prst="rect">
            <a:avLst/>
          </a:prstGeom>
          <a:noFill/>
        </p:spPr>
        <p:txBody>
          <a:bodyPr wrap="square" rtlCol="0">
            <a:spAutoFit/>
          </a:bodyPr>
          <a:lstStyle/>
          <a:p>
            <a:pPr marL="285750" indent="-285750">
              <a:buFont typeface="Arial" panose="020B0604020202020204" pitchFamily="34" charset="0"/>
              <a:buChar char="•"/>
            </a:pPr>
            <a:r>
              <a:rPr lang="tr-TR" dirty="0">
                <a:solidFill>
                  <a:srgbClr val="0F2303"/>
                </a:solidFill>
              </a:rPr>
              <a:t>Birimimize açılan düzeltici faaliyet bulunmamaktadır.</a:t>
            </a:r>
          </a:p>
        </p:txBody>
      </p:sp>
    </p:spTree>
    <p:extLst>
      <p:ext uri="{BB962C8B-B14F-4D97-AF65-F5344CB8AC3E}">
        <p14:creationId xmlns:p14="http://schemas.microsoft.com/office/powerpoint/2010/main" val="1082165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a:extLst>
              <a:ext uri="{FF2B5EF4-FFF2-40B4-BE49-F238E27FC236}">
                <a16:creationId xmlns:a16="http://schemas.microsoft.com/office/drawing/2014/main" id="{096B48E4-CBD3-3A4C-A052-906313BB4575}"/>
              </a:ext>
            </a:extLst>
          </p:cNvPr>
          <p:cNvPicPr>
            <a:picLocks noChangeAspect="1"/>
          </p:cNvPicPr>
          <p:nvPr/>
        </p:nvPicPr>
        <p:blipFill>
          <a:blip r:embed="rId3"/>
          <a:stretch>
            <a:fillRect/>
          </a:stretch>
        </p:blipFill>
        <p:spPr>
          <a:xfrm>
            <a:off x="1419425" y="1669027"/>
            <a:ext cx="6425513" cy="4752059"/>
          </a:xfrm>
          <a:prstGeom prst="rect">
            <a:avLst/>
          </a:prstGeom>
        </p:spPr>
      </p:pic>
    </p:spTree>
    <p:extLst>
      <p:ext uri="{BB962C8B-B14F-4D97-AF65-F5344CB8AC3E}">
        <p14:creationId xmlns:p14="http://schemas.microsoft.com/office/powerpoint/2010/main" val="2858179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BDCA0CFA-9349-214C-AF9E-A5A6FF7E392B}"/>
              </a:ext>
            </a:extLst>
          </p:cNvPr>
          <p:cNvSpPr txBox="1"/>
          <p:nvPr/>
        </p:nvSpPr>
        <p:spPr>
          <a:xfrm>
            <a:off x="939112" y="1937743"/>
            <a:ext cx="7488195" cy="32778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a:solidFill>
                  <a:srgbClr val="0F2303"/>
                </a:solidFill>
              </a:rPr>
              <a:t>ABU geleceğin turizmcileri projesi sayesinde Fatih Kamil Yavuz gastronomi ve mutfak sanatları bölümünde öğrenimine başlamıştır. </a:t>
            </a:r>
          </a:p>
          <a:p>
            <a:pPr marL="285750" indent="-285750">
              <a:lnSpc>
                <a:spcPct val="150000"/>
              </a:lnSpc>
              <a:buFont typeface="Arial" panose="020B0604020202020204" pitchFamily="34" charset="0"/>
              <a:buChar char="•"/>
            </a:pPr>
            <a:r>
              <a:rPr lang="tr-TR" dirty="0">
                <a:solidFill>
                  <a:srgbClr val="0F2303"/>
                </a:solidFill>
              </a:rPr>
              <a:t>Öğrencilerle her sömestr sonunda değerlendirme toplantıları yapılmaktadır.</a:t>
            </a:r>
          </a:p>
          <a:p>
            <a:pPr marL="285750" indent="-285750">
              <a:lnSpc>
                <a:spcPct val="150000"/>
              </a:lnSpc>
              <a:buFont typeface="Arial" panose="020B0604020202020204" pitchFamily="34" charset="0"/>
              <a:buChar char="•"/>
            </a:pPr>
            <a:r>
              <a:rPr lang="tr-TR" dirty="0">
                <a:solidFill>
                  <a:srgbClr val="0F2303"/>
                </a:solidFill>
              </a:rPr>
              <a:t>Seçmeli ders havuzu, öğrencinin beklenti ve istekleri doğrultusunda güncellendi.</a:t>
            </a:r>
          </a:p>
          <a:p>
            <a:pPr marL="285750" indent="-285750">
              <a:lnSpc>
                <a:spcPct val="150000"/>
              </a:lnSpc>
              <a:buFont typeface="Arial" panose="020B0604020202020204" pitchFamily="34" charset="0"/>
              <a:buChar char="•"/>
            </a:pPr>
            <a:r>
              <a:rPr lang="tr-TR" dirty="0">
                <a:solidFill>
                  <a:srgbClr val="0F2303"/>
                </a:solidFill>
              </a:rPr>
              <a:t>Sektörden konuk hocalar davet edildi.</a:t>
            </a:r>
          </a:p>
          <a:p>
            <a:pPr marL="285750" indent="-285750">
              <a:lnSpc>
                <a:spcPct val="150000"/>
              </a:lnSpc>
              <a:buFont typeface="Arial" panose="020B0604020202020204" pitchFamily="34" charset="0"/>
              <a:buChar char="•"/>
            </a:pPr>
            <a:r>
              <a:rPr lang="tr-TR" dirty="0">
                <a:solidFill>
                  <a:srgbClr val="0F2303"/>
                </a:solidFill>
              </a:rPr>
              <a:t>IREX ile işbirliği (konuk şef ve malzeme </a:t>
            </a:r>
            <a:r>
              <a:rPr lang="tr-TR" dirty="0" err="1">
                <a:solidFill>
                  <a:srgbClr val="0F2303"/>
                </a:solidFill>
              </a:rPr>
              <a:t>tedariği</a:t>
            </a:r>
            <a:r>
              <a:rPr lang="tr-TR" dirty="0">
                <a:solidFill>
                  <a:srgbClr val="0F2303"/>
                </a:solidFill>
              </a:rPr>
              <a:t> vs.)</a:t>
            </a: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2103425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7E619482-A8DF-3446-B470-BA01140EE069}"/>
              </a:ext>
            </a:extLst>
          </p:cNvPr>
          <p:cNvSpPr txBox="1"/>
          <p:nvPr/>
        </p:nvSpPr>
        <p:spPr>
          <a:xfrm>
            <a:off x="951470" y="2286000"/>
            <a:ext cx="7278130" cy="25423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a:solidFill>
                  <a:srgbClr val="0F2303"/>
                </a:solidFill>
              </a:rPr>
              <a:t>Turizm Çalışmaları Uygulama ve Araştırma Merkezi kuruldu.</a:t>
            </a:r>
          </a:p>
          <a:p>
            <a:pPr marL="285750" indent="-285750">
              <a:lnSpc>
                <a:spcPct val="150000"/>
              </a:lnSpc>
              <a:buFont typeface="Arial" panose="020B0604020202020204" pitchFamily="34" charset="0"/>
              <a:buChar char="•"/>
            </a:pPr>
            <a:r>
              <a:rPr lang="tr-TR" dirty="0">
                <a:solidFill>
                  <a:srgbClr val="0F2303"/>
                </a:solidFill>
              </a:rPr>
              <a:t>2209-A Üniversite Öğrencileri Araştırma Projeleri Desteği kapsamında</a:t>
            </a:r>
          </a:p>
          <a:p>
            <a:pPr marL="742950" lvl="1" indent="-285750">
              <a:lnSpc>
                <a:spcPct val="150000"/>
              </a:lnSpc>
              <a:buFont typeface="Arial" panose="020B0604020202020204" pitchFamily="34" charset="0"/>
              <a:buChar char="•"/>
            </a:pPr>
            <a:r>
              <a:rPr lang="tr-TR" dirty="0" err="1">
                <a:solidFill>
                  <a:srgbClr val="0F2303"/>
                </a:solidFill>
              </a:rPr>
              <a:t>Covid</a:t>
            </a:r>
            <a:r>
              <a:rPr lang="tr-TR" dirty="0">
                <a:solidFill>
                  <a:srgbClr val="0F2303"/>
                </a:solidFill>
              </a:rPr>
              <a:t> 19’un Turizm Öğrencilerinin Akademik ve </a:t>
            </a:r>
            <a:r>
              <a:rPr lang="tr-TR" dirty="0" err="1">
                <a:solidFill>
                  <a:srgbClr val="0F2303"/>
                </a:solidFill>
              </a:rPr>
              <a:t>Psiko</a:t>
            </a:r>
            <a:r>
              <a:rPr lang="tr-TR" dirty="0">
                <a:solidFill>
                  <a:srgbClr val="0F2303"/>
                </a:solidFill>
              </a:rPr>
              <a:t>-Sosyal Durumu Üzerindeki Etkisi</a:t>
            </a:r>
          </a:p>
          <a:p>
            <a:pPr marL="285750" indent="-285750">
              <a:lnSpc>
                <a:spcPct val="150000"/>
              </a:lnSpc>
              <a:buFont typeface="Arial" panose="020B0604020202020204" pitchFamily="34" charset="0"/>
              <a:buChar char="•"/>
            </a:pPr>
            <a:endParaRPr lang="tr-TR" dirty="0">
              <a:solidFill>
                <a:srgbClr val="0F2303"/>
              </a:solidFill>
            </a:endParaRPr>
          </a:p>
          <a:p>
            <a:pPr marL="285750" indent="-285750">
              <a:lnSpc>
                <a:spcPct val="150000"/>
              </a:lnSpc>
              <a:buFont typeface="Arial" panose="020B0604020202020204" pitchFamily="34" charset="0"/>
              <a:buChar char="•"/>
            </a:pPr>
            <a:endParaRPr lang="tr-TR" dirty="0"/>
          </a:p>
        </p:txBody>
      </p:sp>
    </p:spTree>
    <p:extLst>
      <p:ext uri="{BB962C8B-B14F-4D97-AF65-F5344CB8AC3E}">
        <p14:creationId xmlns:p14="http://schemas.microsoft.com/office/powerpoint/2010/main" val="4291079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7E619482-A8DF-3446-B470-BA01140EE069}"/>
              </a:ext>
            </a:extLst>
          </p:cNvPr>
          <p:cNvSpPr txBox="1"/>
          <p:nvPr/>
        </p:nvSpPr>
        <p:spPr>
          <a:xfrm>
            <a:off x="932935" y="1604513"/>
            <a:ext cx="7278130" cy="586635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a:solidFill>
                  <a:srgbClr val="0F2303"/>
                </a:solidFill>
              </a:rPr>
              <a:t>TÜBİTAK 1001</a:t>
            </a:r>
          </a:p>
          <a:p>
            <a:pPr marL="742950" lvl="1" indent="-285750">
              <a:lnSpc>
                <a:spcPct val="150000"/>
              </a:lnSpc>
              <a:buFont typeface="Arial" panose="020B0604020202020204" pitchFamily="34" charset="0"/>
              <a:buChar char="•"/>
            </a:pPr>
            <a:r>
              <a:rPr lang="tr-TR" dirty="0" err="1">
                <a:solidFill>
                  <a:srgbClr val="0F2303"/>
                </a:solidFill>
              </a:rPr>
              <a:t>Stevia</a:t>
            </a:r>
            <a:r>
              <a:rPr lang="tr-TR" dirty="0">
                <a:solidFill>
                  <a:srgbClr val="0F2303"/>
                </a:solidFill>
              </a:rPr>
              <a:t> </a:t>
            </a:r>
            <a:r>
              <a:rPr lang="tr-TR" dirty="0" err="1">
                <a:solidFill>
                  <a:srgbClr val="0F2303"/>
                </a:solidFill>
              </a:rPr>
              <a:t>Rebaudiana</a:t>
            </a:r>
            <a:r>
              <a:rPr lang="tr-TR" dirty="0">
                <a:solidFill>
                  <a:srgbClr val="0F2303"/>
                </a:solidFill>
              </a:rPr>
              <a:t> Bitkisinin Yeni Tekniklerle </a:t>
            </a:r>
            <a:r>
              <a:rPr lang="tr-TR" dirty="0" err="1">
                <a:solidFill>
                  <a:srgbClr val="0F2303"/>
                </a:solidFill>
              </a:rPr>
              <a:t>Ekstraksiyonu</a:t>
            </a:r>
            <a:r>
              <a:rPr lang="tr-TR" dirty="0">
                <a:solidFill>
                  <a:srgbClr val="0F2303"/>
                </a:solidFill>
              </a:rPr>
              <a:t> Ve </a:t>
            </a:r>
            <a:r>
              <a:rPr lang="tr-TR" dirty="0" err="1">
                <a:solidFill>
                  <a:srgbClr val="0F2303"/>
                </a:solidFill>
              </a:rPr>
              <a:t>Ekstraktından</a:t>
            </a:r>
            <a:r>
              <a:rPr lang="tr-TR" dirty="0">
                <a:solidFill>
                  <a:srgbClr val="0F2303"/>
                </a:solidFill>
              </a:rPr>
              <a:t> Farklı </a:t>
            </a:r>
            <a:r>
              <a:rPr lang="tr-TR" dirty="0" err="1">
                <a:solidFill>
                  <a:srgbClr val="0F2303"/>
                </a:solidFill>
              </a:rPr>
              <a:t>Fermentasyon</a:t>
            </a:r>
            <a:r>
              <a:rPr lang="tr-TR" dirty="0">
                <a:solidFill>
                  <a:srgbClr val="0F2303"/>
                </a:solidFill>
              </a:rPr>
              <a:t> Teknikleriyle </a:t>
            </a:r>
            <a:r>
              <a:rPr lang="tr-TR" dirty="0" err="1">
                <a:solidFill>
                  <a:srgbClr val="0F2303"/>
                </a:solidFill>
              </a:rPr>
              <a:t>Inülinaz</a:t>
            </a:r>
            <a:r>
              <a:rPr lang="tr-TR" dirty="0">
                <a:solidFill>
                  <a:srgbClr val="0F2303"/>
                </a:solidFill>
              </a:rPr>
              <a:t> ve </a:t>
            </a:r>
            <a:r>
              <a:rPr lang="tr-TR" dirty="0" err="1">
                <a:solidFill>
                  <a:srgbClr val="0F2303"/>
                </a:solidFill>
              </a:rPr>
              <a:t>Fruktooligosakkarit</a:t>
            </a:r>
            <a:r>
              <a:rPr lang="tr-TR" dirty="0">
                <a:solidFill>
                  <a:srgbClr val="0F2303"/>
                </a:solidFill>
              </a:rPr>
              <a:t> Üretimi, İleri </a:t>
            </a:r>
            <a:r>
              <a:rPr lang="tr-TR" dirty="0" err="1">
                <a:solidFill>
                  <a:srgbClr val="0F2303"/>
                </a:solidFill>
              </a:rPr>
              <a:t>Kromatografik</a:t>
            </a:r>
            <a:r>
              <a:rPr lang="tr-TR" dirty="0">
                <a:solidFill>
                  <a:srgbClr val="0F2303"/>
                </a:solidFill>
              </a:rPr>
              <a:t> Yöntemlerle Saflaştırılan ve Tanımlanan Bileşenlerinin Kolon Kanserinde Moleküler </a:t>
            </a:r>
            <a:r>
              <a:rPr lang="tr-TR" dirty="0" err="1">
                <a:solidFill>
                  <a:srgbClr val="0F2303"/>
                </a:solidFill>
              </a:rPr>
              <a:t>Mekanistik</a:t>
            </a:r>
            <a:r>
              <a:rPr lang="tr-TR" dirty="0">
                <a:solidFill>
                  <a:srgbClr val="0F2303"/>
                </a:solidFill>
              </a:rPr>
              <a:t> Çalışmaları</a:t>
            </a:r>
          </a:p>
          <a:p>
            <a:pPr marL="742950" lvl="1" indent="-285750">
              <a:lnSpc>
                <a:spcPct val="150000"/>
              </a:lnSpc>
              <a:buFont typeface="Arial" panose="020B0604020202020204" pitchFamily="34" charset="0"/>
              <a:buChar char="•"/>
            </a:pPr>
            <a:r>
              <a:rPr lang="tr-TR" dirty="0" err="1">
                <a:solidFill>
                  <a:srgbClr val="0F2303"/>
                </a:solidFill>
              </a:rPr>
              <a:t>Stevia</a:t>
            </a:r>
            <a:r>
              <a:rPr lang="tr-TR" dirty="0">
                <a:solidFill>
                  <a:srgbClr val="0F2303"/>
                </a:solidFill>
              </a:rPr>
              <a:t> </a:t>
            </a:r>
            <a:r>
              <a:rPr lang="tr-TR" dirty="0" err="1">
                <a:solidFill>
                  <a:srgbClr val="0F2303"/>
                </a:solidFill>
              </a:rPr>
              <a:t>Rebaudiana</a:t>
            </a:r>
            <a:r>
              <a:rPr lang="tr-TR" dirty="0">
                <a:solidFill>
                  <a:srgbClr val="0F2303"/>
                </a:solidFill>
              </a:rPr>
              <a:t> Bitkisinin Yeni Tekniklerle </a:t>
            </a:r>
            <a:r>
              <a:rPr lang="tr-TR" dirty="0" err="1">
                <a:solidFill>
                  <a:srgbClr val="0F2303"/>
                </a:solidFill>
              </a:rPr>
              <a:t>Ekstraksiyonu</a:t>
            </a:r>
            <a:r>
              <a:rPr lang="tr-TR" dirty="0">
                <a:solidFill>
                  <a:srgbClr val="0F2303"/>
                </a:solidFill>
              </a:rPr>
              <a:t> Ve </a:t>
            </a:r>
            <a:r>
              <a:rPr lang="tr-TR" dirty="0" err="1">
                <a:solidFill>
                  <a:srgbClr val="0F2303"/>
                </a:solidFill>
              </a:rPr>
              <a:t>Ekstraktından</a:t>
            </a:r>
            <a:r>
              <a:rPr lang="tr-TR" dirty="0">
                <a:solidFill>
                  <a:srgbClr val="0F2303"/>
                </a:solidFill>
              </a:rPr>
              <a:t> Farklı </a:t>
            </a:r>
            <a:r>
              <a:rPr lang="tr-TR" dirty="0" err="1">
                <a:solidFill>
                  <a:srgbClr val="0F2303"/>
                </a:solidFill>
              </a:rPr>
              <a:t>Fermentasyon</a:t>
            </a:r>
            <a:r>
              <a:rPr lang="tr-TR" dirty="0">
                <a:solidFill>
                  <a:srgbClr val="0F2303"/>
                </a:solidFill>
              </a:rPr>
              <a:t> Teknikleriyle </a:t>
            </a:r>
            <a:r>
              <a:rPr lang="tr-TR" dirty="0" err="1">
                <a:solidFill>
                  <a:srgbClr val="0F2303"/>
                </a:solidFill>
              </a:rPr>
              <a:t>Inülinaz</a:t>
            </a:r>
            <a:r>
              <a:rPr lang="tr-TR" dirty="0">
                <a:solidFill>
                  <a:srgbClr val="0F2303"/>
                </a:solidFill>
              </a:rPr>
              <a:t> ve </a:t>
            </a:r>
            <a:r>
              <a:rPr lang="tr-TR" dirty="0" err="1">
                <a:solidFill>
                  <a:srgbClr val="0F2303"/>
                </a:solidFill>
              </a:rPr>
              <a:t>Fruktooligosakkarit</a:t>
            </a:r>
            <a:r>
              <a:rPr lang="tr-TR" dirty="0">
                <a:solidFill>
                  <a:srgbClr val="0F2303"/>
                </a:solidFill>
              </a:rPr>
              <a:t> Üretimi, İleri </a:t>
            </a:r>
            <a:r>
              <a:rPr lang="tr-TR" dirty="0" err="1">
                <a:solidFill>
                  <a:srgbClr val="0F2303"/>
                </a:solidFill>
              </a:rPr>
              <a:t>Kromatografik</a:t>
            </a:r>
            <a:r>
              <a:rPr lang="tr-TR" dirty="0">
                <a:solidFill>
                  <a:srgbClr val="0F2303"/>
                </a:solidFill>
              </a:rPr>
              <a:t> Yöntemlerle Saflaştırılan ve Tanımlanan Bileşenlerinin Kolon Kanserinde Moleküler </a:t>
            </a:r>
            <a:r>
              <a:rPr lang="tr-TR" dirty="0" err="1">
                <a:solidFill>
                  <a:srgbClr val="0F2303"/>
                </a:solidFill>
              </a:rPr>
              <a:t>Mekanistik</a:t>
            </a:r>
            <a:r>
              <a:rPr lang="tr-TR" dirty="0">
                <a:solidFill>
                  <a:srgbClr val="0F2303"/>
                </a:solidFill>
              </a:rPr>
              <a:t> Çalışmaları</a:t>
            </a:r>
          </a:p>
          <a:p>
            <a:pPr lvl="1">
              <a:lnSpc>
                <a:spcPct val="150000"/>
              </a:lnSpc>
            </a:pPr>
            <a:endParaRPr lang="tr-TR" dirty="0">
              <a:solidFill>
                <a:srgbClr val="0F2303"/>
              </a:solidFill>
            </a:endParaRPr>
          </a:p>
          <a:p>
            <a:pPr marL="742950" lvl="1" indent="-285750">
              <a:lnSpc>
                <a:spcPct val="150000"/>
              </a:lnSpc>
              <a:buFont typeface="Arial" panose="020B0604020202020204" pitchFamily="34" charset="0"/>
              <a:buChar char="•"/>
            </a:pPr>
            <a:endParaRPr lang="tr-TR" dirty="0">
              <a:solidFill>
                <a:srgbClr val="0F2303"/>
              </a:solidFill>
            </a:endParaRPr>
          </a:p>
          <a:p>
            <a:pPr marL="285750" indent="-285750">
              <a:lnSpc>
                <a:spcPct val="150000"/>
              </a:lnSpc>
              <a:buFont typeface="Arial" panose="020B0604020202020204" pitchFamily="34" charset="0"/>
              <a:buChar char="•"/>
            </a:pPr>
            <a:endParaRPr lang="tr-TR" dirty="0"/>
          </a:p>
        </p:txBody>
      </p:sp>
    </p:spTree>
    <p:extLst>
      <p:ext uri="{BB962C8B-B14F-4D97-AF65-F5344CB8AC3E}">
        <p14:creationId xmlns:p14="http://schemas.microsoft.com/office/powerpoint/2010/main" val="1851123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395536" y="5227231"/>
            <a:ext cx="8352928" cy="1294393"/>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p>
          <a:p>
            <a:pPr fontAlgn="base">
              <a:lnSpc>
                <a:spcPct val="150000"/>
              </a:lnSpc>
              <a:spcAft>
                <a:spcPts val="0"/>
              </a:spcAft>
            </a:pPr>
            <a:r>
              <a:rPr lang="tr-TR" b="1" dirty="0">
                <a:solidFill>
                  <a:srgbClr val="0C0D0D"/>
                </a:solidFill>
                <a:latin typeface="Calibri" panose="020F0502020204030204" pitchFamily="34" charset="0"/>
                <a:ea typeface="Times New Roman" panose="02020603050405020304" pitchFamily="18" charset="0"/>
              </a:rPr>
              <a:t>Sürekli iyileştirme kapsamına bağlı kalarak, paydaş memnuniyetinin sağlanması yönünde faaliyetler gerçekleştirmektir.</a:t>
            </a:r>
            <a:endParaRPr lang="tr-TR" b="1" dirty="0">
              <a:solidFill>
                <a:srgbClr val="0C0D0D"/>
              </a:solidFill>
              <a:latin typeface="Times New Roman" panose="02020603050405020304" pitchFamily="18" charset="0"/>
              <a:ea typeface="Times New Roman" panose="02020603050405020304" pitchFamily="18" charset="0"/>
            </a:endParaRPr>
          </a:p>
        </p:txBody>
      </p:sp>
      <p:sp>
        <p:nvSpPr>
          <p:cNvPr id="7" name="Dikdörtgen 6"/>
          <p:cNvSpPr/>
          <p:nvPr/>
        </p:nvSpPr>
        <p:spPr>
          <a:xfrm>
            <a:off x="395536" y="3253262"/>
            <a:ext cx="8352928" cy="2125390"/>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r>
              <a:rPr lang="tr-TR" b="1" dirty="0">
                <a:solidFill>
                  <a:srgbClr val="0F2303"/>
                </a:solidFill>
              </a:rPr>
              <a:t>Antalya Bilim Üniversitesi Turizm Fakültesi olarak, ulusal ve uluslararası eğitim kurumları arasında öncelikle tercih  edilen ve yetiştirdiği öğrenciler, ürettiği bilimsel çalışma ve araştırmalarla turizm sektörünün ilk başvuru kaynakları arasında yer almaktır</a:t>
            </a:r>
            <a:r>
              <a:rPr lang="tr-TR" b="1" dirty="0">
                <a:solidFill>
                  <a:srgbClr val="0F2303"/>
                </a:solidFill>
                <a:latin typeface="Calibri" panose="020F0502020204030204" pitchFamily="34" charset="0"/>
                <a:ea typeface="Times New Roman" panose="02020603050405020304" pitchFamily="18" charset="0"/>
              </a:rPr>
              <a:t>.</a:t>
            </a:r>
            <a:endParaRPr lang="tr-TR" b="1" dirty="0">
              <a:solidFill>
                <a:srgbClr val="0F2303"/>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395536" y="1514632"/>
            <a:ext cx="8352928" cy="2120068"/>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spcAft>
                <a:spcPts val="0"/>
              </a:spcAft>
            </a:pPr>
            <a:r>
              <a:rPr lang="tr-TR" b="1" dirty="0">
                <a:solidFill>
                  <a:srgbClr val="0F2303"/>
                </a:solidFill>
              </a:rPr>
              <a:t>Yabancı dil bilgisi üst düzeyde olan, yenilikçi, stratejik düşünebilen, özgüveni yüksek, bilgiyi araştıran, yorumlayan, sürekli gelişimi benimsemiş, geleceğe yön verecek, turizm yöneticilerini, liderlerini ve girişimcilerini yetiştirmektir.</a:t>
            </a:r>
          </a:p>
          <a:p>
            <a:pPr fontAlgn="base">
              <a:lnSpc>
                <a:spcPct val="150000"/>
              </a:lnSpc>
              <a:spcAft>
                <a:spcPts val="0"/>
              </a:spcAft>
            </a:pPr>
            <a:endParaRPr lang="tr-TR" b="1" dirty="0">
              <a:solidFill>
                <a:srgbClr val="0F230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31572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7E619482-A8DF-3446-B470-BA01140EE069}"/>
              </a:ext>
            </a:extLst>
          </p:cNvPr>
          <p:cNvSpPr txBox="1"/>
          <p:nvPr/>
        </p:nvSpPr>
        <p:spPr>
          <a:xfrm>
            <a:off x="951470" y="2286000"/>
            <a:ext cx="7278130" cy="212686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a:solidFill>
                  <a:srgbClr val="0F2303"/>
                </a:solidFill>
              </a:rPr>
              <a:t>TÜBİTAK 2219</a:t>
            </a:r>
          </a:p>
          <a:p>
            <a:pPr marL="742950" lvl="1" indent="-285750">
              <a:lnSpc>
                <a:spcPct val="150000"/>
              </a:lnSpc>
              <a:buFont typeface="Arial" panose="020B0604020202020204" pitchFamily="34" charset="0"/>
              <a:buChar char="•"/>
            </a:pPr>
            <a:r>
              <a:rPr lang="tr-TR" dirty="0">
                <a:solidFill>
                  <a:srgbClr val="0F2303"/>
                </a:solidFill>
              </a:rPr>
              <a:t>Otel İşletmelerinde Yapay Zeka Uygulamaları (</a:t>
            </a:r>
            <a:r>
              <a:rPr lang="tr-TR" dirty="0" err="1">
                <a:solidFill>
                  <a:srgbClr val="0F2303"/>
                </a:solidFill>
              </a:rPr>
              <a:t>University</a:t>
            </a:r>
            <a:r>
              <a:rPr lang="tr-TR" dirty="0">
                <a:solidFill>
                  <a:srgbClr val="0F2303"/>
                </a:solidFill>
              </a:rPr>
              <a:t> of Houston)</a:t>
            </a:r>
          </a:p>
          <a:p>
            <a:pPr marL="285750" indent="-285750">
              <a:lnSpc>
                <a:spcPct val="150000"/>
              </a:lnSpc>
              <a:buFont typeface="Arial" panose="020B0604020202020204" pitchFamily="34" charset="0"/>
              <a:buChar char="•"/>
            </a:pPr>
            <a:r>
              <a:rPr lang="tr-TR" dirty="0" err="1">
                <a:solidFill>
                  <a:srgbClr val="0F2303"/>
                </a:solidFill>
              </a:rPr>
              <a:t>Erasmus</a:t>
            </a:r>
            <a:r>
              <a:rPr lang="tr-TR" dirty="0">
                <a:solidFill>
                  <a:srgbClr val="0F2303"/>
                </a:solidFill>
              </a:rPr>
              <a:t>+ </a:t>
            </a:r>
          </a:p>
          <a:p>
            <a:pPr marL="742950" lvl="1" indent="-285750">
              <a:lnSpc>
                <a:spcPct val="150000"/>
              </a:lnSpc>
              <a:buFont typeface="Arial" panose="020B0604020202020204" pitchFamily="34" charset="0"/>
              <a:buChar char="•"/>
            </a:pPr>
            <a:r>
              <a:rPr lang="tr-TR" dirty="0" err="1">
                <a:solidFill>
                  <a:srgbClr val="0F2303"/>
                </a:solidFill>
              </a:rPr>
              <a:t>Cooperation</a:t>
            </a:r>
            <a:r>
              <a:rPr lang="tr-TR" dirty="0">
                <a:solidFill>
                  <a:srgbClr val="0F2303"/>
                </a:solidFill>
              </a:rPr>
              <a:t> </a:t>
            </a:r>
            <a:r>
              <a:rPr lang="tr-TR" dirty="0" err="1">
                <a:solidFill>
                  <a:srgbClr val="0F2303"/>
                </a:solidFill>
              </a:rPr>
              <a:t>Partnership</a:t>
            </a:r>
            <a:r>
              <a:rPr lang="tr-TR" dirty="0">
                <a:solidFill>
                  <a:srgbClr val="0F2303"/>
                </a:solidFill>
              </a:rPr>
              <a:t>/Small-</a:t>
            </a:r>
            <a:r>
              <a:rPr lang="tr-TR" dirty="0" err="1">
                <a:solidFill>
                  <a:srgbClr val="0F2303"/>
                </a:solidFill>
              </a:rPr>
              <a:t>Scale</a:t>
            </a:r>
            <a:r>
              <a:rPr lang="tr-TR" dirty="0">
                <a:solidFill>
                  <a:srgbClr val="0F2303"/>
                </a:solidFill>
              </a:rPr>
              <a:t> </a:t>
            </a:r>
            <a:r>
              <a:rPr lang="tr-TR" dirty="0" err="1">
                <a:solidFill>
                  <a:srgbClr val="0F2303"/>
                </a:solidFill>
              </a:rPr>
              <a:t>Partnerships</a:t>
            </a:r>
            <a:r>
              <a:rPr lang="tr-TR" dirty="0">
                <a:solidFill>
                  <a:srgbClr val="0F2303"/>
                </a:solidFill>
              </a:rPr>
              <a:t> (</a:t>
            </a:r>
            <a:r>
              <a:rPr lang="tr-TR" dirty="0" err="1">
                <a:solidFill>
                  <a:srgbClr val="0F2303"/>
                </a:solidFill>
              </a:rPr>
              <a:t>Key</a:t>
            </a:r>
            <a:r>
              <a:rPr lang="tr-TR" dirty="0">
                <a:solidFill>
                  <a:srgbClr val="0F2303"/>
                </a:solidFill>
              </a:rPr>
              <a:t> Action 2)</a:t>
            </a:r>
          </a:p>
          <a:p>
            <a:pPr marL="285750" indent="-285750">
              <a:lnSpc>
                <a:spcPct val="150000"/>
              </a:lnSpc>
              <a:buFont typeface="Arial" panose="020B0604020202020204" pitchFamily="34" charset="0"/>
              <a:buChar char="•"/>
            </a:pPr>
            <a:endParaRPr lang="tr-TR" dirty="0"/>
          </a:p>
        </p:txBody>
      </p:sp>
    </p:spTree>
    <p:extLst>
      <p:ext uri="{BB962C8B-B14F-4D97-AF65-F5344CB8AC3E}">
        <p14:creationId xmlns:p14="http://schemas.microsoft.com/office/powerpoint/2010/main" val="2346950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CDCB359A-7E64-F44C-9424-145878A251D1}"/>
              </a:ext>
            </a:extLst>
          </p:cNvPr>
          <p:cNvSpPr txBox="1"/>
          <p:nvPr/>
        </p:nvSpPr>
        <p:spPr>
          <a:xfrm>
            <a:off x="1161535" y="2286000"/>
            <a:ext cx="7068065" cy="369332"/>
          </a:xfrm>
          <a:prstGeom prst="rect">
            <a:avLst/>
          </a:prstGeom>
          <a:noFill/>
        </p:spPr>
        <p:txBody>
          <a:bodyPr wrap="square" rtlCol="0">
            <a:spAutoFit/>
          </a:bodyPr>
          <a:lstStyle/>
          <a:p>
            <a:pPr marL="285750" indent="-285750">
              <a:buFont typeface="Arial" panose="020B0604020202020204" pitchFamily="34" charset="0"/>
              <a:buChar char="•"/>
            </a:pPr>
            <a:r>
              <a:rPr lang="tr-TR" dirty="0">
                <a:solidFill>
                  <a:srgbClr val="0F2303"/>
                </a:solidFill>
              </a:rPr>
              <a:t>Planlama aşamasındadır.</a:t>
            </a:r>
          </a:p>
        </p:txBody>
      </p:sp>
    </p:spTree>
    <p:extLst>
      <p:ext uri="{BB962C8B-B14F-4D97-AF65-F5344CB8AC3E}">
        <p14:creationId xmlns:p14="http://schemas.microsoft.com/office/powerpoint/2010/main" val="2926320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AAEF14E9-CE5E-964D-940A-5998E2557AFB}"/>
              </a:ext>
            </a:extLst>
          </p:cNvPr>
          <p:cNvSpPr txBox="1"/>
          <p:nvPr/>
        </p:nvSpPr>
        <p:spPr>
          <a:xfrm>
            <a:off x="1223318" y="2113005"/>
            <a:ext cx="7166919" cy="88036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a:solidFill>
                  <a:srgbClr val="0F2303"/>
                </a:solidFill>
              </a:rPr>
              <a:t>Turizm Çalışmaları Uygulama ve Araştırma Merkezi aracılığıyla workshop düzenlenmesi planlanmaktadır.</a:t>
            </a:r>
          </a:p>
        </p:txBody>
      </p:sp>
    </p:spTree>
    <p:extLst>
      <p:ext uri="{BB962C8B-B14F-4D97-AF65-F5344CB8AC3E}">
        <p14:creationId xmlns:p14="http://schemas.microsoft.com/office/powerpoint/2010/main" val="2544252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0FEA2F44-C284-A04F-9B80-604F5901EB9D}"/>
              </a:ext>
            </a:extLst>
          </p:cNvPr>
          <p:cNvSpPr txBox="1"/>
          <p:nvPr/>
        </p:nvSpPr>
        <p:spPr>
          <a:xfrm>
            <a:off x="642551" y="2360141"/>
            <a:ext cx="7624119" cy="24038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a:solidFill>
                  <a:srgbClr val="0F2303"/>
                </a:solidFill>
              </a:rPr>
              <a:t>Bölüm içinde yürütülen işlerin daha şeffaf haline getirilmesi ve iletişimi güçlendirmek adına dijital araç-gereçlerin daha aktif kullanılması planlanmaktadır.</a:t>
            </a:r>
          </a:p>
          <a:p>
            <a:pPr marL="285750" indent="-285750">
              <a:buFont typeface="Arial" panose="020B0604020202020204" pitchFamily="34" charset="0"/>
              <a:buChar char="•"/>
            </a:pPr>
            <a:endParaRPr lang="tr-TR" dirty="0">
              <a:solidFill>
                <a:srgbClr val="0F2303"/>
              </a:solidFill>
            </a:endParaRPr>
          </a:p>
          <a:p>
            <a:pPr marL="285750" indent="-285750">
              <a:lnSpc>
                <a:spcPct val="150000"/>
              </a:lnSpc>
              <a:buFont typeface="Arial" panose="020B0604020202020204" pitchFamily="34" charset="0"/>
              <a:buChar char="•"/>
            </a:pPr>
            <a:r>
              <a:rPr lang="tr-TR" dirty="0">
                <a:solidFill>
                  <a:srgbClr val="0F2303"/>
                </a:solidFill>
              </a:rPr>
              <a:t>Bölüm içerisinde kalite sürecine adaptasyonun sağlanması adına bölüm personelinin kalite çalışmalarına etkin katkı sağlaması teşvik edilmektedir.</a:t>
            </a:r>
          </a:p>
        </p:txBody>
      </p:sp>
    </p:spTree>
    <p:extLst>
      <p:ext uri="{BB962C8B-B14F-4D97-AF65-F5344CB8AC3E}">
        <p14:creationId xmlns:p14="http://schemas.microsoft.com/office/powerpoint/2010/main" val="1784154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AB6D8925-A980-E043-AB0D-CF8E09F092BB}"/>
              </a:ext>
            </a:extLst>
          </p:cNvPr>
          <p:cNvSpPr txBox="1"/>
          <p:nvPr/>
        </p:nvSpPr>
        <p:spPr>
          <a:xfrm>
            <a:off x="852616" y="2044758"/>
            <a:ext cx="7549979" cy="4342856"/>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800" dirty="0">
                <a:solidFill>
                  <a:srgbClr val="0F2303"/>
                </a:solidFill>
              </a:rPr>
              <a:t>Gastronomi ve Mutfak Sanatları Bölümü’nün eğitim faaliyetini sürdürebilmesi için</a:t>
            </a:r>
            <a:r>
              <a:rPr lang="en-US" sz="1800" dirty="0">
                <a:solidFill>
                  <a:srgbClr val="0F2303"/>
                </a:solidFill>
              </a:rPr>
              <a:t> </a:t>
            </a:r>
            <a:r>
              <a:rPr lang="en-US" sz="1800" dirty="0" err="1">
                <a:solidFill>
                  <a:srgbClr val="0F2303"/>
                </a:solidFill>
              </a:rPr>
              <a:t>Gastronomi</a:t>
            </a:r>
            <a:r>
              <a:rPr lang="en-US" sz="1800" dirty="0">
                <a:solidFill>
                  <a:srgbClr val="0F2303"/>
                </a:solidFill>
              </a:rPr>
              <a:t> </a:t>
            </a:r>
            <a:r>
              <a:rPr lang="tr-TR" sz="1800" dirty="0">
                <a:solidFill>
                  <a:srgbClr val="0F2303"/>
                </a:solidFill>
              </a:rPr>
              <a:t>Eğitim Uygulama Mutfağı</a:t>
            </a:r>
            <a:r>
              <a:rPr lang="en-US" sz="1800" dirty="0">
                <a:solidFill>
                  <a:srgbClr val="0F2303"/>
                </a:solidFill>
              </a:rPr>
              <a:t> </a:t>
            </a:r>
            <a:r>
              <a:rPr lang="en-US" sz="1800" dirty="0" err="1">
                <a:solidFill>
                  <a:srgbClr val="0F2303"/>
                </a:solidFill>
              </a:rPr>
              <a:t>için</a:t>
            </a:r>
            <a:r>
              <a:rPr lang="en-US" sz="1800" dirty="0">
                <a:solidFill>
                  <a:srgbClr val="0F2303"/>
                </a:solidFill>
              </a:rPr>
              <a:t> </a:t>
            </a:r>
            <a:r>
              <a:rPr lang="en-US" sz="1800" dirty="0" err="1">
                <a:solidFill>
                  <a:srgbClr val="0F2303"/>
                </a:solidFill>
              </a:rPr>
              <a:t>gerekli</a:t>
            </a:r>
            <a:r>
              <a:rPr lang="en-US" sz="1800" dirty="0">
                <a:solidFill>
                  <a:srgbClr val="0F2303"/>
                </a:solidFill>
              </a:rPr>
              <a:t> </a:t>
            </a:r>
            <a:r>
              <a:rPr lang="en-US" sz="1800" dirty="0" err="1">
                <a:solidFill>
                  <a:srgbClr val="0F2303"/>
                </a:solidFill>
              </a:rPr>
              <a:t>olan</a:t>
            </a:r>
            <a:r>
              <a:rPr lang="en-US" sz="1800" dirty="0">
                <a:solidFill>
                  <a:srgbClr val="0F2303"/>
                </a:solidFill>
              </a:rPr>
              <a:t> </a:t>
            </a:r>
            <a:r>
              <a:rPr lang="en-US" sz="1800" dirty="0" err="1">
                <a:solidFill>
                  <a:srgbClr val="0F2303"/>
                </a:solidFill>
              </a:rPr>
              <a:t>setüstü</a:t>
            </a:r>
            <a:r>
              <a:rPr lang="en-US" sz="1800" dirty="0">
                <a:solidFill>
                  <a:srgbClr val="0F2303"/>
                </a:solidFill>
              </a:rPr>
              <a:t> </a:t>
            </a:r>
            <a:r>
              <a:rPr lang="en-US" sz="1800" dirty="0" err="1">
                <a:solidFill>
                  <a:srgbClr val="0F2303"/>
                </a:solidFill>
              </a:rPr>
              <a:t>ekipmanlar</a:t>
            </a:r>
            <a:r>
              <a:rPr lang="en-US" sz="1800" dirty="0">
                <a:solidFill>
                  <a:srgbClr val="0F2303"/>
                </a:solidFill>
              </a:rPr>
              <a:t> </a:t>
            </a:r>
            <a:r>
              <a:rPr lang="en-US" sz="1800" dirty="0" err="1">
                <a:solidFill>
                  <a:srgbClr val="0F2303"/>
                </a:solidFill>
              </a:rPr>
              <a:t>tamamlanmalıdır</a:t>
            </a:r>
            <a:r>
              <a:rPr lang="en-US" sz="1800" dirty="0">
                <a:solidFill>
                  <a:srgbClr val="0F2303"/>
                </a:solidFill>
              </a:rPr>
              <a:t>.  </a:t>
            </a:r>
          </a:p>
          <a:p>
            <a:pPr marL="171450" indent="-171450" algn="just">
              <a:lnSpc>
                <a:spcPct val="150000"/>
              </a:lnSpc>
              <a:buFont typeface="Arial" panose="020B0604020202020204" pitchFamily="34" charset="0"/>
              <a:buChar char="•"/>
            </a:pPr>
            <a:endParaRPr lang="en-US" sz="1200" dirty="0">
              <a:solidFill>
                <a:srgbClr val="0F2303"/>
              </a:solidFill>
            </a:endParaRPr>
          </a:p>
          <a:p>
            <a:pPr marL="285750" indent="-285750" algn="just">
              <a:lnSpc>
                <a:spcPct val="150000"/>
              </a:lnSpc>
              <a:buFont typeface="Arial" panose="020B0604020202020204" pitchFamily="34" charset="0"/>
              <a:buChar char="•"/>
            </a:pPr>
            <a:r>
              <a:rPr lang="en-US" sz="1800" dirty="0" err="1">
                <a:solidFill>
                  <a:srgbClr val="0F2303"/>
                </a:solidFill>
              </a:rPr>
              <a:t>Öğrenci</a:t>
            </a:r>
            <a:r>
              <a:rPr lang="en-US" sz="1800" dirty="0">
                <a:solidFill>
                  <a:srgbClr val="0F2303"/>
                </a:solidFill>
              </a:rPr>
              <a:t> </a:t>
            </a:r>
            <a:r>
              <a:rPr lang="en-US" sz="1800" dirty="0" err="1">
                <a:solidFill>
                  <a:srgbClr val="0F2303"/>
                </a:solidFill>
              </a:rPr>
              <a:t>sayısını</a:t>
            </a:r>
            <a:r>
              <a:rPr lang="en-US" sz="1800" dirty="0">
                <a:solidFill>
                  <a:srgbClr val="0F2303"/>
                </a:solidFill>
              </a:rPr>
              <a:t> </a:t>
            </a:r>
            <a:r>
              <a:rPr lang="en-US" sz="1800" dirty="0" err="1">
                <a:solidFill>
                  <a:srgbClr val="0F2303"/>
                </a:solidFill>
              </a:rPr>
              <a:t>yıldan</a:t>
            </a:r>
            <a:r>
              <a:rPr lang="en-US" sz="1800" dirty="0">
                <a:solidFill>
                  <a:srgbClr val="0F2303"/>
                </a:solidFill>
              </a:rPr>
              <a:t> </a:t>
            </a:r>
            <a:r>
              <a:rPr lang="en-US" sz="1800" dirty="0" err="1">
                <a:solidFill>
                  <a:srgbClr val="0F2303"/>
                </a:solidFill>
              </a:rPr>
              <a:t>yıla</a:t>
            </a:r>
            <a:r>
              <a:rPr lang="en-US" sz="1800" dirty="0">
                <a:solidFill>
                  <a:srgbClr val="0F2303"/>
                </a:solidFill>
              </a:rPr>
              <a:t> </a:t>
            </a:r>
            <a:r>
              <a:rPr lang="en-US" sz="1800" dirty="0" err="1">
                <a:solidFill>
                  <a:srgbClr val="0F2303"/>
                </a:solidFill>
              </a:rPr>
              <a:t>artış</a:t>
            </a:r>
            <a:r>
              <a:rPr lang="en-US" sz="1800" dirty="0">
                <a:solidFill>
                  <a:srgbClr val="0F2303"/>
                </a:solidFill>
              </a:rPr>
              <a:t> </a:t>
            </a:r>
            <a:r>
              <a:rPr lang="en-US" sz="1800" dirty="0" err="1">
                <a:solidFill>
                  <a:srgbClr val="0F2303"/>
                </a:solidFill>
              </a:rPr>
              <a:t>göstereceği</a:t>
            </a:r>
            <a:r>
              <a:rPr lang="en-US" sz="1800" dirty="0">
                <a:solidFill>
                  <a:srgbClr val="0F2303"/>
                </a:solidFill>
              </a:rPr>
              <a:t> </a:t>
            </a:r>
            <a:r>
              <a:rPr lang="en-US" sz="1800" dirty="0" err="1">
                <a:solidFill>
                  <a:srgbClr val="0F2303"/>
                </a:solidFill>
              </a:rPr>
              <a:t>düşünülerek</a:t>
            </a:r>
            <a:r>
              <a:rPr lang="en-US" sz="1800" dirty="0">
                <a:solidFill>
                  <a:srgbClr val="0F2303"/>
                </a:solidFill>
              </a:rPr>
              <a:t> </a:t>
            </a:r>
            <a:r>
              <a:rPr lang="en-US" sz="1800" dirty="0" err="1">
                <a:solidFill>
                  <a:srgbClr val="0F2303"/>
                </a:solidFill>
              </a:rPr>
              <a:t>özellikle</a:t>
            </a:r>
            <a:r>
              <a:rPr lang="en-US" sz="1800" dirty="0">
                <a:solidFill>
                  <a:srgbClr val="0F2303"/>
                </a:solidFill>
              </a:rPr>
              <a:t> </a:t>
            </a:r>
            <a:r>
              <a:rPr lang="en-US" sz="1800" dirty="0" err="1">
                <a:solidFill>
                  <a:srgbClr val="0F2303"/>
                </a:solidFill>
              </a:rPr>
              <a:t>mutfak</a:t>
            </a:r>
            <a:r>
              <a:rPr lang="en-US" sz="1800" dirty="0">
                <a:solidFill>
                  <a:srgbClr val="0F2303"/>
                </a:solidFill>
              </a:rPr>
              <a:t> </a:t>
            </a:r>
            <a:r>
              <a:rPr lang="en-US" sz="1800" dirty="0" err="1">
                <a:solidFill>
                  <a:srgbClr val="0F2303"/>
                </a:solidFill>
              </a:rPr>
              <a:t>uygulama</a:t>
            </a:r>
            <a:r>
              <a:rPr lang="en-US" sz="1800" dirty="0">
                <a:solidFill>
                  <a:srgbClr val="0F2303"/>
                </a:solidFill>
              </a:rPr>
              <a:t> </a:t>
            </a:r>
            <a:r>
              <a:rPr lang="en-US" sz="1800" dirty="0" err="1">
                <a:solidFill>
                  <a:srgbClr val="0F2303"/>
                </a:solidFill>
              </a:rPr>
              <a:t>derslerini</a:t>
            </a:r>
            <a:r>
              <a:rPr lang="en-US" sz="1800" dirty="0">
                <a:solidFill>
                  <a:srgbClr val="0F2303"/>
                </a:solidFill>
              </a:rPr>
              <a:t> </a:t>
            </a:r>
            <a:r>
              <a:rPr lang="en-US" sz="1800" dirty="0" err="1">
                <a:solidFill>
                  <a:srgbClr val="0F2303"/>
                </a:solidFill>
              </a:rPr>
              <a:t>verebilecek</a:t>
            </a:r>
            <a:r>
              <a:rPr lang="en-US" sz="1800" dirty="0">
                <a:solidFill>
                  <a:srgbClr val="0F2303"/>
                </a:solidFill>
              </a:rPr>
              <a:t> </a:t>
            </a:r>
            <a:r>
              <a:rPr lang="en-US" sz="1800" dirty="0" err="1">
                <a:solidFill>
                  <a:srgbClr val="0F2303"/>
                </a:solidFill>
              </a:rPr>
              <a:t>akademik</a:t>
            </a:r>
            <a:r>
              <a:rPr lang="en-US" sz="1800" dirty="0">
                <a:solidFill>
                  <a:srgbClr val="0F2303"/>
                </a:solidFill>
              </a:rPr>
              <a:t> </a:t>
            </a:r>
            <a:r>
              <a:rPr lang="en-US" sz="1800" dirty="0" err="1">
                <a:solidFill>
                  <a:srgbClr val="0F2303"/>
                </a:solidFill>
              </a:rPr>
              <a:t>personel</a:t>
            </a:r>
            <a:r>
              <a:rPr lang="en-US" sz="1800" dirty="0">
                <a:solidFill>
                  <a:srgbClr val="0F2303"/>
                </a:solidFill>
              </a:rPr>
              <a:t> </a:t>
            </a:r>
            <a:r>
              <a:rPr lang="en-US" sz="1800" dirty="0" err="1">
                <a:solidFill>
                  <a:srgbClr val="0F2303"/>
                </a:solidFill>
              </a:rPr>
              <a:t>sayısını</a:t>
            </a:r>
            <a:r>
              <a:rPr lang="en-US" sz="1800" dirty="0">
                <a:solidFill>
                  <a:srgbClr val="0F2303"/>
                </a:solidFill>
              </a:rPr>
              <a:t> </a:t>
            </a:r>
            <a:r>
              <a:rPr lang="en-US" sz="1800" dirty="0" err="1">
                <a:solidFill>
                  <a:srgbClr val="0F2303"/>
                </a:solidFill>
              </a:rPr>
              <a:t>arttırmak</a:t>
            </a:r>
            <a:r>
              <a:rPr lang="en-US" sz="1800" dirty="0">
                <a:solidFill>
                  <a:srgbClr val="0F2303"/>
                </a:solidFill>
              </a:rPr>
              <a:t> </a:t>
            </a:r>
            <a:r>
              <a:rPr lang="en-US" sz="1800" dirty="0" err="1">
                <a:solidFill>
                  <a:srgbClr val="0F2303"/>
                </a:solidFill>
              </a:rPr>
              <a:t>gerekecektir</a:t>
            </a:r>
            <a:r>
              <a:rPr lang="en-US" sz="1800" dirty="0">
                <a:solidFill>
                  <a:srgbClr val="0F2303"/>
                </a:solidFill>
              </a:rPr>
              <a:t>.  </a:t>
            </a:r>
            <a:endParaRPr lang="tr-TR" sz="1800" dirty="0">
              <a:solidFill>
                <a:srgbClr val="0F2303"/>
              </a:solidFill>
            </a:endParaRPr>
          </a:p>
          <a:p>
            <a:pPr marL="171450" indent="-171450" algn="just">
              <a:lnSpc>
                <a:spcPct val="150000"/>
              </a:lnSpc>
              <a:buFont typeface="Arial" panose="020B0604020202020204" pitchFamily="34" charset="0"/>
              <a:buChar char="•"/>
            </a:pPr>
            <a:endParaRPr lang="tr-TR" sz="1200" dirty="0">
              <a:solidFill>
                <a:srgbClr val="0F2303"/>
              </a:solidFill>
            </a:endParaRPr>
          </a:p>
          <a:p>
            <a:pPr marL="285750" indent="-285750" algn="just">
              <a:lnSpc>
                <a:spcPct val="150000"/>
              </a:lnSpc>
              <a:buFont typeface="Arial" panose="020B0604020202020204" pitchFamily="34" charset="0"/>
              <a:buChar char="•"/>
            </a:pPr>
            <a:r>
              <a:rPr lang="tr-TR" sz="1800" dirty="0">
                <a:solidFill>
                  <a:srgbClr val="0F2303"/>
                </a:solidFill>
              </a:rPr>
              <a:t>Gastronomi ve Mutfak Sanatları Bölümü öğrencilerinin </a:t>
            </a:r>
            <a:r>
              <a:rPr lang="tr-TR" sz="1800" dirty="0" err="1">
                <a:solidFill>
                  <a:srgbClr val="0F2303"/>
                </a:solidFill>
              </a:rPr>
              <a:t>sektörel</a:t>
            </a:r>
            <a:r>
              <a:rPr lang="tr-TR" sz="1800" dirty="0">
                <a:solidFill>
                  <a:srgbClr val="0F2303"/>
                </a:solidFill>
              </a:rPr>
              <a:t> tecrübelerini artırmak ve profesyonel hayata hazırlamak için </a:t>
            </a:r>
            <a:r>
              <a:rPr lang="tr-TR" sz="1800" dirty="0" err="1">
                <a:solidFill>
                  <a:srgbClr val="0F2303"/>
                </a:solidFill>
              </a:rPr>
              <a:t>sektörel</a:t>
            </a:r>
            <a:r>
              <a:rPr lang="tr-TR" sz="1800" dirty="0">
                <a:solidFill>
                  <a:srgbClr val="0F2303"/>
                </a:solidFill>
              </a:rPr>
              <a:t> kuruluşlarla olan ilişkiler </a:t>
            </a:r>
            <a:r>
              <a:rPr lang="en-US" sz="1800" dirty="0" err="1">
                <a:solidFill>
                  <a:srgbClr val="0F2303"/>
                </a:solidFill>
              </a:rPr>
              <a:t>geliştirilmeli</a:t>
            </a:r>
            <a:r>
              <a:rPr lang="tr-TR" sz="1800" dirty="0">
                <a:solidFill>
                  <a:srgbClr val="0F2303"/>
                </a:solidFill>
              </a:rPr>
              <a:t>.</a:t>
            </a:r>
          </a:p>
        </p:txBody>
      </p:sp>
    </p:spTree>
    <p:extLst>
      <p:ext uri="{BB962C8B-B14F-4D97-AF65-F5344CB8AC3E}">
        <p14:creationId xmlns:p14="http://schemas.microsoft.com/office/powerpoint/2010/main" val="3376295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AB6D8925-A980-E043-AB0D-CF8E09F092BB}"/>
              </a:ext>
            </a:extLst>
          </p:cNvPr>
          <p:cNvSpPr txBox="1"/>
          <p:nvPr/>
        </p:nvSpPr>
        <p:spPr>
          <a:xfrm>
            <a:off x="852616" y="2044758"/>
            <a:ext cx="7549979" cy="3927357"/>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dirty="0">
                <a:solidFill>
                  <a:srgbClr val="0F2303"/>
                </a:solidFill>
              </a:rPr>
              <a:t>Öğrencilerin yurt içi ve yurt dışı staj olanaklarının geliştirilmesi için çalışmalar sürdürülmelidir.</a:t>
            </a:r>
          </a:p>
          <a:p>
            <a:pPr marL="171450" indent="-171450" algn="just">
              <a:lnSpc>
                <a:spcPct val="150000"/>
              </a:lnSpc>
              <a:buFont typeface="Arial" panose="020B0604020202020204" pitchFamily="34" charset="0"/>
              <a:buChar char="•"/>
            </a:pPr>
            <a:endParaRPr lang="en-US" sz="800" dirty="0">
              <a:solidFill>
                <a:srgbClr val="0F2303"/>
              </a:solidFill>
            </a:endParaRPr>
          </a:p>
          <a:p>
            <a:pPr marL="285750" indent="-285750" algn="just">
              <a:lnSpc>
                <a:spcPct val="150000"/>
              </a:lnSpc>
              <a:buFont typeface="Arial" panose="020B0604020202020204" pitchFamily="34" charset="0"/>
              <a:buChar char="•"/>
            </a:pPr>
            <a:r>
              <a:rPr lang="en-US" dirty="0" err="1">
                <a:solidFill>
                  <a:srgbClr val="0F2303"/>
                </a:solidFill>
              </a:rPr>
              <a:t>Sektör</a:t>
            </a:r>
            <a:r>
              <a:rPr lang="en-US" dirty="0">
                <a:solidFill>
                  <a:srgbClr val="0F2303"/>
                </a:solidFill>
              </a:rPr>
              <a:t> </a:t>
            </a:r>
            <a:r>
              <a:rPr lang="en-US" dirty="0" err="1">
                <a:solidFill>
                  <a:srgbClr val="0F2303"/>
                </a:solidFill>
              </a:rPr>
              <a:t>temsilcilerinden</a:t>
            </a:r>
            <a:r>
              <a:rPr lang="en-US" dirty="0">
                <a:solidFill>
                  <a:srgbClr val="0F2303"/>
                </a:solidFill>
              </a:rPr>
              <a:t> </a:t>
            </a:r>
            <a:r>
              <a:rPr lang="en-US" dirty="0" err="1">
                <a:solidFill>
                  <a:srgbClr val="0F2303"/>
                </a:solidFill>
              </a:rPr>
              <a:t>görüş</a:t>
            </a:r>
            <a:r>
              <a:rPr lang="en-US" dirty="0">
                <a:solidFill>
                  <a:srgbClr val="0F2303"/>
                </a:solidFill>
              </a:rPr>
              <a:t> </a:t>
            </a:r>
            <a:r>
              <a:rPr lang="en-US" dirty="0" err="1">
                <a:solidFill>
                  <a:srgbClr val="0F2303"/>
                </a:solidFill>
              </a:rPr>
              <a:t>alarak</a:t>
            </a:r>
            <a:r>
              <a:rPr lang="en-US" dirty="0">
                <a:solidFill>
                  <a:srgbClr val="0F2303"/>
                </a:solidFill>
              </a:rPr>
              <a:t> </a:t>
            </a:r>
            <a:r>
              <a:rPr lang="en-US" dirty="0" err="1">
                <a:solidFill>
                  <a:srgbClr val="0F2303"/>
                </a:solidFill>
              </a:rPr>
              <a:t>müfredat</a:t>
            </a:r>
            <a:r>
              <a:rPr lang="en-US" dirty="0">
                <a:solidFill>
                  <a:srgbClr val="0F2303"/>
                </a:solidFill>
              </a:rPr>
              <a:t> </a:t>
            </a:r>
            <a:r>
              <a:rPr lang="en-US" dirty="0" err="1">
                <a:solidFill>
                  <a:srgbClr val="0F2303"/>
                </a:solidFill>
              </a:rPr>
              <a:t>programının</a:t>
            </a:r>
            <a:r>
              <a:rPr lang="en-US" dirty="0">
                <a:solidFill>
                  <a:srgbClr val="0F2303"/>
                </a:solidFill>
              </a:rPr>
              <a:t> </a:t>
            </a:r>
            <a:r>
              <a:rPr lang="en-US" dirty="0" err="1">
                <a:solidFill>
                  <a:srgbClr val="0F2303"/>
                </a:solidFill>
              </a:rPr>
              <a:t>günün</a:t>
            </a:r>
            <a:r>
              <a:rPr lang="en-US" dirty="0">
                <a:solidFill>
                  <a:srgbClr val="0F2303"/>
                </a:solidFill>
              </a:rPr>
              <a:t> </a:t>
            </a:r>
            <a:r>
              <a:rPr lang="en-US" dirty="0" err="1">
                <a:solidFill>
                  <a:srgbClr val="0F2303"/>
                </a:solidFill>
              </a:rPr>
              <a:t>ihtiyaçlara</a:t>
            </a:r>
            <a:r>
              <a:rPr lang="en-US" dirty="0">
                <a:solidFill>
                  <a:srgbClr val="0F2303"/>
                </a:solidFill>
              </a:rPr>
              <a:t> </a:t>
            </a:r>
            <a:r>
              <a:rPr lang="en-US" dirty="0" err="1">
                <a:solidFill>
                  <a:srgbClr val="0F2303"/>
                </a:solidFill>
              </a:rPr>
              <a:t>göre</a:t>
            </a:r>
            <a:r>
              <a:rPr lang="en-US" dirty="0">
                <a:solidFill>
                  <a:srgbClr val="0F2303"/>
                </a:solidFill>
              </a:rPr>
              <a:t> </a:t>
            </a:r>
            <a:r>
              <a:rPr lang="en-US" dirty="0" err="1">
                <a:solidFill>
                  <a:srgbClr val="0F2303"/>
                </a:solidFill>
              </a:rPr>
              <a:t>güncellenmesini</a:t>
            </a:r>
            <a:r>
              <a:rPr lang="en-US" dirty="0">
                <a:solidFill>
                  <a:srgbClr val="0F2303"/>
                </a:solidFill>
              </a:rPr>
              <a:t> </a:t>
            </a:r>
            <a:r>
              <a:rPr lang="en-US" dirty="0" err="1">
                <a:solidFill>
                  <a:srgbClr val="0F2303"/>
                </a:solidFill>
              </a:rPr>
              <a:t>yıllık</a:t>
            </a:r>
            <a:r>
              <a:rPr lang="en-US" dirty="0">
                <a:solidFill>
                  <a:srgbClr val="0F2303"/>
                </a:solidFill>
              </a:rPr>
              <a:t> </a:t>
            </a:r>
            <a:r>
              <a:rPr lang="en-US" dirty="0" err="1">
                <a:solidFill>
                  <a:srgbClr val="0F2303"/>
                </a:solidFill>
              </a:rPr>
              <a:t>olarak</a:t>
            </a:r>
            <a:r>
              <a:rPr lang="en-US" dirty="0">
                <a:solidFill>
                  <a:srgbClr val="0F2303"/>
                </a:solidFill>
              </a:rPr>
              <a:t> </a:t>
            </a:r>
            <a:r>
              <a:rPr lang="en-US" dirty="0" err="1">
                <a:solidFill>
                  <a:srgbClr val="0F2303"/>
                </a:solidFill>
              </a:rPr>
              <a:t>düzenli</a:t>
            </a:r>
            <a:r>
              <a:rPr lang="en-US" dirty="0">
                <a:solidFill>
                  <a:srgbClr val="0F2303"/>
                </a:solidFill>
              </a:rPr>
              <a:t> </a:t>
            </a:r>
            <a:r>
              <a:rPr lang="en-US" dirty="0" err="1">
                <a:solidFill>
                  <a:srgbClr val="0F2303"/>
                </a:solidFill>
              </a:rPr>
              <a:t>takip</a:t>
            </a:r>
            <a:r>
              <a:rPr lang="en-US" dirty="0">
                <a:solidFill>
                  <a:srgbClr val="0F2303"/>
                </a:solidFill>
              </a:rPr>
              <a:t> </a:t>
            </a:r>
            <a:r>
              <a:rPr lang="en-US" dirty="0" err="1">
                <a:solidFill>
                  <a:srgbClr val="0F2303"/>
                </a:solidFill>
              </a:rPr>
              <a:t>edilmelidir</a:t>
            </a:r>
            <a:r>
              <a:rPr lang="en-US" dirty="0">
                <a:solidFill>
                  <a:srgbClr val="0F2303"/>
                </a:solidFill>
              </a:rPr>
              <a:t>. </a:t>
            </a:r>
            <a:endParaRPr lang="tr-TR" dirty="0">
              <a:solidFill>
                <a:srgbClr val="0F2303"/>
              </a:solidFill>
            </a:endParaRPr>
          </a:p>
          <a:p>
            <a:pPr marL="171450" indent="-171450" algn="just">
              <a:lnSpc>
                <a:spcPct val="150000"/>
              </a:lnSpc>
              <a:buFont typeface="Arial" panose="020B0604020202020204" pitchFamily="34" charset="0"/>
              <a:buChar char="•"/>
            </a:pPr>
            <a:endParaRPr lang="tr-TR" sz="800" dirty="0">
              <a:solidFill>
                <a:srgbClr val="0F2303"/>
              </a:solidFill>
            </a:endParaRPr>
          </a:p>
          <a:p>
            <a:pPr marL="285750" indent="-285750" algn="just">
              <a:lnSpc>
                <a:spcPct val="150000"/>
              </a:lnSpc>
              <a:buFont typeface="Arial" panose="020B0604020202020204" pitchFamily="34" charset="0"/>
              <a:buChar char="•"/>
            </a:pPr>
            <a:r>
              <a:rPr lang="tr-TR" dirty="0">
                <a:solidFill>
                  <a:srgbClr val="0F2303"/>
                </a:solidFill>
              </a:rPr>
              <a:t>4 yıllık Gastronomi Bölümü ve 2 yıllık Aşçılık Programı birlikte çalışma entegrasyonunu geliştirerek sürdürmelidir. </a:t>
            </a:r>
          </a:p>
          <a:p>
            <a:pPr marL="171450" indent="-171450" algn="just">
              <a:lnSpc>
                <a:spcPct val="150000"/>
              </a:lnSpc>
              <a:buFont typeface="Arial" panose="020B0604020202020204" pitchFamily="34" charset="0"/>
              <a:buChar char="•"/>
            </a:pPr>
            <a:endParaRPr lang="en-US" sz="800" dirty="0">
              <a:solidFill>
                <a:srgbClr val="0F2303"/>
              </a:solidFill>
            </a:endParaRPr>
          </a:p>
          <a:p>
            <a:pPr marL="285750" indent="-285750" algn="just">
              <a:lnSpc>
                <a:spcPct val="150000"/>
              </a:lnSpc>
              <a:buFont typeface="Arial" panose="020B0604020202020204" pitchFamily="34" charset="0"/>
              <a:buChar char="•"/>
            </a:pPr>
            <a:r>
              <a:rPr lang="en-US" dirty="0" err="1">
                <a:solidFill>
                  <a:srgbClr val="0F2303"/>
                </a:solidFill>
              </a:rPr>
              <a:t>Sivil</a:t>
            </a:r>
            <a:r>
              <a:rPr lang="en-US" dirty="0">
                <a:solidFill>
                  <a:srgbClr val="0F2303"/>
                </a:solidFill>
              </a:rPr>
              <a:t> </a:t>
            </a:r>
            <a:r>
              <a:rPr lang="en-US" dirty="0" err="1">
                <a:solidFill>
                  <a:srgbClr val="0F2303"/>
                </a:solidFill>
              </a:rPr>
              <a:t>Toplum</a:t>
            </a:r>
            <a:r>
              <a:rPr lang="en-US" dirty="0">
                <a:solidFill>
                  <a:srgbClr val="0F2303"/>
                </a:solidFill>
              </a:rPr>
              <a:t> </a:t>
            </a:r>
            <a:r>
              <a:rPr lang="en-US" dirty="0" err="1">
                <a:solidFill>
                  <a:srgbClr val="0F2303"/>
                </a:solidFill>
              </a:rPr>
              <a:t>Kuruluşları</a:t>
            </a:r>
            <a:r>
              <a:rPr lang="en-US" dirty="0">
                <a:solidFill>
                  <a:srgbClr val="0F2303"/>
                </a:solidFill>
              </a:rPr>
              <a:t> </a:t>
            </a:r>
            <a:r>
              <a:rPr lang="en-US" dirty="0" err="1">
                <a:solidFill>
                  <a:srgbClr val="0F2303"/>
                </a:solidFill>
              </a:rPr>
              <a:t>ile</a:t>
            </a:r>
            <a:r>
              <a:rPr lang="en-US" dirty="0">
                <a:solidFill>
                  <a:srgbClr val="0F2303"/>
                </a:solidFill>
              </a:rPr>
              <a:t>  </a:t>
            </a:r>
            <a:r>
              <a:rPr lang="en-US" dirty="0" err="1">
                <a:solidFill>
                  <a:srgbClr val="0F2303"/>
                </a:solidFill>
              </a:rPr>
              <a:t>ilişkileri</a:t>
            </a:r>
            <a:r>
              <a:rPr lang="en-US" dirty="0">
                <a:solidFill>
                  <a:srgbClr val="0F2303"/>
                </a:solidFill>
              </a:rPr>
              <a:t> </a:t>
            </a:r>
            <a:r>
              <a:rPr lang="en-US" dirty="0" err="1">
                <a:solidFill>
                  <a:srgbClr val="0F2303"/>
                </a:solidFill>
              </a:rPr>
              <a:t>geliştirmek</a:t>
            </a:r>
            <a:r>
              <a:rPr lang="tr-TR" dirty="0">
                <a:solidFill>
                  <a:srgbClr val="0F2303"/>
                </a:solidFill>
              </a:rPr>
              <a:t>.</a:t>
            </a:r>
          </a:p>
          <a:p>
            <a:pPr marL="285750" indent="-285750" algn="just">
              <a:lnSpc>
                <a:spcPct val="150000"/>
              </a:lnSpc>
              <a:buFont typeface="Arial" panose="020B0604020202020204" pitchFamily="34" charset="0"/>
              <a:buChar char="•"/>
            </a:pPr>
            <a:r>
              <a:rPr lang="tr-TR" dirty="0">
                <a:solidFill>
                  <a:srgbClr val="0F2303"/>
                </a:solidFill>
              </a:rPr>
              <a:t>Ö</a:t>
            </a:r>
            <a:r>
              <a:rPr lang="en-US" dirty="0">
                <a:solidFill>
                  <a:srgbClr val="0F2303"/>
                </a:solidFill>
              </a:rPr>
              <a:t>zel </a:t>
            </a:r>
            <a:r>
              <a:rPr lang="en-US" dirty="0" err="1">
                <a:solidFill>
                  <a:srgbClr val="0F2303"/>
                </a:solidFill>
              </a:rPr>
              <a:t>serifikasyon</a:t>
            </a:r>
            <a:r>
              <a:rPr lang="en-US" dirty="0">
                <a:solidFill>
                  <a:srgbClr val="0F2303"/>
                </a:solidFill>
              </a:rPr>
              <a:t> </a:t>
            </a:r>
            <a:r>
              <a:rPr lang="en-US" dirty="0" err="1">
                <a:solidFill>
                  <a:srgbClr val="0F2303"/>
                </a:solidFill>
              </a:rPr>
              <a:t>programlarının</a:t>
            </a:r>
            <a:r>
              <a:rPr lang="en-US" dirty="0">
                <a:solidFill>
                  <a:srgbClr val="0F2303"/>
                </a:solidFill>
              </a:rPr>
              <a:t> </a:t>
            </a:r>
            <a:r>
              <a:rPr lang="en-US" dirty="0" err="1">
                <a:solidFill>
                  <a:srgbClr val="0F2303"/>
                </a:solidFill>
              </a:rPr>
              <a:t>oluşturulmasını</a:t>
            </a:r>
            <a:r>
              <a:rPr lang="en-US" dirty="0">
                <a:solidFill>
                  <a:srgbClr val="0F2303"/>
                </a:solidFill>
              </a:rPr>
              <a:t> </a:t>
            </a:r>
            <a:r>
              <a:rPr lang="en-US" dirty="0" err="1">
                <a:solidFill>
                  <a:srgbClr val="0F2303"/>
                </a:solidFill>
              </a:rPr>
              <a:t>planlamak</a:t>
            </a:r>
            <a:r>
              <a:rPr lang="en-US" dirty="0">
                <a:solidFill>
                  <a:srgbClr val="0F2303"/>
                </a:solidFill>
              </a:rPr>
              <a:t> </a:t>
            </a:r>
            <a:r>
              <a:rPr lang="en-US" dirty="0" err="1">
                <a:solidFill>
                  <a:srgbClr val="0F2303"/>
                </a:solidFill>
              </a:rPr>
              <a:t>ve</a:t>
            </a:r>
            <a:r>
              <a:rPr lang="en-US" dirty="0">
                <a:solidFill>
                  <a:srgbClr val="0F2303"/>
                </a:solidFill>
              </a:rPr>
              <a:t> </a:t>
            </a:r>
            <a:r>
              <a:rPr lang="en-US" dirty="0" err="1">
                <a:solidFill>
                  <a:srgbClr val="0F2303"/>
                </a:solidFill>
              </a:rPr>
              <a:t>pazarlamak</a:t>
            </a:r>
            <a:r>
              <a:rPr lang="tr-TR" dirty="0">
                <a:solidFill>
                  <a:srgbClr val="0F2303"/>
                </a:solidFill>
              </a:rPr>
              <a:t>.</a:t>
            </a:r>
          </a:p>
        </p:txBody>
      </p:sp>
    </p:spTree>
    <p:extLst>
      <p:ext uri="{BB962C8B-B14F-4D97-AF65-F5344CB8AC3E}">
        <p14:creationId xmlns:p14="http://schemas.microsoft.com/office/powerpoint/2010/main" val="186039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nvGraphicFramePr>
        <p:xfrm>
          <a:off x="176253" y="1161534"/>
          <a:ext cx="8791493" cy="5512235"/>
        </p:xfrm>
        <a:graphic>
          <a:graphicData uri="http://schemas.openxmlformats.org/drawingml/2006/table">
            <a:tbl>
              <a:tblPr/>
              <a:tblGrid>
                <a:gridCol w="2098270">
                  <a:extLst>
                    <a:ext uri="{9D8B030D-6E8A-4147-A177-3AD203B41FA5}">
                      <a16:colId xmlns:a16="http://schemas.microsoft.com/office/drawing/2014/main" val="3918363564"/>
                    </a:ext>
                  </a:extLst>
                </a:gridCol>
                <a:gridCol w="2219435">
                  <a:extLst>
                    <a:ext uri="{9D8B030D-6E8A-4147-A177-3AD203B41FA5}">
                      <a16:colId xmlns:a16="http://schemas.microsoft.com/office/drawing/2014/main" val="1683979601"/>
                    </a:ext>
                  </a:extLst>
                </a:gridCol>
                <a:gridCol w="2236894">
                  <a:extLst>
                    <a:ext uri="{9D8B030D-6E8A-4147-A177-3AD203B41FA5}">
                      <a16:colId xmlns:a16="http://schemas.microsoft.com/office/drawing/2014/main" val="2592459544"/>
                    </a:ext>
                  </a:extLst>
                </a:gridCol>
                <a:gridCol w="2236894">
                  <a:extLst>
                    <a:ext uri="{9D8B030D-6E8A-4147-A177-3AD203B41FA5}">
                      <a16:colId xmlns:a16="http://schemas.microsoft.com/office/drawing/2014/main" val="588152821"/>
                    </a:ext>
                  </a:extLst>
                </a:gridCol>
              </a:tblGrid>
              <a:tr h="444844">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5981">
                <a:tc>
                  <a:txBody>
                    <a:bodyPr/>
                    <a:lstStyle/>
                    <a:p>
                      <a:pPr rtl="0" fontAlgn="ctr"/>
                      <a:r>
                        <a:rPr lang="tr-TR" sz="1000" dirty="0">
                          <a:solidFill>
                            <a:srgbClr val="0F2303"/>
                          </a:solidFill>
                          <a:effectLst/>
                        </a:rPr>
                        <a:t>G1- % 100 İngilizce eğitim verilmesi</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rtl="0" fontAlgn="ctr"/>
                      <a:r>
                        <a:rPr lang="tr-TR" sz="900" dirty="0">
                          <a:solidFill>
                            <a:srgbClr val="0F2303"/>
                          </a:solidFill>
                          <a:effectLst/>
                        </a:rPr>
                        <a:t>Z1- Yeni kurulmuş bir bölüm olması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F1- OSB'ye yakın olması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T1-Toplumsal farkındalığın olmaması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5981">
                <a:tc>
                  <a:txBody>
                    <a:bodyPr/>
                    <a:lstStyle/>
                    <a:p>
                      <a:pPr rtl="0" fontAlgn="ctr"/>
                      <a:r>
                        <a:rPr lang="tr-TR" sz="1000" dirty="0">
                          <a:solidFill>
                            <a:srgbClr val="0F2303"/>
                          </a:solidFill>
                          <a:effectLst/>
                        </a:rPr>
                        <a:t>G2- İkinci yabancı dil</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rtl="0" fontAlgn="ctr"/>
                      <a:r>
                        <a:rPr lang="tr-TR" sz="1000" dirty="0">
                          <a:solidFill>
                            <a:srgbClr val="0F2303"/>
                          </a:solidFill>
                          <a:effectLst/>
                        </a:rPr>
                        <a:t>Z2-Tanıtım ve reklam eksikliği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F2- Antalya'nın avantajları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T2- Açılan gastronomi bölümünün sayısındaki artış</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5981">
                <a:tc>
                  <a:txBody>
                    <a:bodyPr/>
                    <a:lstStyle/>
                    <a:p>
                      <a:pPr rtl="0" fontAlgn="ctr"/>
                      <a:r>
                        <a:rPr lang="tr-TR" sz="1000" dirty="0">
                          <a:solidFill>
                            <a:srgbClr val="0F2303"/>
                          </a:solidFill>
                          <a:effectLst/>
                        </a:rPr>
                        <a:t>G3- Güncel ve sektörün ihtiyaçlarına uygun müfredat</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rtl="0" fontAlgn="ctr"/>
                      <a:r>
                        <a:rPr lang="tr-TR" sz="1000" dirty="0">
                          <a:solidFill>
                            <a:srgbClr val="0F2303"/>
                          </a:solidFill>
                          <a:effectLst/>
                        </a:rPr>
                        <a:t>Z3- Finans yapısının güçlü olmaması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F3- Antalya'da %100 İngilizce gastronomi bölümü bulunan tek vakıf üniversitesi olması </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T3- %100 İngilizce eğitimine olan tereddütler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5981">
                <a:tc>
                  <a:txBody>
                    <a:bodyPr/>
                    <a:lstStyle/>
                    <a:p>
                      <a:pPr rtl="0" fontAlgn="ctr"/>
                      <a:r>
                        <a:rPr lang="tr-TR" sz="1000" dirty="0">
                          <a:solidFill>
                            <a:srgbClr val="0F2303"/>
                          </a:solidFill>
                          <a:effectLst/>
                        </a:rPr>
                        <a:t>G4- Güçlü </a:t>
                      </a:r>
                      <a:r>
                        <a:rPr lang="tr-TR" sz="1000" dirty="0" err="1">
                          <a:solidFill>
                            <a:srgbClr val="0F2303"/>
                          </a:solidFill>
                          <a:effectLst/>
                        </a:rPr>
                        <a:t>sektörel</a:t>
                      </a:r>
                      <a:r>
                        <a:rPr lang="tr-TR" sz="1000" dirty="0">
                          <a:solidFill>
                            <a:srgbClr val="0F2303"/>
                          </a:solidFill>
                          <a:effectLst/>
                        </a:rPr>
                        <a:t> ilişkiler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rtl="0" fontAlgn="ctr"/>
                      <a:r>
                        <a:rPr lang="tr-TR" sz="1000" dirty="0">
                          <a:solidFill>
                            <a:srgbClr val="0F2303"/>
                          </a:solidFill>
                          <a:effectLst/>
                        </a:rPr>
                        <a:t>Z4- Uygulama laboratuvarlarının yetersiz olması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F4- Özel orta öğretim kurumlarının fazla olması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5981">
                <a:tc>
                  <a:txBody>
                    <a:bodyPr/>
                    <a:lstStyle/>
                    <a:p>
                      <a:pPr rtl="0" fontAlgn="ctr"/>
                      <a:r>
                        <a:rPr lang="tr-TR" sz="1000" dirty="0">
                          <a:solidFill>
                            <a:srgbClr val="0F2303"/>
                          </a:solidFill>
                          <a:effectLst/>
                        </a:rPr>
                        <a:t>G5- Kalifiye akademik kadro</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rtl="0" fontAlgn="ctr"/>
                      <a:r>
                        <a:rPr lang="tr-TR" sz="1000" dirty="0">
                          <a:solidFill>
                            <a:srgbClr val="0F2303"/>
                          </a:solidFill>
                          <a:effectLst/>
                        </a:rPr>
                        <a:t>Z5- Yabancı dil seçeneklerinin yetersiz kalması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F5- Ulusal, uluslararası programlar, fuarlar ve projeler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5981">
                <a:tc>
                  <a:txBody>
                    <a:bodyPr/>
                    <a:lstStyle/>
                    <a:p>
                      <a:pPr rtl="0" fontAlgn="ctr"/>
                      <a:r>
                        <a:rPr lang="tr-TR" sz="1000" dirty="0">
                          <a:solidFill>
                            <a:srgbClr val="0F2303"/>
                          </a:solidFill>
                          <a:effectLst/>
                        </a:rPr>
                        <a:t>G6- Kalifiye idari kadro </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F6- %100 İngilizce eğitimine olan talepler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5981">
                <a:tc>
                  <a:txBody>
                    <a:bodyPr/>
                    <a:lstStyle/>
                    <a:p>
                      <a:pPr rtl="0" fontAlgn="ctr"/>
                      <a:r>
                        <a:rPr lang="tr-TR" sz="1000" dirty="0">
                          <a:solidFill>
                            <a:srgbClr val="0F2303"/>
                          </a:solidFill>
                          <a:effectLst/>
                        </a:rPr>
                        <a:t>G7- Yeniliğe açık</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F7- Akdeniz Üniversitesi ile işbirliği fırsatları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5981">
                <a:tc>
                  <a:txBody>
                    <a:bodyPr/>
                    <a:lstStyle/>
                    <a:p>
                      <a:pPr rtl="0" fontAlgn="ctr"/>
                      <a:r>
                        <a:rPr lang="tr-TR" sz="1000" dirty="0">
                          <a:solidFill>
                            <a:srgbClr val="0F2303"/>
                          </a:solidFill>
                          <a:effectLst/>
                        </a:rPr>
                        <a:t>G8- Proje yapabilme kabiliyeti</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F8- Turizm ve diğer sektörlerin varlığı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5981">
                <a:tc>
                  <a:txBody>
                    <a:bodyPr/>
                    <a:lstStyle/>
                    <a:p>
                      <a:pPr rtl="0" fontAlgn="ctr"/>
                      <a:r>
                        <a:rPr lang="tr-TR" sz="1000" dirty="0">
                          <a:solidFill>
                            <a:srgbClr val="0F2303"/>
                          </a:solidFill>
                          <a:effectLst/>
                        </a:rPr>
                        <a:t>G9- Öğrenci odaklı olunması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ctr"/>
                      <a:r>
                        <a:rPr lang="tr-TR" sz="1000" dirty="0">
                          <a:solidFill>
                            <a:srgbClr val="0F2303"/>
                          </a:solidFill>
                          <a:effectLst/>
                        </a:rPr>
                        <a:t>F9- Öğrencilerin ulusal uluslar arası proje yazabilme ve bu projelere katılabilme potansiyeli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5981">
                <a:tc>
                  <a:txBody>
                    <a:bodyPr/>
                    <a:lstStyle/>
                    <a:p>
                      <a:pPr rtl="0" fontAlgn="ctr"/>
                      <a:r>
                        <a:rPr lang="tr-TR" sz="1000" dirty="0">
                          <a:solidFill>
                            <a:srgbClr val="0F2303"/>
                          </a:solidFill>
                          <a:effectLst/>
                        </a:rPr>
                        <a:t>G10- Yabancı öğrenci potansiyeli</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5981">
                <a:tc>
                  <a:txBody>
                    <a:bodyPr/>
                    <a:lstStyle/>
                    <a:p>
                      <a:pPr rtl="0" fontAlgn="ctr"/>
                      <a:r>
                        <a:rPr lang="tr-TR" sz="1000" dirty="0">
                          <a:solidFill>
                            <a:srgbClr val="0F2303"/>
                          </a:solidFill>
                          <a:effectLst/>
                        </a:rPr>
                        <a:t>G11- Yüksek motivasyonlu, vizyon sahibi güçlü bir lideri olması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5981">
                <a:tc>
                  <a:txBody>
                    <a:bodyPr/>
                    <a:lstStyle/>
                    <a:p>
                      <a:pPr rtl="0" fontAlgn="ctr"/>
                      <a:r>
                        <a:rPr lang="tr-TR" sz="1000" dirty="0">
                          <a:solidFill>
                            <a:srgbClr val="0F2303"/>
                          </a:solidFill>
                          <a:effectLst/>
                        </a:rPr>
                        <a:t>G12- Öğrenci akademisyen ilişkisinin güçlü olması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5981">
                <a:tc>
                  <a:txBody>
                    <a:bodyPr/>
                    <a:lstStyle/>
                    <a:p>
                      <a:pPr rtl="0" fontAlgn="ctr"/>
                      <a:r>
                        <a:rPr lang="tr-TR" sz="1000" dirty="0">
                          <a:solidFill>
                            <a:srgbClr val="0F2303"/>
                          </a:solidFill>
                          <a:effectLst/>
                        </a:rPr>
                        <a:t>G13- Yeni kurulduğu için dinamik bir çalışma sisteminin bulunması, bürokrasinin az olması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5981">
                <a:tc>
                  <a:txBody>
                    <a:bodyPr/>
                    <a:lstStyle/>
                    <a:p>
                      <a:pPr rtl="0" fontAlgn="ctr"/>
                      <a:r>
                        <a:rPr lang="tr-TR" sz="1000" dirty="0">
                          <a:solidFill>
                            <a:srgbClr val="0F2303"/>
                          </a:solidFill>
                          <a:effectLst/>
                        </a:rPr>
                        <a:t>G14-Gastronomi kulübünün etkin olması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1662508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nvGraphicFramePr>
        <p:xfrm>
          <a:off x="323528" y="1248033"/>
          <a:ext cx="8548623" cy="5271352"/>
        </p:xfrm>
        <a:graphic>
          <a:graphicData uri="http://schemas.openxmlformats.org/drawingml/2006/table">
            <a:tbl>
              <a:tblPr/>
              <a:tblGrid>
                <a:gridCol w="2736601">
                  <a:extLst>
                    <a:ext uri="{9D8B030D-6E8A-4147-A177-3AD203B41FA5}">
                      <a16:colId xmlns:a16="http://schemas.microsoft.com/office/drawing/2014/main" val="3918363564"/>
                    </a:ext>
                  </a:extLst>
                </a:gridCol>
                <a:gridCol w="2894626">
                  <a:extLst>
                    <a:ext uri="{9D8B030D-6E8A-4147-A177-3AD203B41FA5}">
                      <a16:colId xmlns:a16="http://schemas.microsoft.com/office/drawing/2014/main" val="1683979601"/>
                    </a:ext>
                  </a:extLst>
                </a:gridCol>
                <a:gridCol w="2917396">
                  <a:extLst>
                    <a:ext uri="{9D8B030D-6E8A-4147-A177-3AD203B41FA5}">
                      <a16:colId xmlns:a16="http://schemas.microsoft.com/office/drawing/2014/main" val="2592459544"/>
                    </a:ext>
                  </a:extLst>
                </a:gridCol>
              </a:tblGrid>
              <a:tr h="567618">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5981">
                <a:tc>
                  <a:txBody>
                    <a:bodyPr/>
                    <a:lstStyle/>
                    <a:p>
                      <a:pPr algn="ctr" rtl="0" fontAlgn="ctr"/>
                      <a:r>
                        <a:rPr lang="tr-TR" sz="1000" dirty="0">
                          <a:solidFill>
                            <a:srgbClr val="0F2303"/>
                          </a:solidFill>
                          <a:effectLst/>
                        </a:rPr>
                        <a:t>Gastronomi akademik kadro</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Bölüm eğitimini vermek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Eğitimin öğrenciler tarafından alınması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5981">
                <a:tc>
                  <a:txBody>
                    <a:bodyPr/>
                    <a:lstStyle/>
                    <a:p>
                      <a:pPr algn="ctr" rtl="0" fontAlgn="ctr"/>
                      <a:r>
                        <a:rPr lang="tr-TR" sz="1000">
                          <a:solidFill>
                            <a:srgbClr val="0F2303"/>
                          </a:solidFill>
                          <a:effectLst/>
                        </a:rPr>
                        <a:t>Dekanlık</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Yönetici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 talebinde bulunur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5981">
                <a:tc>
                  <a:txBody>
                    <a:bodyPr/>
                    <a:lstStyle/>
                    <a:p>
                      <a:pPr algn="ctr" rtl="0" fontAlgn="ctr"/>
                      <a:r>
                        <a:rPr lang="tr-TR" sz="1000">
                          <a:solidFill>
                            <a:srgbClr val="0F2303"/>
                          </a:solidFill>
                          <a:effectLst/>
                        </a:rPr>
                        <a:t>Fakültenin diğer bölümleri</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İş 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Destek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5981">
                <a:tc>
                  <a:txBody>
                    <a:bodyPr/>
                    <a:lstStyle/>
                    <a:p>
                      <a:pPr algn="ctr" rtl="0" fontAlgn="ctr"/>
                      <a:r>
                        <a:rPr lang="tr-TR" sz="1000">
                          <a:solidFill>
                            <a:srgbClr val="0F2303"/>
                          </a:solidFill>
                          <a:effectLst/>
                        </a:rPr>
                        <a:t>Öğrenci</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 hizmeti alır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İyi eğitim almak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5981">
                <a:tc>
                  <a:txBody>
                    <a:bodyPr/>
                    <a:lstStyle/>
                    <a:p>
                      <a:pPr algn="ctr" rtl="0" fontAlgn="ctr"/>
                      <a:r>
                        <a:rPr lang="tr-TR" sz="1000">
                          <a:solidFill>
                            <a:srgbClr val="0F2303"/>
                          </a:solidFill>
                          <a:effectLst/>
                        </a:rPr>
                        <a:t>Üst yönetim</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Sorumlu yönetici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Nitelikli eğitim ve araştırma</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5981">
                <a:tc>
                  <a:txBody>
                    <a:bodyPr/>
                    <a:lstStyle/>
                    <a:p>
                      <a:pPr algn="ctr" rtl="0" fontAlgn="ctr"/>
                      <a:r>
                        <a:rPr lang="tr-TR" sz="1000">
                          <a:solidFill>
                            <a:srgbClr val="0F2303"/>
                          </a:solidFill>
                          <a:effectLst/>
                        </a:rPr>
                        <a:t>Mütevelli Heyeti</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Karar alıcı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Nitelikli eğitim ve araştırma</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5981">
                <a:tc>
                  <a:txBody>
                    <a:bodyPr/>
                    <a:lstStyle/>
                    <a:p>
                      <a:pPr algn="ctr" rtl="0" fontAlgn="ctr"/>
                      <a:r>
                        <a:rPr lang="tr-TR" sz="1000">
                          <a:solidFill>
                            <a:srgbClr val="0F2303"/>
                          </a:solidFill>
                          <a:effectLst/>
                        </a:rPr>
                        <a:t>Diğer fakülte ve bölümler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İş 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 ve araştırmada paylaşım ve ortaklık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5981">
                <a:tc>
                  <a:txBody>
                    <a:bodyPr/>
                    <a:lstStyle/>
                    <a:p>
                      <a:pPr algn="ctr" rtl="0" fontAlgn="ctr"/>
                      <a:r>
                        <a:rPr lang="tr-TR" sz="1000">
                          <a:solidFill>
                            <a:srgbClr val="0F2303"/>
                          </a:solidFill>
                          <a:effectLst/>
                        </a:rPr>
                        <a:t>Sektör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İstihdam olanağı yaratır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Nitelikli personel ve iş 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5981">
                <a:tc>
                  <a:txBody>
                    <a:bodyPr/>
                    <a:lstStyle/>
                    <a:p>
                      <a:pPr algn="ctr" rtl="0" fontAlgn="ctr"/>
                      <a:r>
                        <a:rPr lang="tr-TR" sz="1000">
                          <a:solidFill>
                            <a:srgbClr val="0F2303"/>
                          </a:solidFill>
                          <a:effectLst/>
                        </a:rPr>
                        <a:t>Kamu kuruluşları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Politika yapıcı ve yasa uygulayıcı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Yasalara uyma ve uygulama</a:t>
                      </a:r>
                      <a:br>
                        <a:rPr lang="tr-TR" sz="1000">
                          <a:solidFill>
                            <a:srgbClr val="0F2303"/>
                          </a:solidFill>
                          <a:effectLst/>
                        </a:rPr>
                      </a:br>
                      <a:r>
                        <a:rPr lang="tr-TR" sz="1000">
                          <a:solidFill>
                            <a:srgbClr val="0F2303"/>
                          </a:solidFill>
                          <a:effectLst/>
                        </a:rPr>
                        <a:t>Destek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5981">
                <a:tc>
                  <a:txBody>
                    <a:bodyPr/>
                    <a:lstStyle/>
                    <a:p>
                      <a:pPr algn="ctr" rtl="0" fontAlgn="ctr"/>
                      <a:r>
                        <a:rPr lang="tr-TR" sz="1000">
                          <a:solidFill>
                            <a:srgbClr val="0F2303"/>
                          </a:solidFill>
                          <a:effectLst/>
                        </a:rPr>
                        <a:t>Dernekler, Sivil Toplum Kuruluşları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Proje ortakları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Sektörel ve bölgesel gelişim ve katkı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5981">
                <a:tc>
                  <a:txBody>
                    <a:bodyPr/>
                    <a:lstStyle/>
                    <a:p>
                      <a:pPr algn="ctr" rtl="0" fontAlgn="ctr"/>
                      <a:r>
                        <a:rPr lang="tr-TR" sz="1000">
                          <a:solidFill>
                            <a:srgbClr val="0F2303"/>
                          </a:solidFill>
                          <a:effectLst/>
                        </a:rPr>
                        <a:t>Diğer üniversiteler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Bilgi paylaşımı ve ortak çalışmalar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dirty="0">
                          <a:solidFill>
                            <a:srgbClr val="0F2303"/>
                          </a:solidFill>
                          <a:effectLst/>
                        </a:rPr>
                        <a:t>İş 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5981">
                <a:tc>
                  <a:txBody>
                    <a:bodyPr/>
                    <a:lstStyle/>
                    <a:p>
                      <a:pPr algn="ctr" rtl="0" fontAlgn="ctr"/>
                      <a:r>
                        <a:rPr lang="tr-TR" sz="1000" dirty="0">
                          <a:solidFill>
                            <a:srgbClr val="0F2303"/>
                          </a:solidFill>
                          <a:effectLst/>
                        </a:rPr>
                        <a:t>YÖK</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Yönetici</a:t>
                      </a:r>
                      <a:br>
                        <a:rPr lang="tr-TR" sz="1000">
                          <a:solidFill>
                            <a:srgbClr val="0F2303"/>
                          </a:solidFill>
                          <a:effectLst/>
                        </a:rPr>
                      </a:br>
                      <a:r>
                        <a:rPr lang="tr-TR" sz="1000">
                          <a:solidFill>
                            <a:srgbClr val="0F2303"/>
                          </a:solidFill>
                          <a:effectLst/>
                        </a:rPr>
                        <a:t>Yönlendirici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Uyum</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5981">
                <a:tc>
                  <a:txBody>
                    <a:bodyPr/>
                    <a:lstStyle/>
                    <a:p>
                      <a:pPr algn="ctr" rtl="0" fontAlgn="ctr"/>
                      <a:r>
                        <a:rPr lang="tr-TR" sz="1000">
                          <a:solidFill>
                            <a:srgbClr val="0F2303"/>
                          </a:solidFill>
                          <a:effectLst/>
                        </a:rPr>
                        <a:t>Turistler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Veri kaynağı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Nitelikli hizmet ve personel</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5981">
                <a:tc>
                  <a:txBody>
                    <a:bodyPr/>
                    <a:lstStyle/>
                    <a:p>
                      <a:pPr algn="ctr" rtl="0" fontAlgn="ctr"/>
                      <a:r>
                        <a:rPr lang="tr-TR" sz="1000">
                          <a:solidFill>
                            <a:srgbClr val="0F2303"/>
                          </a:solidFill>
                          <a:effectLst/>
                        </a:rPr>
                        <a:t>Yerel halk</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Veri ve müşteri kaynaği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dirty="0">
                          <a:solidFill>
                            <a:srgbClr val="0F2303"/>
                          </a:solidFill>
                          <a:effectLst/>
                        </a:rPr>
                        <a:t>Bölgesel kalkınmaya katkı</a:t>
                      </a:r>
                      <a:br>
                        <a:rPr lang="tr-TR" sz="1000" dirty="0">
                          <a:solidFill>
                            <a:srgbClr val="0F2303"/>
                          </a:solidFill>
                          <a:effectLst/>
                        </a:rPr>
                      </a:br>
                      <a:r>
                        <a:rPr lang="tr-TR" sz="1000" dirty="0">
                          <a:solidFill>
                            <a:srgbClr val="0F2303"/>
                          </a:solidFill>
                          <a:effectLst/>
                        </a:rPr>
                        <a:t>Nitelikli personel</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2512028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nvGraphicFramePr>
        <p:xfrm>
          <a:off x="323528" y="1248033"/>
          <a:ext cx="8548623" cy="5271352"/>
        </p:xfrm>
        <a:graphic>
          <a:graphicData uri="http://schemas.openxmlformats.org/drawingml/2006/table">
            <a:tbl>
              <a:tblPr/>
              <a:tblGrid>
                <a:gridCol w="2736601">
                  <a:extLst>
                    <a:ext uri="{9D8B030D-6E8A-4147-A177-3AD203B41FA5}">
                      <a16:colId xmlns:a16="http://schemas.microsoft.com/office/drawing/2014/main" val="3918363564"/>
                    </a:ext>
                  </a:extLst>
                </a:gridCol>
                <a:gridCol w="2894626">
                  <a:extLst>
                    <a:ext uri="{9D8B030D-6E8A-4147-A177-3AD203B41FA5}">
                      <a16:colId xmlns:a16="http://schemas.microsoft.com/office/drawing/2014/main" val="1683979601"/>
                    </a:ext>
                  </a:extLst>
                </a:gridCol>
                <a:gridCol w="2917396">
                  <a:extLst>
                    <a:ext uri="{9D8B030D-6E8A-4147-A177-3AD203B41FA5}">
                      <a16:colId xmlns:a16="http://schemas.microsoft.com/office/drawing/2014/main" val="2592459544"/>
                    </a:ext>
                  </a:extLst>
                </a:gridCol>
              </a:tblGrid>
              <a:tr h="567618">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5981">
                <a:tc>
                  <a:txBody>
                    <a:bodyPr/>
                    <a:lstStyle/>
                    <a:p>
                      <a:pPr algn="ctr" rtl="0" fontAlgn="ctr"/>
                      <a:r>
                        <a:rPr lang="tr-TR" sz="1000" dirty="0">
                          <a:solidFill>
                            <a:srgbClr val="0F2303"/>
                          </a:solidFill>
                          <a:effectLst/>
                        </a:rPr>
                        <a:t>Üniversite idari kadrosu</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Eğitimin yürütülmesine destek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Uyumlu çalışma</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5981">
                <a:tc>
                  <a:txBody>
                    <a:bodyPr/>
                    <a:lstStyle/>
                    <a:p>
                      <a:pPr algn="ctr" rtl="0" fontAlgn="ctr"/>
                      <a:r>
                        <a:rPr lang="tr-TR" sz="1000">
                          <a:solidFill>
                            <a:srgbClr val="0F2303"/>
                          </a:solidFill>
                          <a:effectLst/>
                        </a:rPr>
                        <a:t>Fakülte idari kadrosu</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Eğitimin yürütülmesine destek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Uyumlu çalışma</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5981">
                <a:tc>
                  <a:txBody>
                    <a:bodyPr/>
                    <a:lstStyle/>
                    <a:p>
                      <a:pPr algn="ctr" rtl="0" fontAlgn="ctr"/>
                      <a:r>
                        <a:rPr lang="tr-TR" sz="1000">
                          <a:solidFill>
                            <a:srgbClr val="0F2303"/>
                          </a:solidFill>
                          <a:effectLst/>
                        </a:rPr>
                        <a:t>Yerel yönetimler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Proje ortaklığı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İş 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5981">
                <a:tc>
                  <a:txBody>
                    <a:bodyPr/>
                    <a:lstStyle/>
                    <a:p>
                      <a:pPr algn="ctr" rtl="0" fontAlgn="ctr"/>
                      <a:r>
                        <a:rPr lang="tr-TR" sz="1000">
                          <a:solidFill>
                            <a:srgbClr val="0F2303"/>
                          </a:solidFill>
                          <a:effectLst/>
                        </a:rPr>
                        <a:t>Mezunlar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Sektörde temsilcimiz</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İş birliği</a:t>
                      </a:r>
                      <a:br>
                        <a:rPr lang="tr-TR" sz="1000">
                          <a:solidFill>
                            <a:srgbClr val="0F2303"/>
                          </a:solidFill>
                          <a:effectLst/>
                        </a:rPr>
                      </a:br>
                      <a:r>
                        <a:rPr lang="tr-TR" sz="1000">
                          <a:solidFill>
                            <a:srgbClr val="0F2303"/>
                          </a:solidFill>
                          <a:effectLst/>
                        </a:rPr>
                        <a:t>İletişim</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5981">
                <a:tc>
                  <a:txBody>
                    <a:bodyPr/>
                    <a:lstStyle/>
                    <a:p>
                      <a:pPr algn="ctr" rtl="0" fontAlgn="ctr"/>
                      <a:r>
                        <a:rPr lang="tr-TR" sz="1000" b="0">
                          <a:solidFill>
                            <a:srgbClr val="0F2303"/>
                          </a:solidFill>
                          <a:effectLst/>
                          <a:latin typeface="Times New Roman" panose="02020603050405020304" pitchFamily="18" charset="0"/>
                        </a:rPr>
                        <a:t>Veliler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b="0">
                          <a:solidFill>
                            <a:srgbClr val="0F2303"/>
                          </a:solidFill>
                          <a:effectLst/>
                          <a:latin typeface="Times New Roman" panose="02020603050405020304" pitchFamily="18" charset="0"/>
                        </a:rPr>
                        <a:t>Öğrenciler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b="0">
                          <a:solidFill>
                            <a:srgbClr val="0F2303"/>
                          </a:solidFill>
                          <a:effectLst/>
                          <a:latin typeface="Times New Roman" panose="02020603050405020304" pitchFamily="18" charset="0"/>
                        </a:rPr>
                        <a:t>Nitelikli eğitim</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5981">
                <a:tc>
                  <a:txBody>
                    <a:bodyPr/>
                    <a:lstStyle/>
                    <a:p>
                      <a:pPr algn="ctr" rtl="0" fontAlgn="ctr"/>
                      <a:r>
                        <a:rPr lang="tr-TR" sz="1000">
                          <a:solidFill>
                            <a:srgbClr val="0F2303"/>
                          </a:solidFill>
                          <a:effectLst/>
                        </a:rPr>
                        <a:t>Araştırma kurumları ve fonları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Proje geliştirme ve destekleme</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dirty="0">
                          <a:solidFill>
                            <a:srgbClr val="0F2303"/>
                          </a:solidFill>
                          <a:effectLst/>
                        </a:rPr>
                        <a:t>Bilgi üretimi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5981">
                <a:tc>
                  <a:txBody>
                    <a:bodyPr/>
                    <a:lstStyle/>
                    <a:p>
                      <a:pPr algn="ctr" rtl="0" fontAlgn="ctr"/>
                      <a:r>
                        <a:rPr lang="tr-TR" sz="1000" dirty="0">
                          <a:solidFill>
                            <a:srgbClr val="0F2303"/>
                          </a:solidFill>
                          <a:effectLst/>
                        </a:rPr>
                        <a:t>Tedarikçiler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İhtiyaçların karşılanması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Uyumlu çalışma</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5981">
                <a:tc>
                  <a:txBody>
                    <a:bodyPr/>
                    <a:lstStyle/>
                    <a:p>
                      <a:pPr algn="ctr" rtl="0" fontAlgn="ctr"/>
                      <a:r>
                        <a:rPr lang="tr-TR" sz="1000">
                          <a:solidFill>
                            <a:srgbClr val="0F2303"/>
                          </a:solidFill>
                          <a:effectLst/>
                        </a:rPr>
                        <a:t>Akademik yayın organları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Araştırma ve projelerin yayınlanması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Nitelikli yayın</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5981">
                <a:tc>
                  <a:txBody>
                    <a:bodyPr/>
                    <a:lstStyle/>
                    <a:p>
                      <a:pPr algn="ctr" rtl="0" fontAlgn="ctr"/>
                      <a:r>
                        <a:rPr lang="tr-TR" sz="1000">
                          <a:solidFill>
                            <a:srgbClr val="0F2303"/>
                          </a:solidFill>
                          <a:effectLst/>
                        </a:rPr>
                        <a:t>Bağımsız Belgelendirme Kuruluşu</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Kalite Yönetim Sisteminin kurulması ve sürdürülebilirliğin sağlanması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KYS standartları çerçevesinde sürecin ilerlemesi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5981">
                <a:tc>
                  <a:txBody>
                    <a:bodyPr/>
                    <a:lstStyle/>
                    <a:p>
                      <a:pPr algn="ctr" rtl="0" fontAlgn="ctr"/>
                      <a:r>
                        <a:rPr lang="tr-TR" sz="1000">
                          <a:solidFill>
                            <a:srgbClr val="0F2303"/>
                          </a:solidFill>
                          <a:effectLst/>
                        </a:rPr>
                        <a:t>Yükseköğretim Kalite Kurulu</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ABÜ İç Kalite Güvence Sisteminin oluşturulması ve ABÜ iç kalite güvencesinin artırılması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dirty="0">
                          <a:solidFill>
                            <a:srgbClr val="0F2303"/>
                          </a:solidFill>
                          <a:effectLst/>
                        </a:rPr>
                        <a:t>Düzenli olarak KİDR, Kurumsal Dış Değerlendirme ve Kurumsal Akreditasyon süreçlerinde işbirliği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5981">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5981">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5981">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5981">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073967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403641670"/>
              </p:ext>
            </p:extLst>
          </p:nvPr>
        </p:nvGraphicFramePr>
        <p:xfrm>
          <a:off x="88490" y="1385082"/>
          <a:ext cx="8805166" cy="5032225"/>
        </p:xfrm>
        <a:graphic>
          <a:graphicData uri="http://schemas.openxmlformats.org/drawingml/2006/table">
            <a:tbl>
              <a:tblPr/>
              <a:tblGrid>
                <a:gridCol w="1675280">
                  <a:extLst>
                    <a:ext uri="{9D8B030D-6E8A-4147-A177-3AD203B41FA5}">
                      <a16:colId xmlns:a16="http://schemas.microsoft.com/office/drawing/2014/main" val="3918363564"/>
                    </a:ext>
                  </a:extLst>
                </a:gridCol>
                <a:gridCol w="1772018">
                  <a:extLst>
                    <a:ext uri="{9D8B030D-6E8A-4147-A177-3AD203B41FA5}">
                      <a16:colId xmlns:a16="http://schemas.microsoft.com/office/drawing/2014/main" val="1683979601"/>
                    </a:ext>
                  </a:extLst>
                </a:gridCol>
                <a:gridCol w="1785956">
                  <a:extLst>
                    <a:ext uri="{9D8B030D-6E8A-4147-A177-3AD203B41FA5}">
                      <a16:colId xmlns:a16="http://schemas.microsoft.com/office/drawing/2014/main" val="2592459544"/>
                    </a:ext>
                  </a:extLst>
                </a:gridCol>
                <a:gridCol w="1785956">
                  <a:extLst>
                    <a:ext uri="{9D8B030D-6E8A-4147-A177-3AD203B41FA5}">
                      <a16:colId xmlns:a16="http://schemas.microsoft.com/office/drawing/2014/main" val="3383282758"/>
                    </a:ext>
                  </a:extLst>
                </a:gridCol>
                <a:gridCol w="1785956">
                  <a:extLst>
                    <a:ext uri="{9D8B030D-6E8A-4147-A177-3AD203B41FA5}">
                      <a16:colId xmlns:a16="http://schemas.microsoft.com/office/drawing/2014/main" val="494559924"/>
                    </a:ext>
                  </a:extLst>
                </a:gridCol>
              </a:tblGrid>
              <a:tr h="292800">
                <a:tc>
                  <a:txBody>
                    <a:bodyPr/>
                    <a:lstStyle/>
                    <a:p>
                      <a:pPr algn="ctr" fontAlgn="ctr"/>
                      <a:r>
                        <a:rPr lang="tr-TR" sz="1200" b="1" i="0" u="none" strike="noStrike" dirty="0">
                          <a:solidFill>
                            <a:srgbClr val="0F2303"/>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030042">
                <a:tc>
                  <a:txBody>
                    <a:bodyPr/>
                    <a:lstStyle/>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err="1">
                          <a:solidFill>
                            <a:srgbClr val="0F2303"/>
                          </a:solidFill>
                          <a:effectLst/>
                          <a:latin typeface="Calibri" panose="020F0502020204030204" pitchFamily="34" charset="0"/>
                        </a:rPr>
                        <a:t>Setüstü</a:t>
                      </a:r>
                      <a:r>
                        <a:rPr lang="tr-TR" sz="1400" b="0" i="0" u="none" strike="noStrike" dirty="0">
                          <a:solidFill>
                            <a:srgbClr val="0F2303"/>
                          </a:solidFill>
                          <a:effectLst/>
                          <a:latin typeface="Calibri" panose="020F0502020204030204" pitchFamily="34" charset="0"/>
                        </a:rPr>
                        <a:t> Ekipmanları</a:t>
                      </a:r>
                    </a:p>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dirty="0">
                          <a:solidFill>
                            <a:srgbClr val="0F2303"/>
                          </a:solidFill>
                        </a:rPr>
                        <a:t>M</a:t>
                      </a:r>
                      <a:r>
                        <a:rPr lang="en-US" sz="1400" b="0" dirty="0" err="1">
                          <a:solidFill>
                            <a:srgbClr val="0F2303"/>
                          </a:solidFill>
                        </a:rPr>
                        <a:t>utfak</a:t>
                      </a:r>
                      <a:r>
                        <a:rPr lang="en-US" sz="1400" b="0" dirty="0">
                          <a:solidFill>
                            <a:srgbClr val="0F2303"/>
                          </a:solidFill>
                        </a:rPr>
                        <a:t> </a:t>
                      </a:r>
                      <a:r>
                        <a:rPr lang="en-US" sz="1400" b="0" dirty="0" err="1">
                          <a:solidFill>
                            <a:srgbClr val="0F2303"/>
                          </a:solidFill>
                        </a:rPr>
                        <a:t>uygulama</a:t>
                      </a:r>
                      <a:r>
                        <a:rPr lang="en-US" sz="1400" b="0" dirty="0">
                          <a:solidFill>
                            <a:srgbClr val="0F2303"/>
                          </a:solidFill>
                        </a:rPr>
                        <a:t> </a:t>
                      </a:r>
                      <a:r>
                        <a:rPr lang="en-US" sz="1400" b="0" dirty="0" err="1">
                          <a:solidFill>
                            <a:srgbClr val="0F2303"/>
                          </a:solidFill>
                        </a:rPr>
                        <a:t>derslerine</a:t>
                      </a:r>
                      <a:r>
                        <a:rPr lang="en-US" sz="1400" b="0" dirty="0">
                          <a:solidFill>
                            <a:srgbClr val="0F2303"/>
                          </a:solidFill>
                        </a:rPr>
                        <a:t> </a:t>
                      </a:r>
                      <a:r>
                        <a:rPr lang="en-US" sz="1400" b="0" dirty="0" err="1">
                          <a:solidFill>
                            <a:srgbClr val="0F2303"/>
                          </a:solidFill>
                        </a:rPr>
                        <a:t>katılacak</a:t>
                      </a:r>
                      <a:r>
                        <a:rPr lang="en-US" sz="1400" b="0" dirty="0">
                          <a:solidFill>
                            <a:srgbClr val="0F2303"/>
                          </a:solidFill>
                        </a:rPr>
                        <a:t> </a:t>
                      </a:r>
                      <a:r>
                        <a:rPr lang="en-US" sz="1400" b="0" dirty="0" err="1">
                          <a:solidFill>
                            <a:srgbClr val="0F2303"/>
                          </a:solidFill>
                        </a:rPr>
                        <a:t>öğrenci</a:t>
                      </a:r>
                      <a:r>
                        <a:rPr lang="en-US" sz="1400" b="0" dirty="0">
                          <a:solidFill>
                            <a:srgbClr val="0F2303"/>
                          </a:solidFill>
                        </a:rPr>
                        <a:t> </a:t>
                      </a:r>
                      <a:r>
                        <a:rPr lang="en-US" sz="1400" b="0" dirty="0" err="1">
                          <a:solidFill>
                            <a:srgbClr val="0F2303"/>
                          </a:solidFill>
                        </a:rPr>
                        <a:t>sayısı</a:t>
                      </a:r>
                      <a:r>
                        <a:rPr lang="en-US" sz="1400" b="0" dirty="0">
                          <a:solidFill>
                            <a:srgbClr val="0F2303"/>
                          </a:solidFill>
                        </a:rPr>
                        <a:t> </a:t>
                      </a:r>
                      <a:r>
                        <a:rPr lang="en-US" sz="1400" b="0" dirty="0" err="1">
                          <a:solidFill>
                            <a:srgbClr val="0F2303"/>
                          </a:solidFill>
                        </a:rPr>
                        <a:t>mevcut</a:t>
                      </a:r>
                      <a:r>
                        <a:rPr lang="en-US" sz="1400" b="0" dirty="0">
                          <a:solidFill>
                            <a:srgbClr val="0F2303"/>
                          </a:solidFill>
                        </a:rPr>
                        <a:t> </a:t>
                      </a:r>
                      <a:r>
                        <a:rPr lang="en-US" sz="1400" b="0" dirty="0" err="1">
                          <a:solidFill>
                            <a:srgbClr val="0F2303"/>
                          </a:solidFill>
                        </a:rPr>
                        <a:t>setüstü</a:t>
                      </a:r>
                      <a:r>
                        <a:rPr lang="en-US" sz="1400" b="0" dirty="0">
                          <a:solidFill>
                            <a:srgbClr val="0F2303"/>
                          </a:solidFill>
                        </a:rPr>
                        <a:t> </a:t>
                      </a:r>
                      <a:r>
                        <a:rPr lang="en-US" sz="1400" b="0" dirty="0" err="1">
                          <a:solidFill>
                            <a:srgbClr val="0F2303"/>
                          </a:solidFill>
                        </a:rPr>
                        <a:t>ekipman</a:t>
                      </a:r>
                      <a:r>
                        <a:rPr lang="en-US" sz="1400" b="0" dirty="0">
                          <a:solidFill>
                            <a:srgbClr val="0F2303"/>
                          </a:solidFill>
                        </a:rPr>
                        <a:t> </a:t>
                      </a:r>
                      <a:r>
                        <a:rPr lang="en-US" sz="1400" b="0" dirty="0" err="1">
                          <a:solidFill>
                            <a:srgbClr val="0F2303"/>
                          </a:solidFill>
                        </a:rPr>
                        <a:t>sayısının</a:t>
                      </a:r>
                      <a:r>
                        <a:rPr lang="en-US" sz="1400" b="0" dirty="0">
                          <a:solidFill>
                            <a:srgbClr val="0F2303"/>
                          </a:solidFill>
                        </a:rPr>
                        <a:t> </a:t>
                      </a:r>
                      <a:r>
                        <a:rPr lang="en-US" sz="1400" b="0" dirty="0" err="1">
                          <a:solidFill>
                            <a:srgbClr val="0F2303"/>
                          </a:solidFill>
                        </a:rPr>
                        <a:t>çok</a:t>
                      </a:r>
                      <a:r>
                        <a:rPr lang="en-US" sz="1400" b="0" dirty="0">
                          <a:solidFill>
                            <a:srgbClr val="0F2303"/>
                          </a:solidFill>
                        </a:rPr>
                        <a:t> </a:t>
                      </a:r>
                      <a:r>
                        <a:rPr lang="en-US" sz="1400" b="0" dirty="0" err="1">
                          <a:solidFill>
                            <a:srgbClr val="0F2303"/>
                          </a:solidFill>
                        </a:rPr>
                        <a:t>üstünde</a:t>
                      </a:r>
                      <a:r>
                        <a:rPr lang="en-US" sz="1400" b="0" dirty="0">
                          <a:solidFill>
                            <a:srgbClr val="0F2303"/>
                          </a:solidFill>
                        </a:rPr>
                        <a:t> </a:t>
                      </a:r>
                      <a:r>
                        <a:rPr lang="en-US" sz="1400" b="0" dirty="0" err="1">
                          <a:solidFill>
                            <a:srgbClr val="0F2303"/>
                          </a:solidFill>
                        </a:rPr>
                        <a:t>olduğu</a:t>
                      </a:r>
                      <a:r>
                        <a:rPr lang="en-US" sz="1400" b="0" dirty="0">
                          <a:solidFill>
                            <a:srgbClr val="0F2303"/>
                          </a:solidFill>
                        </a:rPr>
                        <a:t> </a:t>
                      </a:r>
                      <a:r>
                        <a:rPr lang="en-US" sz="1400" b="0" dirty="0" err="1">
                          <a:solidFill>
                            <a:srgbClr val="0F2303"/>
                          </a:solidFill>
                        </a:rPr>
                        <a:t>için</a:t>
                      </a:r>
                      <a:r>
                        <a:rPr lang="en-US" sz="1400" b="0" dirty="0">
                          <a:solidFill>
                            <a:srgbClr val="0F2303"/>
                          </a:solidFill>
                        </a:rPr>
                        <a:t>, b</a:t>
                      </a:r>
                      <a:r>
                        <a:rPr lang="tr-TR" sz="1400" b="0" dirty="0">
                          <a:solidFill>
                            <a:srgbClr val="0F2303"/>
                          </a:solidFill>
                        </a:rPr>
                        <a:t>ölüm uygulama derslerinin yürütülebilmesi </a:t>
                      </a:r>
                      <a:r>
                        <a:rPr lang="en-US" sz="1400" b="0" dirty="0" err="1">
                          <a:solidFill>
                            <a:srgbClr val="0F2303"/>
                          </a:solidFill>
                        </a:rPr>
                        <a:t>amacı</a:t>
                      </a:r>
                      <a:r>
                        <a:rPr lang="en-US" sz="1400" b="0" dirty="0">
                          <a:solidFill>
                            <a:srgbClr val="0F2303"/>
                          </a:solidFill>
                        </a:rPr>
                        <a:t> </a:t>
                      </a:r>
                      <a:r>
                        <a:rPr lang="en-US" sz="1400" b="0" dirty="0" err="1">
                          <a:solidFill>
                            <a:srgbClr val="0F2303"/>
                          </a:solidFill>
                        </a:rPr>
                        <a:t>ile</a:t>
                      </a:r>
                      <a:r>
                        <a:rPr lang="en-US" sz="1400" b="0" dirty="0">
                          <a:solidFill>
                            <a:srgbClr val="0F2303"/>
                          </a:solidFill>
                        </a:rPr>
                        <a:t> </a:t>
                      </a:r>
                      <a:r>
                        <a:rPr lang="tr-TR" sz="1400" b="0" dirty="0">
                          <a:solidFill>
                            <a:srgbClr val="0F2303"/>
                          </a:solidFill>
                        </a:rPr>
                        <a:t>Gastronomi Eğitim </a:t>
                      </a:r>
                      <a:r>
                        <a:rPr lang="en-US" sz="1400" b="0" dirty="0" err="1">
                          <a:solidFill>
                            <a:srgbClr val="0F2303"/>
                          </a:solidFill>
                        </a:rPr>
                        <a:t>Uygulama</a:t>
                      </a:r>
                      <a:r>
                        <a:rPr lang="en-US" sz="1400" b="0" dirty="0">
                          <a:solidFill>
                            <a:srgbClr val="0F2303"/>
                          </a:solidFill>
                        </a:rPr>
                        <a:t> </a:t>
                      </a:r>
                      <a:r>
                        <a:rPr lang="tr-TR" sz="1400" b="0" dirty="0" err="1">
                          <a:solidFill>
                            <a:srgbClr val="0F2303"/>
                          </a:solidFill>
                        </a:rPr>
                        <a:t>Mutfağ</a:t>
                      </a:r>
                      <a:r>
                        <a:rPr lang="en-US" sz="1400" b="0" dirty="0" err="1">
                          <a:solidFill>
                            <a:srgbClr val="0F2303"/>
                          </a:solidFill>
                        </a:rPr>
                        <a:t>i</a:t>
                      </a:r>
                      <a:r>
                        <a:rPr lang="en-US" sz="1400" b="0" dirty="0">
                          <a:solidFill>
                            <a:srgbClr val="0F2303"/>
                          </a:solidFill>
                        </a:rPr>
                        <a:t> </a:t>
                      </a:r>
                      <a:r>
                        <a:rPr lang="en-US" sz="1400" b="0" dirty="0" err="1">
                          <a:solidFill>
                            <a:srgbClr val="0F2303"/>
                          </a:solidFill>
                        </a:rPr>
                        <a:t>için</a:t>
                      </a:r>
                      <a:r>
                        <a:rPr lang="en-US" sz="1400" b="0" dirty="0">
                          <a:solidFill>
                            <a:srgbClr val="0F2303"/>
                          </a:solidFill>
                        </a:rPr>
                        <a:t> </a:t>
                      </a:r>
                      <a:r>
                        <a:rPr lang="en-US" sz="1400" b="0" dirty="0" err="1">
                          <a:solidFill>
                            <a:srgbClr val="0F2303"/>
                          </a:solidFill>
                        </a:rPr>
                        <a:t>setüstü</a:t>
                      </a:r>
                      <a:r>
                        <a:rPr lang="en-US" sz="1400" b="0" dirty="0">
                          <a:solidFill>
                            <a:srgbClr val="0F2303"/>
                          </a:solidFill>
                        </a:rPr>
                        <a:t> </a:t>
                      </a:r>
                      <a:r>
                        <a:rPr lang="en-US" sz="1400" b="0" dirty="0" err="1">
                          <a:solidFill>
                            <a:srgbClr val="0F2303"/>
                          </a:solidFill>
                        </a:rPr>
                        <a:t>ekipman</a:t>
                      </a:r>
                      <a:r>
                        <a:rPr lang="en-US" sz="1400" b="0" dirty="0">
                          <a:solidFill>
                            <a:srgbClr val="0F2303"/>
                          </a:solidFill>
                        </a:rPr>
                        <a:t> </a:t>
                      </a:r>
                      <a:r>
                        <a:rPr lang="tr-TR" sz="1400" b="0" dirty="0">
                          <a:solidFill>
                            <a:srgbClr val="0F2303"/>
                          </a:solidFill>
                        </a:rPr>
                        <a:t> </a:t>
                      </a:r>
                      <a:r>
                        <a:rPr lang="en-US" sz="1400" b="0" dirty="0" err="1">
                          <a:solidFill>
                            <a:srgbClr val="0F2303"/>
                          </a:solidFill>
                        </a:rPr>
                        <a:t>alımı</a:t>
                      </a:r>
                      <a:r>
                        <a:rPr lang="en-US" sz="1400" b="0" dirty="0">
                          <a:solidFill>
                            <a:srgbClr val="0F2303"/>
                          </a:solidFill>
                        </a:rPr>
                        <a:t> </a:t>
                      </a:r>
                      <a:r>
                        <a:rPr lang="tr-TR" sz="1400" b="0" dirty="0">
                          <a:solidFill>
                            <a:srgbClr val="0F2303"/>
                          </a:solidFill>
                        </a:rPr>
                        <a:t>yapılması gerekmektedir.</a:t>
                      </a:r>
                    </a:p>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587352">
                <a:tc>
                  <a:txBody>
                    <a:bodyPr/>
                    <a:lstStyle/>
                    <a:p>
                      <a:pPr algn="ctr" fontAlgn="ctr"/>
                      <a:r>
                        <a:rPr lang="tr-TR" sz="1400" b="0" i="0" u="none" strike="noStrike">
                          <a:solidFill>
                            <a:srgbClr val="0F2303"/>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F2303"/>
                          </a:solidFill>
                          <a:effectLst/>
                          <a:latin typeface="Calibri" panose="020F0502020204030204" pitchFamily="34" charset="0"/>
                        </a:rPr>
                        <a:t>Yangın Söndürme Tesisatı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dirty="0">
                          <a:solidFill>
                            <a:srgbClr val="0F2303"/>
                          </a:solidFill>
                        </a:rPr>
                        <a:t>Ocak üstü yangın söndürme tesisatının hem mutfakta hem de pastanede kurulması için bütçe ayrılması ve bunun takibinin yapılması.</a:t>
                      </a:r>
                      <a:endParaRPr lang="en-US" sz="1400" b="0" dirty="0">
                        <a:solidFill>
                          <a:srgbClr val="0F2303"/>
                        </a:solidFill>
                      </a:endParaRPr>
                    </a:p>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291676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1120458518"/>
              </p:ext>
            </p:extLst>
          </p:nvPr>
        </p:nvGraphicFramePr>
        <p:xfrm>
          <a:off x="1696178" y="1385082"/>
          <a:ext cx="5472441" cy="5231359"/>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1481881069"/>
              </p:ext>
            </p:extLst>
          </p:nvPr>
        </p:nvGraphicFramePr>
        <p:xfrm>
          <a:off x="1037968" y="1385082"/>
          <a:ext cx="7414054" cy="4953934"/>
        </p:xfrm>
        <a:graphic>
          <a:graphicData uri="http://schemas.openxmlformats.org/drawingml/2006/table">
            <a:tbl>
              <a:tblPr/>
              <a:tblGrid>
                <a:gridCol w="1410606">
                  <a:extLst>
                    <a:ext uri="{9D8B030D-6E8A-4147-A177-3AD203B41FA5}">
                      <a16:colId xmlns:a16="http://schemas.microsoft.com/office/drawing/2014/main" val="3918363564"/>
                    </a:ext>
                  </a:extLst>
                </a:gridCol>
                <a:gridCol w="1492060">
                  <a:extLst>
                    <a:ext uri="{9D8B030D-6E8A-4147-A177-3AD203B41FA5}">
                      <a16:colId xmlns:a16="http://schemas.microsoft.com/office/drawing/2014/main" val="1683979601"/>
                    </a:ext>
                  </a:extLst>
                </a:gridCol>
                <a:gridCol w="1503796">
                  <a:extLst>
                    <a:ext uri="{9D8B030D-6E8A-4147-A177-3AD203B41FA5}">
                      <a16:colId xmlns:a16="http://schemas.microsoft.com/office/drawing/2014/main" val="2592459544"/>
                    </a:ext>
                  </a:extLst>
                </a:gridCol>
                <a:gridCol w="1503796">
                  <a:extLst>
                    <a:ext uri="{9D8B030D-6E8A-4147-A177-3AD203B41FA5}">
                      <a16:colId xmlns:a16="http://schemas.microsoft.com/office/drawing/2014/main" val="3383282758"/>
                    </a:ext>
                  </a:extLst>
                </a:gridCol>
                <a:gridCol w="1503796">
                  <a:extLst>
                    <a:ext uri="{9D8B030D-6E8A-4147-A177-3AD203B41FA5}">
                      <a16:colId xmlns:a16="http://schemas.microsoft.com/office/drawing/2014/main" val="494559924"/>
                    </a:ext>
                  </a:extLst>
                </a:gridCol>
              </a:tblGrid>
              <a:tr h="701232">
                <a:tc>
                  <a:txBody>
                    <a:bodyPr/>
                    <a:lstStyle/>
                    <a:p>
                      <a:pPr algn="ctr" fontAlgn="ctr"/>
                      <a:r>
                        <a:rPr lang="tr-TR" sz="1200" b="1" i="0" u="none" strike="noStrike" dirty="0">
                          <a:solidFill>
                            <a:srgbClr val="0F2303"/>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252702">
                <a:tc>
                  <a:txBody>
                    <a:bodyPr/>
                    <a:lstStyle/>
                    <a:p>
                      <a:pPr algn="ctr" fontAlgn="ctr"/>
                      <a:r>
                        <a:rPr lang="tr-TR" sz="1400" b="0" i="0" u="none" strike="noStrike" dirty="0">
                          <a:solidFill>
                            <a:srgbClr val="0F2303"/>
                          </a:solidFill>
                          <a:effectLst/>
                          <a:latin typeface="Calibri" panose="020F0502020204030204" pitchFamily="34" charset="0"/>
                        </a:rPr>
                        <a:t>Araştırma Görevlisi</a:t>
                      </a:r>
                    </a:p>
                    <a:p>
                      <a:pPr algn="ctr" fontAlgn="ctr"/>
                      <a:endParaRPr lang="tr-TR" sz="1400" b="0" i="0" u="none" strike="noStrike" dirty="0">
                        <a:solidFill>
                          <a:srgbClr val="0F2303"/>
                        </a:solidFill>
                        <a:effectLst/>
                        <a:latin typeface="Calibri" panose="020F0502020204030204" pitchFamily="34" charset="0"/>
                      </a:endParaRPr>
                    </a:p>
                    <a:p>
                      <a:pPr algn="ctr" fontAlgn="ctr"/>
                      <a:r>
                        <a:rPr lang="tr-TR" sz="1400" b="0" i="0" u="none" strike="noStrike" dirty="0">
                          <a:solidFill>
                            <a:srgbClr val="0F2303"/>
                          </a:solidFill>
                          <a:effectLst/>
                          <a:latin typeface="Calibri" panose="020F0502020204030204" pitchFamily="34" charset="0"/>
                        </a:rPr>
                        <a:t>Eğitmen Şef</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F2303"/>
                          </a:solidFill>
                          <a:effectLst/>
                          <a:latin typeface="Calibri" panose="020F0502020204030204" pitchFamily="34" charset="0"/>
                        </a:rPr>
                        <a:t>Gastronomi ve Mutfak Sanatları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F2303"/>
                          </a:solidFill>
                          <a:effectLst/>
                          <a:latin typeface="Calibri" panose="020F0502020204030204" pitchFamily="34" charset="0"/>
                        </a:rPr>
                        <a:t>1</a:t>
                      </a:r>
                    </a:p>
                    <a:p>
                      <a:pPr algn="ctr" fontAlgn="ctr"/>
                      <a:endParaRPr lang="tr-TR" sz="1400" b="0" i="0" u="none" strike="noStrike" dirty="0">
                        <a:solidFill>
                          <a:srgbClr val="0F2303"/>
                        </a:solidFill>
                        <a:effectLst/>
                        <a:latin typeface="Calibri" panose="020F0502020204030204" pitchFamily="34" charset="0"/>
                      </a:endParaRPr>
                    </a:p>
                    <a:p>
                      <a:pPr algn="ctr" fontAlgn="ctr"/>
                      <a:r>
                        <a:rPr lang="tr-TR" sz="1400" b="0" i="0" u="none" strike="noStrike" dirty="0">
                          <a:solidFill>
                            <a:srgbClr val="0F2303"/>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F2303"/>
                          </a:solidFill>
                          <a:effectLst/>
                          <a:latin typeface="Calibri" panose="020F0502020204030204" pitchFamily="34" charset="0"/>
                        </a:rPr>
                        <a:t>1</a:t>
                      </a:r>
                    </a:p>
                    <a:p>
                      <a:pPr algn="ctr" fontAlgn="ctr"/>
                      <a:endParaRPr lang="tr-TR" sz="1400" b="0" i="0" u="none" strike="noStrike" dirty="0">
                        <a:solidFill>
                          <a:srgbClr val="0F2303"/>
                        </a:solidFill>
                        <a:effectLst/>
                        <a:latin typeface="Calibri" panose="020F0502020204030204" pitchFamily="34" charset="0"/>
                      </a:endParaRPr>
                    </a:p>
                    <a:p>
                      <a:pPr algn="ctr" fontAlgn="ctr"/>
                      <a:r>
                        <a:rPr lang="tr-TR" sz="1400" b="0" i="0" u="none" strike="noStrike" dirty="0">
                          <a:solidFill>
                            <a:srgbClr val="0F2303"/>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en-US" sz="1400" b="0" dirty="0" err="1">
                          <a:solidFill>
                            <a:srgbClr val="0F2303"/>
                          </a:solidFill>
                        </a:rPr>
                        <a:t>Öğrenci</a:t>
                      </a:r>
                      <a:r>
                        <a:rPr lang="en-US" sz="1400" b="0" dirty="0">
                          <a:solidFill>
                            <a:srgbClr val="0F2303"/>
                          </a:solidFill>
                        </a:rPr>
                        <a:t> </a:t>
                      </a:r>
                      <a:r>
                        <a:rPr lang="en-US" sz="1400" b="0" dirty="0" err="1">
                          <a:solidFill>
                            <a:srgbClr val="0F2303"/>
                          </a:solidFill>
                        </a:rPr>
                        <a:t>sayısını</a:t>
                      </a:r>
                      <a:r>
                        <a:rPr lang="en-US" sz="1400" b="0" dirty="0">
                          <a:solidFill>
                            <a:srgbClr val="0F2303"/>
                          </a:solidFill>
                        </a:rPr>
                        <a:t> </a:t>
                      </a:r>
                      <a:r>
                        <a:rPr lang="en-US" sz="1400" b="0" dirty="0" err="1">
                          <a:solidFill>
                            <a:srgbClr val="0F2303"/>
                          </a:solidFill>
                        </a:rPr>
                        <a:t>yıldan</a:t>
                      </a:r>
                      <a:r>
                        <a:rPr lang="en-US" sz="1400" b="0" dirty="0">
                          <a:solidFill>
                            <a:srgbClr val="0F2303"/>
                          </a:solidFill>
                        </a:rPr>
                        <a:t> </a:t>
                      </a:r>
                      <a:r>
                        <a:rPr lang="en-US" sz="1400" b="0" dirty="0" err="1">
                          <a:solidFill>
                            <a:srgbClr val="0F2303"/>
                          </a:solidFill>
                        </a:rPr>
                        <a:t>yıla</a:t>
                      </a:r>
                      <a:r>
                        <a:rPr lang="en-US" sz="1400" b="0" dirty="0">
                          <a:solidFill>
                            <a:srgbClr val="0F2303"/>
                          </a:solidFill>
                        </a:rPr>
                        <a:t> </a:t>
                      </a:r>
                      <a:r>
                        <a:rPr lang="en-US" sz="1400" b="0" dirty="0" err="1">
                          <a:solidFill>
                            <a:srgbClr val="0F2303"/>
                          </a:solidFill>
                        </a:rPr>
                        <a:t>artış</a:t>
                      </a:r>
                      <a:r>
                        <a:rPr lang="en-US" sz="1400" b="0" dirty="0">
                          <a:solidFill>
                            <a:srgbClr val="0F2303"/>
                          </a:solidFill>
                        </a:rPr>
                        <a:t> </a:t>
                      </a:r>
                      <a:r>
                        <a:rPr lang="en-US" sz="1400" b="0" dirty="0" err="1">
                          <a:solidFill>
                            <a:srgbClr val="0F2303"/>
                          </a:solidFill>
                        </a:rPr>
                        <a:t>göstereceği</a:t>
                      </a:r>
                      <a:r>
                        <a:rPr lang="en-US" sz="1400" b="0" dirty="0">
                          <a:solidFill>
                            <a:srgbClr val="0F2303"/>
                          </a:solidFill>
                        </a:rPr>
                        <a:t> </a:t>
                      </a:r>
                      <a:r>
                        <a:rPr lang="en-US" sz="1400" b="0" dirty="0" err="1">
                          <a:solidFill>
                            <a:srgbClr val="0F2303"/>
                          </a:solidFill>
                        </a:rPr>
                        <a:t>düşünülerek</a:t>
                      </a:r>
                      <a:r>
                        <a:rPr lang="en-US" sz="1400" b="0" dirty="0">
                          <a:solidFill>
                            <a:srgbClr val="0F2303"/>
                          </a:solidFill>
                        </a:rPr>
                        <a:t> </a:t>
                      </a:r>
                      <a:r>
                        <a:rPr lang="en-US" sz="1400" b="0" dirty="0" err="1">
                          <a:solidFill>
                            <a:srgbClr val="0F2303"/>
                          </a:solidFill>
                        </a:rPr>
                        <a:t>özellikle</a:t>
                      </a:r>
                      <a:r>
                        <a:rPr lang="en-US" sz="1400" b="0" dirty="0">
                          <a:solidFill>
                            <a:srgbClr val="0F2303"/>
                          </a:solidFill>
                        </a:rPr>
                        <a:t> </a:t>
                      </a:r>
                      <a:r>
                        <a:rPr lang="en-US" sz="1400" b="0" dirty="0" err="1">
                          <a:solidFill>
                            <a:srgbClr val="0F2303"/>
                          </a:solidFill>
                        </a:rPr>
                        <a:t>mutfak</a:t>
                      </a:r>
                      <a:r>
                        <a:rPr lang="en-US" sz="1400" b="0" dirty="0">
                          <a:solidFill>
                            <a:srgbClr val="0F2303"/>
                          </a:solidFill>
                        </a:rPr>
                        <a:t> </a:t>
                      </a:r>
                      <a:r>
                        <a:rPr lang="en-US" sz="1400" b="0" dirty="0" err="1">
                          <a:solidFill>
                            <a:srgbClr val="0F2303"/>
                          </a:solidFill>
                        </a:rPr>
                        <a:t>uygulama</a:t>
                      </a:r>
                      <a:r>
                        <a:rPr lang="en-US" sz="1400" b="0" dirty="0">
                          <a:solidFill>
                            <a:srgbClr val="0F2303"/>
                          </a:solidFill>
                        </a:rPr>
                        <a:t> </a:t>
                      </a:r>
                      <a:r>
                        <a:rPr lang="en-US" sz="1400" b="0" dirty="0" err="1">
                          <a:solidFill>
                            <a:srgbClr val="0F2303"/>
                          </a:solidFill>
                        </a:rPr>
                        <a:t>derslerini</a:t>
                      </a:r>
                      <a:r>
                        <a:rPr lang="en-US" sz="1400" b="0" dirty="0">
                          <a:solidFill>
                            <a:srgbClr val="0F2303"/>
                          </a:solidFill>
                        </a:rPr>
                        <a:t> </a:t>
                      </a:r>
                      <a:r>
                        <a:rPr lang="en-US" sz="1400" b="0" dirty="0" err="1">
                          <a:solidFill>
                            <a:srgbClr val="0F2303"/>
                          </a:solidFill>
                        </a:rPr>
                        <a:t>verebilecek</a:t>
                      </a:r>
                      <a:r>
                        <a:rPr lang="en-US" sz="1400" b="0" dirty="0">
                          <a:solidFill>
                            <a:srgbClr val="0F2303"/>
                          </a:solidFill>
                        </a:rPr>
                        <a:t> </a:t>
                      </a:r>
                      <a:r>
                        <a:rPr lang="en-US" sz="1400" b="0" dirty="0" err="1">
                          <a:solidFill>
                            <a:srgbClr val="0F2303"/>
                          </a:solidFill>
                        </a:rPr>
                        <a:t>akademik</a:t>
                      </a:r>
                      <a:r>
                        <a:rPr lang="en-US" sz="1400" b="0" dirty="0">
                          <a:solidFill>
                            <a:srgbClr val="0F2303"/>
                          </a:solidFill>
                        </a:rPr>
                        <a:t> </a:t>
                      </a:r>
                      <a:r>
                        <a:rPr lang="en-US" sz="1400" b="0" dirty="0" err="1">
                          <a:solidFill>
                            <a:srgbClr val="0F2303"/>
                          </a:solidFill>
                        </a:rPr>
                        <a:t>personel</a:t>
                      </a:r>
                      <a:r>
                        <a:rPr lang="en-US" sz="1400" b="0" dirty="0">
                          <a:solidFill>
                            <a:srgbClr val="0F2303"/>
                          </a:solidFill>
                        </a:rPr>
                        <a:t> </a:t>
                      </a:r>
                      <a:r>
                        <a:rPr lang="en-US" sz="1400" b="0" dirty="0" err="1">
                          <a:solidFill>
                            <a:srgbClr val="0F2303"/>
                          </a:solidFill>
                        </a:rPr>
                        <a:t>sayısını</a:t>
                      </a:r>
                      <a:r>
                        <a:rPr lang="en-US" sz="1400" b="0" dirty="0">
                          <a:solidFill>
                            <a:srgbClr val="0F2303"/>
                          </a:solidFill>
                        </a:rPr>
                        <a:t> </a:t>
                      </a:r>
                      <a:r>
                        <a:rPr lang="en-US" sz="1400" b="0" dirty="0" err="1">
                          <a:solidFill>
                            <a:srgbClr val="0F2303"/>
                          </a:solidFill>
                        </a:rPr>
                        <a:t>arttırmak</a:t>
                      </a:r>
                      <a:r>
                        <a:rPr lang="en-US" sz="1400" b="0" dirty="0">
                          <a:solidFill>
                            <a:srgbClr val="0F2303"/>
                          </a:solidFill>
                        </a:rPr>
                        <a:t> </a:t>
                      </a:r>
                      <a:r>
                        <a:rPr lang="en-US" sz="1400" b="0" dirty="0" err="1">
                          <a:solidFill>
                            <a:srgbClr val="0F2303"/>
                          </a:solidFill>
                        </a:rPr>
                        <a:t>gerekecektir</a:t>
                      </a:r>
                      <a:r>
                        <a:rPr lang="en-US" sz="1400" b="0" dirty="0">
                          <a:solidFill>
                            <a:srgbClr val="0F2303"/>
                          </a:solidFill>
                        </a:rPr>
                        <a:t>.  </a:t>
                      </a:r>
                      <a:endParaRPr lang="tr-TR" sz="1400" b="0" dirty="0">
                        <a:solidFill>
                          <a:srgbClr val="0F2303"/>
                        </a:solidFill>
                      </a:endParaRPr>
                    </a:p>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008244173"/>
              </p:ext>
            </p:extLst>
          </p:nvPr>
        </p:nvGraphicFramePr>
        <p:xfrm>
          <a:off x="545122" y="180144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u="none" strike="noStrike" kern="1200" dirty="0">
                          <a:solidFill>
                            <a:srgbClr val="0F2303"/>
                          </a:solidFill>
                          <a:effectLst/>
                          <a:latin typeface="+mn-lt"/>
                          <a:ea typeface="+mn-ea"/>
                          <a:cs typeface="+mn-cs"/>
                        </a:rPr>
                        <a:t>Akademik çevre ile ilişkilerin istenilen düzeyde olmaması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01.06.2021</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Gastronomi ve Mutfak Sanatları Bölüm Başkanlığı</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0" i="0" u="none" strike="noStrike" kern="1200" dirty="0">
                          <a:solidFill>
                            <a:srgbClr val="0F2303"/>
                          </a:solidFill>
                          <a:effectLst/>
                          <a:latin typeface="+mn-lt"/>
                          <a:ea typeface="+mn-ea"/>
                          <a:cs typeface="+mn-cs"/>
                        </a:rPr>
                        <a:t>Turizm Çalışmaları Uygulama ve Araştırma Merkezi kuruldu. Konunun takibi devam etmektedir.</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9692209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507</TotalTime>
  <Words>1379</Words>
  <Application>Microsoft Macintosh PowerPoint</Application>
  <PresentationFormat>Ekran Gösterisi (4:3)</PresentationFormat>
  <Paragraphs>328</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Oğuz DOĞAN</cp:lastModifiedBy>
  <cp:revision>54</cp:revision>
  <dcterms:created xsi:type="dcterms:W3CDTF">2020-01-20T10:44:30Z</dcterms:created>
  <dcterms:modified xsi:type="dcterms:W3CDTF">2022-02-23T05:51:54Z</dcterms:modified>
</cp:coreProperties>
</file>