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8" r:id="rId3"/>
    <p:sldId id="365" r:id="rId4"/>
    <p:sldId id="347" r:id="rId5"/>
    <p:sldId id="346" r:id="rId6"/>
    <p:sldId id="320" r:id="rId7"/>
    <p:sldId id="363" r:id="rId8"/>
    <p:sldId id="364" r:id="rId9"/>
    <p:sldId id="285" r:id="rId10"/>
    <p:sldId id="353" r:id="rId11"/>
    <p:sldId id="366" r:id="rId12"/>
    <p:sldId id="367" r:id="rId13"/>
    <p:sldId id="368" r:id="rId14"/>
    <p:sldId id="358" r:id="rId15"/>
    <p:sldId id="369" r:id="rId16"/>
    <p:sldId id="357" r:id="rId17"/>
    <p:sldId id="370" r:id="rId18"/>
    <p:sldId id="27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47"/>
            <p14:sldId id="346"/>
            <p14:sldId id="320"/>
            <p14:sldId id="363"/>
            <p14:sldId id="364"/>
            <p14:sldId id="285"/>
            <p14:sldId id="353"/>
            <p14:sldId id="366"/>
            <p14:sldId id="367"/>
            <p14:sldId id="368"/>
            <p14:sldId id="358"/>
            <p14:sldId id="369"/>
            <p14:sldId id="357"/>
            <p14:sldId id="3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54"/>
    <a:srgbClr val="122204"/>
    <a:srgbClr val="0C0D0D"/>
    <a:srgbClr val="0F2303"/>
    <a:srgbClr val="001626"/>
    <a:srgbClr val="7AEE32"/>
    <a:srgbClr val="E626AF"/>
    <a:srgbClr val="1F0620"/>
    <a:srgbClr val="02042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1\Birim%20Anketleri\KY-FR-0006%20Anket%20Analiz%20Formu_%20F&#304;NANS%20M&#220;D&#220;RL&#220;&#286;&#220;%202021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1\Birim%20Anketleri\KY-FR-0006%20Anket%20Analiz%20Formu_%20F&#304;NANS%20M&#220;D&#220;RL&#220;&#286;&#220;%202021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FİNANS MÜDÜRLÜĞÜ MEMNUNİYET ANKETİ ANALİZ FORMU TÜM KİŞİLER 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45-4674-82E2-C6C9FC68D862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45-4674-82E2-C6C9FC68D8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 TÜMÜ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ORTALAMA</c:v>
                </c:pt>
              </c:strCache>
            </c:strRef>
          </c:cat>
          <c:val>
            <c:numRef>
              <c:f>'Anket Analiz Formu TÜMÜ (2)'!$C$3:$J$3</c:f>
              <c:numCache>
                <c:formatCode>0%</c:formatCode>
                <c:ptCount val="8"/>
                <c:pt idx="0">
                  <c:v>0.88244274809160306</c:v>
                </c:pt>
                <c:pt idx="1">
                  <c:v>0.87938931297709932</c:v>
                </c:pt>
                <c:pt idx="2">
                  <c:v>0.8442748091603054</c:v>
                </c:pt>
                <c:pt idx="3">
                  <c:v>0.85496183206106868</c:v>
                </c:pt>
                <c:pt idx="4">
                  <c:v>0.88396946564885504</c:v>
                </c:pt>
                <c:pt idx="5">
                  <c:v>0.89312977099236635</c:v>
                </c:pt>
                <c:pt idx="6">
                  <c:v>0.87175572519083977</c:v>
                </c:pt>
                <c:pt idx="7" formatCode="0.00%">
                  <c:v>0.87284623773173386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45-4674-82E2-C6C9FC68D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</a:t>
            </a:r>
            <a:r>
              <a:rPr lang="tr-TR" dirty="0" smtClean="0"/>
              <a:t>ÖĞRENCİ </a:t>
            </a:r>
            <a:r>
              <a:rPr lang="tr-TR" dirty="0"/>
              <a:t>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15-4018-8546-FD5CDB34E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Formu_ÖĞRENCİ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5Ödemeler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Formu_ÖĞRENCİ (2)'!$C$3:$J$3</c:f>
              <c:numCache>
                <c:formatCode>0%</c:formatCode>
                <c:ptCount val="8"/>
                <c:pt idx="0">
                  <c:v>0.82181818181818189</c:v>
                </c:pt>
                <c:pt idx="1">
                  <c:v>0.83636363636363631</c:v>
                </c:pt>
                <c:pt idx="2">
                  <c:v>0.8036363636363637</c:v>
                </c:pt>
                <c:pt idx="3">
                  <c:v>0.81818181818181812</c:v>
                </c:pt>
                <c:pt idx="4">
                  <c:v>0.82181818181818189</c:v>
                </c:pt>
                <c:pt idx="5">
                  <c:v>0.8290909090909091</c:v>
                </c:pt>
                <c:pt idx="6">
                  <c:v>0.80727272727272725</c:v>
                </c:pt>
                <c:pt idx="7" formatCode="0.00%">
                  <c:v>0.81974025974025988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5-4018-8546-FD5CDB34E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İDARİ</a:t>
            </a:r>
            <a:r>
              <a:rPr lang="tr-TR" baseline="0"/>
              <a:t> PERSONEL </a:t>
            </a:r>
            <a:r>
              <a:rPr lang="tr-TR"/>
              <a:t>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06-4DA3-A770-E358550F6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Formu_İDARİ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Formu_İDARİ (2)'!$C$3:$J$3</c:f>
              <c:numCache>
                <c:formatCode>0%</c:formatCode>
                <c:ptCount val="8"/>
                <c:pt idx="0">
                  <c:v>0.93333333333333335</c:v>
                </c:pt>
                <c:pt idx="1">
                  <c:v>0.91111111111111109</c:v>
                </c:pt>
                <c:pt idx="2">
                  <c:v>0.87555555555555564</c:v>
                </c:pt>
                <c:pt idx="3">
                  <c:v>0.89333333333333331</c:v>
                </c:pt>
                <c:pt idx="4">
                  <c:v>0.95111111111111113</c:v>
                </c:pt>
                <c:pt idx="5">
                  <c:v>0.95111111111111113</c:v>
                </c:pt>
                <c:pt idx="6">
                  <c:v>0.9244444444444444</c:v>
                </c:pt>
                <c:pt idx="7" formatCode="0.00%">
                  <c:v>0.93004926108374397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6-4DA3-A770-E358550F6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AKADEMİK</a:t>
            </a:r>
            <a:r>
              <a:rPr lang="tr-TR" baseline="0"/>
              <a:t> PERSONEL</a:t>
            </a:r>
            <a:r>
              <a:rPr lang="tr-TR"/>
              <a:t> 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E4-4F57-A4DC-9F196BE643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Formu_AKADEMİK (2'!$C$2:$J$2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Formu_AKADEMİK (2'!$C$3:$J$3</c:f>
              <c:numCache>
                <c:formatCode>0%</c:formatCode>
                <c:ptCount val="8"/>
                <c:pt idx="0">
                  <c:v>0.91612903225806464</c:v>
                </c:pt>
                <c:pt idx="1">
                  <c:v>0.90967741935483881</c:v>
                </c:pt>
                <c:pt idx="2">
                  <c:v>0.87096774193548376</c:v>
                </c:pt>
                <c:pt idx="3">
                  <c:v>0.86451612903225805</c:v>
                </c:pt>
                <c:pt idx="4">
                  <c:v>0.89677419354838706</c:v>
                </c:pt>
                <c:pt idx="5">
                  <c:v>0.92258064516129035</c:v>
                </c:pt>
                <c:pt idx="6">
                  <c:v>0.90967741935483881</c:v>
                </c:pt>
                <c:pt idx="7" formatCode="0.00%">
                  <c:v>0.92715927750410521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4-4F57-A4DC-9F196BE64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25.02.2022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73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FİNANS </a:t>
            </a:r>
            <a:r>
              <a:rPr lang="tr-TR" sz="2800" b="1" dirty="0" smtClean="0">
                <a:solidFill>
                  <a:srgbClr val="C00000"/>
                </a:solidFill>
              </a:rPr>
              <a:t>MÜDÜRLÜĞÜ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77076"/>
              </p:ext>
            </p:extLst>
          </p:nvPr>
        </p:nvGraphicFramePr>
        <p:xfrm>
          <a:off x="597877" y="1565031"/>
          <a:ext cx="8106508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6803"/>
              </p:ext>
            </p:extLst>
          </p:nvPr>
        </p:nvGraphicFramePr>
        <p:xfrm>
          <a:off x="800100" y="1424354"/>
          <a:ext cx="7754815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0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008668"/>
              </p:ext>
            </p:extLst>
          </p:nvPr>
        </p:nvGraphicFramePr>
        <p:xfrm>
          <a:off x="360362" y="1345223"/>
          <a:ext cx="8423275" cy="477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86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75733"/>
              </p:ext>
            </p:extLst>
          </p:nvPr>
        </p:nvGraphicFramePr>
        <p:xfrm>
          <a:off x="580292" y="1389184"/>
          <a:ext cx="8150470" cy="488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17875"/>
              </p:ext>
            </p:extLst>
          </p:nvPr>
        </p:nvGraphicFramePr>
        <p:xfrm>
          <a:off x="553915" y="1801557"/>
          <a:ext cx="8168054" cy="4250715"/>
        </p:xfrm>
        <a:graphic>
          <a:graphicData uri="http://schemas.openxmlformats.org/drawingml/2006/table">
            <a:tbl>
              <a:tblPr/>
              <a:tblGrid>
                <a:gridCol w="267286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8751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018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8172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Eğitim</a:t>
                      </a:r>
                      <a:r>
                        <a:rPr lang="tr-TR" sz="1200" b="0" i="0" u="none" strike="noStrike" kern="1200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 öğretim</a:t>
                      </a:r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fiyatlarının</a:t>
                      </a:r>
                      <a:r>
                        <a:rPr lang="tr-TR" sz="1200" b="0" i="0" u="none" strike="noStrike" kern="1200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yüksek  bulunması nedeniyle memnuniyetsizlik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Anket yorumu Birimimiz ile ilgili değildir. Rektörlüğe bildirilecektir.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Rektörlük makamına mail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atılmıştır.19.01.2022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981959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Finans Müdürlüğü çalışanlarına kolay erişim sağlanamaması</a:t>
                      </a:r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Birimize ait web sayfasına yasal tüm iletişim bilgilerimizin eklenmesi için Bilgi İşlem Biriminden talepte bulunulacaktır. Tanıtım ve Halkla İlişkiler Birimine Çağrı merkezi ve sesli yanıt sisteminin güncellenmesi yönünde talepte bulunulacaktır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Bilgi işlem birimiyle görüşme sağlanmış, gerekli güncellemeler web sitesine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eklenmiştir.17.08.2021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81721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Finans Müdürlüğü çalışanları</a:t>
                      </a:r>
                      <a:r>
                        <a:rPr lang="tr-TR" sz="1200" b="0" i="0" u="none" strike="noStrike" kern="1200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nın genel</a:t>
                      </a:r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tutum</a:t>
                      </a:r>
                      <a:r>
                        <a:rPr lang="tr-TR" sz="1200" b="0" i="0" u="none" strike="noStrike" kern="1200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 davranışları konusunda memnuniyetsizlik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 </a:t>
                      </a:r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personeli arasında konuya ilişkin toplantı yapılacaktır.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Gerekli aksiyonlar alınmak üzere toplantı yapılmıştır</a:t>
                      </a:r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10.08.2021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81721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5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581011" y="3043691"/>
            <a:ext cx="820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</a:rPr>
              <a:t>2021 Yılı İç Denetim sonucu açılan Düzeltici-Önleyici Faaliyetimiz bulunmamaktadır</a:t>
            </a:r>
            <a:r>
              <a:rPr lang="tr-TR" sz="1600" b="1" dirty="0" smtClean="0">
                <a:solidFill>
                  <a:srgbClr val="0F2303"/>
                </a:solidFill>
              </a:rPr>
              <a:t>.</a:t>
            </a:r>
            <a:endParaRPr lang="tr-TR" sz="16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68389" y="2690336"/>
            <a:ext cx="6568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2021 yılı iç denetim sonucu;</a:t>
            </a:r>
          </a:p>
          <a:p>
            <a:pPr marL="342900" indent="-342900" algn="just">
              <a:buFontTx/>
              <a:buChar char="-"/>
            </a:pPr>
            <a:r>
              <a:rPr lang="tr-TR" sz="1600" b="1" dirty="0">
                <a:solidFill>
                  <a:srgbClr val="002060"/>
                </a:solidFill>
              </a:rPr>
              <a:t>Majör ve minör uygunsuzluk tespit edilmemiştir.</a:t>
            </a:r>
          </a:p>
          <a:p>
            <a:pPr marL="342900" indent="-342900" algn="just">
              <a:buFontTx/>
              <a:buChar char="-"/>
            </a:pPr>
            <a:r>
              <a:rPr lang="tr-TR" sz="1600" b="1" dirty="0">
                <a:solidFill>
                  <a:srgbClr val="002060"/>
                </a:solidFill>
              </a:rPr>
              <a:t>G</a:t>
            </a:r>
            <a:r>
              <a:rPr lang="tr-TR" sz="1600" b="1" dirty="0" smtClean="0">
                <a:solidFill>
                  <a:srgbClr val="002060"/>
                </a:solidFill>
              </a:rPr>
              <a:t>özlem verilmemiştir.</a:t>
            </a:r>
          </a:p>
          <a:p>
            <a:pPr marL="342900" indent="-342900" algn="just">
              <a:buFontTx/>
              <a:buChar char="-"/>
            </a:pPr>
            <a:r>
              <a:rPr lang="tr-TR" sz="1600" b="1" dirty="0" smtClean="0">
                <a:solidFill>
                  <a:srgbClr val="002060"/>
                </a:solidFill>
              </a:rPr>
              <a:t>İç denetim birimimize, üniversite kalite politikasında yer alan sürekli iyileştirme kapsamında, finansal süreçlerin her adımını daha da iyileştirme yönünde olumlu katkı sağlamaktadır. 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083" y="1134209"/>
            <a:ext cx="4369777" cy="558311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97877" y="3596054"/>
            <a:ext cx="3525715" cy="3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122454"/>
                </a:solidFill>
              </a:rPr>
              <a:t>KYS İç Denetim Başarı Puanı  </a:t>
            </a:r>
            <a:r>
              <a:rPr lang="tr-TR" sz="1600" b="1" dirty="0" smtClean="0">
                <a:solidFill>
                  <a:srgbClr val="122454"/>
                </a:solidFill>
              </a:rPr>
              <a:t>%100</a:t>
            </a:r>
            <a:endParaRPr lang="tr-TR" sz="1600" b="1" dirty="0">
              <a:solidFill>
                <a:srgbClr val="122454"/>
              </a:solidFill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09184"/>
              </p:ext>
            </p:extLst>
          </p:nvPr>
        </p:nvGraphicFramePr>
        <p:xfrm>
          <a:off x="597877" y="295737"/>
          <a:ext cx="3525715" cy="2746404"/>
        </p:xfrm>
        <a:graphic>
          <a:graphicData uri="http://schemas.openxmlformats.org/drawingml/2006/table">
            <a:tbl>
              <a:tblPr/>
              <a:tblGrid>
                <a:gridCol w="1778334">
                  <a:extLst>
                    <a:ext uri="{9D8B030D-6E8A-4147-A177-3AD203B41FA5}">
                      <a16:colId xmlns:a16="http://schemas.microsoft.com/office/drawing/2014/main" val="2618038828"/>
                    </a:ext>
                  </a:extLst>
                </a:gridCol>
                <a:gridCol w="1747381">
                  <a:extLst>
                    <a:ext uri="{9D8B030D-6E8A-4147-A177-3AD203B41FA5}">
                      <a16:colId xmlns:a16="http://schemas.microsoft.com/office/drawing/2014/main" val="163019597"/>
                    </a:ext>
                  </a:extLst>
                </a:gridCol>
              </a:tblGrid>
              <a:tr h="810612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 RAPORU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790129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MADDE- 4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66821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MADDE- 5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1410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MADDE- 6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89683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MADDE- 7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75704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MADDE- 8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36655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MADDE- 9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7753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MADDE- 10 BAŞARI ORANI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9474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İÇ DENETİM BAŞARI PUANI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0471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7878" y="576200"/>
            <a:ext cx="1608992" cy="38216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09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07931" y="2127738"/>
            <a:ext cx="5380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2060"/>
                </a:solidFill>
              </a:rPr>
              <a:t>Önümüzde aylarda sağlık nedeniyle izinli olan mevcut personelin işe başlaması ve ayrılacak personelin yerine yeni bir personel alınması durumunda, Finans Ofisinin şuan ki çalışma ortamının iyileştirilmesi değerlendirmeye alınabilir. </a:t>
            </a:r>
          </a:p>
          <a:p>
            <a:pPr algn="ctr"/>
            <a:endParaRPr lang="tr-TR" sz="16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2060"/>
                </a:solidFill>
              </a:rPr>
              <a:t>Kalite politikaları çerçevesinde kalite süreçleriyle kalite koordinatörlüğüyle daha çok işbirliği yapılarak birimimizle ilgili sürekli iyileştirme yönünde yeni değerlendirmeler yapılabilir.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6862" y="4475285"/>
            <a:ext cx="8456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ctr" fontAlgn="base">
              <a:lnSpc>
                <a:spcPct val="150000"/>
              </a:lnSpc>
            </a:pPr>
            <a:r>
              <a:rPr lang="tr-TR" sz="1600" b="1" i="1" dirty="0">
                <a:solidFill>
                  <a:srgbClr val="122454"/>
                </a:solidFill>
              </a:rPr>
              <a:t>Üniversitemizin </a:t>
            </a:r>
            <a:r>
              <a:rPr lang="tr-TR" sz="1600" b="1" i="1" dirty="0" smtClean="0">
                <a:solidFill>
                  <a:srgbClr val="122454"/>
                </a:solidFill>
              </a:rPr>
              <a:t>vizyon, misyon, kalite ve şikayet politikalarına uygun </a:t>
            </a:r>
            <a:r>
              <a:rPr lang="tr-TR" sz="1600" b="1" i="1" dirty="0">
                <a:solidFill>
                  <a:srgbClr val="122454"/>
                </a:solidFill>
              </a:rPr>
              <a:t>olarak </a:t>
            </a:r>
            <a:r>
              <a:rPr lang="tr-TR" sz="1600" b="1" i="1" dirty="0" smtClean="0">
                <a:solidFill>
                  <a:srgbClr val="122454"/>
                </a:solidFill>
              </a:rPr>
              <a:t>tüm </a:t>
            </a:r>
            <a:r>
              <a:rPr lang="tr-TR" sz="1600" b="1" i="1" dirty="0">
                <a:solidFill>
                  <a:srgbClr val="122454"/>
                </a:solidFill>
              </a:rPr>
              <a:t>finans işlemlerin yürürlükte olan yönerge ve yönetmeliklere uygun, istenilen nitelikte ve zamanında gerçekleştirmeyi amaç </a:t>
            </a:r>
            <a:r>
              <a:rPr lang="tr-TR" sz="1600" b="1" i="1" dirty="0" smtClean="0">
                <a:solidFill>
                  <a:srgbClr val="122454"/>
                </a:solidFill>
              </a:rPr>
              <a:t>edinmiştir.</a:t>
            </a:r>
            <a:endParaRPr lang="tr-TR" b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6862" y="3096610"/>
            <a:ext cx="85197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 smtClean="0">
                <a:solidFill>
                  <a:srgbClr val="122454"/>
                </a:solidFill>
              </a:rPr>
              <a:t>Üniversitemizin vizyonuna ulaşılmasına katkı sağlayacak, birime verilmiş görev ve sorumluluklar çerçevesinde, finansal hizmetleri etkin şekilde verebilen bir birim olmaktır. </a:t>
            </a:r>
            <a:endParaRPr lang="tr-TR" sz="1600" b="1" i="1" dirty="0">
              <a:solidFill>
                <a:srgbClr val="122454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6862" y="1551700"/>
            <a:ext cx="845670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Üniversitemizin stratejik hedefleri doğrultusunda mevcut sınırlı finansal kaynakların en verimli şekilde kullanılarak tüm </a:t>
            </a:r>
            <a:r>
              <a:rPr lang="tr-TR" sz="1600" b="1" i="1" dirty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paydaş </a:t>
            </a: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beklentilerinin </a:t>
            </a:r>
            <a:r>
              <a:rPr lang="tr-TR" sz="1600" b="1" i="1" dirty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karşılanması </a:t>
            </a: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amacıyla karar vericilere bilgi sağlamak. Alınan kararları uygulamak, kontrol etmek ve raporlamak.</a:t>
            </a:r>
            <a:endParaRPr lang="tr-TR" sz="1600" b="1" i="1" dirty="0">
              <a:solidFill>
                <a:srgbClr val="12245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endParaRPr lang="tr-TR" sz="1600" b="1" i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02538"/>
              </p:ext>
            </p:extLst>
          </p:nvPr>
        </p:nvGraphicFramePr>
        <p:xfrm>
          <a:off x="1046286" y="1288031"/>
          <a:ext cx="7350367" cy="5124400"/>
        </p:xfrm>
        <a:graphic>
          <a:graphicData uri="http://schemas.openxmlformats.org/drawingml/2006/table">
            <a:tbl>
              <a:tblPr/>
              <a:tblGrid>
                <a:gridCol w="175431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5561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3218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01067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G1-Eğitimli, genç, dinamik personel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Z1-Personelde beklenmeyen sağlık problemlerinin ortaya çıkması nedeniyle personel sayısının azalması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F1-Yeni yatırımlar ve yeni açılacak sürekli eğitim programları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, ön lisans,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lisans ve lisans üstü programlarının gelirlere olumlu yöndeki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T1-Piyasadaki olası genel ekonomik krizlerin tahsilatları zorlaştırması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05206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G2-Teknolojik yazılımların kullanılması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F2-Üniversite üst yönetiminin Antalya Bilim Üniversitesinin geleceğin saygın üniversiteleri arasında yer alması konusundaki kararlılığının gelirlere olumlu yönde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T2-Üniversiteler arası rekabetin yüksek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G3-Öğrenci ve veliler ile birebir,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yüz yüze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etkin iletişim kurulması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F3-Mütevelli heyetinin finansal destek sağlaması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T3- Kurumun mevcut finansal risklerinin kur artışlarından olumsuz etkilenmesi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G4-Teminata dayalı tahsilat sisteminin yüksek oranda uygulanması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F4-Devlet tarafından verilen teşvikler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T4-Pandemi dönemi süresince işlerin yavaşlaması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122560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G5-Tahsilatlar için farklı ödeme seçeneklerinin sunulması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F-5 Antalya ve çevre iller göz önüne alındığında konum bakımından özel üniversite seçenekleri az olması nedeniyle öğrencilerin Antalya Bilim Üniversitesini daha çok tercih etmesiyle gelirlere olumlu yönde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06714"/>
              </p:ext>
            </p:extLst>
          </p:nvPr>
        </p:nvGraphicFramePr>
        <p:xfrm>
          <a:off x="914400" y="1288031"/>
          <a:ext cx="6822831" cy="4215954"/>
        </p:xfrm>
        <a:graphic>
          <a:graphicData uri="http://schemas.openxmlformats.org/drawingml/2006/table">
            <a:tbl>
              <a:tblPr/>
              <a:tblGrid>
                <a:gridCol w="242667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31005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5011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35990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251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G6- Taşınan nakit paranın çalınma riskine karşı taşınan para sigortasının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G7- Merkez kampüs haricinde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şehir içi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kampüste daimi finans personeli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G8- Nakit Para tahsilatlarında sahte para tespiti için sahte para makinası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G9-Pandemi süreci ile birlikte personele uzaktan erişim ve çalışma imkanının sağlanması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19256"/>
              </p:ext>
            </p:extLst>
          </p:nvPr>
        </p:nvGraphicFramePr>
        <p:xfrm>
          <a:off x="615461" y="1288031"/>
          <a:ext cx="8291146" cy="5360870"/>
        </p:xfrm>
        <a:graphic>
          <a:graphicData uri="http://schemas.openxmlformats.org/drawingml/2006/table">
            <a:tbl>
              <a:tblPr/>
              <a:tblGrid>
                <a:gridCol w="266407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Sorumluluk-Sorunsuz işleyiş-Kaynakların etkin kullanılması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33634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Akademik-İdari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Eğitim -İdari Hizmetleri ile ilgili konular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3757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7441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 Aileleri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Sebebine Doğrudan/Dolaylı Etki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8495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4566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ve Özel Finans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99250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personeli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Kariyer, güçlü iletişim, mevzuata uygun işlem, bilgi akışı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78835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Çalışan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Ücret, Verimli Çalışma Ortamı ve İş Üretme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43694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Denetleyici Kurum-Raporlama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Tedarikçiler ve Kiracılar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94846"/>
              </p:ext>
            </p:extLst>
          </p:nvPr>
        </p:nvGraphicFramePr>
        <p:xfrm>
          <a:off x="1468315" y="1385082"/>
          <a:ext cx="6260123" cy="5141898"/>
        </p:xfrm>
        <a:graphic>
          <a:graphicData uri="http://schemas.openxmlformats.org/drawingml/2006/table">
            <a:tbl>
              <a:tblPr/>
              <a:tblGrid>
                <a:gridCol w="11910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5983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483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33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257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Sürekli Arıza çıkarması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Kasa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Bozuk</a:t>
                      </a: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Para Sayma Makinası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Ödeme Kaydedici Cihazlar, POS cihazları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4399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Sahte para tespit makinası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2741"/>
              </p:ext>
            </p:extLst>
          </p:nvPr>
        </p:nvGraphicFramePr>
        <p:xfrm>
          <a:off x="1696178" y="1385082"/>
          <a:ext cx="5472441" cy="3897631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Logo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Connect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Smart</a:t>
                      </a: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Space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Trtek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Sıramatik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 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29520"/>
              </p:ext>
            </p:extLst>
          </p:nvPr>
        </p:nvGraphicFramePr>
        <p:xfrm>
          <a:off x="975947" y="1827444"/>
          <a:ext cx="7332784" cy="3323685"/>
        </p:xfrm>
        <a:graphic>
          <a:graphicData uri="http://schemas.openxmlformats.org/drawingml/2006/table">
            <a:tbl>
              <a:tblPr/>
              <a:tblGrid>
                <a:gridCol w="12626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99416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0006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77727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383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0717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Sağlık</a:t>
                      </a: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nedeniyle izinli personel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Ayrılacak personel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79251"/>
              </p:ext>
            </p:extLst>
          </p:nvPr>
        </p:nvGraphicFramePr>
        <p:xfrm>
          <a:off x="545122" y="180144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C0D0D"/>
                          </a:solidFill>
                        </a:rPr>
                        <a:t>Personelde beklenmeyen sağlık problemlerinin ortaya çıkması nedeniyle personel sayısının azalması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30.09.2021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Finans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Müdürlüğü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Birime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yeni personel alımı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1059</TotalTime>
  <Words>967</Words>
  <Application>Microsoft Office PowerPoint</Application>
  <PresentationFormat>Ekran Gösterisi (4:3)</PresentationFormat>
  <Paragraphs>263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Gizem Ateş</cp:lastModifiedBy>
  <cp:revision>100</cp:revision>
  <dcterms:created xsi:type="dcterms:W3CDTF">2020-01-20T10:44:30Z</dcterms:created>
  <dcterms:modified xsi:type="dcterms:W3CDTF">2022-02-25T05:48:27Z</dcterms:modified>
</cp:coreProperties>
</file>