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88" r:id="rId3"/>
    <p:sldId id="347" r:id="rId4"/>
    <p:sldId id="346" r:id="rId5"/>
    <p:sldId id="320" r:id="rId6"/>
    <p:sldId id="285" r:id="rId7"/>
    <p:sldId id="353" r:id="rId8"/>
    <p:sldId id="352" r:id="rId9"/>
    <p:sldId id="363" r:id="rId10"/>
    <p:sldId id="357" r:id="rId11"/>
    <p:sldId id="304" r:id="rId12"/>
    <p:sldId id="362" r:id="rId13"/>
    <p:sldId id="278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BEA70EB5-37B4-4FD2-923D-5284A583AEE6}">
          <p14:sldIdLst>
            <p14:sldId id="256"/>
          </p14:sldIdLst>
        </p14:section>
        <p14:section name="Başlıksız Bölüm" id="{29ED5E7A-0C58-4AF1-A401-2AB9E7D510F4}">
          <p14:sldIdLst>
            <p14:sldId id="288"/>
            <p14:sldId id="347"/>
            <p14:sldId id="346"/>
            <p14:sldId id="320"/>
            <p14:sldId id="285"/>
            <p14:sldId id="353"/>
            <p14:sldId id="352"/>
            <p14:sldId id="363"/>
            <p14:sldId id="357"/>
            <p14:sldId id="304"/>
            <p14:sldId id="362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 Engin DORUM" initials="AED" lastIdx="1" clrIdx="0">
    <p:extLst>
      <p:ext uri="{19B8F6BF-5375-455C-9EA6-DF929625EA0E}">
        <p15:presenceInfo xmlns:p15="http://schemas.microsoft.com/office/powerpoint/2012/main" userId="d7838842375f6d7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626"/>
    <a:srgbClr val="0F2303"/>
    <a:srgbClr val="0C0D0D"/>
    <a:srgbClr val="7AEE32"/>
    <a:srgbClr val="E626AF"/>
    <a:srgbClr val="1F0620"/>
    <a:srgbClr val="020424"/>
    <a:srgbClr val="D9D9D9"/>
    <a:srgbClr val="122204"/>
    <a:srgbClr val="1224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C4A0E0-5728-3060-DBC6-73089B61B9EC}" v="19" dt="2021-12-30T11:12:01.669"/>
    <p1510:client id="{5DACE587-96EF-BCC8-9D45-661E4D919997}" v="25" dt="2021-12-30T11:23:17.420"/>
    <p1510:client id="{FBBD671A-7482-21DB-78BB-48D5101602C6}" v="422" dt="2021-12-30T11:09:03.6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Koyu Stil 2 - Vurgu 5/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32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FC953-42AA-4EE9-BF6A-0E981C5F3E5C}" type="datetimeFigureOut">
              <a:rPr lang="tr-TR" smtClean="0"/>
              <a:t>18.02.2022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1CBD-092F-46C9-A4DE-6EE6E628FC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61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CFF-777B-4533-A440-4C456B6A9FEA}" type="datetime1">
              <a:rPr lang="tr-TR" smtClean="0"/>
              <a:t>18.02.2022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9844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18.02.2022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346277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18.02.2022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109280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18.02.2022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19107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18.02.2022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578411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18.02.2022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303407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18.02.2022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42038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18.02.2022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9533345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059A-8985-41A3-9F35-8DC13894A4E0}" type="datetime1">
              <a:rPr lang="tr-TR" smtClean="0"/>
              <a:t>18.02.2022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548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4D3F-D744-42F9-A266-110B14BD4158}" type="datetime1">
              <a:rPr lang="tr-TR" smtClean="0"/>
              <a:t>18.02.2022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8146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C8BA-DCDD-4E80-B44D-BB4BDA6BC718}" type="datetime1">
              <a:rPr lang="tr-TR" smtClean="0"/>
              <a:t>18.02.2022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8505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7ED0-D0FE-4A09-AE62-4103EA8D2926}" type="datetime1">
              <a:rPr lang="tr-TR" smtClean="0"/>
              <a:t>18.02.2022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8338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2A1D-A539-4378-A6BA-1AA9F3084D39}" type="datetime1">
              <a:rPr lang="tr-TR" smtClean="0"/>
              <a:t>18.02.2022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43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2C6F-6FA5-45C8-ACE4-E5B3D13F24FA}" type="datetime1">
              <a:rPr lang="tr-TR" smtClean="0"/>
              <a:t>18.02.2022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682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823A-34F6-4D9A-B72C-4420CCCD8E18}" type="datetime1">
              <a:rPr lang="tr-TR" smtClean="0"/>
              <a:t>18.02.2022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7242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73C7-9167-4403-8666-44BE39765140}" type="datetime1">
              <a:rPr lang="tr-TR" smtClean="0"/>
              <a:t>18.02.2022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1157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A8A1-43D8-4974-AA28-F99EFBEC3B2D}" type="datetime1">
              <a:rPr lang="tr-TR" smtClean="0"/>
              <a:t>18.02.2022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223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07C83F0-FC27-43D2-9813-F060C2D9E7A0}" type="datetime1">
              <a:rPr lang="tr-TR" smtClean="0"/>
              <a:t>18.02.2022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270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843808" y="5512332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</a:rPr>
              <a:t>ENGELLİ ÖĞRENCİ BİRİMİ </a:t>
            </a:r>
            <a:endParaRPr lang="tr-TR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836712"/>
            <a:ext cx="2376264" cy="504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Metin kutusu 44"/>
          <p:cNvSpPr txBox="1"/>
          <p:nvPr/>
        </p:nvSpPr>
        <p:spPr>
          <a:xfrm>
            <a:off x="330546" y="2410020"/>
            <a:ext cx="8554916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 2021 YILI </a:t>
            </a:r>
            <a:endParaRPr lang="en-US" sz="3200" b="1" spc="50" dirty="0">
              <a:ln w="0"/>
              <a:solidFill>
                <a:schemeClr val="tx2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alibri"/>
              <a:ea typeface="+mj-ea"/>
              <a:cs typeface="Calibri"/>
            </a:endParaRPr>
          </a:p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YÖNETİMİN GÖZDEN GEÇİRME TOPLANTISI </a:t>
            </a:r>
          </a:p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(YGG) </a:t>
            </a:r>
            <a:endParaRPr lang="en-US" sz="3200" b="1" spc="50" dirty="0">
              <a:ln w="0"/>
              <a:solidFill>
                <a:schemeClr val="tx2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ea typeface="+mj-ea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57669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168388" y="628902"/>
            <a:ext cx="6927589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İÇ DENETİM SONUCUNA DAYALI ÖZ DEĞERLENDİRME ve GÖRÜŞLERİNİZ</a:t>
            </a:r>
          </a:p>
        </p:txBody>
      </p:sp>
      <p:pic>
        <p:nvPicPr>
          <p:cNvPr id="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95300" y="2052925"/>
            <a:ext cx="8051800" cy="4195481"/>
          </a:xfrm>
        </p:spPr>
        <p:txBody>
          <a:bodyPr>
            <a:normAutofit/>
          </a:bodyPr>
          <a:lstStyle/>
          <a:p>
            <a:r>
              <a:rPr lang="tr-TR" sz="2800" smtClean="0">
                <a:solidFill>
                  <a:srgbClr val="0F2303"/>
                </a:solidFill>
              </a:rPr>
              <a:t>Bütün kalite süreçleri birim çalışanları tarafından gözden geçirilecek </a:t>
            </a:r>
            <a:endParaRPr lang="tr-TR" sz="2800">
              <a:solidFill>
                <a:srgbClr val="0F23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354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8" name="Metin kutusu 4">
            <a:extLst>
              <a:ext uri="{FF2B5EF4-FFF2-40B4-BE49-F238E27FC236}">
                <a16:creationId xmlns:a16="http://schemas.microsoft.com/office/drawing/2014/main" id="{7EC18F83-204B-487E-AFD6-153344F04A42}"/>
              </a:ext>
            </a:extLst>
          </p:cNvPr>
          <p:cNvSpPr txBox="1"/>
          <p:nvPr/>
        </p:nvSpPr>
        <p:spPr>
          <a:xfrm>
            <a:off x="914400" y="777471"/>
            <a:ext cx="6824687" cy="9933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3100" b="1">
                <a:solidFill>
                  <a:srgbClr val="9DB5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z="2700" dirty="0">
                <a:solidFill>
                  <a:schemeClr val="accent6"/>
                </a:solidFill>
                <a:latin typeface="+mn-lt"/>
              </a:rPr>
              <a:t>FARKLI ve İYİ UYGULAMA ÖRNEKLERİ</a:t>
            </a:r>
          </a:p>
          <a:p>
            <a:r>
              <a:rPr lang="tr-TR" sz="2700" dirty="0">
                <a:solidFill>
                  <a:schemeClr val="tx2"/>
                </a:solidFill>
                <a:latin typeface="+mn-lt"/>
              </a:rPr>
              <a:t>EĞİTİM-ÖĞRETİM ALANINDA</a:t>
            </a:r>
            <a:endParaRPr lang="en-US" sz="2700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6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332656"/>
            <a:ext cx="1847488" cy="39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7700" y="2052925"/>
            <a:ext cx="7567000" cy="4195481"/>
          </a:xfrm>
        </p:spPr>
        <p:txBody>
          <a:bodyPr>
            <a:normAutofit/>
          </a:bodyPr>
          <a:lstStyle/>
          <a:p>
            <a:r>
              <a:rPr lang="tr-TR" sz="3200" b="1" smtClean="0">
                <a:solidFill>
                  <a:srgbClr val="0F2303"/>
                </a:solidFill>
              </a:rPr>
              <a:t>Öğrenci talepleri üzerine sınav ve derslerde kolaylıklar sağlandı</a:t>
            </a:r>
            <a:endParaRPr lang="tr-TR" sz="3200" b="1">
              <a:solidFill>
                <a:srgbClr val="0F23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275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8" name="Metin kutusu 4">
            <a:extLst>
              <a:ext uri="{FF2B5EF4-FFF2-40B4-BE49-F238E27FC236}">
                <a16:creationId xmlns:a16="http://schemas.microsoft.com/office/drawing/2014/main" id="{7EC18F83-204B-487E-AFD6-153344F04A42}"/>
              </a:ext>
            </a:extLst>
          </p:cNvPr>
          <p:cNvSpPr txBox="1"/>
          <p:nvPr/>
        </p:nvSpPr>
        <p:spPr>
          <a:xfrm>
            <a:off x="2046263" y="517785"/>
            <a:ext cx="5616624" cy="9933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3100" b="1">
                <a:solidFill>
                  <a:srgbClr val="9DB5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z="2700" dirty="0">
                <a:solidFill>
                  <a:schemeClr val="accent6"/>
                </a:solidFill>
                <a:latin typeface="+mn-lt"/>
              </a:rPr>
              <a:t>FARKLI VE İYİ UYGULAMA ÖRNEKLERİ</a:t>
            </a:r>
          </a:p>
          <a:p>
            <a:r>
              <a:rPr lang="tr-TR" sz="2700" dirty="0">
                <a:solidFill>
                  <a:schemeClr val="tx2"/>
                </a:solidFill>
                <a:latin typeface="+mn-lt"/>
              </a:rPr>
              <a:t>KURUMSALLAŞMA ALANINDA</a:t>
            </a:r>
            <a:endParaRPr lang="en-US" sz="2700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6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03" y="310487"/>
            <a:ext cx="1951851" cy="414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b="1" smtClean="0">
                <a:solidFill>
                  <a:srgbClr val="0F2303"/>
                </a:solidFill>
              </a:rPr>
              <a:t>3 Aralık Dünya Engelliler Günü Etkinlik memnuniyeti ölçüldü %87</a:t>
            </a:r>
            <a:endParaRPr lang="tr-TR" sz="2800" b="1">
              <a:solidFill>
                <a:srgbClr val="0F23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154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742309" y="464778"/>
            <a:ext cx="5659381" cy="8052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4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SÜREKLİ İYİLEŞTİRME ÖNERİLERİ</a:t>
            </a:r>
            <a:endParaRPr lang="en-US" sz="24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87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411204"/>
            <a:ext cx="1477697" cy="31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smtClean="0">
                <a:solidFill>
                  <a:srgbClr val="0F2303"/>
                </a:solidFill>
              </a:rPr>
              <a:t>Kalite süreç ve sorumluları belirlenecek</a:t>
            </a:r>
          </a:p>
          <a:p>
            <a:r>
              <a:rPr lang="tr-TR" sz="2400" smtClean="0">
                <a:solidFill>
                  <a:srgbClr val="0F2303"/>
                </a:solidFill>
              </a:rPr>
              <a:t>Toplumsal farkındalığı arttırmaya yönelik etkinlikler yapılacak </a:t>
            </a:r>
          </a:p>
          <a:p>
            <a:r>
              <a:rPr lang="tr-TR" sz="2400" smtClean="0">
                <a:solidFill>
                  <a:srgbClr val="0F2303"/>
                </a:solidFill>
              </a:rPr>
              <a:t>Engelli biriminin tanınırlığını arttırmak için sosyal medya kullanılacak </a:t>
            </a:r>
          </a:p>
          <a:p>
            <a:endParaRPr lang="tr-TR">
              <a:solidFill>
                <a:srgbClr val="0F23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244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241579" y="649467"/>
            <a:ext cx="504056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MİSYON-VİZYON-POLİTİKA</a:t>
            </a: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72" y="450628"/>
            <a:ext cx="1872208" cy="39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490637" y="1291399"/>
            <a:ext cx="4189482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tr-TR" b="1" dirty="0">
                <a:solidFill>
                  <a:srgbClr val="000000"/>
                </a:solidFill>
                <a:latin typeface="Calibri"/>
                <a:ea typeface="Times New Roman" panose="02020603050405020304" pitchFamily="18" charset="0"/>
                <a:cs typeface="Calibri"/>
              </a:rPr>
              <a:t>  </a:t>
            </a:r>
            <a:endParaRPr lang="tr-TR" b="1" dirty="0"/>
          </a:p>
        </p:txBody>
      </p:sp>
      <p:sp>
        <p:nvSpPr>
          <p:cNvPr id="8" name="Dikdörtgen 7"/>
          <p:cNvSpPr/>
          <p:nvPr/>
        </p:nvSpPr>
        <p:spPr>
          <a:xfrm>
            <a:off x="202372" y="649468"/>
            <a:ext cx="864119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ts val="0"/>
              </a:spcAft>
            </a:pPr>
            <a:endParaRPr lang="en-US" b="1" dirty="0" smtClean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MİSYON</a:t>
            </a:r>
            <a:endParaRPr lang="en-US" b="1" dirty="0" smtClean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Aft>
                <a:spcPts val="0"/>
              </a:spcAft>
            </a:pPr>
            <a:r>
              <a:rPr lang="en-US" b="1" dirty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Antalya </a:t>
            </a:r>
            <a:r>
              <a:rPr lang="en-US" b="1" dirty="0" err="1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Bilim</a:t>
            </a:r>
            <a:r>
              <a:rPr lang="en-US" b="1" dirty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Üniversitesi'nde</a:t>
            </a:r>
            <a:r>
              <a:rPr lang="en-US" b="1" dirty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  <a:r>
              <a:rPr lang="en-US" b="1" dirty="0" err="1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öğrenim</a:t>
            </a:r>
            <a:r>
              <a:rPr lang="en-US" b="1" dirty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gören</a:t>
            </a:r>
            <a:r>
              <a:rPr lang="en-US" b="1" dirty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ve</a:t>
            </a:r>
            <a:r>
              <a:rPr lang="en-US" b="1" dirty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herhangi</a:t>
            </a:r>
            <a:r>
              <a:rPr lang="en-US" b="1" dirty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bir</a:t>
            </a:r>
            <a:r>
              <a:rPr lang="en-US" b="1" dirty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engeli</a:t>
            </a:r>
            <a:r>
              <a:rPr lang="en-US" b="1" dirty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nedeniyle</a:t>
            </a:r>
            <a:r>
              <a:rPr lang="en-US" b="1" dirty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özel</a:t>
            </a:r>
            <a:r>
              <a:rPr lang="en-US" b="1" dirty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korunma</a:t>
            </a:r>
            <a:r>
              <a:rPr lang="en-US" b="1" dirty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bakım</a:t>
            </a:r>
            <a:r>
              <a:rPr lang="en-US" b="1" dirty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rehabilitasyon</a:t>
            </a:r>
            <a:r>
              <a:rPr lang="en-US" b="1" dirty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danışmanlık</a:t>
            </a:r>
            <a:r>
              <a:rPr lang="en-US" b="1" dirty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ve</a:t>
            </a:r>
            <a:r>
              <a:rPr lang="en-US" b="1" dirty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destek</a:t>
            </a:r>
            <a:r>
              <a:rPr lang="en-US" b="1" dirty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hizmetlerine</a:t>
            </a:r>
            <a:r>
              <a:rPr lang="en-US" b="1" dirty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ihtiyaç</a:t>
            </a:r>
            <a:r>
              <a:rPr lang="en-US" b="1" dirty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duyan</a:t>
            </a:r>
            <a:r>
              <a:rPr lang="en-US" b="1" dirty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öğrencilerin</a:t>
            </a:r>
            <a:r>
              <a:rPr lang="en-US" b="1" dirty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 </a:t>
            </a:r>
            <a:r>
              <a:rPr lang="en-US" b="1" dirty="0" err="1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öğrenim</a:t>
            </a:r>
            <a:r>
              <a:rPr lang="en-US" b="1" dirty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süreçlerini</a:t>
            </a:r>
            <a:r>
              <a:rPr lang="en-US" b="1" dirty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kolaylaştırmak</a:t>
            </a:r>
            <a:r>
              <a:rPr lang="en-US" b="1" dirty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  <a:r>
              <a:rPr lang="en-US" b="1" dirty="0" err="1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için</a:t>
            </a:r>
            <a:r>
              <a:rPr lang="en-US" b="1" dirty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gerekli</a:t>
            </a:r>
            <a:r>
              <a:rPr lang="en-US" b="1" dirty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tedbirleri</a:t>
            </a:r>
            <a:r>
              <a:rPr lang="en-US" b="1" dirty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almak</a:t>
            </a:r>
            <a:r>
              <a:rPr lang="en-US" b="1" dirty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ve</a:t>
            </a:r>
            <a:r>
              <a:rPr lang="en-US" b="1" dirty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bu</a:t>
            </a:r>
            <a:r>
              <a:rPr lang="en-US" b="1" dirty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yönde</a:t>
            </a:r>
            <a:r>
              <a:rPr lang="en-US" b="1" dirty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akademik</a:t>
            </a:r>
            <a:r>
              <a:rPr lang="en-US" b="1" dirty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sosyal</a:t>
            </a:r>
            <a:r>
              <a:rPr lang="en-US" b="1" dirty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kültürel</a:t>
            </a:r>
            <a:r>
              <a:rPr lang="en-US" b="1" dirty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ortamlara</a:t>
            </a:r>
            <a:r>
              <a:rPr lang="en-US" b="1" dirty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eşit</a:t>
            </a:r>
            <a:r>
              <a:rPr lang="en-US" b="1" dirty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fırsatlarla</a:t>
            </a:r>
            <a:r>
              <a:rPr lang="en-US" b="1" dirty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  <a:r>
              <a:rPr lang="en-US" b="1" dirty="0" err="1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katılımlarını</a:t>
            </a:r>
            <a:r>
              <a:rPr lang="en-US" b="1" dirty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sağlamak</a:t>
            </a:r>
            <a:r>
              <a:rPr lang="en-US" b="1" dirty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ve</a:t>
            </a:r>
            <a:r>
              <a:rPr lang="en-US" b="1" dirty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düzenlemeler</a:t>
            </a:r>
            <a:r>
              <a:rPr lang="en-US" b="1" dirty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err="1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yapmaktır</a:t>
            </a:r>
            <a:r>
              <a:rPr lang="en-US" b="1" smtClean="0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tr-TR" b="1" smtClean="0">
              <a:solidFill>
                <a:srgbClr val="0F2303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VİZYON</a:t>
            </a:r>
            <a:endParaRPr lang="en-US" b="1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tr-TR" b="1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</a:t>
            </a:r>
            <a:r>
              <a:rPr lang="en-US" b="1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ezavantajlı  öğrencilerin tüm öğrencilerle </a:t>
            </a:r>
            <a:r>
              <a:rPr lang="tr-TR" b="1">
                <a:solidFill>
                  <a:srgbClr val="0F2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eşit hak ve imkânlara sahip olarak eğitim-öğrenim gördüğü bir ortam sunmaktır.</a:t>
            </a:r>
            <a:endParaRPr lang="en-US" b="1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Aft>
                <a:spcPts val="0"/>
              </a:spcAft>
            </a:pPr>
            <a:endParaRPr lang="en-US" b="1" dirty="0">
              <a:solidFill>
                <a:srgbClr val="0F2303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  <a:spcAft>
                <a:spcPts val="0"/>
              </a:spcAft>
            </a:pPr>
            <a:endParaRPr lang="en-US" b="1" dirty="0" smtClean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822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533747" y="262243"/>
            <a:ext cx="4403764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(GZFT) ANALİZİ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17147"/>
            <a:ext cx="2088232" cy="443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71D4A1E5-060A-49D3-A943-BEC00AFE7E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655925"/>
              </p:ext>
            </p:extLst>
          </p:nvPr>
        </p:nvGraphicFramePr>
        <p:xfrm>
          <a:off x="422786" y="860712"/>
          <a:ext cx="8062451" cy="5728401"/>
        </p:xfrm>
        <a:graphic>
          <a:graphicData uri="http://schemas.openxmlformats.org/drawingml/2006/table">
            <a:tbl>
              <a:tblPr/>
              <a:tblGrid>
                <a:gridCol w="1924269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2035386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2051398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  <a:gridCol w="2051398">
                  <a:extLst>
                    <a:ext uri="{9D8B030D-6E8A-4147-A177-3AD203B41FA5}">
                      <a16:colId xmlns:a16="http://schemas.microsoft.com/office/drawing/2014/main" val="588152821"/>
                    </a:ext>
                  </a:extLst>
                </a:gridCol>
              </a:tblGrid>
              <a:tr h="56331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GÜÇLÜ YÖNLER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ZAYIF YÖNLER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FIRSATLAR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TEHDİTLER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>
                          <a:solidFill>
                            <a:srgbClr val="0F2303"/>
                          </a:solidFill>
                          <a:effectLst/>
                          <a:latin typeface="Arial" panose="020B0604020202020204" pitchFamily="34" charset="0"/>
                        </a:rPr>
                        <a:t>G1- Birim üyelerinin yetkin olması  (Birim sorumlularının eğitimi, bilimsel çalışmaları)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>
                          <a:solidFill>
                            <a:srgbClr val="0F2303"/>
                          </a:solidFill>
                          <a:effectLst/>
                          <a:latin typeface="Arial" panose="020B0604020202020204" pitchFamily="34" charset="0"/>
                        </a:rPr>
                        <a:t>Z 1- COVID 19 Pandemisi nedeniyle Birim Etkinliklerinin yapılmasının mümkün olmaması 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>
                          <a:solidFill>
                            <a:srgbClr val="0F2303"/>
                          </a:solidFill>
                          <a:effectLst/>
                          <a:latin typeface="Arial" panose="020B0604020202020204" pitchFamily="34" charset="0"/>
                        </a:rPr>
                        <a:t>F1- Antalya'daki sağlık kurum ve kuruluşları, rehabilitasyon merkezleri, belediyeler ve sivil toplum kuruluşları ile iş birliklerine açık olunması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200" b="0" i="0" u="none" strike="noStrike">
                          <a:solidFill>
                            <a:srgbClr val="0F2303"/>
                          </a:solidFill>
                          <a:effectLst/>
                          <a:latin typeface="Arial" panose="020B0604020202020204" pitchFamily="34" charset="0"/>
                        </a:rPr>
                        <a:t>T1- Engellilik bilincinde toplumsal yetersizliğin devam etmesi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>
                          <a:solidFill>
                            <a:srgbClr val="0F2303"/>
                          </a:solidFill>
                          <a:effectLst/>
                          <a:latin typeface="Arial" panose="020B0604020202020204" pitchFamily="34" charset="0"/>
                        </a:rPr>
                        <a:t>G2-Birim ve çalışanlarının ulaşılabilir olması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 dirty="0">
                          <a:solidFill>
                            <a:srgbClr val="001626"/>
                          </a:solidFill>
                          <a:effectLst/>
                          <a:latin typeface="Arial" panose="020B0604020202020204" pitchFamily="34" charset="0"/>
                        </a:rPr>
                        <a:t>Z 2- Engelli Öğrenci Biriminin yeterince tanınmıyor olması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>
                          <a:solidFill>
                            <a:srgbClr val="0F2303"/>
                          </a:solidFill>
                          <a:effectLst/>
                          <a:latin typeface="Arial" panose="020B0604020202020204" pitchFamily="34" charset="0"/>
                        </a:rPr>
                        <a:t>T2-Covid-19 Pandemisi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>
                          <a:solidFill>
                            <a:srgbClr val="0F2303"/>
                          </a:solidFill>
                          <a:effectLst/>
                          <a:latin typeface="Arial" panose="020B0604020202020204" pitchFamily="34" charset="0"/>
                        </a:rPr>
                        <a:t>G 3- Öğrencilerin çevrimiçi olarak Birime başvurularını yapabilmeleri 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>
                          <a:solidFill>
                            <a:srgbClr val="0F2303"/>
                          </a:solidFill>
                          <a:effectLst/>
                          <a:latin typeface="Arial" panose="020B0604020202020204" pitchFamily="34" charset="0"/>
                        </a:rPr>
                        <a:t>T 3- ABU Döşemealtı Kampüsünün engelli öğrencilerin ulaşımında mesafe açısından zorluk yaratması 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>
                          <a:solidFill>
                            <a:srgbClr val="0F2303"/>
                          </a:solidFill>
                          <a:effectLst/>
                          <a:latin typeface="Arial" panose="020B0604020202020204" pitchFamily="34" charset="0"/>
                        </a:rPr>
                        <a:t>G4-Bekletilmeden, en kısa sürede başvuruların değerlendirilmesi ve yanıt verilmesi 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5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55125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>
                          <a:solidFill>
                            <a:srgbClr val="0F2303"/>
                          </a:solidFill>
                          <a:effectLst/>
                          <a:latin typeface="Arial" panose="020B0604020202020204" pitchFamily="34" charset="0"/>
                        </a:rPr>
                        <a:t>G5- Birim başvurularına çözüm odaklı yaklaşılması 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500" b="0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91738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>
                          <a:solidFill>
                            <a:srgbClr val="0F2303"/>
                          </a:solidFill>
                          <a:effectLst/>
                          <a:latin typeface="Arial" panose="020B0604020202020204" pitchFamily="34" charset="0"/>
                        </a:rPr>
                        <a:t>G6- ABU Burs Yönregesine ek olarak engelli öğrencilere ek burs desteğinin verilmesi ve ayrıca eğitim ücretlerinde indirim sağlanması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5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409110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>
                          <a:solidFill>
                            <a:srgbClr val="0F2303"/>
                          </a:solidFill>
                          <a:effectLst/>
                          <a:latin typeface="Arial" panose="020B0604020202020204" pitchFamily="34" charset="0"/>
                        </a:rPr>
                        <a:t>G7- Engelli öğrencilerin kampüs yaşamına uyumunu sağlamak için mimari ve fiziki çevrenin iyileştiriliyor olması 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5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061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984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76429" y="423861"/>
            <a:ext cx="5076628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pic>
        <p:nvPicPr>
          <p:cNvPr id="8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501371"/>
              </p:ext>
            </p:extLst>
          </p:nvPr>
        </p:nvGraphicFramePr>
        <p:xfrm>
          <a:off x="323528" y="1288031"/>
          <a:ext cx="8350572" cy="5277873"/>
        </p:xfrm>
        <a:graphic>
          <a:graphicData uri="http://schemas.openxmlformats.org/drawingml/2006/table">
            <a:tbl>
              <a:tblPr/>
              <a:tblGrid>
                <a:gridCol w="2673201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2827564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2849807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</a:tblGrid>
              <a:tr h="73815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OLMA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BEKLENTİSİ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43692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Rektörlük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Sorumluluk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 memnuniyeti ve problemlerine yönelik çözüm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43692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Birim Sorumlu Öğretim elemanları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Sorumluluk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 talebi ve hızlı dönüş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43692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Üniversite Öğretim elemanları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 problemlerine yönelik konsültasyon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 beklentisi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  <a:tr h="43692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İşyeri Hekimi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Konsültasyon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55125"/>
                  </a:ext>
                </a:extLst>
              </a:tr>
              <a:tr h="43692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Öğrenciler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 gerçekleştirme sebebimiz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Profesyonel tutum ve hizmet beklentisi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91738"/>
                  </a:ext>
                </a:extLst>
              </a:tr>
              <a:tr h="43692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 Aileleri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 sorunları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 sorunlarının çözümü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409110"/>
                  </a:ext>
                </a:extLst>
              </a:tr>
              <a:tr h="6074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Diğer gruplar (Sağlık Kurum ve Kuruluşları, Meslek odaları, kaymakamlık, belediyeler, sivil toplum kuruluşları, vb.)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İşbirliği, ortak çalışma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Çalışmalarına katkı sağlamak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061239"/>
                  </a:ext>
                </a:extLst>
              </a:tr>
              <a:tr h="43692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YÖK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Bağlı olunan kurum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Raporlama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738203"/>
                  </a:ext>
                </a:extLst>
              </a:tr>
              <a:tr h="43692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YÖKAK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Bağlı olunan kurum, Bilgi/Mevzuat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Raporlama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513874"/>
                  </a:ext>
                </a:extLst>
              </a:tr>
              <a:tr h="43692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Bağımsız Akredite     Dış Denetimci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Bilgi/Mevzuat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Raporlama, kalite bünyesinde faaliyet gösterme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29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836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Metin kutusu 4">
            <a:extLst>
              <a:ext uri="{FF2B5EF4-FFF2-40B4-BE49-F238E27FC236}">
                <a16:creationId xmlns:a16="http://schemas.microsoft.com/office/drawing/2014/main" id="{57C0E41D-3DD4-4068-B64C-DBA801AC6D69}"/>
              </a:ext>
            </a:extLst>
          </p:cNvPr>
          <p:cNvSpPr txBox="1"/>
          <p:nvPr/>
        </p:nvSpPr>
        <p:spPr>
          <a:xfrm>
            <a:off x="471160" y="761596"/>
            <a:ext cx="8201679" cy="5886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MEVCUT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KAYNAK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LAR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 </a:t>
            </a:r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İHTİYA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ÇLAR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(FİZİKİ, MALZEME, TEÇHİZAT, EKİPMAN vb.)</a:t>
            </a:r>
            <a:endParaRPr lang="en-US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6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89" y="332656"/>
            <a:ext cx="1607689" cy="428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6" name="Tablo 65">
            <a:extLst>
              <a:ext uri="{FF2B5EF4-FFF2-40B4-BE49-F238E27FC236}">
                <a16:creationId xmlns:a16="http://schemas.microsoft.com/office/drawing/2014/main" id="{8304B644-425E-4186-B593-E25613CE91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59615"/>
              </p:ext>
            </p:extLst>
          </p:nvPr>
        </p:nvGraphicFramePr>
        <p:xfrm>
          <a:off x="471160" y="1385082"/>
          <a:ext cx="8063240" cy="3326618"/>
        </p:xfrm>
        <a:graphic>
          <a:graphicData uri="http://schemas.openxmlformats.org/drawingml/2006/table">
            <a:tbl>
              <a:tblPr/>
              <a:tblGrid>
                <a:gridCol w="1534120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1622707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1635471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  <a:gridCol w="1635471">
                  <a:extLst>
                    <a:ext uri="{9D8B030D-6E8A-4147-A177-3AD203B41FA5}">
                      <a16:colId xmlns:a16="http://schemas.microsoft.com/office/drawing/2014/main" val="3383282758"/>
                    </a:ext>
                  </a:extLst>
                </a:gridCol>
                <a:gridCol w="1635471">
                  <a:extLst>
                    <a:ext uri="{9D8B030D-6E8A-4147-A177-3AD203B41FA5}">
                      <a16:colId xmlns:a16="http://schemas.microsoft.com/office/drawing/2014/main" val="494559924"/>
                    </a:ext>
                  </a:extLst>
                </a:gridCol>
              </a:tblGrid>
              <a:tr h="1823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BİRİMİ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MEVCUT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150359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3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 ihtiyacı yoktur</a:t>
                      </a:r>
                      <a:endParaRPr lang="tr-T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94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14023" y="525848"/>
            <a:ext cx="5265420" cy="8458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SKORU YÜKSEK OLAN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 AKSİYON 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GEREKTİREN 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RİS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KLER</a:t>
            </a:r>
            <a:endParaRPr lang="en-US" sz="28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>
              <a:spcAft>
                <a:spcPts val="600"/>
              </a:spcAft>
            </a:pPr>
            <a:endParaRPr lang="en-US"/>
          </a:p>
        </p:txBody>
      </p:sp>
      <p:sp>
        <p:nvSpPr>
          <p:cNvPr id="12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9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375608"/>
              </p:ext>
            </p:extLst>
          </p:nvPr>
        </p:nvGraphicFramePr>
        <p:xfrm>
          <a:off x="545122" y="1801446"/>
          <a:ext cx="8203223" cy="14833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6374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Riskin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</a:t>
                      </a:r>
                      <a:r>
                        <a:rPr lang="tr-TR" baseline="0">
                          <a:solidFill>
                            <a:srgbClr val="0C0D0D"/>
                          </a:solidFill>
                        </a:rPr>
                        <a:t>Tanımı </a:t>
                      </a:r>
                      <a:r>
                        <a:rPr lang="tr-TR" baseline="0" smtClean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mtClean="0"/>
                        <a:t> Skoru Yüksek olan risk bulunmamaktadır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Sorumlu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Birim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Önleyici Faaliyet 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730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986117" y="320820"/>
            <a:ext cx="5471363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(ANKET ANALİZLERİ)</a:t>
            </a:r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7700" y="2052926"/>
            <a:ext cx="6711654" cy="591952"/>
          </a:xfrm>
        </p:spPr>
        <p:txBody>
          <a:bodyPr/>
          <a:lstStyle/>
          <a:p>
            <a:pPr marL="0" indent="0">
              <a:buNone/>
            </a:pPr>
            <a:r>
              <a:rPr lang="tr-TR" smtClean="0">
                <a:solidFill>
                  <a:srgbClr val="0F2303"/>
                </a:solidFill>
              </a:rPr>
              <a:t>3 Aralık Dünya Engelliler Günü %87</a:t>
            </a:r>
            <a:endParaRPr lang="tr-TR">
              <a:solidFill>
                <a:srgbClr val="0F23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700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694291" y="481299"/>
            <a:ext cx="5976664" cy="6480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DÜZELTİCİ</a:t>
            </a:r>
            <a:r>
              <a:rPr lang="tr-TR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-ÖNLEYİCİ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FAALİYETLER</a:t>
            </a: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4063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607753"/>
              </p:ext>
            </p:extLst>
          </p:nvPr>
        </p:nvGraphicFramePr>
        <p:xfrm>
          <a:off x="470388" y="1885208"/>
          <a:ext cx="8203223" cy="148336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971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5231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Bulgu (DF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) </a:t>
                      </a:r>
                      <a:r>
                        <a:rPr lang="tr-TR">
                          <a:solidFill>
                            <a:srgbClr val="0C0D0D"/>
                          </a:solidFill>
                        </a:rPr>
                        <a:t>Tanımı </a:t>
                      </a:r>
                      <a:r>
                        <a:rPr lang="tr-TR" baseline="0" smtClean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aseline="0" smtClean="0">
                          <a:solidFill>
                            <a:srgbClr val="0C0D0D"/>
                          </a:solidFill>
                        </a:rPr>
                        <a:t>İş Akışları Mevcut Değil 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: ….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mtClean="0">
                          <a:solidFill>
                            <a:srgbClr val="0C0D0D"/>
                          </a:solidFill>
                        </a:rPr>
                        <a:t>31/03/2022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Geçici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:….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mtClean="0">
                          <a:solidFill>
                            <a:srgbClr val="0C0D0D"/>
                          </a:solidFill>
                        </a:rPr>
                        <a:t>İş akışları yazılı</a:t>
                      </a:r>
                      <a:r>
                        <a:rPr lang="tr-TR" baseline="0" smtClean="0">
                          <a:solidFill>
                            <a:srgbClr val="0C0D0D"/>
                          </a:solidFill>
                        </a:rPr>
                        <a:t> olarak oluşturluyor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Kalıcı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:…..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mtClean="0">
                          <a:solidFill>
                            <a:srgbClr val="0C0D0D"/>
                          </a:solidFill>
                        </a:rPr>
                        <a:t>İş akışı süreçleri oluşturulup sisteme eklenecek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  <p:graphicFrame>
        <p:nvGraphicFramePr>
          <p:cNvPr id="6" name="Tablo 5">
            <a:extLst>
              <a:ext uri="{FF2B5EF4-FFF2-40B4-BE49-F238E27FC236}">
                <a16:creationId xmlns:a16="http://schemas.microsoft.com/office/drawing/2014/main" id="{358F49DB-67A9-4A30-AB61-0A5CA1A55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101269"/>
              </p:ext>
            </p:extLst>
          </p:nvPr>
        </p:nvGraphicFramePr>
        <p:xfrm>
          <a:off x="470388" y="3467849"/>
          <a:ext cx="8203223" cy="17526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971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5231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Bulgu (DF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) </a:t>
                      </a: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Tanımı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:….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mtClean="0">
                          <a:solidFill>
                            <a:srgbClr val="0C0D0D"/>
                          </a:solidFill>
                        </a:rPr>
                        <a:t>Dış kaynaklı dokumanlar belirlenmemiş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: ….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mtClean="0">
                          <a:solidFill>
                            <a:srgbClr val="0C0D0D"/>
                          </a:solidFill>
                        </a:rPr>
                        <a:t>28/02/2022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Geçici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:….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mtClean="0">
                          <a:solidFill>
                            <a:srgbClr val="0C0D0D"/>
                          </a:solidFill>
                        </a:rPr>
                        <a:t>-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Kalıcı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:…..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mtClean="0">
                          <a:solidFill>
                            <a:srgbClr val="0C0D0D"/>
                          </a:solidFill>
                        </a:rPr>
                        <a:t>YÜKSEKÖĞRETİM KURUMLARI ENGELLİLER DANIŞMA VE KOORDİNASYON YÖNETMELİĞİ</a:t>
                      </a:r>
                      <a:r>
                        <a:rPr lang="tr-TR" baseline="0" smtClean="0">
                          <a:solidFill>
                            <a:srgbClr val="0C0D0D"/>
                          </a:solidFill>
                        </a:rPr>
                        <a:t> eklenecek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  <p:sp>
        <p:nvSpPr>
          <p:cNvPr id="2" name="Metin kutusu 1">
            <a:extLst>
              <a:ext uri="{FF2B5EF4-FFF2-40B4-BE49-F238E27FC236}">
                <a16:creationId xmlns:a16="http://schemas.microsoft.com/office/drawing/2014/main" id="{86836AFB-9A07-49E9-9AEA-095FC62A66B5}"/>
              </a:ext>
            </a:extLst>
          </p:cNvPr>
          <p:cNvSpPr txBox="1"/>
          <p:nvPr/>
        </p:nvSpPr>
        <p:spPr>
          <a:xfrm>
            <a:off x="470387" y="5922787"/>
            <a:ext cx="623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NOT:DURUMA GÖRE ÇOĞALTILABİLİR!</a:t>
            </a:r>
          </a:p>
        </p:txBody>
      </p:sp>
    </p:spTree>
    <p:extLst>
      <p:ext uri="{BB962C8B-B14F-4D97-AF65-F5344CB8AC3E}">
        <p14:creationId xmlns:p14="http://schemas.microsoft.com/office/powerpoint/2010/main" val="1082165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694291" y="481299"/>
            <a:ext cx="5976664" cy="6480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DÜZELTİCİ</a:t>
            </a:r>
            <a:r>
              <a:rPr lang="tr-TR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-ÖNLEYİCİ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FAALİYETLER</a:t>
            </a: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4063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894532"/>
              </p:ext>
            </p:extLst>
          </p:nvPr>
        </p:nvGraphicFramePr>
        <p:xfrm>
          <a:off x="470388" y="1885208"/>
          <a:ext cx="8203223" cy="148336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971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5231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Bulgu (DF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) </a:t>
                      </a:r>
                      <a:r>
                        <a:rPr lang="tr-TR">
                          <a:solidFill>
                            <a:srgbClr val="0C0D0D"/>
                          </a:solidFill>
                        </a:rPr>
                        <a:t>Tanımı </a:t>
                      </a:r>
                      <a:r>
                        <a:rPr lang="tr-TR" baseline="0" smtClean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mtClean="0">
                          <a:solidFill>
                            <a:srgbClr val="0C0D0D"/>
                          </a:solidFill>
                        </a:rPr>
                        <a:t>Görev vekaletleri tanımlı değil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: ….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mtClean="0">
                          <a:solidFill>
                            <a:srgbClr val="0C0D0D"/>
                          </a:solidFill>
                        </a:rPr>
                        <a:t>31/03/2022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Geçici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:….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Kalıcı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:…..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mtClean="0">
                          <a:solidFill>
                            <a:srgbClr val="0C0D0D"/>
                          </a:solidFill>
                        </a:rPr>
                        <a:t>Görev vekaletleri açık bir şekilde yazılacak 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  <p:graphicFrame>
        <p:nvGraphicFramePr>
          <p:cNvPr id="6" name="Tablo 5">
            <a:extLst>
              <a:ext uri="{FF2B5EF4-FFF2-40B4-BE49-F238E27FC236}">
                <a16:creationId xmlns:a16="http://schemas.microsoft.com/office/drawing/2014/main" id="{358F49DB-67A9-4A30-AB61-0A5CA1A55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752326"/>
              </p:ext>
            </p:extLst>
          </p:nvPr>
        </p:nvGraphicFramePr>
        <p:xfrm>
          <a:off x="470388" y="3467849"/>
          <a:ext cx="8203223" cy="17526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971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5231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Bulgu (DF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) </a:t>
                      </a: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Tanımı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:….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mtClean="0">
                          <a:solidFill>
                            <a:srgbClr val="0C0D0D"/>
                          </a:solidFill>
                        </a:rPr>
                        <a:t>Web sayfasında yer alan dokümanlarda doküman/form numaraları mevcut değildir.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: ….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mtClean="0">
                          <a:solidFill>
                            <a:srgbClr val="0C0D0D"/>
                          </a:solidFill>
                        </a:rPr>
                        <a:t>28/02/2022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Geçici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:….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Kalıcı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:…..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mtClean="0">
                          <a:solidFill>
                            <a:srgbClr val="0C0D0D"/>
                          </a:solidFill>
                        </a:rPr>
                        <a:t>Doküman numarası eklenecek 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  <p:sp>
        <p:nvSpPr>
          <p:cNvPr id="2" name="Metin kutusu 1">
            <a:extLst>
              <a:ext uri="{FF2B5EF4-FFF2-40B4-BE49-F238E27FC236}">
                <a16:creationId xmlns:a16="http://schemas.microsoft.com/office/drawing/2014/main" id="{86836AFB-9A07-49E9-9AEA-095FC62A66B5}"/>
              </a:ext>
            </a:extLst>
          </p:cNvPr>
          <p:cNvSpPr txBox="1"/>
          <p:nvPr/>
        </p:nvSpPr>
        <p:spPr>
          <a:xfrm>
            <a:off x="470387" y="5922787"/>
            <a:ext cx="623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NOT:DURUMA GÖRE ÇOĞALTILABİLİR!</a:t>
            </a:r>
          </a:p>
        </p:txBody>
      </p:sp>
    </p:spTree>
    <p:extLst>
      <p:ext uri="{BB962C8B-B14F-4D97-AF65-F5344CB8AC3E}">
        <p14:creationId xmlns:p14="http://schemas.microsoft.com/office/powerpoint/2010/main" val="5674397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Özel 2">
      <a:dk1>
        <a:srgbClr val="8AD0D5"/>
      </a:dk1>
      <a:lt1>
        <a:sysClr val="window" lastClr="FFFFFF"/>
      </a:lt1>
      <a:dk2>
        <a:srgbClr val="1E5155"/>
      </a:dk2>
      <a:lt2>
        <a:srgbClr val="BFBFBF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564</TotalTime>
  <Words>601</Words>
  <Application>Microsoft Office PowerPoint</Application>
  <PresentationFormat>Ekran Gösterisi (4:3)</PresentationFormat>
  <Paragraphs>137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 3</vt:lpstr>
      <vt:lpstr>İyon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YILI  YGG SUNUMU  MEZUNLAR OFİSİ ve KARİYER GELİŞTİRME KOORDİNATÖRLÜĞÜ SÜRECİ  30/12/2019</dc:title>
  <dc:creator>Ali Engin DORUM</dc:creator>
  <cp:lastModifiedBy>Yıldız ERDOĞANOĞLU</cp:lastModifiedBy>
  <cp:revision>66</cp:revision>
  <dcterms:created xsi:type="dcterms:W3CDTF">2020-01-20T10:44:30Z</dcterms:created>
  <dcterms:modified xsi:type="dcterms:W3CDTF">2022-02-18T11:19:00Z</dcterms:modified>
</cp:coreProperties>
</file>