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8" r:id="rId3"/>
    <p:sldId id="369" r:id="rId4"/>
    <p:sldId id="370" r:id="rId5"/>
    <p:sldId id="371" r:id="rId6"/>
    <p:sldId id="373" r:id="rId7"/>
    <p:sldId id="347" r:id="rId8"/>
    <p:sldId id="366" r:id="rId9"/>
    <p:sldId id="346" r:id="rId10"/>
    <p:sldId id="365" r:id="rId11"/>
    <p:sldId id="363" r:id="rId12"/>
    <p:sldId id="364" r:id="rId13"/>
    <p:sldId id="285" r:id="rId14"/>
    <p:sldId id="375" r:id="rId15"/>
    <p:sldId id="379" r:id="rId16"/>
    <p:sldId id="376" r:id="rId17"/>
    <p:sldId id="358" r:id="rId18"/>
    <p:sldId id="367" r:id="rId19"/>
    <p:sldId id="352" r:id="rId20"/>
    <p:sldId id="357" r:id="rId21"/>
    <p:sldId id="304" r:id="rId22"/>
    <p:sldId id="359" r:id="rId23"/>
    <p:sldId id="360" r:id="rId24"/>
    <p:sldId id="361" r:id="rId25"/>
    <p:sldId id="27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69"/>
            <p14:sldId id="370"/>
            <p14:sldId id="371"/>
            <p14:sldId id="373"/>
            <p14:sldId id="347"/>
            <p14:sldId id="366"/>
            <p14:sldId id="346"/>
            <p14:sldId id="365"/>
            <p14:sldId id="363"/>
            <p14:sldId id="364"/>
            <p14:sldId id="285"/>
            <p14:sldId id="375"/>
            <p14:sldId id="379"/>
            <p14:sldId id="376"/>
            <p14:sldId id="358"/>
            <p14:sldId id="367"/>
            <p14:sldId id="352"/>
            <p14:sldId id="357"/>
            <p14:sldId id="304"/>
            <p14:sldId id="359"/>
            <p14:sldId id="360"/>
            <p14:sldId id="361"/>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282"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843808" y="5512332"/>
            <a:ext cx="3456384" cy="523220"/>
          </a:xfrm>
          <a:prstGeom prst="rect">
            <a:avLst/>
          </a:prstGeom>
          <a:noFill/>
        </p:spPr>
        <p:txBody>
          <a:bodyPr wrap="square" rtlCol="0">
            <a:spAutoFit/>
          </a:bodyPr>
          <a:lstStyle/>
          <a:p>
            <a:r>
              <a:rPr lang="tr-TR" sz="2800" b="1" dirty="0" smtClean="0">
                <a:solidFill>
                  <a:schemeClr val="accent5">
                    <a:lumMod val="50000"/>
                  </a:schemeClr>
                </a:solidFill>
              </a:rPr>
              <a:t>EKONOMİ BÖLÜMÜ</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77688205"/>
              </p:ext>
            </p:extLst>
          </p:nvPr>
        </p:nvGraphicFramePr>
        <p:xfrm>
          <a:off x="208344" y="1288031"/>
          <a:ext cx="8750460" cy="5263241"/>
        </p:xfrm>
        <a:graphic>
          <a:graphicData uri="http://schemas.openxmlformats.org/drawingml/2006/table">
            <a:tbl>
              <a:tblPr/>
              <a:tblGrid>
                <a:gridCol w="2801214">
                  <a:extLst>
                    <a:ext uri="{9D8B030D-6E8A-4147-A177-3AD203B41FA5}">
                      <a16:colId xmlns="" xmlns:a16="http://schemas.microsoft.com/office/drawing/2014/main" val="3918363564"/>
                    </a:ext>
                  </a:extLst>
                </a:gridCol>
                <a:gridCol w="2962969">
                  <a:extLst>
                    <a:ext uri="{9D8B030D-6E8A-4147-A177-3AD203B41FA5}">
                      <a16:colId xmlns="" xmlns:a16="http://schemas.microsoft.com/office/drawing/2014/main" val="1683979601"/>
                    </a:ext>
                  </a:extLst>
                </a:gridCol>
                <a:gridCol w="2986277">
                  <a:extLst>
                    <a:ext uri="{9D8B030D-6E8A-4147-A177-3AD203B41FA5}">
                      <a16:colId xmlns="" xmlns:a16="http://schemas.microsoft.com/office/drawing/2014/main" val="2592459544"/>
                    </a:ext>
                  </a:extLst>
                </a:gridCol>
              </a:tblGrid>
              <a:tr h="831839">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0355102"/>
                  </a:ext>
                </a:extLst>
              </a:tr>
              <a:tr h="492378">
                <a:tc>
                  <a:txBody>
                    <a:bodyPr/>
                    <a:lstStyle/>
                    <a:p>
                      <a:pPr algn="l" fontAlgn="ctr"/>
                      <a:r>
                        <a:rPr lang="tr-TR" sz="1000" b="1" i="0" u="none" strike="noStrike" dirty="0">
                          <a:solidFill>
                            <a:srgbClr val="000000"/>
                          </a:solidFill>
                          <a:effectLst/>
                          <a:latin typeface="Calibri" panose="020F0502020204030204" pitchFamily="34" charset="0"/>
                        </a:rPr>
                        <a:t>STK'lar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Akademik Destek,Sürdürülebilir 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63968908"/>
                  </a:ext>
                </a:extLst>
              </a:tr>
              <a:tr h="492378">
                <a:tc>
                  <a:txBody>
                    <a:bodyPr/>
                    <a:lstStyle/>
                    <a:p>
                      <a:pPr algn="l" fontAlgn="ctr"/>
                      <a:r>
                        <a:rPr lang="tr-TR" sz="1000" b="1" i="0" u="none" strike="noStrike">
                          <a:solidFill>
                            <a:srgbClr val="000000"/>
                          </a:solidFill>
                          <a:effectLst/>
                          <a:latin typeface="Calibri" panose="020F0502020204030204" pitchFamily="34" charset="0"/>
                        </a:rPr>
                        <a:t>Antalya Halkı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Faaliyetlerden Etkileşim,Alanların Ortaklığı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Toplumsal Katkı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15462751"/>
                  </a:ext>
                </a:extLst>
              </a:tr>
              <a:tr h="492378">
                <a:tc>
                  <a:txBody>
                    <a:bodyPr/>
                    <a:lstStyle/>
                    <a:p>
                      <a:pPr algn="l" fontAlgn="ctr"/>
                      <a:r>
                        <a:rPr lang="tr-TR" sz="1000" b="1" i="0" u="none" strike="noStrike">
                          <a:solidFill>
                            <a:srgbClr val="000000"/>
                          </a:solidFill>
                          <a:effectLst/>
                          <a:latin typeface="Calibri" panose="020F0502020204030204" pitchFamily="34" charset="0"/>
                        </a:rPr>
                        <a:t>AOSB</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Üniversite-Sanayi 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Sürdürülebilir İşbirliği,Problemlere Bilimsel Çözüm,Nitelikli Mezun ve Stajyer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82415262"/>
                  </a:ext>
                </a:extLst>
              </a:tr>
              <a:tr h="492378">
                <a:tc>
                  <a:txBody>
                    <a:bodyPr/>
                    <a:lstStyle/>
                    <a:p>
                      <a:pPr algn="l" fontAlgn="ctr"/>
                      <a:r>
                        <a:rPr lang="tr-TR" sz="1000" b="1" i="0" u="none" strike="noStrike">
                          <a:solidFill>
                            <a:srgbClr val="000000"/>
                          </a:solidFill>
                          <a:effectLst/>
                          <a:latin typeface="Calibri" panose="020F0502020204030204" pitchFamily="34" charset="0"/>
                        </a:rPr>
                        <a:t>Medya</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Tanıtım ve Reklam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Doğru ve Zamanında İletilen Bilgi,Güçlü İletişim ve Empati,Düzenli Ödeme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23855125"/>
                  </a:ext>
                </a:extLst>
              </a:tr>
              <a:tr h="492378">
                <a:tc>
                  <a:txBody>
                    <a:bodyPr/>
                    <a:lstStyle/>
                    <a:p>
                      <a:pPr algn="l" fontAlgn="ctr"/>
                      <a:r>
                        <a:rPr lang="tr-TR" sz="1000" b="1" i="0" u="none" strike="noStrike" dirty="0">
                          <a:solidFill>
                            <a:srgbClr val="000000"/>
                          </a:solidFill>
                          <a:effectLst/>
                          <a:latin typeface="Calibri" panose="020F0502020204030204" pitchFamily="34" charset="0"/>
                        </a:rPr>
                        <a:t>Ulusal Uluslararası Destek Kuruluşları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Hibe  Sağlayıcı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Katma Değer Yaratan Projeler Üretilerek Bilimin Yaygınlaştırılması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05291738"/>
                  </a:ext>
                </a:extLst>
              </a:tr>
              <a:tr h="492378">
                <a:tc>
                  <a:txBody>
                    <a:bodyPr/>
                    <a:lstStyle/>
                    <a:p>
                      <a:pPr algn="l" fontAlgn="ctr"/>
                      <a:r>
                        <a:rPr lang="tr-TR" sz="1000" b="1" i="0" u="none" strike="noStrike">
                          <a:solidFill>
                            <a:srgbClr val="000000"/>
                          </a:solidFill>
                          <a:effectLst/>
                          <a:latin typeface="Calibri" panose="020F0502020204030204" pitchFamily="34" charset="0"/>
                        </a:rPr>
                        <a:t>ATSO</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Sürdürülebilir İşbirliği,Ortak Proje ve Etkinlikler,Nitelikli Mezun ve Stajyer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82409110"/>
                  </a:ext>
                </a:extLst>
              </a:tr>
              <a:tr h="492378">
                <a:tc>
                  <a:txBody>
                    <a:bodyPr/>
                    <a:lstStyle/>
                    <a:p>
                      <a:pPr algn="l" fontAlgn="ctr"/>
                      <a:r>
                        <a:rPr lang="tr-TR" sz="1000" b="1" i="0" u="none" strike="noStrike" dirty="0">
                          <a:solidFill>
                            <a:srgbClr val="000000"/>
                          </a:solidFill>
                          <a:effectLst/>
                          <a:latin typeface="Calibri" panose="020F0502020204030204" pitchFamily="34" charset="0"/>
                        </a:rPr>
                        <a:t>Hakemli Dergiler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Akademik Çalışmalar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Hakemlik Yayınların Yapılması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59061239"/>
                  </a:ext>
                </a:extLst>
              </a:tr>
              <a:tr h="492378">
                <a:tc>
                  <a:txBody>
                    <a:bodyPr/>
                    <a:lstStyle/>
                    <a:p>
                      <a:pPr algn="l" fontAlgn="ctr"/>
                      <a:r>
                        <a:rPr lang="tr-TR" sz="1000" b="1" i="0" u="none" strike="noStrike" dirty="0">
                          <a:solidFill>
                            <a:srgbClr val="000000"/>
                          </a:solidFill>
                          <a:effectLst/>
                          <a:latin typeface="Arial" panose="020B0604020202020204" pitchFamily="34" charset="0"/>
                        </a:rPr>
                        <a:t>Yükseköğretim Kalite Kurulu</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Arial" panose="020B0604020202020204" pitchFamily="34" charset="0"/>
                        </a:rPr>
                        <a:t>ABÜ İç Kalite Güvence Sisteminin oluşturulması ve ABÜ iç kalite güvencesinin artırılması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Arial" panose="020B0604020202020204" pitchFamily="34" charset="0"/>
                        </a:rPr>
                        <a:t>Düzenli olarak KİDR, Kurumsal Dış Değerlendirme ve Kurumsal Akreditasyon süreçlerinde 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67738203"/>
                  </a:ext>
                </a:extLst>
              </a:tr>
              <a:tr h="492378">
                <a:tc>
                  <a:txBody>
                    <a:bodyPr/>
                    <a:lstStyle/>
                    <a:p>
                      <a:pPr algn="l" fontAlgn="ctr"/>
                      <a:r>
                        <a:rPr lang="tr-TR" sz="1100" b="1" i="0" u="none" strike="noStrike" dirty="0">
                          <a:solidFill>
                            <a:srgbClr val="000000"/>
                          </a:solidFill>
                          <a:effectLst/>
                          <a:latin typeface="Calibri" panose="020F0502020204030204" pitchFamily="34" charset="0"/>
                        </a:rPr>
                        <a:t>Bağımsız Kalite Denetleme Kurumu</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Kalite Süreci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Arial" panose="020B0604020202020204" pitchFamily="34" charset="0"/>
                        </a:rPr>
                        <a:t>Kalite süreci kapsamında izleme, denetleme ve değerlendirme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59513874"/>
                  </a:ext>
                </a:extLst>
              </a:tr>
            </a:tbl>
          </a:graphicData>
        </a:graphic>
      </p:graphicFrame>
    </p:spTree>
    <p:extLst>
      <p:ext uri="{BB962C8B-B14F-4D97-AF65-F5344CB8AC3E}">
        <p14:creationId xmlns:p14="http://schemas.microsoft.com/office/powerpoint/2010/main" val="4064740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2364539432"/>
              </p:ext>
            </p:extLst>
          </p:nvPr>
        </p:nvGraphicFramePr>
        <p:xfrm>
          <a:off x="126276" y="1385082"/>
          <a:ext cx="8774655" cy="6393950"/>
        </p:xfrm>
        <a:graphic>
          <a:graphicData uri="http://schemas.openxmlformats.org/drawingml/2006/table">
            <a:tbl>
              <a:tblPr/>
              <a:tblGrid>
                <a:gridCol w="1669475">
                  <a:extLst>
                    <a:ext uri="{9D8B030D-6E8A-4147-A177-3AD203B41FA5}">
                      <a16:colId xmlns="" xmlns:a16="http://schemas.microsoft.com/office/drawing/2014/main" val="3918363564"/>
                    </a:ext>
                  </a:extLst>
                </a:gridCol>
                <a:gridCol w="1765876">
                  <a:extLst>
                    <a:ext uri="{9D8B030D-6E8A-4147-A177-3AD203B41FA5}">
                      <a16:colId xmlns="" xmlns:a16="http://schemas.microsoft.com/office/drawing/2014/main" val="1683979601"/>
                    </a:ext>
                  </a:extLst>
                </a:gridCol>
                <a:gridCol w="1779768">
                  <a:extLst>
                    <a:ext uri="{9D8B030D-6E8A-4147-A177-3AD203B41FA5}">
                      <a16:colId xmlns="" xmlns:a16="http://schemas.microsoft.com/office/drawing/2014/main" val="2592459544"/>
                    </a:ext>
                  </a:extLst>
                </a:gridCol>
                <a:gridCol w="1779768">
                  <a:extLst>
                    <a:ext uri="{9D8B030D-6E8A-4147-A177-3AD203B41FA5}">
                      <a16:colId xmlns="" xmlns:a16="http://schemas.microsoft.com/office/drawing/2014/main" val="3383282758"/>
                    </a:ext>
                  </a:extLst>
                </a:gridCol>
                <a:gridCol w="1779768">
                  <a:extLst>
                    <a:ext uri="{9D8B030D-6E8A-4147-A177-3AD203B41FA5}">
                      <a16:colId xmlns=""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Bilgisayar</a:t>
                      </a:r>
                      <a:r>
                        <a:rPr lang="tr-TR" sz="1400" b="0" i="0" u="none" strike="noStrike" baseline="0" dirty="0" smtClean="0">
                          <a:solidFill>
                            <a:srgbClr val="000000"/>
                          </a:solidFill>
                          <a:effectLst/>
                          <a:latin typeface="Calibri" panose="020F0502020204030204" pitchFamily="34" charset="0"/>
                        </a:rPr>
                        <a:t> Programları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E</a:t>
                      </a:r>
                      <a:r>
                        <a:rPr lang="tr-TR" sz="1400" b="0" i="0" u="none" strike="noStrike" baseline="0" dirty="0" smtClean="0">
                          <a:solidFill>
                            <a:srgbClr val="000000"/>
                          </a:solidFill>
                          <a:effectLst/>
                          <a:latin typeface="Calibri" panose="020F0502020204030204" pitchFamily="34" charset="0"/>
                        </a:rPr>
                        <a:t> </a:t>
                      </a:r>
                      <a:r>
                        <a:rPr lang="tr-TR" sz="1400" b="0" i="0" u="none" strike="noStrike" baseline="0" dirty="0" err="1" smtClean="0">
                          <a:solidFill>
                            <a:srgbClr val="000000"/>
                          </a:solidFill>
                          <a:effectLst/>
                          <a:latin typeface="Calibri" panose="020F0502020204030204" pitchFamily="34" charset="0"/>
                        </a:rPr>
                        <a:t>Views</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err="1" smtClean="0">
                          <a:solidFill>
                            <a:srgbClr val="000000"/>
                          </a:solidFill>
                          <a:effectLst/>
                          <a:latin typeface="Calibri" panose="020F0502020204030204" pitchFamily="34" charset="0"/>
                        </a:rPr>
                        <a:t>Stata</a:t>
                      </a:r>
                      <a:r>
                        <a:rPr lang="tr-TR" sz="1400" b="0" i="0" u="none" strike="noStrike" dirty="0" smtClean="0">
                          <a:solidFill>
                            <a:srgbClr val="000000"/>
                          </a:solidFill>
                          <a:effectLst/>
                          <a:latin typeface="Calibri" panose="020F0502020204030204" pitchFamily="34" charset="0"/>
                        </a:rPr>
                        <a:t> 13</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Bölümde yapılacak ekonomik araştırmalar</a:t>
                      </a:r>
                      <a:r>
                        <a:rPr lang="tr-TR" sz="1400" b="0" i="0" u="none" strike="noStrike" baseline="0" dirty="0" smtClean="0">
                          <a:solidFill>
                            <a:srgbClr val="000000"/>
                          </a:solidFill>
                          <a:effectLst/>
                          <a:latin typeface="Calibri" panose="020F0502020204030204" pitchFamily="34" charset="0"/>
                        </a:rPr>
                        <a:t> kapsamında büyük veri gelişmiş ekonometrik analiz yöntemleri ile çalışmayı mümkün kılması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63968908"/>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16796659"/>
                  </a:ext>
                </a:extLst>
              </a:tr>
            </a:tbl>
          </a:graphicData>
        </a:graphic>
      </p:graphicFrame>
    </p:spTree>
    <p:extLst>
      <p:ext uri="{BB962C8B-B14F-4D97-AF65-F5344CB8AC3E}">
        <p14:creationId xmlns:p14="http://schemas.microsoft.com/office/powerpoint/2010/main" val="1590165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1873646452"/>
              </p:ext>
            </p:extLst>
          </p:nvPr>
        </p:nvGraphicFramePr>
        <p:xfrm>
          <a:off x="266216" y="1385082"/>
          <a:ext cx="8681015" cy="6063021"/>
        </p:xfrm>
        <a:graphic>
          <a:graphicData uri="http://schemas.openxmlformats.org/drawingml/2006/table">
            <a:tbl>
              <a:tblPr/>
              <a:tblGrid>
                <a:gridCol w="1651658">
                  <a:extLst>
                    <a:ext uri="{9D8B030D-6E8A-4147-A177-3AD203B41FA5}">
                      <a16:colId xmlns="" xmlns:a16="http://schemas.microsoft.com/office/drawing/2014/main" val="3918363564"/>
                    </a:ext>
                  </a:extLst>
                </a:gridCol>
                <a:gridCol w="1747032">
                  <a:extLst>
                    <a:ext uri="{9D8B030D-6E8A-4147-A177-3AD203B41FA5}">
                      <a16:colId xmlns="" xmlns:a16="http://schemas.microsoft.com/office/drawing/2014/main" val="1683979601"/>
                    </a:ext>
                  </a:extLst>
                </a:gridCol>
                <a:gridCol w="1760775">
                  <a:extLst>
                    <a:ext uri="{9D8B030D-6E8A-4147-A177-3AD203B41FA5}">
                      <a16:colId xmlns="" xmlns:a16="http://schemas.microsoft.com/office/drawing/2014/main" val="2592459544"/>
                    </a:ext>
                  </a:extLst>
                </a:gridCol>
                <a:gridCol w="1760775">
                  <a:extLst>
                    <a:ext uri="{9D8B030D-6E8A-4147-A177-3AD203B41FA5}">
                      <a16:colId xmlns="" xmlns:a16="http://schemas.microsoft.com/office/drawing/2014/main" val="3383282758"/>
                    </a:ext>
                  </a:extLst>
                </a:gridCol>
                <a:gridCol w="1760775">
                  <a:extLst>
                    <a:ext uri="{9D8B030D-6E8A-4147-A177-3AD203B41FA5}">
                      <a16:colId xmlns=""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Öğretim Üyesi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4</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Diğer</a:t>
                      </a:r>
                      <a:r>
                        <a:rPr lang="tr-TR" sz="1400" b="0" i="0" u="none" strike="noStrike" baseline="0" dirty="0" smtClean="0">
                          <a:solidFill>
                            <a:srgbClr val="000000"/>
                          </a:solidFill>
                          <a:effectLst/>
                          <a:latin typeface="Calibri" panose="020F0502020204030204" pitchFamily="34" charset="0"/>
                        </a:rPr>
                        <a:t> üniversitelerden görevlendirilen öğretim üyesi ihtiyacının ortadan kalkması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63968908"/>
                  </a:ext>
                </a:extLst>
              </a:tr>
              <a:tr h="333432">
                <a:tc>
                  <a:txBody>
                    <a:bodyPr/>
                    <a:lstStyle/>
                    <a:p>
                      <a:r>
                        <a:rPr lang="tr-TR" sz="1400" b="0" i="0" u="none" strike="noStrike" kern="1200" dirty="0" smtClean="0">
                          <a:solidFill>
                            <a:srgbClr val="000000"/>
                          </a:solidFill>
                          <a:effectLst/>
                          <a:latin typeface="Calibri" panose="020F0502020204030204" pitchFamily="34" charset="0"/>
                          <a:ea typeface="+mn-ea"/>
                          <a:cs typeface="+mn-cs"/>
                        </a:rPr>
                        <a:t>Araştırma Görevlisi</a:t>
                      </a:r>
                      <a:endParaRPr lang="tr-TR" sz="14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Bölüm</a:t>
                      </a:r>
                      <a:r>
                        <a:rPr lang="tr-TR" sz="1400" b="0" i="0" u="none" strike="noStrike" baseline="0" dirty="0" smtClean="0">
                          <a:solidFill>
                            <a:srgbClr val="000000"/>
                          </a:solidFill>
                          <a:effectLst/>
                          <a:latin typeface="Calibri" panose="020F0502020204030204" pitchFamily="34" charset="0"/>
                        </a:rPr>
                        <a:t> Araştırma Görevlisinin Doktorasını Bitirmesi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16796659"/>
                  </a:ext>
                </a:extLst>
              </a:tr>
            </a:tbl>
          </a:graphicData>
        </a:graphic>
      </p:graphicFrame>
    </p:spTree>
    <p:extLst>
      <p:ext uri="{BB962C8B-B14F-4D97-AF65-F5344CB8AC3E}">
        <p14:creationId xmlns:p14="http://schemas.microsoft.com/office/powerpoint/2010/main" val="449389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3341789786"/>
              </p:ext>
            </p:extLst>
          </p:nvPr>
        </p:nvGraphicFramePr>
        <p:xfrm>
          <a:off x="545122" y="1801446"/>
          <a:ext cx="8203223" cy="3044403"/>
        </p:xfrm>
        <a:graphic>
          <a:graphicData uri="http://schemas.openxmlformats.org/drawingml/2006/table">
            <a:tbl>
              <a:tblPr firstRow="1" bandRow="1">
                <a:tableStyleId>{3B4B98B0-60AC-42C2-AFA5-B58CD77FA1E5}</a:tableStyleId>
              </a:tblPr>
              <a:tblGrid>
                <a:gridCol w="1828801">
                  <a:extLst>
                    <a:ext uri="{9D8B030D-6E8A-4147-A177-3AD203B41FA5}">
                      <a16:colId xmlns="" xmlns:a16="http://schemas.microsoft.com/office/drawing/2014/main" val="3521804200"/>
                    </a:ext>
                  </a:extLst>
                </a:gridCol>
                <a:gridCol w="6374422">
                  <a:extLst>
                    <a:ext uri="{9D8B030D-6E8A-4147-A177-3AD203B41FA5}">
                      <a16:colId xmlns="" xmlns:a16="http://schemas.microsoft.com/office/drawing/2014/main" val="2784112581"/>
                    </a:ext>
                  </a:extLst>
                </a:gridCol>
              </a:tblGrid>
              <a:tr h="71000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just"/>
                      <a:r>
                        <a:rPr lang="tr-TR" dirty="0" smtClean="0">
                          <a:solidFill>
                            <a:srgbClr val="0F2303"/>
                          </a:solidFill>
                        </a:rPr>
                        <a:t>TÜM</a:t>
                      </a:r>
                      <a:r>
                        <a:rPr lang="tr-TR" baseline="0" dirty="0" smtClean="0">
                          <a:solidFill>
                            <a:srgbClr val="0F2303"/>
                          </a:solidFill>
                        </a:rPr>
                        <a:t> RİSK SKORLARIMIZ KABUL EDİLEBİLİR RİSK KATEGORİSİNDEDİR ANCAK KONTROL FAALİYETLERİMİZ DÜZENLİ OLARAK TAKİP EDİLMEKTEDİR.</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 xmlns:a16="http://schemas.microsoft.com/office/drawing/2014/main" val="2463863686"/>
                  </a:ext>
                </a:extLst>
              </a:tr>
              <a:tr h="71000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 xmlns:a16="http://schemas.microsoft.com/office/drawing/2014/main" val="3702495391"/>
                  </a:ext>
                </a:extLst>
              </a:tr>
              <a:tr h="71000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 xmlns:a16="http://schemas.microsoft.com/office/drawing/2014/main" val="2571400847"/>
                  </a:ext>
                </a:extLst>
              </a:tr>
              <a:tr h="71000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 xmlns:a16="http://schemas.microsoft.com/office/drawing/2014/main" id="{0983FF85-6A31-41EA-A11A-D71214CBEB4E}"/>
              </a:ext>
            </a:extLst>
          </p:cNvPr>
          <p:cNvSpPr txBox="1"/>
          <p:nvPr/>
        </p:nvSpPr>
        <p:spPr>
          <a:xfrm>
            <a:off x="1905094" y="-55225"/>
            <a:ext cx="5471363" cy="1815882"/>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smtClean="0">
                <a:solidFill>
                  <a:schemeClr val="accent6"/>
                </a:solidFill>
                <a:effectLst>
                  <a:outerShdw blurRad="38100" dist="38100" dir="2700000" algn="tl">
                    <a:srgbClr val="000000">
                      <a:alpha val="43137"/>
                    </a:srgbClr>
                  </a:outerShdw>
                </a:effectLst>
              </a:rPr>
              <a:t>(ÖĞRENCİ MEMNUNİYET (DERS) ANKET ANALİZLERİ (2021 OCAK-HAZİRAN)</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51520" y="2060329"/>
            <a:ext cx="8603113" cy="4166851"/>
          </a:xfrm>
          <a:prstGeom prst="rect">
            <a:avLst/>
          </a:prstGeom>
        </p:spPr>
      </p:pic>
    </p:spTree>
    <p:extLst>
      <p:ext uri="{BB962C8B-B14F-4D97-AF65-F5344CB8AC3E}">
        <p14:creationId xmlns:p14="http://schemas.microsoft.com/office/powerpoint/2010/main" val="2831184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 xmlns:a16="http://schemas.microsoft.com/office/drawing/2014/main" id="{0983FF85-6A31-41EA-A11A-D71214CBEB4E}"/>
              </a:ext>
            </a:extLst>
          </p:cNvPr>
          <p:cNvSpPr txBox="1"/>
          <p:nvPr/>
        </p:nvSpPr>
        <p:spPr>
          <a:xfrm>
            <a:off x="1905094" y="-55225"/>
            <a:ext cx="5471363" cy="1815882"/>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smtClean="0">
                <a:solidFill>
                  <a:schemeClr val="accent6"/>
                </a:solidFill>
                <a:effectLst>
                  <a:outerShdw blurRad="38100" dist="38100" dir="2700000" algn="tl">
                    <a:srgbClr val="000000">
                      <a:alpha val="43137"/>
                    </a:srgbClr>
                  </a:outerShdw>
                </a:effectLst>
              </a:rPr>
              <a:t>(ÖĞRENCİ MEMNUNİYET (DERS) ANKET ANALİZLERİ (2021 EYLÜL-ARALIK)</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520861" y="2057280"/>
            <a:ext cx="8310623" cy="3568015"/>
          </a:xfrm>
          <a:prstGeom prst="rect">
            <a:avLst/>
          </a:prstGeom>
        </p:spPr>
      </p:pic>
    </p:spTree>
    <p:extLst>
      <p:ext uri="{BB962C8B-B14F-4D97-AF65-F5344CB8AC3E}">
        <p14:creationId xmlns:p14="http://schemas.microsoft.com/office/powerpoint/2010/main" val="2340934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 xmlns:a16="http://schemas.microsoft.com/office/drawing/2014/main" id="{0983FF85-6A31-41EA-A11A-D71214CBEB4E}"/>
              </a:ext>
            </a:extLst>
          </p:cNvPr>
          <p:cNvSpPr txBox="1"/>
          <p:nvPr/>
        </p:nvSpPr>
        <p:spPr>
          <a:xfrm>
            <a:off x="1905094" y="-55225"/>
            <a:ext cx="5471363" cy="1815882"/>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smtClean="0">
                <a:solidFill>
                  <a:schemeClr val="accent6"/>
                </a:solidFill>
                <a:effectLst>
                  <a:outerShdw blurRad="38100" dist="38100" dir="2700000" algn="tl">
                    <a:srgbClr val="000000">
                      <a:alpha val="43137"/>
                    </a:srgbClr>
                  </a:outerShdw>
                </a:effectLst>
              </a:rPr>
              <a:t>(ÖĞRENCİ MEMNUNİYET (DANIŞMAN) ANKET ANALİZLERİ (2021 OCAK-HAZİRAN)</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706057" y="2051184"/>
            <a:ext cx="7928658" cy="3967651"/>
          </a:xfrm>
          <a:prstGeom prst="rect">
            <a:avLst/>
          </a:prstGeom>
        </p:spPr>
      </p:pic>
    </p:spTree>
    <p:extLst>
      <p:ext uri="{BB962C8B-B14F-4D97-AF65-F5344CB8AC3E}">
        <p14:creationId xmlns:p14="http://schemas.microsoft.com/office/powerpoint/2010/main" val="1140858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 xmlns:a16="http://schemas.microsoft.com/office/drawing/2014/main" id="{0983FF85-6A31-41EA-A11A-D71214CBEB4E}"/>
              </a:ext>
            </a:extLst>
          </p:cNvPr>
          <p:cNvSpPr txBox="1"/>
          <p:nvPr/>
        </p:nvSpPr>
        <p:spPr>
          <a:xfrm>
            <a:off x="823765" y="476672"/>
            <a:ext cx="7321964" cy="1815882"/>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a:t>
            </a:r>
            <a:r>
              <a:rPr lang="tr-TR" sz="2800" b="1" dirty="0" smtClean="0">
                <a:solidFill>
                  <a:schemeClr val="accent6"/>
                </a:solidFill>
                <a:effectLst>
                  <a:outerShdw blurRad="38100" dist="38100" dir="2700000" algn="tl">
                    <a:srgbClr val="000000">
                      <a:alpha val="43137"/>
                    </a:srgbClr>
                  </a:outerShdw>
                </a:effectLst>
              </a:rPr>
              <a:t>GERİBİLDİRİMLERİ</a:t>
            </a:r>
          </a:p>
          <a:p>
            <a:pPr algn="ctr"/>
            <a:r>
              <a:rPr lang="tr-TR" sz="2800" b="1" dirty="0" smtClean="0">
                <a:solidFill>
                  <a:schemeClr val="accent6"/>
                </a:solidFill>
                <a:effectLst>
                  <a:outerShdw blurRad="38100" dist="38100" dir="2700000" algn="tl">
                    <a:srgbClr val="000000">
                      <a:alpha val="43137"/>
                    </a:srgbClr>
                  </a:outerShdw>
                </a:effectLst>
              </a:rPr>
              <a:t>ÖĞRENCİ DERS MEMNUNİYET ANKETLERİ</a:t>
            </a:r>
            <a:endParaRPr lang="tr-TR" sz="2800" b="1" dirty="0">
              <a:solidFill>
                <a:schemeClr val="accent6"/>
              </a:solidFill>
              <a:effectLst>
                <a:outerShdw blurRad="38100" dist="38100" dir="2700000" algn="tl">
                  <a:srgbClr val="000000">
                    <a:alpha val="43137"/>
                  </a:srgbClr>
                </a:outerShdw>
              </a:effectLst>
            </a:endParaRP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2661656757"/>
              </p:ext>
            </p:extLst>
          </p:nvPr>
        </p:nvGraphicFramePr>
        <p:xfrm>
          <a:off x="378841" y="2550151"/>
          <a:ext cx="8429493" cy="3614494"/>
        </p:xfrm>
        <a:graphic>
          <a:graphicData uri="http://schemas.openxmlformats.org/drawingml/2006/table">
            <a:tbl>
              <a:tblPr>
                <a:tableStyleId>{5C22544A-7EE6-4342-B048-85BDC9FD1C3A}</a:tableStyleId>
              </a:tblPr>
              <a:tblGrid>
                <a:gridCol w="4424175"/>
                <a:gridCol w="3115247"/>
                <a:gridCol w="890071"/>
              </a:tblGrid>
              <a:tr h="228905">
                <a:tc>
                  <a:txBody>
                    <a:bodyPr/>
                    <a:lstStyle/>
                    <a:p>
                      <a:pPr algn="ctr" fontAlgn="ctr"/>
                      <a:r>
                        <a:rPr lang="tr-TR" sz="1200" b="0" i="0" u="none" strike="noStrike" dirty="0" smtClean="0">
                          <a:solidFill>
                            <a:srgbClr val="0F2303"/>
                          </a:solidFill>
                          <a:effectLst/>
                          <a:latin typeface="+mn-lt"/>
                        </a:rPr>
                        <a:t>KONUSU</a:t>
                      </a:r>
                      <a:endParaRPr lang="tr-TR" sz="1200" b="1" i="0" u="none" strike="noStrike" dirty="0">
                        <a:solidFill>
                          <a:srgbClr val="0F2303"/>
                        </a:solidFill>
                        <a:effectLst/>
                        <a:latin typeface="Calibri" panose="020F0502020204030204" pitchFamily="34" charset="0"/>
                      </a:endParaRPr>
                    </a:p>
                  </a:txBody>
                  <a:tcPr marL="3643" marR="3643" marT="3643" marB="0" anchor="ctr"/>
                </a:tc>
                <a:tc>
                  <a:txBody>
                    <a:bodyPr/>
                    <a:lstStyle/>
                    <a:p>
                      <a:pPr algn="ctr" fontAlgn="ctr"/>
                      <a:r>
                        <a:rPr lang="tr-TR" sz="1200" u="none" strike="noStrike" dirty="0" smtClean="0">
                          <a:solidFill>
                            <a:srgbClr val="0F2303"/>
                          </a:solidFill>
                          <a:effectLst/>
                        </a:rPr>
                        <a:t>ÇÖZÜM</a:t>
                      </a:r>
                      <a:endParaRPr lang="tr-TR" sz="1200" b="1" i="0" u="none" strike="noStrike" dirty="0">
                        <a:solidFill>
                          <a:srgbClr val="0F2303"/>
                        </a:solidFill>
                        <a:effectLst/>
                        <a:latin typeface="Calibri" panose="020F0502020204030204" pitchFamily="34" charset="0"/>
                      </a:endParaRPr>
                    </a:p>
                  </a:txBody>
                  <a:tcPr marL="3643" marR="3643" marT="3643" marB="0" anchor="ctr"/>
                </a:tc>
                <a:tc>
                  <a:txBody>
                    <a:bodyPr/>
                    <a:lstStyle/>
                    <a:p>
                      <a:pPr algn="ctr" fontAlgn="ctr"/>
                      <a:r>
                        <a:rPr lang="tr-TR" sz="1200" b="0" i="0" u="none" strike="noStrike" dirty="0" smtClean="0">
                          <a:solidFill>
                            <a:srgbClr val="0F2303"/>
                          </a:solidFill>
                          <a:effectLst/>
                          <a:latin typeface="+mn-lt"/>
                        </a:rPr>
                        <a:t>SONUÇ</a:t>
                      </a:r>
                      <a:endParaRPr lang="tr-TR" sz="1200" b="1" i="0" u="none" strike="noStrike" dirty="0">
                        <a:solidFill>
                          <a:srgbClr val="0F2303"/>
                        </a:solidFill>
                        <a:effectLst/>
                        <a:latin typeface="Calibri" panose="020F0502020204030204" pitchFamily="34" charset="0"/>
                      </a:endParaRPr>
                    </a:p>
                  </a:txBody>
                  <a:tcPr marL="3643" marR="3643" marT="3643" marB="0" anchor="ctr"/>
                </a:tc>
              </a:tr>
              <a:tr h="537138">
                <a:tc>
                  <a:txBody>
                    <a:bodyPr/>
                    <a:lstStyle/>
                    <a:p>
                      <a:pPr algn="l" fontAlgn="b"/>
                      <a:r>
                        <a:rPr lang="tr-TR" sz="1200" u="none" strike="noStrike" dirty="0">
                          <a:solidFill>
                            <a:srgbClr val="0F2303"/>
                          </a:solidFill>
                          <a:effectLst/>
                        </a:rPr>
                        <a:t> İletişim tarzı açık ve pozitifti.</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a:solidFill>
                            <a:srgbClr val="0F2303"/>
                          </a:solidFill>
                          <a:effectLst/>
                        </a:rPr>
                        <a:t>Ders izlencelerinin daha ayrıntılı hazırlanması</a:t>
                      </a:r>
                      <a:endParaRPr lang="tr-TR" sz="1200" b="0" i="0" u="none" strike="noStrike">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304401">
                <a:tc>
                  <a:txBody>
                    <a:bodyPr/>
                    <a:lstStyle/>
                    <a:p>
                      <a:pPr algn="l" fontAlgn="b"/>
                      <a:r>
                        <a:rPr lang="tr-TR" sz="1200" u="none" strike="noStrike" dirty="0">
                          <a:solidFill>
                            <a:srgbClr val="0F2303"/>
                          </a:solidFill>
                          <a:effectLst/>
                        </a:rPr>
                        <a:t>Ofis saatlerinde ulaşılabilirdi. </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a:solidFill>
                            <a:srgbClr val="0F2303"/>
                          </a:solidFill>
                          <a:effectLst/>
                        </a:rPr>
                        <a:t>Ofis görüşme saatlerini sınıf içinde aralıklı olarak hatırlatmak</a:t>
                      </a:r>
                      <a:endParaRPr lang="tr-TR" sz="1200" b="0" i="0" u="none" strike="noStrike">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304401">
                <a:tc>
                  <a:txBody>
                    <a:bodyPr/>
                    <a:lstStyle/>
                    <a:p>
                      <a:pPr algn="l" fontAlgn="b"/>
                      <a:r>
                        <a:rPr lang="tr-TR" sz="1200" u="none" strike="noStrike" dirty="0">
                          <a:solidFill>
                            <a:srgbClr val="0F2303"/>
                          </a:solidFill>
                          <a:effectLst/>
                        </a:rPr>
                        <a:t>Ders süresini etkin kullandı.</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a:solidFill>
                            <a:srgbClr val="0F2303"/>
                          </a:solidFill>
                          <a:effectLst/>
                        </a:rPr>
                        <a:t>Ders başında o gün işlenecek konu ile ilgili planlamayı öğrencilere bildirmek</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455100">
                <a:tc>
                  <a:txBody>
                    <a:bodyPr/>
                    <a:lstStyle/>
                    <a:p>
                      <a:pPr algn="l" fontAlgn="b"/>
                      <a:r>
                        <a:rPr lang="tr-TR" sz="1200" u="none" strike="noStrike" dirty="0">
                          <a:solidFill>
                            <a:srgbClr val="0F2303"/>
                          </a:solidFill>
                          <a:effectLst/>
                        </a:rPr>
                        <a:t>Ders materyallerini, gerekli ekipman ve teknolojiyi etkin kullandı. </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a:solidFill>
                            <a:srgbClr val="0F2303"/>
                          </a:solidFill>
                          <a:effectLst/>
                        </a:rPr>
                        <a:t>LMS üzerinde daha fazla doküman paylaşmak, dönem içinde gerektiği zaman online ders ile tekrar dersi yapmak</a:t>
                      </a:r>
                      <a:endParaRPr lang="tr-TR" sz="1200" b="0" i="0" u="none" strike="noStrike">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266273">
                <a:tc>
                  <a:txBody>
                    <a:bodyPr/>
                    <a:lstStyle/>
                    <a:p>
                      <a:pPr algn="l" fontAlgn="b"/>
                      <a:r>
                        <a:rPr lang="tr-TR" sz="1200" u="none" strike="noStrike">
                          <a:solidFill>
                            <a:srgbClr val="0F2303"/>
                          </a:solidFill>
                          <a:effectLst/>
                        </a:rPr>
                        <a:t> Anlatım yöntemi etkileyici, anlamamı kolaylaştırıcı ve ilgi uyandırıcıydı.</a:t>
                      </a:r>
                      <a:endParaRPr lang="tr-TR" sz="1200" b="0" i="0" u="none" strike="noStrike">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a:solidFill>
                            <a:srgbClr val="0F2303"/>
                          </a:solidFill>
                          <a:effectLst/>
                        </a:rPr>
                        <a:t> </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304401">
                <a:tc>
                  <a:txBody>
                    <a:bodyPr/>
                    <a:lstStyle/>
                    <a:p>
                      <a:pPr algn="l" fontAlgn="b"/>
                      <a:r>
                        <a:rPr lang="tr-TR" sz="1200" u="none" strike="noStrike">
                          <a:solidFill>
                            <a:srgbClr val="0F2303"/>
                          </a:solidFill>
                          <a:effectLst/>
                        </a:rPr>
                        <a:t> Aktif katılımı teşvik edici ve cesaretlendiriciydi.</a:t>
                      </a:r>
                      <a:endParaRPr lang="tr-TR" sz="1200" b="0" i="0" u="none" strike="noStrike">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a:solidFill>
                            <a:srgbClr val="0F2303"/>
                          </a:solidFill>
                          <a:effectLst/>
                        </a:rPr>
                        <a:t>Öğrencilerin katılımını sağlamak için daha çok aktivite planlamak</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396655">
                <a:tc>
                  <a:txBody>
                    <a:bodyPr/>
                    <a:lstStyle/>
                    <a:p>
                      <a:pPr algn="l" fontAlgn="b"/>
                      <a:r>
                        <a:rPr lang="tr-TR" sz="1200" u="none" strike="noStrike">
                          <a:solidFill>
                            <a:srgbClr val="0F2303"/>
                          </a:solidFill>
                          <a:effectLst/>
                        </a:rPr>
                        <a:t> Analitik düşünme ve problem çözme becerilerimi geliştirdi. </a:t>
                      </a:r>
                      <a:endParaRPr lang="tr-TR" sz="1200" b="0" i="0" u="none" strike="noStrike">
                        <a:solidFill>
                          <a:srgbClr val="0F2303"/>
                        </a:solidFill>
                        <a:effectLst/>
                        <a:latin typeface="Calibri" panose="020F0502020204030204" pitchFamily="34" charset="0"/>
                      </a:endParaRPr>
                    </a:p>
                  </a:txBody>
                  <a:tcPr marL="3643" marR="3643" marT="3643" marB="0" anchor="b"/>
                </a:tc>
                <a:tc>
                  <a:txBody>
                    <a:bodyPr/>
                    <a:lstStyle/>
                    <a:p>
                      <a:pPr algn="l" fontAlgn="ctr"/>
                      <a:r>
                        <a:rPr lang="tr-TR" sz="1200" u="none" strike="noStrike" dirty="0">
                          <a:solidFill>
                            <a:srgbClr val="0F2303"/>
                          </a:solidFill>
                          <a:effectLst/>
                        </a:rPr>
                        <a:t>Hukuki konularda farklı vakalar içeren ve ekonomi öğrencilerini ilgilendiren vaka örneklerinin aktarımı</a:t>
                      </a:r>
                      <a:endParaRPr lang="tr-TR" sz="1200" b="0" i="0" u="none" strike="noStrike" dirty="0">
                        <a:solidFill>
                          <a:srgbClr val="0F2303"/>
                        </a:solidFill>
                        <a:effectLst/>
                        <a:latin typeface="Calibri" panose="020F0502020204030204" pitchFamily="34" charset="0"/>
                      </a:endParaRPr>
                    </a:p>
                  </a:txBody>
                  <a:tcPr marL="3643" marR="3643" marT="3643" marB="0" anchor="ctr"/>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304401">
                <a:tc>
                  <a:txBody>
                    <a:bodyPr/>
                    <a:lstStyle/>
                    <a:p>
                      <a:pPr algn="l" fontAlgn="b"/>
                      <a:r>
                        <a:rPr lang="tr-TR" sz="1200" u="none" strike="noStrike">
                          <a:solidFill>
                            <a:srgbClr val="0F2303"/>
                          </a:solidFill>
                          <a:effectLst/>
                        </a:rPr>
                        <a:t> Araştırma becerilerimi geliştirdi. </a:t>
                      </a:r>
                      <a:endParaRPr lang="tr-TR" sz="1200" b="0" i="0" u="none" strike="noStrike">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a:solidFill>
                            <a:srgbClr val="0F2303"/>
                          </a:solidFill>
                          <a:effectLst/>
                        </a:rPr>
                        <a:t>Ders kapsamında daha fazla araştırma ödevi tasarlamak</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bl>
          </a:graphicData>
        </a:graphic>
      </p:graphicFrame>
      <p:pic>
        <p:nvPicPr>
          <p:cNvPr id="2077" name="Picture 29"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clip_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67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5"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47"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49"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51"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101" name="Picture 53"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103" name="Picture 55"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104" name="Picture 56"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39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 xmlns:a16="http://schemas.microsoft.com/office/drawing/2014/main" id="{0983FF85-6A31-41EA-A11A-D71214CBEB4E}"/>
              </a:ext>
            </a:extLst>
          </p:cNvPr>
          <p:cNvSpPr txBox="1"/>
          <p:nvPr/>
        </p:nvSpPr>
        <p:spPr>
          <a:xfrm>
            <a:off x="823765" y="476672"/>
            <a:ext cx="7321964" cy="1815882"/>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ÖĞRENCİ DERS MEMNUNİYET ANKETLERİ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2656386272"/>
              </p:ext>
            </p:extLst>
          </p:nvPr>
        </p:nvGraphicFramePr>
        <p:xfrm>
          <a:off x="613458" y="2777048"/>
          <a:ext cx="8206452" cy="3641873"/>
        </p:xfrm>
        <a:graphic>
          <a:graphicData uri="http://schemas.openxmlformats.org/drawingml/2006/table">
            <a:tbl>
              <a:tblPr>
                <a:tableStyleId>{5C22544A-7EE6-4342-B048-85BDC9FD1C3A}</a:tableStyleId>
              </a:tblPr>
              <a:tblGrid>
                <a:gridCol w="4136147"/>
                <a:gridCol w="2408945"/>
                <a:gridCol w="1661360"/>
              </a:tblGrid>
              <a:tr h="263094">
                <a:tc>
                  <a:txBody>
                    <a:bodyPr/>
                    <a:lstStyle/>
                    <a:p>
                      <a:pPr algn="ctr" fontAlgn="ctr"/>
                      <a:r>
                        <a:rPr lang="tr-TR" sz="1200" b="0" i="0" u="none" strike="noStrike" dirty="0" smtClean="0">
                          <a:solidFill>
                            <a:srgbClr val="0F2303"/>
                          </a:solidFill>
                          <a:effectLst/>
                          <a:latin typeface="+mn-lt"/>
                        </a:rPr>
                        <a:t>KONUSU</a:t>
                      </a:r>
                      <a:endParaRPr lang="tr-TR" sz="1200" b="1" i="0" u="none" strike="noStrike" dirty="0">
                        <a:solidFill>
                          <a:srgbClr val="0F2303"/>
                        </a:solidFill>
                        <a:effectLst/>
                        <a:latin typeface="Calibri" panose="020F0502020204030204" pitchFamily="34" charset="0"/>
                      </a:endParaRPr>
                    </a:p>
                  </a:txBody>
                  <a:tcPr marL="3643" marR="3643" marT="3643" marB="0" anchor="ctr"/>
                </a:tc>
                <a:tc>
                  <a:txBody>
                    <a:bodyPr/>
                    <a:lstStyle/>
                    <a:p>
                      <a:pPr algn="ctr" fontAlgn="ctr"/>
                      <a:r>
                        <a:rPr lang="tr-TR" sz="1200" u="none" strike="noStrike" dirty="0" smtClean="0">
                          <a:solidFill>
                            <a:srgbClr val="0F2303"/>
                          </a:solidFill>
                          <a:effectLst/>
                        </a:rPr>
                        <a:t>ÇÖZÜM</a:t>
                      </a:r>
                      <a:endParaRPr lang="tr-TR" sz="1200" b="1" i="0" u="none" strike="noStrike" dirty="0">
                        <a:solidFill>
                          <a:srgbClr val="0F2303"/>
                        </a:solidFill>
                        <a:effectLst/>
                        <a:latin typeface="Calibri" panose="020F0502020204030204" pitchFamily="34" charset="0"/>
                      </a:endParaRPr>
                    </a:p>
                  </a:txBody>
                  <a:tcPr marL="3643" marR="3643" marT="3643" marB="0" anchor="ctr"/>
                </a:tc>
                <a:tc>
                  <a:txBody>
                    <a:bodyPr/>
                    <a:lstStyle/>
                    <a:p>
                      <a:pPr algn="ctr" fontAlgn="ctr"/>
                      <a:r>
                        <a:rPr lang="tr-TR" sz="1200" b="0" i="0" u="none" strike="noStrike" dirty="0" smtClean="0">
                          <a:solidFill>
                            <a:srgbClr val="0F2303"/>
                          </a:solidFill>
                          <a:effectLst/>
                          <a:latin typeface="+mn-lt"/>
                        </a:rPr>
                        <a:t>SONUÇ</a:t>
                      </a:r>
                      <a:endParaRPr lang="tr-TR" sz="1200" b="1" i="0" u="none" strike="noStrike" dirty="0">
                        <a:solidFill>
                          <a:srgbClr val="0F2303"/>
                        </a:solidFill>
                        <a:effectLst/>
                        <a:latin typeface="Calibri" panose="020F0502020204030204" pitchFamily="34" charset="0"/>
                      </a:endParaRPr>
                    </a:p>
                  </a:txBody>
                  <a:tcPr marL="3643" marR="3643" marT="3643" marB="0" anchor="ctr"/>
                </a:tc>
              </a:tr>
              <a:tr h="617364">
                <a:tc>
                  <a:txBody>
                    <a:bodyPr/>
                    <a:lstStyle/>
                    <a:p>
                      <a:pPr algn="l" fontAlgn="b"/>
                      <a:r>
                        <a:rPr lang="tr-TR" sz="1200" u="none" strike="noStrike" dirty="0">
                          <a:solidFill>
                            <a:srgbClr val="0F2303"/>
                          </a:solidFill>
                          <a:effectLst/>
                        </a:rPr>
                        <a:t> Eleştirel bakış açısı kazandırdı.</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a:solidFill>
                            <a:srgbClr val="0F2303"/>
                          </a:solidFill>
                          <a:effectLst/>
                        </a:rPr>
                        <a:t>Vaka örnekleri üzerinden öğrencinin eleştiri yapmasının cesaretlendirilmesi</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523074">
                <a:tc>
                  <a:txBody>
                    <a:bodyPr/>
                    <a:lstStyle/>
                    <a:p>
                      <a:pPr algn="l" fontAlgn="b"/>
                      <a:r>
                        <a:rPr lang="tr-TR" sz="1200" u="none" strike="noStrike" dirty="0">
                          <a:solidFill>
                            <a:srgbClr val="0F2303"/>
                          </a:solidFill>
                          <a:effectLst/>
                        </a:rPr>
                        <a:t>İnovatif ve yaratıcı düşünme becerilerimi geliştirdi. </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a:solidFill>
                            <a:srgbClr val="0F2303"/>
                          </a:solidFill>
                          <a:effectLst/>
                        </a:rPr>
                        <a:t>Ders </a:t>
                      </a:r>
                      <a:r>
                        <a:rPr lang="tr-TR" sz="1200" u="none" strike="noStrike" dirty="0" smtClean="0">
                          <a:solidFill>
                            <a:srgbClr val="0F2303"/>
                          </a:solidFill>
                          <a:effectLst/>
                        </a:rPr>
                        <a:t>kapsamındaki</a:t>
                      </a:r>
                      <a:r>
                        <a:rPr lang="tr-TR" sz="1200" u="none" strike="noStrike" baseline="0" dirty="0" smtClean="0">
                          <a:solidFill>
                            <a:srgbClr val="0F2303"/>
                          </a:solidFill>
                          <a:effectLst/>
                        </a:rPr>
                        <a:t> konular ile ekonomi bağlamında karşılaşılabilecek vakaların olası</a:t>
                      </a:r>
                      <a:r>
                        <a:rPr lang="tr-TR" sz="1200" u="none" strike="noStrike" dirty="0" smtClean="0">
                          <a:solidFill>
                            <a:srgbClr val="0F2303"/>
                          </a:solidFill>
                          <a:effectLst/>
                        </a:rPr>
                        <a:t> çözümleri </a:t>
                      </a:r>
                      <a:r>
                        <a:rPr lang="tr-TR" sz="1200" u="none" strike="noStrike" dirty="0">
                          <a:solidFill>
                            <a:srgbClr val="0F2303"/>
                          </a:solidFill>
                          <a:effectLst/>
                        </a:rPr>
                        <a:t>için öğrencilerin düşünmeye yönlendirilmesi</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349866">
                <a:tc>
                  <a:txBody>
                    <a:bodyPr/>
                    <a:lstStyle/>
                    <a:p>
                      <a:pPr algn="l" fontAlgn="b"/>
                      <a:r>
                        <a:rPr lang="tr-TR" sz="1200" u="none" strike="noStrike" dirty="0">
                          <a:solidFill>
                            <a:srgbClr val="0F2303"/>
                          </a:solidFill>
                          <a:effectLst/>
                        </a:rPr>
                        <a:t>Mesleki becerilerimi geliştirmeme yardımcı oldu. </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smtClean="0">
                          <a:solidFill>
                            <a:srgbClr val="0F2303"/>
                          </a:solidFill>
                          <a:effectLst/>
                        </a:rPr>
                        <a:t>İki</a:t>
                      </a:r>
                      <a:r>
                        <a:rPr lang="tr-TR" sz="1200" u="none" strike="noStrike" baseline="0" dirty="0" smtClean="0">
                          <a:solidFill>
                            <a:srgbClr val="0F2303"/>
                          </a:solidFill>
                          <a:effectLst/>
                        </a:rPr>
                        <a:t> disiplin </a:t>
                      </a:r>
                      <a:r>
                        <a:rPr lang="tr-TR" sz="1200" u="none" strike="noStrike" dirty="0" smtClean="0">
                          <a:solidFill>
                            <a:srgbClr val="0F2303"/>
                          </a:solidFill>
                          <a:effectLst/>
                        </a:rPr>
                        <a:t>arasındaki </a:t>
                      </a:r>
                      <a:r>
                        <a:rPr lang="tr-TR" sz="1200" u="none" strike="noStrike" dirty="0">
                          <a:solidFill>
                            <a:srgbClr val="0F2303"/>
                          </a:solidFill>
                          <a:effectLst/>
                        </a:rPr>
                        <a:t>bağlantının daha net vurgulanması</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349866">
                <a:tc>
                  <a:txBody>
                    <a:bodyPr/>
                    <a:lstStyle/>
                    <a:p>
                      <a:pPr algn="l" fontAlgn="b"/>
                      <a:r>
                        <a:rPr lang="tr-TR" sz="1200" u="none" strike="noStrike" dirty="0">
                          <a:solidFill>
                            <a:srgbClr val="0F2303"/>
                          </a:solidFill>
                          <a:effectLst/>
                        </a:rPr>
                        <a:t>Akademik okur-yazarlık becerilerimi geliştirdi. </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a:solidFill>
                            <a:srgbClr val="0F2303"/>
                          </a:solidFill>
                          <a:effectLst/>
                        </a:rPr>
                        <a:t>Ekonomi öğrencilerine yönelik okumaların tavsiye edilmesi </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523074">
                <a:tc>
                  <a:txBody>
                    <a:bodyPr/>
                    <a:lstStyle/>
                    <a:p>
                      <a:pPr algn="l" fontAlgn="b"/>
                      <a:r>
                        <a:rPr lang="tr-TR" sz="1200" u="none" strike="noStrike">
                          <a:solidFill>
                            <a:srgbClr val="0F2303"/>
                          </a:solidFill>
                          <a:effectLst/>
                        </a:rPr>
                        <a:t> Sunum yapma becerilerimi geliştirdi.</a:t>
                      </a:r>
                      <a:endParaRPr lang="tr-TR" sz="1200" b="0" i="0" u="none" strike="noStrike">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a:solidFill>
                            <a:srgbClr val="0F2303"/>
                          </a:solidFill>
                          <a:effectLst/>
                        </a:rPr>
                        <a:t>Ders kapsamında son haftalarda kısa sunumlar için öğrencilere konu dağıtımı</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r h="523074">
                <a:tc>
                  <a:txBody>
                    <a:bodyPr/>
                    <a:lstStyle/>
                    <a:p>
                      <a:pPr algn="l" fontAlgn="b"/>
                      <a:r>
                        <a:rPr lang="tr-TR" sz="1200" u="none" strike="noStrike">
                          <a:solidFill>
                            <a:srgbClr val="0F2303"/>
                          </a:solidFill>
                          <a:effectLst/>
                        </a:rPr>
                        <a:t> Dersi kavramamı ve kalıcı olarak öğrenmemi sağladı. </a:t>
                      </a:r>
                      <a:endParaRPr lang="tr-TR" sz="1200" b="0" i="0" u="none" strike="noStrike">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a:solidFill>
                            <a:srgbClr val="0F2303"/>
                          </a:solidFill>
                          <a:effectLst/>
                        </a:rPr>
                        <a:t>Dönem sonunda dersin öğretmeyi amaçladığı temel kavramların tekrar edilmesi</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tr>
            </a:tbl>
          </a:graphicData>
        </a:graphic>
      </p:graphicFrame>
      <p:pic>
        <p:nvPicPr>
          <p:cNvPr id="3102" name="Picture 29"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0"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1"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2" descr="clip_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67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3"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4"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5"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6"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7"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8"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39"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13" name="Picture 40"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1"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15" name="Picture 42"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3"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17" name="Picture 44"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5"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19" name="Picture 46"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7"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21" name="Picture 48"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22" name="Picture 49"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23" name="Picture 50"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24" name="Picture 51"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25" name="Picture 52"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26" name="Picture 53"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27" name="Picture 54"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28" name="Picture 55"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129" name="Picture 56"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557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2241348419"/>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 xmlns:a16="http://schemas.microsoft.com/office/drawing/2014/main" val="3521804200"/>
                    </a:ext>
                  </a:extLst>
                </a:gridCol>
                <a:gridCol w="5231422">
                  <a:extLst>
                    <a:ext uri="{9D8B030D-6E8A-4147-A177-3AD203B41FA5}">
                      <a16:colId xmlns="" xmlns:a16="http://schemas.microsoft.com/office/drawing/2014/main" val="2784112581"/>
                    </a:ext>
                  </a:extLst>
                </a:gridCol>
              </a:tblGrid>
              <a:tr h="370840">
                <a:tc gridSpan="2">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smtClean="0">
                          <a:solidFill>
                            <a:srgbClr val="0C0D0D"/>
                          </a:solidFill>
                        </a:rPr>
                        <a:t>Tanımı:</a:t>
                      </a:r>
                      <a:r>
                        <a:rPr lang="tr-TR" baseline="0" dirty="0" smtClean="0">
                          <a:solidFill>
                            <a:srgbClr val="0C0D0D"/>
                          </a:solidFill>
                        </a:rPr>
                        <a:t> İÇ DENETİM SONUCU HERHANGİ BİR DF AÇILMAMIŞTIR</a:t>
                      </a:r>
                      <a:endParaRPr lang="tr-TR" dirty="0">
                        <a:solidFill>
                          <a:srgbClr val="0C0D0D"/>
                        </a:solidFill>
                      </a:endParaRPr>
                    </a:p>
                  </a:txBody>
                  <a:tcPr>
                    <a:solidFill>
                      <a:schemeClr val="accent6">
                        <a:lumMod val="20000"/>
                        <a:lumOff val="80000"/>
                      </a:schemeClr>
                    </a:solidFill>
                  </a:tcPr>
                </a:tc>
                <a:tc hMerge="1">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 xmlns:a16="http://schemas.microsoft.com/office/drawing/2014/main" val="3006109038"/>
                  </a:ext>
                </a:extLst>
              </a:tr>
            </a:tbl>
          </a:graphicData>
        </a:graphic>
      </p:graphicFrame>
      <p:graphicFrame>
        <p:nvGraphicFramePr>
          <p:cNvPr id="6" name="Tablo 5">
            <a:extLst>
              <a:ext uri="{FF2B5EF4-FFF2-40B4-BE49-F238E27FC236}">
                <a16:creationId xmlns=""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 xmlns:a16="http://schemas.microsoft.com/office/drawing/2014/main" val="3521804200"/>
                    </a:ext>
                  </a:extLst>
                </a:gridCol>
                <a:gridCol w="5231422">
                  <a:extLst>
                    <a:ext uri="{9D8B030D-6E8A-4147-A177-3AD203B41FA5}">
                      <a16:colId xmlns=""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322066" y="1489432"/>
            <a:ext cx="8352928" cy="1338828"/>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lnSpc>
                <a:spcPct val="150000"/>
              </a:lnSpc>
              <a:spcAft>
                <a:spcPts val="0"/>
              </a:spcAft>
            </a:pPr>
            <a:r>
              <a:rPr lang="tr-TR" b="1" dirty="0">
                <a:solidFill>
                  <a:srgbClr val="0F2303"/>
                </a:solidFill>
              </a:rPr>
              <a:t>Yenilikçi ve uygulama odaklı bilimsel araştırmaları ve eğitimi sayesinde girişimcilikte öncü, uluslararası platformda rekabet </a:t>
            </a:r>
            <a:r>
              <a:rPr lang="tr-TR" b="1" dirty="0" smtClean="0">
                <a:solidFill>
                  <a:srgbClr val="0F2303"/>
                </a:solidFill>
              </a:rPr>
              <a:t>edebilmek.</a:t>
            </a:r>
            <a:endParaRPr lang="tr-TR" b="1" dirty="0">
              <a:solidFill>
                <a:srgbClr val="0F2303"/>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256224" y="3469385"/>
            <a:ext cx="8352928" cy="2446824"/>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marL="285750" indent="-285750">
              <a:buFont typeface="Wingdings" panose="05000000000000000000" pitchFamily="2" charset="2"/>
              <a:buChar char="Ø"/>
            </a:pPr>
            <a:r>
              <a:rPr lang="tr-TR" b="1" dirty="0">
                <a:solidFill>
                  <a:srgbClr val="0F2303"/>
                </a:solidFill>
              </a:rPr>
              <a:t>Farklılıkları zenginlik olarak algılayan yapısı ve nitelikli akademik kadrosu ile ait olduğu toplumun değerlerine sahip çıkar, bilimsel ve sosyal gelişmeleri takip eder ve katkıda bulunur.</a:t>
            </a:r>
          </a:p>
          <a:p>
            <a:pPr marL="285750" indent="-285750">
              <a:buFont typeface="Wingdings" panose="05000000000000000000" pitchFamily="2" charset="2"/>
              <a:buChar char="Ø"/>
            </a:pPr>
            <a:r>
              <a:rPr lang="tr-TR" b="1" dirty="0">
                <a:solidFill>
                  <a:srgbClr val="0F2303"/>
                </a:solidFill>
              </a:rPr>
              <a:t>Bireyin ve toplumun gelişmesine katkı sağlayan eğitim ve araştırma hizmetleri sunar.</a:t>
            </a:r>
          </a:p>
          <a:p>
            <a:pPr marL="285750" indent="-285750">
              <a:buFont typeface="Wingdings" panose="05000000000000000000" pitchFamily="2" charset="2"/>
              <a:buChar char="Ø"/>
            </a:pPr>
            <a:r>
              <a:rPr lang="tr-TR" b="1" dirty="0">
                <a:solidFill>
                  <a:srgbClr val="0F2303"/>
                </a:solidFill>
              </a:rPr>
              <a:t>Yenilikçi programlar ile öğrencilerin eleştirel, özgün ve bilimsel düşünmesine olanak sağlar.</a:t>
            </a:r>
          </a:p>
        </p:txBody>
      </p:sp>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lstStyle/>
          <a:p>
            <a:pPr marL="0" indent="0" algn="just">
              <a:buNone/>
            </a:pPr>
            <a:r>
              <a:rPr lang="tr-TR" dirty="0" smtClean="0">
                <a:solidFill>
                  <a:srgbClr val="0F2303"/>
                </a:solidFill>
              </a:rPr>
              <a:t>Ekonomi Bölümünde kalite süreci içselleştirilmiştir.</a:t>
            </a:r>
          </a:p>
          <a:p>
            <a:pPr marL="0" indent="0" algn="just">
              <a:buNone/>
            </a:pPr>
            <a:r>
              <a:rPr lang="tr-TR" dirty="0" smtClean="0">
                <a:solidFill>
                  <a:srgbClr val="0F2303"/>
                </a:solidFill>
              </a:rPr>
              <a:t>Kalite sürecinin otomasyonu süreçlerin izlenmesini ve dokümantasyonunu kolaylaştırmıştır.</a:t>
            </a:r>
          </a:p>
          <a:p>
            <a:pPr marL="0" indent="0" algn="just">
              <a:buNone/>
            </a:pPr>
            <a:r>
              <a:rPr lang="tr-TR" dirty="0" smtClean="0">
                <a:solidFill>
                  <a:srgbClr val="0F2303"/>
                </a:solidFill>
              </a:rPr>
              <a:t>Bölümlere göre yeniden gözden geçirilerek oluşturulan yeni SPİK göstergeleri hedeflerin daha net ortaya konulmasını sağlamıştır.</a:t>
            </a:r>
          </a:p>
          <a:p>
            <a:pPr marL="0" indent="0" algn="just">
              <a:buNone/>
            </a:pPr>
            <a:r>
              <a:rPr lang="tr-TR" dirty="0" smtClean="0">
                <a:solidFill>
                  <a:srgbClr val="0F2303"/>
                </a:solidFill>
              </a:rPr>
              <a:t>Kalite süreci SPİK tablolarının aynı zamanda YÖKAK kriterlerini içermesi daha bütüncül bir kalite sürecini ortaya koymuştur.</a:t>
            </a:r>
          </a:p>
          <a:p>
            <a:pPr marL="0" indent="0" algn="just">
              <a:buNone/>
            </a:pPr>
            <a:r>
              <a:rPr lang="tr-TR" dirty="0" smtClean="0">
                <a:solidFill>
                  <a:srgbClr val="0F2303"/>
                </a:solidFill>
              </a:rPr>
              <a:t>Risk analizi tablolarının güncellenmesi risklerin takibini ve kontrol faaliyetlerinin uygulanmasını kolaylaştırmıştır.</a:t>
            </a:r>
          </a:p>
          <a:p>
            <a:pPr marL="0" indent="0">
              <a:buNone/>
            </a:pPr>
            <a:endParaRPr lang="tr-TR" dirty="0">
              <a:solidFill>
                <a:srgbClr val="0F2303"/>
              </a:solidFill>
            </a:endParaRPr>
          </a:p>
        </p:txBody>
      </p:sp>
    </p:spTree>
    <p:extLst>
      <p:ext uri="{BB962C8B-B14F-4D97-AF65-F5344CB8AC3E}">
        <p14:creationId xmlns:p14="http://schemas.microsoft.com/office/powerpoint/2010/main" val="1346354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normAutofit fontScale="92500" lnSpcReduction="20000"/>
          </a:bodyPr>
          <a:lstStyle/>
          <a:p>
            <a:pPr algn="just"/>
            <a:r>
              <a:rPr lang="tr-TR" dirty="0" smtClean="0">
                <a:solidFill>
                  <a:srgbClr val="0F2303"/>
                </a:solidFill>
              </a:rPr>
              <a:t>2021 Ocak-Haziran arasında 3 adet </a:t>
            </a:r>
            <a:r>
              <a:rPr lang="tr-TR" dirty="0" err="1" smtClean="0">
                <a:solidFill>
                  <a:srgbClr val="0F2303"/>
                </a:solidFill>
              </a:rPr>
              <a:t>webinar</a:t>
            </a:r>
            <a:r>
              <a:rPr lang="tr-TR" dirty="0" smtClean="0">
                <a:solidFill>
                  <a:srgbClr val="0F2303"/>
                </a:solidFill>
              </a:rPr>
              <a:t> düzenlenerek çeşitli kademelerde üst düzey yönetici olarak görev yapan uzmanlar ile öğrencilerimiz bir araya getirilmiştir.</a:t>
            </a:r>
          </a:p>
          <a:p>
            <a:pPr algn="just"/>
            <a:r>
              <a:rPr lang="tr-TR" dirty="0" smtClean="0">
                <a:solidFill>
                  <a:srgbClr val="0F2303"/>
                </a:solidFill>
              </a:rPr>
              <a:t>Ekonomi Bölümü müfredatının 2022 yaz döneminde paydaşların beklentilerini daha iyi karşılayacak şekilde ve günümüz iş dünyasının gereksinimleri göz önüne alınarak güncellenmesine karar verilmiştir.</a:t>
            </a:r>
          </a:p>
          <a:p>
            <a:pPr algn="just"/>
            <a:r>
              <a:rPr lang="tr-TR" dirty="0" smtClean="0">
                <a:solidFill>
                  <a:srgbClr val="0F2303"/>
                </a:solidFill>
              </a:rPr>
              <a:t>Ekonomi bölümünde yeni hazırlanacak müfredatın öğrencilerin        mezuniyet sonrasında istihdam edilme şanslarını artıracak sertifikasyonları almaya yönelik olması kararlaştırılmıştır.</a:t>
            </a:r>
          </a:p>
          <a:p>
            <a:pPr algn="just"/>
            <a:r>
              <a:rPr lang="tr-TR" dirty="0" smtClean="0">
                <a:solidFill>
                  <a:srgbClr val="0F2303"/>
                </a:solidFill>
              </a:rPr>
              <a:t>Dışarıdan gelen öğretim üyelerimiz mümkün mertebe derslerini öğrencilerimiz ile yüz yüze vermektedir.</a:t>
            </a:r>
            <a:r>
              <a:rPr lang="tr-TR" dirty="0">
                <a:solidFill>
                  <a:srgbClr val="0F2303"/>
                </a:solidFill>
              </a:rPr>
              <a:t> </a:t>
            </a:r>
            <a:r>
              <a:rPr lang="tr-TR" dirty="0" smtClean="0">
                <a:solidFill>
                  <a:srgbClr val="0F2303"/>
                </a:solidFill>
              </a:rPr>
              <a:t>Uzaktan eğitim yolu ile verilen derslerimiz ise konularında uzman olan ve yurtiçi/dışında farklı üniversitelerde görev yapan öğretim üyeleri tarafından verilmiştir.</a:t>
            </a:r>
            <a:endParaRPr lang="tr-TR" dirty="0">
              <a:solidFill>
                <a:srgbClr val="0F2303"/>
              </a:solidFill>
            </a:endParaRPr>
          </a:p>
        </p:txBody>
      </p:sp>
    </p:spTree>
    <p:extLst>
      <p:ext uri="{BB962C8B-B14F-4D97-AF65-F5344CB8AC3E}">
        <p14:creationId xmlns:p14="http://schemas.microsoft.com/office/powerpoint/2010/main" val="2309275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lstStyle/>
          <a:p>
            <a:pPr algn="just"/>
            <a:r>
              <a:rPr lang="tr-TR" dirty="0" smtClean="0">
                <a:solidFill>
                  <a:srgbClr val="0F2303"/>
                </a:solidFill>
              </a:rPr>
              <a:t>Araştırma-Geliştirme alanında en önemli unsur olan projelerde görev alabilmek için başka üniversitelerle bağlantıya geçilerek proje toplantıları düzenlenmiştir. </a:t>
            </a:r>
          </a:p>
          <a:p>
            <a:pPr algn="just"/>
            <a:r>
              <a:rPr lang="tr-TR" dirty="0" smtClean="0">
                <a:solidFill>
                  <a:srgbClr val="0F2303"/>
                </a:solidFill>
              </a:rPr>
              <a:t>Görüşmelerin ürünü olarak 2022 Ocak ayı içerisinde Ekonomi Bölümü iki farklı AB proje önerisinde ortak olarak kabul edilmiştir.</a:t>
            </a:r>
            <a:endParaRPr lang="tr-TR" dirty="0">
              <a:solidFill>
                <a:srgbClr val="0F2303"/>
              </a:solidFill>
            </a:endParaRPr>
          </a:p>
        </p:txBody>
      </p:sp>
    </p:spTree>
    <p:extLst>
      <p:ext uri="{BB962C8B-B14F-4D97-AF65-F5344CB8AC3E}">
        <p14:creationId xmlns:p14="http://schemas.microsoft.com/office/powerpoint/2010/main" val="2179233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lstStyle/>
          <a:p>
            <a:pPr algn="just"/>
            <a:r>
              <a:rPr lang="tr-TR" dirty="0" smtClean="0">
                <a:solidFill>
                  <a:srgbClr val="0F2303"/>
                </a:solidFill>
              </a:rPr>
              <a:t>Üniversitemiz bünyesinde yakın zamanda faaliyete geçecek olan </a:t>
            </a:r>
            <a:r>
              <a:rPr lang="tr-TR" dirty="0" err="1" smtClean="0">
                <a:solidFill>
                  <a:srgbClr val="0F2303"/>
                </a:solidFill>
              </a:rPr>
              <a:t>Teknokent</a:t>
            </a:r>
            <a:r>
              <a:rPr lang="tr-TR" dirty="0" smtClean="0">
                <a:solidFill>
                  <a:srgbClr val="0F2303"/>
                </a:solidFill>
              </a:rPr>
              <a:t> kapsamında girişimcilik kapsamında Ekonomi disiplini bağlamında ortaya konulabilecek çalışmalar hakkında planlamalara başlanmıştır.</a:t>
            </a:r>
            <a:endParaRPr lang="tr-TR" dirty="0">
              <a:solidFill>
                <a:srgbClr val="0F2303"/>
              </a:solidFill>
            </a:endParaRPr>
          </a:p>
        </p:txBody>
      </p:sp>
    </p:spTree>
    <p:extLst>
      <p:ext uri="{BB962C8B-B14F-4D97-AF65-F5344CB8AC3E}">
        <p14:creationId xmlns:p14="http://schemas.microsoft.com/office/powerpoint/2010/main" val="2926320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lstStyle/>
          <a:p>
            <a:pPr algn="just"/>
            <a:r>
              <a:rPr lang="tr-TR" dirty="0" smtClean="0">
                <a:solidFill>
                  <a:srgbClr val="0F2303"/>
                </a:solidFill>
              </a:rPr>
              <a:t>Yalnızca öğrencilerine eğitim vermenin ötesinde Ekonomi disiplini kapsamında toplumun tüm kesimlerine katkı sağlaması gerektiğinin bilincinde olan Ekonomi Bölümü 2021 yılında 2 farklı sivil toplum kuruluşu ile Ekonomi Okuryazarlığı temalı etkinlikte görev almıştır.</a:t>
            </a:r>
            <a:endParaRPr lang="tr-TR" dirty="0">
              <a:solidFill>
                <a:srgbClr val="0F2303"/>
              </a:solidFill>
            </a:endParaRPr>
          </a:p>
        </p:txBody>
      </p:sp>
    </p:spTree>
    <p:extLst>
      <p:ext uri="{BB962C8B-B14F-4D97-AF65-F5344CB8AC3E}">
        <p14:creationId xmlns:p14="http://schemas.microsoft.com/office/powerpoint/2010/main" val="2544252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normAutofit lnSpcReduction="10000"/>
          </a:bodyPr>
          <a:lstStyle/>
          <a:p>
            <a:pPr algn="just"/>
            <a:r>
              <a:rPr lang="tr-TR" dirty="0" smtClean="0">
                <a:solidFill>
                  <a:srgbClr val="0F2303"/>
                </a:solidFill>
              </a:rPr>
              <a:t>Pandemi nedeniyle bir süredir faaliyet yapmayan Ekonomi </a:t>
            </a:r>
            <a:r>
              <a:rPr lang="tr-TR" dirty="0" err="1" smtClean="0">
                <a:solidFill>
                  <a:srgbClr val="0F2303"/>
                </a:solidFill>
              </a:rPr>
              <a:t>Klübü’nün</a:t>
            </a:r>
            <a:r>
              <a:rPr lang="tr-TR" dirty="0" smtClean="0">
                <a:solidFill>
                  <a:srgbClr val="0F2303"/>
                </a:solidFill>
              </a:rPr>
              <a:t> yeniden canlandırılması</a:t>
            </a:r>
          </a:p>
          <a:p>
            <a:pPr algn="just"/>
            <a:r>
              <a:rPr lang="tr-TR" dirty="0" smtClean="0">
                <a:solidFill>
                  <a:srgbClr val="0F2303"/>
                </a:solidFill>
              </a:rPr>
              <a:t>Ekonomi Bölümü kadrolu öğretim üyelerinden daha önceden Eğiticinin Eğitimi programına katılmamış olanların söz konusu eğitimi almalarını sağlamak</a:t>
            </a:r>
          </a:p>
          <a:p>
            <a:pPr algn="just"/>
            <a:r>
              <a:rPr lang="tr-TR" dirty="0" smtClean="0">
                <a:solidFill>
                  <a:srgbClr val="0F2303"/>
                </a:solidFill>
              </a:rPr>
              <a:t>Üniversitemiz bünyesinde faaliyete geçen Uzaktan Eğitim birimi tarafından verilecek olan Uzaktan Eğitim Ders Materyalleri hazırlama eğitimlerine tüm bölüm olarak katılım sağlamak</a:t>
            </a:r>
          </a:p>
          <a:p>
            <a:pPr algn="just"/>
            <a:r>
              <a:rPr lang="tr-TR" dirty="0" smtClean="0">
                <a:solidFill>
                  <a:srgbClr val="0F2303"/>
                </a:solidFill>
              </a:rPr>
              <a:t>Ders içeriği ve AKTS formlarının daha sağlıklı hazırlanarak öngörülen ders kazanımlarının öğrenciler tarafından edinilmesini garanti altına almak için bölüm bazında eğitim tertip etmek</a:t>
            </a:r>
            <a:endParaRPr lang="tr-TR" dirty="0">
              <a:solidFill>
                <a:srgbClr val="0F2303"/>
              </a:solidFill>
            </a:endParaRPr>
          </a:p>
        </p:txBody>
      </p:sp>
    </p:spTree>
    <p:extLst>
      <p:ext uri="{BB962C8B-B14F-4D97-AF65-F5344CB8AC3E}">
        <p14:creationId xmlns:p14="http://schemas.microsoft.com/office/powerpoint/2010/main" val="2340244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309942" y="1970468"/>
            <a:ext cx="8352928" cy="4247317"/>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a:t>
            </a:r>
            <a:r>
              <a:rPr lang="tr-TR" b="1" dirty="0" smtClean="0">
                <a:solidFill>
                  <a:srgbClr val="FF0000"/>
                </a:solidFill>
                <a:latin typeface="Calibri" panose="020F0502020204030204" pitchFamily="34" charset="0"/>
                <a:ea typeface="Times New Roman" panose="02020603050405020304" pitchFamily="18" charset="0"/>
              </a:rPr>
              <a:t>POLİTİKASI</a:t>
            </a:r>
          </a:p>
          <a:p>
            <a:pPr fontAlgn="base">
              <a:lnSpc>
                <a:spcPct val="150000"/>
              </a:lnSpc>
              <a:spcAft>
                <a:spcPts val="0"/>
              </a:spcAft>
            </a:pPr>
            <a:r>
              <a:rPr lang="tr-TR" b="1" dirty="0" smtClean="0">
                <a:solidFill>
                  <a:srgbClr val="FF0000"/>
                </a:solidFill>
                <a:latin typeface="Calibri" panose="020F0502020204030204" pitchFamily="34" charset="0"/>
                <a:ea typeface="Times New Roman" panose="02020603050405020304" pitchFamily="18" charset="0"/>
              </a:rPr>
              <a:t>EĞİTİM ÖĞRETİM POLİTİKASI</a:t>
            </a:r>
            <a:endParaRPr lang="tr-TR" b="1" dirty="0">
              <a:solidFill>
                <a:srgbClr val="FF0000"/>
              </a:solidFill>
              <a:latin typeface="Calibri" panose="020F0502020204030204" pitchFamily="34" charset="0"/>
              <a:ea typeface="Times New Roman" panose="02020603050405020304" pitchFamily="18" charset="0"/>
            </a:endParaRPr>
          </a:p>
          <a:p>
            <a:pPr algn="just" fontAlgn="base">
              <a:lnSpc>
                <a:spcPct val="150000"/>
              </a:lnSpc>
              <a:spcAft>
                <a:spcPts val="0"/>
              </a:spcAft>
            </a:pPr>
            <a:r>
              <a:rPr lang="tr-TR" b="1" dirty="0" smtClean="0">
                <a:solidFill>
                  <a:srgbClr val="0F2303"/>
                </a:solidFill>
              </a:rPr>
              <a:t>Öğrencilerimizin </a:t>
            </a:r>
            <a:r>
              <a:rPr lang="tr-TR" b="1" dirty="0">
                <a:solidFill>
                  <a:srgbClr val="0F2303"/>
                </a:solidFill>
              </a:rPr>
              <a:t>eğitimlerini tamamladıktan sonra, gerek iş hayatında gerekse sosyal hayatta toplumun değerlerini sahiplenen, sorumluluk sahibi, özgün ve bilimsel düşünebilen , mesleğini dünyanın her yerinde icra edebilecek yeterlilikte  bireyler olabilmeleri için, her öğrenciye temas eden, öğrencilerin kişisel gelişimlerini destekleyen ve bu bağlamda akademik, sosyal ve sektörel eğitimler sağlayan bir </a:t>
            </a:r>
            <a:r>
              <a:rPr lang="tr-TR" b="1" dirty="0" smtClean="0">
                <a:solidFill>
                  <a:srgbClr val="0F2303"/>
                </a:solidFill>
              </a:rPr>
              <a:t>bölüm </a:t>
            </a:r>
            <a:r>
              <a:rPr lang="tr-TR" b="1" dirty="0">
                <a:solidFill>
                  <a:srgbClr val="0F2303"/>
                </a:solidFill>
              </a:rPr>
              <a:t>olmayı hedefler. </a:t>
            </a:r>
            <a:r>
              <a:rPr lang="tr-TR" b="1" dirty="0" smtClean="0">
                <a:solidFill>
                  <a:srgbClr val="0F2303"/>
                </a:solidFill>
              </a:rPr>
              <a:t>Öğrencilerinin </a:t>
            </a:r>
            <a:r>
              <a:rPr lang="tr-TR" b="1" dirty="0">
                <a:solidFill>
                  <a:srgbClr val="0F2303"/>
                </a:solidFill>
              </a:rPr>
              <a:t>alanlarında akademik yetkinliğe sahip, özgüveni yüksek, ait olduğu topluma karşı saygılı ve sorumlu bireyler olarak yetişmesi için çaba gösterir.</a:t>
            </a:r>
            <a:endParaRPr lang="tr-TR" b="1" dirty="0">
              <a:solidFill>
                <a:srgbClr val="0F2303"/>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6916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309942" y="1970468"/>
            <a:ext cx="8352928" cy="3831818"/>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a:t>
            </a:r>
            <a:r>
              <a:rPr lang="tr-TR" b="1" dirty="0" smtClean="0">
                <a:solidFill>
                  <a:srgbClr val="FF0000"/>
                </a:solidFill>
                <a:latin typeface="Calibri" panose="020F0502020204030204" pitchFamily="34" charset="0"/>
                <a:ea typeface="Times New Roman" panose="02020603050405020304" pitchFamily="18" charset="0"/>
              </a:rPr>
              <a:t>POLİTİKASI</a:t>
            </a:r>
          </a:p>
          <a:p>
            <a:pPr fontAlgn="base">
              <a:lnSpc>
                <a:spcPct val="150000"/>
              </a:lnSpc>
              <a:spcAft>
                <a:spcPts val="0"/>
              </a:spcAft>
            </a:pPr>
            <a:r>
              <a:rPr lang="tr-TR" b="1" dirty="0" smtClean="0">
                <a:solidFill>
                  <a:srgbClr val="FF0000"/>
                </a:solidFill>
                <a:latin typeface="Calibri" panose="020F0502020204030204" pitchFamily="34" charset="0"/>
                <a:ea typeface="Times New Roman" panose="02020603050405020304" pitchFamily="18" charset="0"/>
              </a:rPr>
              <a:t>ARAŞTIRMA POLİTİKASI</a:t>
            </a:r>
            <a:endParaRPr lang="tr-TR" b="1" dirty="0">
              <a:solidFill>
                <a:srgbClr val="FF0000"/>
              </a:solidFill>
              <a:latin typeface="Calibri" panose="020F0502020204030204" pitchFamily="34" charset="0"/>
              <a:ea typeface="Times New Roman" panose="02020603050405020304" pitchFamily="18" charset="0"/>
            </a:endParaRPr>
          </a:p>
          <a:p>
            <a:pPr algn="just" fontAlgn="base">
              <a:lnSpc>
                <a:spcPct val="150000"/>
              </a:lnSpc>
              <a:spcAft>
                <a:spcPts val="0"/>
              </a:spcAft>
            </a:pPr>
            <a:r>
              <a:rPr lang="tr-TR" b="1" dirty="0" smtClean="0">
                <a:solidFill>
                  <a:srgbClr val="0F2303"/>
                </a:solidFill>
              </a:rPr>
              <a:t>Ülkemizin </a:t>
            </a:r>
            <a:r>
              <a:rPr lang="tr-TR" b="1" dirty="0">
                <a:solidFill>
                  <a:srgbClr val="0F2303"/>
                </a:solidFill>
              </a:rPr>
              <a:t>teknolojik, ekonomik ve sosyal alanlardaki gelişimine katkı sağlayan, uluslararası platformlarda nitelikli ve özgün çalışmalarla ön sıralarda yer alan, diğer ulusal ve uluslararası üniversiteler, sanayi  ve kamu işbirliği ile beşeri ve fiziki kaynaklarını zenginleştirerek araştırmacıların hizmetine </a:t>
            </a:r>
            <a:r>
              <a:rPr lang="tr-TR" b="1" dirty="0" smtClean="0">
                <a:solidFill>
                  <a:srgbClr val="0F2303"/>
                </a:solidFill>
              </a:rPr>
              <a:t>sunmayı hedefler. Ulusal</a:t>
            </a:r>
            <a:r>
              <a:rPr lang="tr-TR" b="1" dirty="0">
                <a:solidFill>
                  <a:srgbClr val="0F2303"/>
                </a:solidFill>
              </a:rPr>
              <a:t>, bölgesel ve yerel ihtiyaçları gözeterek toplumsal faydayı amaçlayan temel ve uygulamalı araştırmalar yapar. Yaptığı araştırmalarda evrensel bilimsel değerler, etik ilkeler, düşünce ve ifade özgürlüğünü benimser.</a:t>
            </a:r>
            <a:endParaRPr lang="tr-TR" b="1" dirty="0">
              <a:solidFill>
                <a:srgbClr val="0F2303"/>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3337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309942" y="1970468"/>
            <a:ext cx="8352928" cy="3000821"/>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a:t>
            </a:r>
            <a:r>
              <a:rPr lang="tr-TR" b="1" dirty="0" smtClean="0">
                <a:solidFill>
                  <a:srgbClr val="FF0000"/>
                </a:solidFill>
                <a:latin typeface="Calibri" panose="020F0502020204030204" pitchFamily="34" charset="0"/>
                <a:ea typeface="Times New Roman" panose="02020603050405020304" pitchFamily="18" charset="0"/>
              </a:rPr>
              <a:t>POLİTİKASI</a:t>
            </a:r>
          </a:p>
          <a:p>
            <a:pPr fontAlgn="base">
              <a:lnSpc>
                <a:spcPct val="150000"/>
              </a:lnSpc>
              <a:spcAft>
                <a:spcPts val="0"/>
              </a:spcAft>
            </a:pPr>
            <a:r>
              <a:rPr lang="tr-TR" b="1" dirty="0" smtClean="0">
                <a:solidFill>
                  <a:srgbClr val="FF0000"/>
                </a:solidFill>
                <a:latin typeface="Calibri" panose="020F0502020204030204" pitchFamily="34" charset="0"/>
                <a:ea typeface="Times New Roman" panose="02020603050405020304" pitchFamily="18" charset="0"/>
              </a:rPr>
              <a:t>TOPLUMSAL KATKI POLİTİKASI</a:t>
            </a:r>
            <a:endParaRPr lang="tr-TR" b="1" dirty="0">
              <a:solidFill>
                <a:srgbClr val="FF0000"/>
              </a:solidFill>
              <a:latin typeface="Calibri" panose="020F0502020204030204" pitchFamily="34" charset="0"/>
              <a:ea typeface="Times New Roman" panose="02020603050405020304" pitchFamily="18" charset="0"/>
            </a:endParaRPr>
          </a:p>
          <a:p>
            <a:pPr algn="just" fontAlgn="base">
              <a:lnSpc>
                <a:spcPct val="150000"/>
              </a:lnSpc>
              <a:spcAft>
                <a:spcPts val="0"/>
              </a:spcAft>
            </a:pPr>
            <a:r>
              <a:rPr lang="tr-TR" b="1" dirty="0">
                <a:solidFill>
                  <a:srgbClr val="0F2303"/>
                </a:solidFill>
              </a:rPr>
              <a:t>Bilgi birikimini ve tecrübelerini dış paydaşlarına aktararak toplumun bilimsel, ekonomik, kültürel, sosyal seviyesini arttıran,  ulusal /uluslararası bilimsel, kültürel etkinlikler düzenleyerek bulunduğu bölgeye katma değer sağlayan ve sorunlarına çözüm üreten, sosyal sorumluluk projeleri ile topluma katkı </a:t>
            </a:r>
            <a:r>
              <a:rPr lang="tr-TR" b="1" dirty="0" smtClean="0">
                <a:solidFill>
                  <a:srgbClr val="0F2303"/>
                </a:solidFill>
              </a:rPr>
              <a:t>sağlamayı hedefler. Eğitim </a:t>
            </a:r>
            <a:r>
              <a:rPr lang="tr-TR" b="1" dirty="0">
                <a:solidFill>
                  <a:srgbClr val="0F2303"/>
                </a:solidFill>
              </a:rPr>
              <a:t>ve araştırma faaliyetlerinin toplumsal katkı temelli olmasını benimser.</a:t>
            </a:r>
            <a:endParaRPr lang="tr-TR" b="1" dirty="0">
              <a:solidFill>
                <a:srgbClr val="0F2303"/>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1883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309942" y="1970468"/>
            <a:ext cx="8352928" cy="2308324"/>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a:t>
            </a:r>
            <a:r>
              <a:rPr lang="tr-TR" b="1" dirty="0" smtClean="0">
                <a:solidFill>
                  <a:srgbClr val="FF0000"/>
                </a:solidFill>
                <a:latin typeface="Calibri" panose="020F0502020204030204" pitchFamily="34" charset="0"/>
                <a:ea typeface="Times New Roman" panose="02020603050405020304" pitchFamily="18" charset="0"/>
              </a:rPr>
              <a:t>POLİTİKASI</a:t>
            </a:r>
          </a:p>
          <a:p>
            <a:pPr fontAlgn="base">
              <a:lnSpc>
                <a:spcPct val="150000"/>
              </a:lnSpc>
              <a:spcAft>
                <a:spcPts val="0"/>
              </a:spcAft>
            </a:pPr>
            <a:r>
              <a:rPr lang="tr-TR" b="1" dirty="0" smtClean="0">
                <a:solidFill>
                  <a:srgbClr val="FF0000"/>
                </a:solidFill>
                <a:latin typeface="Calibri" panose="020F0502020204030204" pitchFamily="34" charset="0"/>
                <a:ea typeface="Times New Roman" panose="02020603050405020304" pitchFamily="18" charset="0"/>
              </a:rPr>
              <a:t>UZAKTAN EĞİTİM POLİTİKASI</a:t>
            </a:r>
          </a:p>
          <a:p>
            <a:pPr algn="just"/>
            <a:r>
              <a:rPr lang="tr-TR" b="1" dirty="0" smtClean="0">
                <a:solidFill>
                  <a:srgbClr val="0F2303"/>
                </a:solidFill>
              </a:rPr>
              <a:t>Bilgi </a:t>
            </a:r>
            <a:r>
              <a:rPr lang="tr-TR" b="1" dirty="0">
                <a:solidFill>
                  <a:srgbClr val="0F2303"/>
                </a:solidFill>
              </a:rPr>
              <a:t>ve iletişim teknolojilerini etkili bir şekilde kullanarak,  zaman ve mekan sınırlılığından bağımsız olarak öğrencilerimizin eğitimlerini sürdürmelerini sağlamak. Bilişim teknolojileriyle örgün eğitimi desteklemek suretiyle öğrencilerimizin farklı ve çeşitli bilgi kaynaklarına erişmelerine imkan sağlamak. Fırsat eşitliğini güçlendirmek yoluyla </a:t>
            </a:r>
            <a:r>
              <a:rPr lang="tr-TR" b="1" dirty="0" smtClean="0">
                <a:solidFill>
                  <a:srgbClr val="0F2303"/>
                </a:solidFill>
              </a:rPr>
              <a:t> </a:t>
            </a:r>
            <a:r>
              <a:rPr lang="tr-TR" b="1" dirty="0">
                <a:solidFill>
                  <a:srgbClr val="0F2303"/>
                </a:solidFill>
              </a:rPr>
              <a:t>bilgi birikiminden daha geniş kitleleri faydalandırma</a:t>
            </a:r>
            <a:r>
              <a:rPr lang="tr-TR" dirty="0"/>
              <a:t>k.</a:t>
            </a:r>
          </a:p>
        </p:txBody>
      </p:sp>
    </p:spTree>
    <p:extLst>
      <p:ext uri="{BB962C8B-B14F-4D97-AF65-F5344CB8AC3E}">
        <p14:creationId xmlns:p14="http://schemas.microsoft.com/office/powerpoint/2010/main" val="237181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291957222"/>
              </p:ext>
            </p:extLst>
          </p:nvPr>
        </p:nvGraphicFramePr>
        <p:xfrm>
          <a:off x="179514" y="1288031"/>
          <a:ext cx="8837163" cy="5475732"/>
        </p:xfrm>
        <a:graphic>
          <a:graphicData uri="http://schemas.openxmlformats.org/drawingml/2006/table">
            <a:tbl>
              <a:tblPr/>
              <a:tblGrid>
                <a:gridCol w="2109171">
                  <a:extLst>
                    <a:ext uri="{9D8B030D-6E8A-4147-A177-3AD203B41FA5}">
                      <a16:colId xmlns="" xmlns:a16="http://schemas.microsoft.com/office/drawing/2014/main" val="3918363564"/>
                    </a:ext>
                  </a:extLst>
                </a:gridCol>
                <a:gridCol w="2230964">
                  <a:extLst>
                    <a:ext uri="{9D8B030D-6E8A-4147-A177-3AD203B41FA5}">
                      <a16:colId xmlns="" xmlns:a16="http://schemas.microsoft.com/office/drawing/2014/main" val="1683979601"/>
                    </a:ext>
                  </a:extLst>
                </a:gridCol>
                <a:gridCol w="2248514">
                  <a:extLst>
                    <a:ext uri="{9D8B030D-6E8A-4147-A177-3AD203B41FA5}">
                      <a16:colId xmlns="" xmlns:a16="http://schemas.microsoft.com/office/drawing/2014/main" val="2592459544"/>
                    </a:ext>
                  </a:extLst>
                </a:gridCol>
                <a:gridCol w="2248514">
                  <a:extLst>
                    <a:ext uri="{9D8B030D-6E8A-4147-A177-3AD203B41FA5}">
                      <a16:colId xmlns="" xmlns:a16="http://schemas.microsoft.com/office/drawing/2014/main" val="588152821"/>
                    </a:ext>
                  </a:extLst>
                </a:gridCol>
              </a:tblGrid>
              <a:tr h="393192">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0355102"/>
                  </a:ext>
                </a:extLst>
              </a:tr>
              <a:tr h="643572">
                <a:tc>
                  <a:txBody>
                    <a:bodyPr/>
                    <a:lstStyle/>
                    <a:p>
                      <a:pPr algn="l" fontAlgn="t"/>
                      <a:r>
                        <a:rPr lang="tr-TR" sz="1000" b="0" i="0" u="none" strike="noStrike" dirty="0">
                          <a:solidFill>
                            <a:srgbClr val="0F2303"/>
                          </a:solidFill>
                          <a:effectLst/>
                          <a:latin typeface="Calibri" panose="020F0502020204030204" pitchFamily="34" charset="0"/>
                        </a:rPr>
                        <a:t>G1-Antalya ilinde 100% İngilizce eğitim veren tek ekonomi bölümü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Z1- Reel sektör ile yeterince sinerji yaratılamaması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F1-Üniversitenin Organize Sanayi Bölgesi'ne yakın olması nedeni ile reel sektör ile  daha etkin bir şekilde işbirliğine gidilme imkanının olması ve bölüm öğrencilerine staj ve iş imkanlarının sağlanabilecek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T1- Üniversite öncesi eğitim kalitesinin yetersizliği nedeni ile öğrencilerde kültür, bilgi ve beceri eksikliğinin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63968908"/>
                  </a:ext>
                </a:extLst>
              </a:tr>
              <a:tr h="430821">
                <a:tc>
                  <a:txBody>
                    <a:bodyPr/>
                    <a:lstStyle/>
                    <a:p>
                      <a:pPr algn="l" fontAlgn="t"/>
                      <a:r>
                        <a:rPr lang="tr-TR" sz="1000" b="0" i="0" u="none" strike="noStrike" dirty="0">
                          <a:solidFill>
                            <a:srgbClr val="0F2303"/>
                          </a:solidFill>
                          <a:effectLst/>
                          <a:latin typeface="Calibri" panose="020F0502020204030204" pitchFamily="34" charset="0"/>
                        </a:rPr>
                        <a:t>G2-En önemli paydaşlarımızdan olan öğrencilerimizin bölümde görev yapan tüm akademisyenlere çok rahat ulaşabilmesi.</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Z2-Bölüm mezunları ile yeterince ilgilenilmemesi. İlişkilerin bireysel tandanslı olması.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F2-Kalkınma ajansları, </a:t>
                      </a:r>
                      <a:r>
                        <a:rPr lang="tr-TR" sz="1000" b="0" i="0" u="none" strike="noStrike" dirty="0" err="1">
                          <a:solidFill>
                            <a:srgbClr val="0F2303"/>
                          </a:solidFill>
                          <a:effectLst/>
                          <a:latin typeface="Calibri" panose="020F0502020204030204" pitchFamily="34" charset="0"/>
                        </a:rPr>
                        <a:t>Teknokentler</a:t>
                      </a:r>
                      <a:r>
                        <a:rPr lang="tr-TR" sz="1000" b="0" i="0" u="none" strike="noStrike" dirty="0">
                          <a:solidFill>
                            <a:srgbClr val="0F2303"/>
                          </a:solidFill>
                          <a:effectLst/>
                          <a:latin typeface="Calibri" panose="020F0502020204030204" pitchFamily="34" charset="0"/>
                        </a:rPr>
                        <a:t>, TÜBİTAK ve Avrupa Birliği tarafından desteklenen proje ve programların artması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T2- Reel sektör aktörlerinin halihazırda belli başlı üniversitelerin ekonomi bölümü mezunlarını istihdam etmeye devam ediyor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15462751"/>
                  </a:ext>
                </a:extLst>
              </a:tr>
              <a:tr h="537196">
                <a:tc>
                  <a:txBody>
                    <a:bodyPr/>
                    <a:lstStyle/>
                    <a:p>
                      <a:pPr algn="l" fontAlgn="t"/>
                      <a:r>
                        <a:rPr lang="tr-TR" sz="1000" b="0" i="0" u="none" strike="noStrike" dirty="0">
                          <a:solidFill>
                            <a:srgbClr val="0F2303"/>
                          </a:solidFill>
                          <a:effectLst/>
                          <a:latin typeface="Calibri" panose="020F0502020204030204" pitchFamily="34" charset="0"/>
                        </a:rPr>
                        <a:t>G3- Bölümümüzde güçlü akademik backgrounda sahip eğitmenlerimizin yanında reel sektör tecrübesi yüksek seviyede olan eğitmenlere de sahip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Z3-Bölüm müfredatının gerek Türkiye şartları gerekse de dünya şartları ile uyumlu olmaması ve daha önce kurulan sistemin değiştirilmesinde zorluk yaşanması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F3- Antalya </a:t>
                      </a:r>
                      <a:r>
                        <a:rPr lang="tr-TR" sz="1000" b="0" i="0" u="none" strike="noStrike" dirty="0" err="1">
                          <a:solidFill>
                            <a:srgbClr val="0F2303"/>
                          </a:solidFill>
                          <a:effectLst/>
                          <a:latin typeface="Calibri" panose="020F0502020204030204" pitchFamily="34" charset="0"/>
                        </a:rPr>
                        <a:t>İli'nin</a:t>
                      </a:r>
                      <a:r>
                        <a:rPr lang="tr-TR" sz="1000" b="0" i="0" u="none" strike="noStrike" dirty="0">
                          <a:solidFill>
                            <a:srgbClr val="0F2303"/>
                          </a:solidFill>
                          <a:effectLst/>
                          <a:latin typeface="Calibri" panose="020F0502020204030204" pitchFamily="34" charset="0"/>
                        </a:rPr>
                        <a:t> üniversiteler şehri yapılması </a:t>
                      </a:r>
                      <a:r>
                        <a:rPr lang="tr-TR" sz="1000" b="0" i="0" u="none" strike="noStrike" dirty="0" err="1">
                          <a:solidFill>
                            <a:srgbClr val="0F2303"/>
                          </a:solidFill>
                          <a:effectLst/>
                          <a:latin typeface="Calibri" panose="020F0502020204030204" pitchFamily="34" charset="0"/>
                        </a:rPr>
                        <a:t>konsunda</a:t>
                      </a:r>
                      <a:r>
                        <a:rPr lang="tr-TR" sz="1000" b="0" i="0" u="none" strike="noStrike" dirty="0">
                          <a:solidFill>
                            <a:srgbClr val="0F2303"/>
                          </a:solidFill>
                          <a:effectLst/>
                          <a:latin typeface="Calibri" panose="020F0502020204030204" pitchFamily="34" charset="0"/>
                        </a:rPr>
                        <a:t> siyasi otoritenin istekli olması ve bu nedenle rekabet ortamına bağlı olarak bölüm kalitesinin ve performansının arttırılmasının gerekliliği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T3- Yabancı öğrencilerin pandemi nedeniyle ülkelerinden ayrılamama olasılığı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82415262"/>
                  </a:ext>
                </a:extLst>
              </a:tr>
              <a:tr h="430821">
                <a:tc>
                  <a:txBody>
                    <a:bodyPr/>
                    <a:lstStyle/>
                    <a:p>
                      <a:pPr algn="l" fontAlgn="t"/>
                      <a:r>
                        <a:rPr lang="tr-TR" sz="1000" b="0" i="0" u="none" strike="noStrike" dirty="0">
                          <a:solidFill>
                            <a:srgbClr val="0F2303"/>
                          </a:solidFill>
                          <a:effectLst/>
                          <a:latin typeface="Calibri" panose="020F0502020204030204" pitchFamily="34" charset="0"/>
                        </a:rPr>
                        <a:t>G4-Bölümde görev yapan akademisyenlerin çalışma alanlarını çeşitlendirebilme kabiliyet ve imkanına sahip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Z4-Uluslararası geçerliliğe sahip akreditasyon ve belgelerin bulunmaması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F4-Bölümün verdiği mezun sayısının artmasına bağlı ve tanınırlığının yükseltilmesine yönelik olarak stratejik planlama yapılmasına olanak vermesi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23855125"/>
                  </a:ext>
                </a:extLst>
              </a:tr>
              <a:tr h="537196">
                <a:tc>
                  <a:txBody>
                    <a:bodyPr/>
                    <a:lstStyle/>
                    <a:p>
                      <a:pPr algn="l" fontAlgn="t"/>
                      <a:r>
                        <a:rPr lang="tr-TR" sz="1000" b="0" i="0" u="none" strike="noStrike" dirty="0">
                          <a:solidFill>
                            <a:srgbClr val="0F2303"/>
                          </a:solidFill>
                          <a:effectLst/>
                          <a:latin typeface="Calibri" panose="020F0502020204030204" pitchFamily="34" charset="0"/>
                        </a:rPr>
                        <a:t>G-6 Öğrencilerimiz tarafından yönetilen ekonomi kulübünün işlevselliğini yeniden kazanması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Z5- Bölüme ait staj yönetmeliğinin olmaması nedeni ile öğrenci taleplerine cevap verilememesi.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F5-Antalya ilinde İngilizce eğitim veren tek ekonomi bölümü olması nedeni ile yabancı öğrenciler tarafından tercih edilme şansının yüksek olması (tanıtım ve kaliteye bağlı olarak)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05291738"/>
                  </a:ext>
                </a:extLst>
              </a:tr>
              <a:tr h="537196">
                <a:tc>
                  <a:txBody>
                    <a:bodyPr/>
                    <a:lstStyle/>
                    <a:p>
                      <a:pPr algn="ctr" fontAlgn="ctr"/>
                      <a:r>
                        <a:rPr lang="tr-TR"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Z6- Bölüme ait yüksek lisans ve doktora programının olmaması.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F6- Özellikle yurtdışı promosyon çalışmalarının efektif bir şekilde yapılması sonucunda, Antalya </a:t>
                      </a:r>
                      <a:r>
                        <a:rPr lang="tr-TR" sz="1000" b="0" i="0" u="none" strike="noStrike" dirty="0" err="1">
                          <a:solidFill>
                            <a:srgbClr val="0F2303"/>
                          </a:solidFill>
                          <a:effectLst/>
                          <a:latin typeface="Calibri" panose="020F0502020204030204" pitchFamily="34" charset="0"/>
                        </a:rPr>
                        <a:t>İli'nin</a:t>
                      </a:r>
                      <a:r>
                        <a:rPr lang="tr-TR" sz="1000" b="0" i="0" u="none" strike="noStrike" dirty="0">
                          <a:solidFill>
                            <a:srgbClr val="0F2303"/>
                          </a:solidFill>
                          <a:effectLst/>
                          <a:latin typeface="Calibri" panose="020F0502020204030204" pitchFamily="34" charset="0"/>
                        </a:rPr>
                        <a:t> konumunun da etkisi ile kontenjan doldurma sorununa çözüm olma olasılığı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82409110"/>
                  </a:ext>
                </a:extLst>
              </a:tr>
              <a:tr h="430821">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F7- Normal şartlarda üniversite eğitimi için şehir dışını tercih edecek öğrencilerin pandemi nedeniyle Antalya içi üniversiteleri tercih edebilecek olmaları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59061239"/>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Aharoni" panose="02010803020104030203" pitchFamily="2" charset="-79"/>
                <a:cs typeface="Aharoni" panose="02010803020104030203" pitchFamily="2" charset="-79"/>
              </a:rPr>
              <a:t>SWOT ANALİZİ REVİZYONLARIMIZ</a:t>
            </a:r>
            <a:endParaRPr lang="tr-TR" b="1" dirty="0">
              <a:latin typeface="Aharoni" panose="02010803020104030203" pitchFamily="2" charset="-79"/>
              <a:cs typeface="Aharoni" panose="02010803020104030203" pitchFamily="2" charset="-79"/>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953499497"/>
              </p:ext>
            </p:extLst>
          </p:nvPr>
        </p:nvGraphicFramePr>
        <p:xfrm>
          <a:off x="787078" y="2013994"/>
          <a:ext cx="7465671" cy="3645285"/>
        </p:xfrm>
        <a:graphic>
          <a:graphicData uri="http://schemas.openxmlformats.org/drawingml/2006/table">
            <a:tbl>
              <a:tblPr>
                <a:tableStyleId>{5C22544A-7EE6-4342-B048-85BDC9FD1C3A}</a:tableStyleId>
              </a:tblPr>
              <a:tblGrid>
                <a:gridCol w="7465671"/>
              </a:tblGrid>
              <a:tr h="833762">
                <a:tc>
                  <a:txBody>
                    <a:bodyPr/>
                    <a:lstStyle/>
                    <a:p>
                      <a:pPr algn="just" fontAlgn="b"/>
                      <a:r>
                        <a:rPr lang="tr-TR" sz="1600" u="none" strike="noStrike" dirty="0">
                          <a:solidFill>
                            <a:srgbClr val="0F2303"/>
                          </a:solidFill>
                          <a:effectLst/>
                        </a:rPr>
                        <a:t>Z1-Bölümde akademisyen eksikliği nedeni ile iş </a:t>
                      </a:r>
                      <a:r>
                        <a:rPr lang="tr-TR" sz="1600" u="none" strike="noStrike" dirty="0" err="1">
                          <a:solidFill>
                            <a:srgbClr val="0F2303"/>
                          </a:solidFill>
                          <a:effectLst/>
                        </a:rPr>
                        <a:t>yükükün</a:t>
                      </a:r>
                      <a:r>
                        <a:rPr lang="tr-TR" sz="1600" u="none" strike="noStrike" dirty="0">
                          <a:solidFill>
                            <a:srgbClr val="0F2303"/>
                          </a:solidFill>
                          <a:effectLst/>
                        </a:rPr>
                        <a:t> yüksek olması ve akademisyenlerin "</a:t>
                      </a:r>
                      <a:r>
                        <a:rPr lang="tr-TR" sz="1600" u="none" strike="noStrike" dirty="0" err="1">
                          <a:solidFill>
                            <a:srgbClr val="0F2303"/>
                          </a:solidFill>
                          <a:effectLst/>
                        </a:rPr>
                        <a:t>teaching</a:t>
                      </a:r>
                      <a:r>
                        <a:rPr lang="tr-TR" sz="1600" u="none" strike="noStrike" dirty="0">
                          <a:solidFill>
                            <a:srgbClr val="0F2303"/>
                          </a:solidFill>
                          <a:effectLst/>
                        </a:rPr>
                        <a:t>" sisteminden "</a:t>
                      </a:r>
                      <a:r>
                        <a:rPr lang="tr-TR" sz="1600" u="none" strike="noStrike" dirty="0" err="1">
                          <a:solidFill>
                            <a:srgbClr val="0F2303"/>
                          </a:solidFill>
                          <a:effectLst/>
                        </a:rPr>
                        <a:t>research</a:t>
                      </a:r>
                      <a:r>
                        <a:rPr lang="tr-TR" sz="1600" u="none" strike="noStrike" dirty="0">
                          <a:solidFill>
                            <a:srgbClr val="0F2303"/>
                          </a:solidFill>
                          <a:effectLst/>
                        </a:rPr>
                        <a:t>" sistemine geçememesi</a:t>
                      </a:r>
                      <a:endParaRPr lang="tr-TR" sz="1600" b="0" i="0" u="none" strike="noStrike" dirty="0">
                        <a:solidFill>
                          <a:srgbClr val="0F2303"/>
                        </a:solidFill>
                        <a:effectLst/>
                        <a:latin typeface="Tahoma" panose="020B0604030504040204" pitchFamily="34" charset="0"/>
                      </a:endParaRPr>
                    </a:p>
                  </a:txBody>
                  <a:tcPr marL="7620" marR="7620" marT="7620" marB="0" anchor="b"/>
                </a:tc>
              </a:tr>
              <a:tr h="940406">
                <a:tc>
                  <a:txBody>
                    <a:bodyPr/>
                    <a:lstStyle/>
                    <a:p>
                      <a:pPr algn="just" fontAlgn="b"/>
                      <a:r>
                        <a:rPr lang="tr-TR" sz="1600" u="none" strike="noStrike" dirty="0">
                          <a:solidFill>
                            <a:srgbClr val="0F2303"/>
                          </a:solidFill>
                          <a:effectLst/>
                        </a:rPr>
                        <a:t>T3-Antalya </a:t>
                      </a:r>
                      <a:r>
                        <a:rPr lang="tr-TR" sz="1600" u="none" strike="noStrike" dirty="0" err="1">
                          <a:solidFill>
                            <a:srgbClr val="0F2303"/>
                          </a:solidFill>
                          <a:effectLst/>
                        </a:rPr>
                        <a:t>İli'nin</a:t>
                      </a:r>
                      <a:r>
                        <a:rPr lang="tr-TR" sz="1600" u="none" strike="noStrike" dirty="0">
                          <a:solidFill>
                            <a:srgbClr val="0F2303"/>
                          </a:solidFill>
                          <a:effectLst/>
                        </a:rPr>
                        <a:t> üniversiteler şehri olarak lanse edilmesi nedeni ile daha sert bir rekabet ortamının oluşacak olması ve gerek akademisyen gerekse de öğrenci kayıplarının yaşanabilecek olması</a:t>
                      </a:r>
                      <a:endParaRPr lang="tr-TR" sz="1600" b="0" i="0" u="none" strike="noStrike" dirty="0">
                        <a:solidFill>
                          <a:srgbClr val="0F2303"/>
                        </a:solidFill>
                        <a:effectLst/>
                        <a:latin typeface="Tahoma" panose="020B0604030504040204" pitchFamily="34" charset="0"/>
                      </a:endParaRPr>
                    </a:p>
                  </a:txBody>
                  <a:tcPr marL="7620" marR="7620" marT="7620" marB="0" anchor="b"/>
                </a:tc>
              </a:tr>
              <a:tr h="630169">
                <a:tc>
                  <a:txBody>
                    <a:bodyPr/>
                    <a:lstStyle/>
                    <a:p>
                      <a:pPr algn="just" fontAlgn="b"/>
                      <a:r>
                        <a:rPr lang="tr-TR" sz="1600" u="none" strike="noStrike" dirty="0">
                          <a:solidFill>
                            <a:srgbClr val="0F2303"/>
                          </a:solidFill>
                          <a:effectLst/>
                        </a:rPr>
                        <a:t>T1-Ekonomik dalgalanmalar nedeni ile Devlet Üniversitelerinin, Vakıf Üniversitelerine göre daha fazla tercih edilmesi</a:t>
                      </a:r>
                      <a:endParaRPr lang="tr-TR" sz="1600" b="0" i="0" u="none" strike="noStrike" dirty="0">
                        <a:solidFill>
                          <a:srgbClr val="0F2303"/>
                        </a:solidFill>
                        <a:effectLst/>
                        <a:latin typeface="Tahoma" panose="020B0604030504040204" pitchFamily="34" charset="0"/>
                      </a:endParaRPr>
                    </a:p>
                  </a:txBody>
                  <a:tcPr marL="7620" marR="7620" marT="7620" marB="0" anchor="b"/>
                </a:tc>
              </a:tr>
              <a:tr h="1240948">
                <a:tc>
                  <a:txBody>
                    <a:bodyPr/>
                    <a:lstStyle/>
                    <a:p>
                      <a:pPr algn="just" fontAlgn="t"/>
                      <a:r>
                        <a:rPr lang="tr-TR" sz="1600" u="none" strike="noStrike" dirty="0">
                          <a:solidFill>
                            <a:srgbClr val="0F2303"/>
                          </a:solidFill>
                          <a:effectLst/>
                        </a:rPr>
                        <a:t>T2-Akademik kadronun tamamlanamaması ihtimali sonucunda, bölümden beklenen gerek akademik gerekse de eğitim öğretim veriminin alınamaması</a:t>
                      </a:r>
                      <a:endParaRPr lang="tr-TR" sz="1600" b="0" i="0" u="none" strike="noStrike" dirty="0">
                        <a:solidFill>
                          <a:srgbClr val="0F2303"/>
                        </a:solidFill>
                        <a:effectLst/>
                        <a:latin typeface="Tahoma" panose="020B0604030504040204" pitchFamily="34" charset="0"/>
                      </a:endParaRPr>
                    </a:p>
                  </a:txBody>
                  <a:tcPr marL="7620" marR="7620" marT="7620" marB="0"/>
                </a:tc>
              </a:tr>
            </a:tbl>
          </a:graphicData>
        </a:graphic>
      </p:graphicFrame>
      <p:sp>
        <p:nvSpPr>
          <p:cNvPr id="4" name="Slayt Numarası Yer Tutucusu 3"/>
          <p:cNvSpPr>
            <a:spLocks noGrp="1"/>
          </p:cNvSpPr>
          <p:nvPr>
            <p:ph type="sldNum" sz="quarter" idx="12"/>
          </p:nvPr>
        </p:nvSpPr>
        <p:spPr/>
        <p:txBody>
          <a:bodyPr/>
          <a:lstStyle/>
          <a:p>
            <a:fld id="{439F893C-C32F-4835-A1E5-850973405C58}" type="slidenum">
              <a:rPr lang="tr-TR" smtClean="0"/>
              <a:t>8</a:t>
            </a:fld>
            <a:endParaRPr lang="tr-TR"/>
          </a:p>
        </p:txBody>
      </p:sp>
    </p:spTree>
    <p:extLst>
      <p:ext uri="{BB962C8B-B14F-4D97-AF65-F5344CB8AC3E}">
        <p14:creationId xmlns:p14="http://schemas.microsoft.com/office/powerpoint/2010/main" val="249992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002837542"/>
              </p:ext>
            </p:extLst>
          </p:nvPr>
        </p:nvGraphicFramePr>
        <p:xfrm>
          <a:off x="208344" y="1288031"/>
          <a:ext cx="8750460" cy="5231359"/>
        </p:xfrm>
        <a:graphic>
          <a:graphicData uri="http://schemas.openxmlformats.org/drawingml/2006/table">
            <a:tbl>
              <a:tblPr/>
              <a:tblGrid>
                <a:gridCol w="2801214">
                  <a:extLst>
                    <a:ext uri="{9D8B030D-6E8A-4147-A177-3AD203B41FA5}">
                      <a16:colId xmlns="" xmlns:a16="http://schemas.microsoft.com/office/drawing/2014/main" val="3918363564"/>
                    </a:ext>
                  </a:extLst>
                </a:gridCol>
                <a:gridCol w="2962969">
                  <a:extLst>
                    <a:ext uri="{9D8B030D-6E8A-4147-A177-3AD203B41FA5}">
                      <a16:colId xmlns="" xmlns:a16="http://schemas.microsoft.com/office/drawing/2014/main" val="1683979601"/>
                    </a:ext>
                  </a:extLst>
                </a:gridCol>
                <a:gridCol w="2986277">
                  <a:extLst>
                    <a:ext uri="{9D8B030D-6E8A-4147-A177-3AD203B41FA5}">
                      <a16:colId xmlns="" xmlns:a16="http://schemas.microsoft.com/office/drawing/2014/main" val="259245954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0355102"/>
                  </a:ext>
                </a:extLst>
              </a:tr>
              <a:tr h="333432">
                <a:tc>
                  <a:txBody>
                    <a:bodyPr/>
                    <a:lstStyle/>
                    <a:p>
                      <a:pPr algn="l" fontAlgn="ctr"/>
                      <a:r>
                        <a:rPr lang="tr-TR" sz="1000" b="1" i="0" u="none" strike="noStrike" dirty="0">
                          <a:solidFill>
                            <a:srgbClr val="000000"/>
                          </a:solidFill>
                          <a:effectLst/>
                          <a:latin typeface="Calibri" panose="020F0502020204030204" pitchFamily="34" charset="0"/>
                        </a:rPr>
                        <a:t>Akademik Personel</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Eğitim-Öğretim Hizmetini Kaliteli Bir Şekilde Verme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Öğrenci Başarısı-Akademik Çalışmalar İçin Destek-Güçlü İletişim ve Empati-Kurumsal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63968908"/>
                  </a:ext>
                </a:extLst>
              </a:tr>
              <a:tr h="333432">
                <a:tc>
                  <a:txBody>
                    <a:bodyPr/>
                    <a:lstStyle/>
                    <a:p>
                      <a:pPr algn="l" fontAlgn="ctr"/>
                      <a:r>
                        <a:rPr lang="tr-TR" sz="1000" b="1" i="0" u="none" strike="noStrike" dirty="0">
                          <a:solidFill>
                            <a:srgbClr val="000000"/>
                          </a:solidFill>
                          <a:effectLst/>
                          <a:latin typeface="Calibri" panose="020F0502020204030204" pitchFamily="34" charset="0"/>
                        </a:rPr>
                        <a:t>İdari Personel</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İdari Hizmet Verme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Güçlü İletişim ve Empati-Kurumsal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15462751"/>
                  </a:ext>
                </a:extLst>
              </a:tr>
              <a:tr h="333432">
                <a:tc>
                  <a:txBody>
                    <a:bodyPr/>
                    <a:lstStyle/>
                    <a:p>
                      <a:pPr algn="l" fontAlgn="ctr"/>
                      <a:r>
                        <a:rPr lang="tr-TR" sz="1000" b="1" i="0" u="none" strike="noStrike" dirty="0">
                          <a:solidFill>
                            <a:srgbClr val="000000"/>
                          </a:solidFill>
                          <a:effectLst/>
                          <a:latin typeface="Calibri" panose="020F0502020204030204" pitchFamily="34" charset="0"/>
                        </a:rPr>
                        <a:t>Devam Eden 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Hizmeti kullanan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Kaliteli Eğitim,Sosyal İmkanlar,Kariyer Planlama,Güçlü İletişim ve Empati,Kurumsal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82415262"/>
                  </a:ext>
                </a:extLst>
              </a:tr>
              <a:tr h="333432">
                <a:tc>
                  <a:txBody>
                    <a:bodyPr/>
                    <a:lstStyle/>
                    <a:p>
                      <a:pPr algn="l" fontAlgn="ctr"/>
                      <a:r>
                        <a:rPr lang="tr-TR" sz="1000" b="1" i="0" u="none" strike="noStrike">
                          <a:solidFill>
                            <a:srgbClr val="000000"/>
                          </a:solidFill>
                          <a:effectLst/>
                          <a:latin typeface="Calibri" panose="020F0502020204030204" pitchFamily="34" charset="0"/>
                        </a:rPr>
                        <a:t>Mezun 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Hizmetten Faydalanmış Olması,Kurumun Dış Yüzü</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Etkin İletişim,Kariyer Planlaması,Marka Değeri Artışı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23855125"/>
                  </a:ext>
                </a:extLst>
              </a:tr>
              <a:tr h="333432">
                <a:tc>
                  <a:txBody>
                    <a:bodyPr/>
                    <a:lstStyle/>
                    <a:p>
                      <a:pPr algn="l" fontAlgn="ctr"/>
                      <a:r>
                        <a:rPr lang="tr-TR" sz="1000" b="1" i="0" u="none" strike="noStrike" dirty="0">
                          <a:solidFill>
                            <a:srgbClr val="000000"/>
                          </a:solidFill>
                          <a:effectLst/>
                          <a:latin typeface="Calibri" panose="020F0502020204030204" pitchFamily="34" charset="0"/>
                        </a:rPr>
                        <a:t>Potansiyel 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Tercih Etme Olasılığı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Etkin İletişim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05291738"/>
                  </a:ext>
                </a:extLst>
              </a:tr>
              <a:tr h="333432">
                <a:tc>
                  <a:txBody>
                    <a:bodyPr/>
                    <a:lstStyle/>
                    <a:p>
                      <a:pPr algn="l" fontAlgn="ctr"/>
                      <a:r>
                        <a:rPr lang="tr-TR" sz="1000" b="1" i="0" u="none" strike="noStrike" dirty="0">
                          <a:solidFill>
                            <a:srgbClr val="000000"/>
                          </a:solidFill>
                          <a:effectLst/>
                          <a:latin typeface="Calibri" panose="020F0502020204030204" pitchFamily="34" charset="0"/>
                        </a:rPr>
                        <a:t>Rektörlük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Kurumu Yönetme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Mevzuata Uyum,Akademik Başarı-Öğrenci Memnuniyeti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82409110"/>
                  </a:ext>
                </a:extLst>
              </a:tr>
              <a:tr h="333432">
                <a:tc>
                  <a:txBody>
                    <a:bodyPr/>
                    <a:lstStyle/>
                    <a:p>
                      <a:pPr algn="l" fontAlgn="ctr"/>
                      <a:r>
                        <a:rPr lang="tr-TR" sz="1000" b="1" i="0" u="none" strike="noStrike" dirty="0">
                          <a:solidFill>
                            <a:srgbClr val="000000"/>
                          </a:solidFill>
                          <a:effectLst/>
                          <a:latin typeface="Calibri" panose="020F0502020204030204" pitchFamily="34" charset="0"/>
                        </a:rPr>
                        <a:t>Genel Sekreterlik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Kurumu Yönetme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Mevzuata Uyum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59061239"/>
                  </a:ext>
                </a:extLst>
              </a:tr>
              <a:tr h="333432">
                <a:tc>
                  <a:txBody>
                    <a:bodyPr/>
                    <a:lstStyle/>
                    <a:p>
                      <a:pPr algn="l" fontAlgn="ctr"/>
                      <a:r>
                        <a:rPr lang="tr-TR" sz="1000" b="1" i="0" u="none" strike="noStrike" dirty="0">
                          <a:solidFill>
                            <a:srgbClr val="000000"/>
                          </a:solidFill>
                          <a:effectLst/>
                          <a:latin typeface="Calibri" panose="020F0502020204030204" pitchFamily="34" charset="0"/>
                        </a:rPr>
                        <a:t>YÖK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Mevzuat Yaratıcı Üst Kurum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Mevzuata Uyum,Akademik Başarı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67738203"/>
                  </a:ext>
                </a:extLst>
              </a:tr>
              <a:tr h="333432">
                <a:tc>
                  <a:txBody>
                    <a:bodyPr/>
                    <a:lstStyle/>
                    <a:p>
                      <a:pPr algn="l" fontAlgn="ctr"/>
                      <a:r>
                        <a:rPr lang="tr-TR" sz="1000" b="1" i="0" u="none" strike="noStrike">
                          <a:solidFill>
                            <a:srgbClr val="000000"/>
                          </a:solidFill>
                          <a:effectLst/>
                          <a:latin typeface="Calibri" panose="020F0502020204030204" pitchFamily="34" charset="0"/>
                        </a:rPr>
                        <a:t>Belediyeler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Proje ve Destekler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59513874"/>
                  </a:ext>
                </a:extLst>
              </a:tr>
              <a:tr h="333432">
                <a:tc>
                  <a:txBody>
                    <a:bodyPr/>
                    <a:lstStyle/>
                    <a:p>
                      <a:pPr algn="l" fontAlgn="ctr"/>
                      <a:r>
                        <a:rPr lang="tr-TR" sz="1000" b="1" i="0" u="none" strike="noStrike" dirty="0">
                          <a:solidFill>
                            <a:srgbClr val="000000"/>
                          </a:solidFill>
                          <a:effectLst/>
                          <a:latin typeface="Calibri" panose="020F0502020204030204" pitchFamily="34" charset="0"/>
                        </a:rPr>
                        <a:t>Kamu Kurum ve Kuruluşları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Mevzuzat Gerekleri ve Ortak Projeler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Mevzuata Uyum-Ortak Proje ve Destekler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87529262"/>
                  </a:ext>
                </a:extLst>
              </a:tr>
              <a:tr h="333432">
                <a:tc>
                  <a:txBody>
                    <a:bodyPr/>
                    <a:lstStyle/>
                    <a:p>
                      <a:pPr algn="l" fontAlgn="ctr"/>
                      <a:r>
                        <a:rPr lang="tr-TR" sz="1000" b="1" i="0" u="none" strike="noStrike" dirty="0">
                          <a:solidFill>
                            <a:srgbClr val="000000"/>
                          </a:solidFill>
                          <a:effectLst/>
                          <a:latin typeface="Calibri" panose="020F0502020204030204" pitchFamily="34" charset="0"/>
                        </a:rPr>
                        <a:t>Akdeniz Üniversitesi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Sürdürülebilir Bilgi Paylaşımı ,Ortak Projeler,Güçlü İletişim  ve Empati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58300749"/>
                  </a:ext>
                </a:extLst>
              </a:tr>
              <a:tr h="333432">
                <a:tc>
                  <a:txBody>
                    <a:bodyPr/>
                    <a:lstStyle/>
                    <a:p>
                      <a:pPr algn="l" fontAlgn="ctr"/>
                      <a:r>
                        <a:rPr lang="tr-TR" sz="1000" b="1" i="0" u="none" strike="noStrike" dirty="0">
                          <a:solidFill>
                            <a:srgbClr val="000000"/>
                          </a:solidFill>
                          <a:effectLst/>
                          <a:latin typeface="Calibri" panose="020F0502020204030204" pitchFamily="34" charset="0"/>
                        </a:rPr>
                        <a:t>Diğer Üniversiteler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Sürdürülebilir Bilgi Paylaşımı,Önlenen Haksız Rekabet,Güçlü İletişim  ve Empati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806431289"/>
                  </a:ext>
                </a:extLst>
              </a:tr>
              <a:tr h="333432">
                <a:tc>
                  <a:txBody>
                    <a:bodyPr/>
                    <a:lstStyle/>
                    <a:p>
                      <a:pPr algn="l" fontAlgn="ctr"/>
                      <a:r>
                        <a:rPr lang="tr-TR" sz="1000" b="1" i="0" u="none" strike="noStrike" dirty="0">
                          <a:solidFill>
                            <a:srgbClr val="000000"/>
                          </a:solidFill>
                          <a:effectLst/>
                          <a:latin typeface="Calibri" panose="020F0502020204030204" pitchFamily="34" charset="0"/>
                        </a:rPr>
                        <a:t>TÜBİTAK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Hibe  Sağlayıcı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Calibri" panose="020F0502020204030204" pitchFamily="34" charset="0"/>
                        </a:rPr>
                        <a:t>Katma Değer Yaratan Projeler Üretilerek Bilimin Yaygınlaştırılması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99661676"/>
                  </a:ext>
                </a:extLst>
              </a:tr>
              <a:tr h="333432">
                <a:tc>
                  <a:txBody>
                    <a:bodyPr/>
                    <a:lstStyle/>
                    <a:p>
                      <a:pPr algn="l" fontAlgn="ctr"/>
                      <a:r>
                        <a:rPr lang="tr-TR" sz="1000" b="1" i="0" u="none" strike="noStrike" dirty="0">
                          <a:solidFill>
                            <a:srgbClr val="000000"/>
                          </a:solidFill>
                          <a:effectLst/>
                          <a:latin typeface="Calibri" panose="020F0502020204030204" pitchFamily="34" charset="0"/>
                        </a:rPr>
                        <a:t>Öğrenci Velileri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Dolaylı Müşteri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Kaliteli </a:t>
                      </a:r>
                      <a:r>
                        <a:rPr lang="tr-TR" sz="1000" b="0" i="0" u="none" strike="noStrike" dirty="0" err="1">
                          <a:solidFill>
                            <a:srgbClr val="000000"/>
                          </a:solidFill>
                          <a:effectLst/>
                          <a:latin typeface="Calibri" panose="020F0502020204030204" pitchFamily="34" charset="0"/>
                        </a:rPr>
                        <a:t>Eğitim,Sosyal</a:t>
                      </a:r>
                      <a:r>
                        <a:rPr lang="tr-TR" sz="1000" b="0" i="0" u="none" strike="noStrike" dirty="0">
                          <a:solidFill>
                            <a:srgbClr val="000000"/>
                          </a:solidFill>
                          <a:effectLst/>
                          <a:latin typeface="Calibri" panose="020F0502020204030204" pitchFamily="34" charset="0"/>
                        </a:rPr>
                        <a:t> </a:t>
                      </a:r>
                      <a:r>
                        <a:rPr lang="tr-TR" sz="1000" b="0" i="0" u="none" strike="noStrike" dirty="0" err="1">
                          <a:solidFill>
                            <a:srgbClr val="000000"/>
                          </a:solidFill>
                          <a:effectLst/>
                          <a:latin typeface="Calibri" panose="020F0502020204030204" pitchFamily="34" charset="0"/>
                        </a:rPr>
                        <a:t>İmkanlar,Kariyer</a:t>
                      </a:r>
                      <a:r>
                        <a:rPr lang="tr-TR" sz="1000" b="0" i="0" u="none" strike="noStrike" dirty="0">
                          <a:solidFill>
                            <a:srgbClr val="000000"/>
                          </a:solidFill>
                          <a:effectLst/>
                          <a:latin typeface="Calibri" panose="020F0502020204030204" pitchFamily="34" charset="0"/>
                        </a:rPr>
                        <a:t> </a:t>
                      </a:r>
                      <a:r>
                        <a:rPr lang="tr-TR" sz="1000" b="0" i="0" u="none" strike="noStrike" dirty="0" err="1">
                          <a:solidFill>
                            <a:srgbClr val="000000"/>
                          </a:solidFill>
                          <a:effectLst/>
                          <a:latin typeface="Calibri" panose="020F0502020204030204" pitchFamily="34" charset="0"/>
                        </a:rPr>
                        <a:t>Planlama,Güçlü</a:t>
                      </a:r>
                      <a:r>
                        <a:rPr lang="tr-TR" sz="1000" b="0" i="0" u="none" strike="noStrike" dirty="0">
                          <a:solidFill>
                            <a:srgbClr val="000000"/>
                          </a:solidFill>
                          <a:effectLst/>
                          <a:latin typeface="Calibri" panose="020F0502020204030204" pitchFamily="34" charset="0"/>
                        </a:rPr>
                        <a:t> İletişim ve </a:t>
                      </a:r>
                      <a:r>
                        <a:rPr lang="tr-TR" sz="1000" b="0" i="0" u="none" strike="noStrike" dirty="0" err="1">
                          <a:solidFill>
                            <a:srgbClr val="000000"/>
                          </a:solidFill>
                          <a:effectLst/>
                          <a:latin typeface="Calibri" panose="020F0502020204030204" pitchFamily="34" charset="0"/>
                        </a:rPr>
                        <a:t>Empati,Kurumsal</a:t>
                      </a:r>
                      <a:r>
                        <a:rPr lang="tr-TR" sz="1000" b="0" i="0" u="none" strike="noStrike" dirty="0">
                          <a:solidFill>
                            <a:srgbClr val="000000"/>
                          </a:solidFill>
                          <a:effectLst/>
                          <a:latin typeface="Calibri" panose="020F0502020204030204" pitchFamily="34" charset="0"/>
                        </a:rPr>
                        <a:t>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16796659"/>
                  </a:ext>
                </a:extLst>
              </a:tr>
            </a:tbl>
          </a:graphicData>
        </a:graphic>
      </p:graphicFrame>
    </p:spTree>
    <p:extLst>
      <p:ext uri="{BB962C8B-B14F-4D97-AF65-F5344CB8AC3E}">
        <p14:creationId xmlns:p14="http://schemas.microsoft.com/office/powerpoint/2010/main" val="459836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636</TotalTime>
  <Words>1695</Words>
  <Application>Microsoft Office PowerPoint</Application>
  <PresentationFormat>Ekran Gösterisi (4:3)</PresentationFormat>
  <Paragraphs>335</Paragraphs>
  <Slides>25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25</vt:i4>
      </vt:variant>
    </vt:vector>
  </HeadingPairs>
  <TitlesOfParts>
    <vt:vector size="34" baseType="lpstr">
      <vt:lpstr>Aharoni</vt:lpstr>
      <vt:lpstr>Arial</vt:lpstr>
      <vt:lpstr>Calibri</vt:lpstr>
      <vt:lpstr>Calibri Light</vt:lpstr>
      <vt:lpstr>Tahoma</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SWOT ANALİZİ REVİZYONLARIMIZ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Windows User</cp:lastModifiedBy>
  <cp:revision>105</cp:revision>
  <dcterms:created xsi:type="dcterms:W3CDTF">2020-01-20T10:44:30Z</dcterms:created>
  <dcterms:modified xsi:type="dcterms:W3CDTF">2022-02-20T08:41:38Z</dcterms:modified>
</cp:coreProperties>
</file>