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88" r:id="rId3"/>
    <p:sldId id="347" r:id="rId4"/>
    <p:sldId id="346" r:id="rId5"/>
    <p:sldId id="365" r:id="rId6"/>
    <p:sldId id="320" r:id="rId7"/>
    <p:sldId id="364" r:id="rId8"/>
    <p:sldId id="285" r:id="rId9"/>
    <p:sldId id="353" r:id="rId10"/>
    <p:sldId id="352" r:id="rId11"/>
    <p:sldId id="366" r:id="rId12"/>
    <p:sldId id="367" r:id="rId13"/>
    <p:sldId id="357" r:id="rId14"/>
    <p:sldId id="368" r:id="rId15"/>
    <p:sldId id="369" r:id="rId16"/>
    <p:sldId id="370" r:id="rId17"/>
    <p:sldId id="304" r:id="rId18"/>
    <p:sldId id="371" r:id="rId19"/>
    <p:sldId id="359" r:id="rId20"/>
    <p:sldId id="360" r:id="rId21"/>
    <p:sldId id="361" r:id="rId22"/>
    <p:sldId id="278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BEA70EB5-37B4-4FD2-923D-5284A583AEE6}">
          <p14:sldIdLst>
            <p14:sldId id="256"/>
          </p14:sldIdLst>
        </p14:section>
        <p14:section name="Başlıksız Bölüm" id="{29ED5E7A-0C58-4AF1-A401-2AB9E7D510F4}">
          <p14:sldIdLst>
            <p14:sldId id="288"/>
            <p14:sldId id="347"/>
            <p14:sldId id="346"/>
            <p14:sldId id="365"/>
            <p14:sldId id="320"/>
            <p14:sldId id="364"/>
            <p14:sldId id="285"/>
            <p14:sldId id="353"/>
            <p14:sldId id="352"/>
            <p14:sldId id="366"/>
            <p14:sldId id="367"/>
            <p14:sldId id="357"/>
            <p14:sldId id="368"/>
            <p14:sldId id="369"/>
            <p14:sldId id="370"/>
            <p14:sldId id="304"/>
            <p14:sldId id="371"/>
            <p14:sldId id="359"/>
            <p14:sldId id="360"/>
            <p14:sldId id="361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 Engin DORUM" initials="AED" lastIdx="1" clrIdx="0">
    <p:extLst>
      <p:ext uri="{19B8F6BF-5375-455C-9EA6-DF929625EA0E}">
        <p15:presenceInfo xmlns:p15="http://schemas.microsoft.com/office/powerpoint/2012/main" userId="d7838842375f6d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303"/>
    <a:srgbClr val="0C0D0D"/>
    <a:srgbClr val="001626"/>
    <a:srgbClr val="7AEE32"/>
    <a:srgbClr val="E626AF"/>
    <a:srgbClr val="1F0620"/>
    <a:srgbClr val="020424"/>
    <a:srgbClr val="D9D9D9"/>
    <a:srgbClr val="122204"/>
    <a:srgbClr val="122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4A0E0-5728-3060-DBC6-73089B61B9EC}" v="19" dt="2021-12-30T11:12:01.669"/>
    <p1510:client id="{5DACE587-96EF-BCC8-9D45-661E4D919997}" v="25" dt="2021-12-30T11:23:17.420"/>
    <p1510:client id="{FBBD671A-7482-21DB-78BB-48D5101602C6}" v="422" dt="2021-12-30T11:09:03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789"/>
  </p:normalViewPr>
  <p:slideViewPr>
    <p:cSldViewPr snapToGrid="0">
      <p:cViewPr varScale="1">
        <p:scale>
          <a:sx n="104" d="100"/>
          <a:sy n="104" d="100"/>
        </p:scale>
        <p:origin x="188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2000" b="1" dirty="0"/>
              <a:t>Memnuniyet</a:t>
            </a:r>
            <a:r>
              <a:rPr lang="tr-TR" sz="2000" b="1" baseline="0" dirty="0"/>
              <a:t> Ölçüm Sonuçları</a:t>
            </a:r>
            <a:br>
              <a:rPr lang="tr-TR" baseline="0" dirty="0"/>
            </a:br>
            <a:r>
              <a:rPr lang="tr-TR" sz="1400" baseline="0" dirty="0"/>
              <a:t> </a:t>
            </a:r>
            <a:br>
              <a:rPr lang="tr-TR" baseline="0" dirty="0"/>
            </a:br>
            <a:r>
              <a:rPr lang="tr-TR" b="1" baseline="0" dirty="0">
                <a:solidFill>
                  <a:schemeClr val="accent1"/>
                </a:solidFill>
              </a:rPr>
              <a:t>Mavi:</a:t>
            </a:r>
            <a:r>
              <a:rPr lang="tr-TR" baseline="0" dirty="0"/>
              <a:t> Hedeflenen</a:t>
            </a:r>
            <a:br>
              <a:rPr lang="tr-TR" baseline="0" dirty="0"/>
            </a:br>
            <a:r>
              <a:rPr lang="tr-TR" b="1" baseline="0" dirty="0">
                <a:solidFill>
                  <a:srgbClr val="FF0000"/>
                </a:solidFill>
              </a:rPr>
              <a:t>Kırmızı:</a:t>
            </a:r>
            <a:r>
              <a:rPr lang="tr-TR" baseline="0" dirty="0"/>
              <a:t> Gerçekleşen</a:t>
            </a:r>
          </a:p>
        </c:rich>
      </c:tx>
      <c:layout>
        <c:manualLayout>
          <c:xMode val="edge"/>
          <c:yMode val="edge"/>
          <c:x val="2.4721676342870694E-4"/>
          <c:y val="1.892978491505409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TR"/>
        </a:p>
      </c:txPr>
    </c:title>
    <c:autoTitleDeleted val="0"/>
    <c:plotArea>
      <c:layout>
        <c:manualLayout>
          <c:layoutTarget val="inner"/>
          <c:xMode val="edge"/>
          <c:yMode val="edge"/>
          <c:x val="4.3106872604983928E-2"/>
          <c:y val="9.2462244147813358E-2"/>
          <c:w val="0.93289578032431808"/>
          <c:h val="0.8451362987777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Hedef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3E-D941-8EF6-ED77F6E9A89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E3E-D941-8EF6-ED77F6E9A89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D247D59-E9C9-4BC7-B05E-E287376D4DC0}" type="VALUE">
                      <a:rPr lang="en-US" smtClean="0"/>
                      <a:pPr/>
                      <a:t>[VALUE]</a:t>
                    </a:fld>
                    <a:endParaRPr lang="en-T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E3E-D941-8EF6-ED77F6E9A89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C55ACF9-0236-45A3-9815-19F2BBDED9BF}" type="VALUE">
                      <a:rPr lang="en-US" smtClean="0"/>
                      <a:pPr/>
                      <a:t>[VALUE]</a:t>
                    </a:fld>
                    <a:endParaRPr lang="en-T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3E-D941-8EF6-ED77F6E9A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4"/>
                <c:pt idx="1">
                  <c:v>Danışman Memnuniyeti</c:v>
                </c:pt>
                <c:pt idx="2">
                  <c:v>Derslerin Anket Sonuçları</c:v>
                </c:pt>
                <c:pt idx="3">
                  <c:v>Anket Sonuçları(Akademisyen) 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1">
                  <c:v>80</c:v>
                </c:pt>
                <c:pt idx="2">
                  <c:v>80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3E-D941-8EF6-ED77F6E9A89E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Gerçekleşen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36FE4FA-7C32-4662-B344-855CF7A7D98F}" type="VALUE">
                      <a:rPr lang="en-US" smtClean="0"/>
                      <a:pPr/>
                      <a:t>[VALUE]</a:t>
                    </a:fld>
                    <a:endParaRPr lang="en-T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E3E-D941-8EF6-ED77F6E9A89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3F7D43A-0D09-42DF-B124-2713B11205E1}" type="VALUE">
                      <a:rPr lang="en-US" smtClean="0"/>
                      <a:pPr/>
                      <a:t>[VALUE]</a:t>
                    </a:fld>
                    <a:endParaRPr lang="en-T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E3E-D941-8EF6-ED77F6E9A89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755A8DA-3C37-4D52-9A6C-A2DC89F2B9EA}" type="VALUE">
                      <a:rPr lang="en-US" smtClean="0"/>
                      <a:pPr/>
                      <a:t>[VALUE]</a:t>
                    </a:fld>
                    <a:endParaRPr lang="en-T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E3E-D941-8EF6-ED77F6E9A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4"/>
                <c:pt idx="1">
                  <c:v>Danışman Memnuniyeti</c:v>
                </c:pt>
                <c:pt idx="2">
                  <c:v>Derslerin Anket Sonuçları</c:v>
                </c:pt>
                <c:pt idx="3">
                  <c:v>Anket Sonuçları(Akademisyen) 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1">
                  <c:v>85.84</c:v>
                </c:pt>
                <c:pt idx="2">
                  <c:v>85.48</c:v>
                </c:pt>
                <c:pt idx="3">
                  <c:v>86.17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3E-D941-8EF6-ED77F6E9A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4"/>
        <c:axId val="860795920"/>
        <c:axId val="860792656"/>
      </c:barChart>
      <c:catAx>
        <c:axId val="86079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TR"/>
          </a:p>
        </c:txPr>
        <c:crossAx val="860792656"/>
        <c:crosses val="autoZero"/>
        <c:auto val="1"/>
        <c:lblAlgn val="ctr"/>
        <c:lblOffset val="100"/>
        <c:noMultiLvlLbl val="0"/>
      </c:catAx>
      <c:valAx>
        <c:axId val="8607926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TR"/>
          </a:p>
        </c:txPr>
        <c:crossAx val="86079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T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18.02.2022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18.02.2022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84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18.02.2022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4627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18.02.2022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0928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18.02.2022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19107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18.02.2022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7841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18.02.2022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03407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18.02.2022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42038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18.02.2022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53334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18.02.2022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48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18.02.2022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14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18.02.2022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50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18.02.2022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33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18.02.2022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3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18.02.2022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82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18.02.2022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24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18.02.2022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15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18.02.2022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23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18.02.2022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70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43808" y="5512332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>
                <a:solidFill>
                  <a:schemeClr val="accent5">
                    <a:lumMod val="50000"/>
                  </a:schemeClr>
                </a:solidFill>
              </a:rPr>
              <a:t>Bilgisayar Mühendisliği</a:t>
            </a:r>
            <a:endParaRPr lang="tr-T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2376264" cy="5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Metin kutusu 44"/>
          <p:cNvSpPr txBox="1"/>
          <p:nvPr/>
        </p:nvSpPr>
        <p:spPr>
          <a:xfrm>
            <a:off x="330546" y="2410020"/>
            <a:ext cx="855491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 2021 YILI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/>
              <a:ea typeface="+mj-ea"/>
              <a:cs typeface="Calibri"/>
            </a:endParaRP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YÖNETİMİN GÖZDEN GEÇİRME TOPLANTISI </a:t>
            </a: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(YGG)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+mj-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694291" y="481299"/>
            <a:ext cx="5976664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DÜZELTİCİ</a:t>
            </a:r>
            <a:r>
              <a:rPr lang="tr-TR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-ÖNLEYİCİ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FAALİYETLER</a:t>
            </a: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063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887453"/>
              </p:ext>
            </p:extLst>
          </p:nvPr>
        </p:nvGraphicFramePr>
        <p:xfrm>
          <a:off x="470388" y="1374568"/>
          <a:ext cx="8203223" cy="20269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8203223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</a:tblGrid>
              <a:tr h="863023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Bulgu (DF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) </a:t>
                      </a: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Tanımı: </a:t>
                      </a:r>
                      <a:r>
                        <a:rPr lang="tr-TR" b="0" dirty="0">
                          <a:solidFill>
                            <a:srgbClr val="0C0D0D"/>
                          </a:solidFill>
                        </a:rPr>
                        <a:t>2021-0098 Öğrenci Memnuniyet Oranı</a:t>
                      </a: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Kök Neden: </a:t>
                      </a:r>
                      <a:r>
                        <a:rPr lang="tr-TR" b="0" dirty="0">
                          <a:solidFill>
                            <a:srgbClr val="0C0D0D"/>
                          </a:solidFill>
                        </a:rPr>
                        <a:t>Bazı derslerde düşük memnuniyet oranı çıkmış olması nedeniyle öğrenci memnuniyet oranı düşük çıkmıştır.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: 31.12.2021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Yapılan Geçici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Faaliyet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Yapılan Kalıcı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Faaliyet : AAP Formları takip edilerek öğrenci memnuniyeti </a:t>
                      </a:r>
                      <a:r>
                        <a:rPr lang="tr-TR" baseline="0" dirty="0" err="1">
                          <a:solidFill>
                            <a:srgbClr val="0C0D0D"/>
                          </a:solidFill>
                        </a:rPr>
                        <a:t>artttırılmıştır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.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358F49DB-67A9-4A30-AB61-0A5CA1A55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546636"/>
              </p:ext>
            </p:extLst>
          </p:nvPr>
        </p:nvGraphicFramePr>
        <p:xfrm>
          <a:off x="470388" y="3906839"/>
          <a:ext cx="8203223" cy="20218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8203223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</a:tblGrid>
              <a:tr h="464073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Bulgu (DF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) </a:t>
                      </a: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Tanımı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 </a:t>
                      </a:r>
                      <a:r>
                        <a:rPr lang="tr-TR" b="0" baseline="0" dirty="0">
                          <a:solidFill>
                            <a:srgbClr val="0C0D0D"/>
                          </a:solidFill>
                        </a:rPr>
                        <a:t>2021-0099 ÖÜDB Başvurulan Proje Sayısı</a:t>
                      </a: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Kök Neden: </a:t>
                      </a:r>
                      <a:r>
                        <a:rPr lang="tr-TR" b="0" baseline="0" dirty="0">
                          <a:solidFill>
                            <a:srgbClr val="0C0D0D"/>
                          </a:solidFill>
                        </a:rPr>
                        <a:t>Devam eden projelerin sayısının fazla olması</a:t>
                      </a:r>
                      <a:endParaRPr lang="tr-TR" b="0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: 31.12.2021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Yapılan Geçici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Faaliyet :….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Yapılan Kalıcı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Faaliyet : Devam eden projelerin tamamlanma süreleri yaklaştıkça yeniden başvurular için bilgilendirme yapılacaktır.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165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694291" y="481299"/>
            <a:ext cx="5976664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DÜZELTİCİ</a:t>
            </a:r>
            <a:r>
              <a:rPr lang="tr-TR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-ÖNLEYİCİ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FAALİYETLER</a:t>
            </a: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063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447028"/>
              </p:ext>
            </p:extLst>
          </p:nvPr>
        </p:nvGraphicFramePr>
        <p:xfrm>
          <a:off x="470388" y="1374568"/>
          <a:ext cx="8203223" cy="23012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8203223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</a:tblGrid>
              <a:tr h="863023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Bulgu (DF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) </a:t>
                      </a: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Tanımı: </a:t>
                      </a:r>
                      <a:r>
                        <a:rPr lang="tr-TR" b="0" dirty="0">
                          <a:solidFill>
                            <a:srgbClr val="0C0D0D"/>
                          </a:solidFill>
                        </a:rPr>
                        <a:t>2021-0100 ÖÜBD Toplam Yayın sayısı</a:t>
                      </a: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Kök Neden: </a:t>
                      </a:r>
                      <a:r>
                        <a:rPr lang="tr-TR" b="0" dirty="0">
                          <a:solidFill>
                            <a:srgbClr val="0C0D0D"/>
                          </a:solidFill>
                        </a:rPr>
                        <a:t>Henüz kurumsallaşmamış bir üniversite olması sebebiyle komisyon sayısının fazla olmasından dolayı öğretim üyelerinin  komisyon görevlerinde harcadığı sürenin fazla olması.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: 31.12.2021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Yapılan Geçici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Faaliyet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Yapılan Kalıcı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Faaliyet : Hocalarımızın yayın yapmaya devam etmişlerdir.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358F49DB-67A9-4A30-AB61-0A5CA1A55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773666"/>
              </p:ext>
            </p:extLst>
          </p:nvPr>
        </p:nvGraphicFramePr>
        <p:xfrm>
          <a:off x="470388" y="3996608"/>
          <a:ext cx="8203223" cy="23012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8203223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</a:tblGrid>
              <a:tr h="464073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Bulgu (DF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) </a:t>
                      </a: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Tanımı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 </a:t>
                      </a:r>
                      <a:r>
                        <a:rPr lang="tr-TR" b="0" baseline="0" dirty="0">
                          <a:solidFill>
                            <a:srgbClr val="0C0D0D"/>
                          </a:solidFill>
                        </a:rPr>
                        <a:t>2021-0101 ÖÜBD Atıf Sayısı</a:t>
                      </a: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Kök Neden: </a:t>
                      </a:r>
                      <a:r>
                        <a:rPr lang="tr-TR" b="0" baseline="0" dirty="0">
                          <a:solidFill>
                            <a:srgbClr val="0C0D0D"/>
                          </a:solidFill>
                        </a:rPr>
                        <a:t>Henüz kurumsallaşmamış bir üniversite olması sebebiyle komisyon sayısının fazla olmasından dolayı öğretim üyelerinin  komisyon görevlerinde harcadığı sürenin fazla olması.</a:t>
                      </a:r>
                      <a:endParaRPr lang="tr-TR" b="0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: 31.12.2021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Yapılan Geçici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Faaliyet :….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Yapılan Kalıcı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Faaliyet : Hocalarımızın yayın yapmaya devam etmişlerdir.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380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694291" y="481299"/>
            <a:ext cx="5976664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DÜZELTİCİ</a:t>
            </a:r>
            <a:r>
              <a:rPr lang="tr-TR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-ÖNLEYİCİ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FAALİYETLER</a:t>
            </a: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063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2208"/>
              </p:ext>
            </p:extLst>
          </p:nvPr>
        </p:nvGraphicFramePr>
        <p:xfrm>
          <a:off x="470388" y="1374568"/>
          <a:ext cx="8203223" cy="23012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8203223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</a:tblGrid>
              <a:tr h="863023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Bulgu (DF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) </a:t>
                      </a: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Tanımı: </a:t>
                      </a:r>
                      <a:r>
                        <a:rPr lang="tr-TR" b="0" dirty="0">
                          <a:solidFill>
                            <a:srgbClr val="0C0D0D"/>
                          </a:solidFill>
                        </a:rPr>
                        <a:t>2021-0102 ÖÜBD Toplam Yayın sayısı.</a:t>
                      </a: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Kök Neden: </a:t>
                      </a:r>
                      <a:r>
                        <a:rPr lang="tr-TR" b="0" dirty="0">
                          <a:solidFill>
                            <a:srgbClr val="0C0D0D"/>
                          </a:solidFill>
                        </a:rPr>
                        <a:t>Henüz kurumsallaşmamış bir üniversite olması sebebiyle komisyon sayısının fazla olmasından dolayı öğretim üyelerinin  komisyon görevlerinde harcadığı sürenin fazla olması.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: 31.12.2021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Yapılan Geçici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Faaliyet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Yapılan Kalıcı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Faaliyet : Hocalarımızın yayın yapmaya devam etmişlerdir.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358F49DB-67A9-4A30-AB61-0A5CA1A55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320274"/>
              </p:ext>
            </p:extLst>
          </p:nvPr>
        </p:nvGraphicFramePr>
        <p:xfrm>
          <a:off x="470387" y="3921005"/>
          <a:ext cx="8203223" cy="23012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8203223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</a:tblGrid>
              <a:tr h="738534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Bulgu (DF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) </a:t>
                      </a: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Tanımı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 </a:t>
                      </a:r>
                      <a:r>
                        <a:rPr lang="tr-TR" b="0" baseline="0" dirty="0">
                          <a:solidFill>
                            <a:srgbClr val="0C0D0D"/>
                          </a:solidFill>
                        </a:rPr>
                        <a:t>2021-0103 SPİK 2020 - Kalite hedeflerinin gerçekleşme oranındaki azlık.</a:t>
                      </a: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Kök Neden: </a:t>
                      </a:r>
                      <a:r>
                        <a:rPr lang="tr-TR" b="0" baseline="0" dirty="0">
                          <a:solidFill>
                            <a:srgbClr val="0C0D0D"/>
                          </a:solidFill>
                        </a:rPr>
                        <a:t>Birim kalite çalışmalarının sene içerisine yayılamaması sebebiyle kalite hedefleri gerçekleştirme oranı yeterli seviyede olmamıştır.</a:t>
                      </a:r>
                      <a:endParaRPr lang="tr-TR" b="0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: 31.12.2021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Yapılan Geçici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Faaliyet :….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Yapılan Kalıcı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Faaliyet : Toplantılar dönem içerisine yayılmıştır.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3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168388" y="628902"/>
            <a:ext cx="692758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SONUCUNA DAYALI ÖZ DEĞERLENDİRME ve GÖRÜŞLERİNİZ</a:t>
            </a:r>
          </a:p>
        </p:txBody>
      </p:sp>
      <p:pic>
        <p:nvPicPr>
          <p:cNvPr id="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73BDE3-661E-404D-934C-7E258F74EB6A}"/>
              </a:ext>
            </a:extLst>
          </p:cNvPr>
          <p:cNvSpPr txBox="1"/>
          <p:nvPr/>
        </p:nvSpPr>
        <p:spPr>
          <a:xfrm>
            <a:off x="754050" y="2216076"/>
            <a:ext cx="77562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dirty="0">
                <a:solidFill>
                  <a:srgbClr val="0F2303"/>
                </a:solidFill>
              </a:rPr>
              <a:t>Bölümümüz 2022 yılında yapılan iç denetim sonucunda %98 gibi başarılı bir puan ve 3 adet gözlem almıştır.</a:t>
            </a:r>
          </a:p>
          <a:p>
            <a:endParaRPr lang="en-TR" dirty="0">
              <a:solidFill>
                <a:srgbClr val="0F2303"/>
              </a:solidFill>
            </a:endParaRPr>
          </a:p>
          <a:p>
            <a:r>
              <a:rPr lang="en-TR" dirty="0">
                <a:solidFill>
                  <a:srgbClr val="0F2303"/>
                </a:solidFill>
              </a:rPr>
              <a:t>Gözlem Madde No 4.2. : </a:t>
            </a:r>
            <a:r>
              <a:rPr lang="en-US" dirty="0" err="1">
                <a:solidFill>
                  <a:srgbClr val="0F2303"/>
                </a:solidFill>
              </a:rPr>
              <a:t>Paydaş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analizine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öğrencilerin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staj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yaptığı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firmaların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eklenmesi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önerildi</a:t>
            </a:r>
            <a:r>
              <a:rPr lang="en-US" dirty="0">
                <a:solidFill>
                  <a:srgbClr val="0F2303"/>
                </a:solidFill>
              </a:rPr>
              <a:t>. </a:t>
            </a:r>
            <a:r>
              <a:rPr lang="en-US" dirty="0" err="1">
                <a:solidFill>
                  <a:srgbClr val="0F2303"/>
                </a:solidFill>
              </a:rPr>
              <a:t>Zaten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bu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firmaların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memnuniyetlerini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ölçüyorlar</a:t>
            </a:r>
            <a:r>
              <a:rPr lang="en-US" dirty="0">
                <a:solidFill>
                  <a:srgbClr val="0F2303"/>
                </a:solidFill>
              </a:rPr>
              <a:t>. </a:t>
            </a:r>
            <a:r>
              <a:rPr lang="en-US" dirty="0" err="1">
                <a:solidFill>
                  <a:srgbClr val="0F2303"/>
                </a:solidFill>
              </a:rPr>
              <a:t>Memnuniyetleri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ölçülüyorsa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Paydaş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Analizinde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yer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almalı</a:t>
            </a:r>
            <a:r>
              <a:rPr lang="en-US" dirty="0">
                <a:solidFill>
                  <a:srgbClr val="0F2303"/>
                </a:solidFill>
              </a:rPr>
              <a:t>.</a:t>
            </a:r>
          </a:p>
          <a:p>
            <a:endParaRPr lang="en-US" dirty="0">
              <a:solidFill>
                <a:srgbClr val="0F2303"/>
              </a:solidFill>
            </a:endParaRPr>
          </a:p>
          <a:p>
            <a:r>
              <a:rPr lang="en-US" dirty="0" err="1">
                <a:solidFill>
                  <a:srgbClr val="0F2303"/>
                </a:solidFill>
              </a:rPr>
              <a:t>Gözlem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Madde</a:t>
            </a:r>
            <a:r>
              <a:rPr lang="en-US" dirty="0">
                <a:solidFill>
                  <a:srgbClr val="0F2303"/>
                </a:solidFill>
              </a:rPr>
              <a:t> No 6.1.2. : Risk </a:t>
            </a:r>
            <a:r>
              <a:rPr lang="en-US" dirty="0" err="1">
                <a:solidFill>
                  <a:srgbClr val="0F2303"/>
                </a:solidFill>
              </a:rPr>
              <a:t>analizinin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daha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etkin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kullanılması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önerildi</a:t>
            </a:r>
            <a:r>
              <a:rPr lang="en-US" dirty="0">
                <a:solidFill>
                  <a:srgbClr val="0F2303"/>
                </a:solidFill>
              </a:rPr>
              <a:t>. </a:t>
            </a:r>
          </a:p>
          <a:p>
            <a:endParaRPr lang="en-US" dirty="0">
              <a:solidFill>
                <a:srgbClr val="0F2303"/>
              </a:solidFill>
            </a:endParaRPr>
          </a:p>
          <a:p>
            <a:r>
              <a:rPr lang="en-US" dirty="0" err="1">
                <a:solidFill>
                  <a:srgbClr val="0F2303"/>
                </a:solidFill>
              </a:rPr>
              <a:t>Gözlem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Madde</a:t>
            </a:r>
            <a:r>
              <a:rPr lang="en-US" dirty="0">
                <a:solidFill>
                  <a:srgbClr val="0F2303"/>
                </a:solidFill>
              </a:rPr>
              <a:t> No 9.1.2. : </a:t>
            </a:r>
            <a:r>
              <a:rPr lang="en-US" dirty="0" err="1">
                <a:solidFill>
                  <a:srgbClr val="0F2303"/>
                </a:solidFill>
              </a:rPr>
              <a:t>Öğrencilerin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Akademik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Danışmanlığı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anketi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görülemedi</a:t>
            </a:r>
            <a:r>
              <a:rPr lang="en-US" dirty="0">
                <a:solidFill>
                  <a:srgbClr val="0F2303"/>
                </a:solidFill>
              </a:rPr>
              <a:t>. </a:t>
            </a:r>
            <a:r>
              <a:rPr lang="en-US" dirty="0" err="1">
                <a:solidFill>
                  <a:srgbClr val="0F2303"/>
                </a:solidFill>
              </a:rPr>
              <a:t>Analizi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yapılmamış</a:t>
            </a:r>
            <a:r>
              <a:rPr lang="en-US" dirty="0">
                <a:solidFill>
                  <a:srgbClr val="0F2303"/>
                </a:solidFill>
              </a:rPr>
              <a:t>. </a:t>
            </a:r>
            <a:endParaRPr lang="en-TR" dirty="0">
              <a:solidFill>
                <a:srgbClr val="0F2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54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168388" y="628902"/>
            <a:ext cx="692758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SONUCUNA DAYALI ÖZ DEĞERLENDİRME ve GÖRÜŞLERİNİZ</a:t>
            </a:r>
          </a:p>
        </p:txBody>
      </p:sp>
      <p:pic>
        <p:nvPicPr>
          <p:cNvPr id="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73BDE3-661E-404D-934C-7E258F74EB6A}"/>
              </a:ext>
            </a:extLst>
          </p:cNvPr>
          <p:cNvSpPr txBox="1"/>
          <p:nvPr/>
        </p:nvSpPr>
        <p:spPr>
          <a:xfrm>
            <a:off x="754050" y="1735239"/>
            <a:ext cx="77562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TR" dirty="0">
              <a:solidFill>
                <a:srgbClr val="0F2303"/>
              </a:solidFill>
            </a:endParaRPr>
          </a:p>
          <a:p>
            <a:r>
              <a:rPr lang="en-TR" dirty="0">
                <a:solidFill>
                  <a:srgbClr val="0F2303"/>
                </a:solidFill>
              </a:rPr>
              <a:t>Gözlem Madde No 4.2. : </a:t>
            </a:r>
            <a:r>
              <a:rPr lang="en-US" dirty="0" err="1">
                <a:solidFill>
                  <a:srgbClr val="0F2303"/>
                </a:solidFill>
              </a:rPr>
              <a:t>Paydaş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analizine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öğrencilerin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staj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yaptığı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firmaların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eklenmesi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önerildi</a:t>
            </a:r>
            <a:r>
              <a:rPr lang="en-US" dirty="0">
                <a:solidFill>
                  <a:srgbClr val="0F2303"/>
                </a:solidFill>
              </a:rPr>
              <a:t>. </a:t>
            </a:r>
            <a:r>
              <a:rPr lang="en-US" dirty="0" err="1">
                <a:solidFill>
                  <a:srgbClr val="0F2303"/>
                </a:solidFill>
              </a:rPr>
              <a:t>Zaten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bu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firmaların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memnuniyetlerini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ölçüyorlar</a:t>
            </a:r>
            <a:r>
              <a:rPr lang="en-US" dirty="0">
                <a:solidFill>
                  <a:srgbClr val="0F2303"/>
                </a:solidFill>
              </a:rPr>
              <a:t>. </a:t>
            </a:r>
            <a:r>
              <a:rPr lang="en-US" dirty="0" err="1">
                <a:solidFill>
                  <a:srgbClr val="0F2303"/>
                </a:solidFill>
              </a:rPr>
              <a:t>Memnuniyetleri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ölçülüyorsa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Paydaş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Analizinde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yer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almalı</a:t>
            </a:r>
            <a:r>
              <a:rPr lang="en-US" dirty="0">
                <a:solidFill>
                  <a:srgbClr val="0F2303"/>
                </a:solidFill>
              </a:rPr>
              <a:t>.</a:t>
            </a:r>
          </a:p>
          <a:p>
            <a:endParaRPr lang="en-US" dirty="0">
              <a:solidFill>
                <a:srgbClr val="0F2303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0C4561-5188-EC44-8A67-268DE55C1295}"/>
              </a:ext>
            </a:extLst>
          </p:cNvPr>
          <p:cNvSpPr txBox="1"/>
          <p:nvPr/>
        </p:nvSpPr>
        <p:spPr>
          <a:xfrm>
            <a:off x="754050" y="3780600"/>
            <a:ext cx="7916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dirty="0">
                <a:solidFill>
                  <a:srgbClr val="0F2303"/>
                </a:solidFill>
              </a:rPr>
              <a:t>Yorum:  Gözlemde belirtildiği gibi online staj sistemimiz IFS’de firmaların öğrencilerimiz için yaptığı değerlendirmeler mevcuttur. Paydaş analizine eklenecektir.</a:t>
            </a:r>
          </a:p>
        </p:txBody>
      </p:sp>
    </p:spTree>
    <p:extLst>
      <p:ext uri="{BB962C8B-B14F-4D97-AF65-F5344CB8AC3E}">
        <p14:creationId xmlns:p14="http://schemas.microsoft.com/office/powerpoint/2010/main" val="2692722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168388" y="628902"/>
            <a:ext cx="692758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SONUCUNA DAYALI ÖZ DEĞERLENDİRME ve GÖRÜŞLERİNİZ</a:t>
            </a:r>
          </a:p>
        </p:txBody>
      </p:sp>
      <p:pic>
        <p:nvPicPr>
          <p:cNvPr id="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73BDE3-661E-404D-934C-7E258F74EB6A}"/>
              </a:ext>
            </a:extLst>
          </p:cNvPr>
          <p:cNvSpPr txBox="1"/>
          <p:nvPr/>
        </p:nvSpPr>
        <p:spPr>
          <a:xfrm>
            <a:off x="754050" y="1997839"/>
            <a:ext cx="7756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F2303"/>
              </a:solidFill>
            </a:endParaRPr>
          </a:p>
          <a:p>
            <a:r>
              <a:rPr lang="en-US" dirty="0" err="1">
                <a:solidFill>
                  <a:srgbClr val="0F2303"/>
                </a:solidFill>
              </a:rPr>
              <a:t>Gözlem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Madde</a:t>
            </a:r>
            <a:r>
              <a:rPr lang="en-US" dirty="0">
                <a:solidFill>
                  <a:srgbClr val="0F2303"/>
                </a:solidFill>
              </a:rPr>
              <a:t> No 6.1.2. : Risk </a:t>
            </a:r>
            <a:r>
              <a:rPr lang="en-US" dirty="0" err="1">
                <a:solidFill>
                  <a:srgbClr val="0F2303"/>
                </a:solidFill>
              </a:rPr>
              <a:t>analizinin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daha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etkin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kullanılması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önerildi</a:t>
            </a:r>
            <a:r>
              <a:rPr lang="en-US" dirty="0">
                <a:solidFill>
                  <a:srgbClr val="0F2303"/>
                </a:solidFill>
              </a:rPr>
              <a:t>. </a:t>
            </a:r>
          </a:p>
          <a:p>
            <a:endParaRPr lang="en-US" dirty="0">
              <a:solidFill>
                <a:srgbClr val="0F2303"/>
              </a:solidFill>
            </a:endParaRPr>
          </a:p>
          <a:p>
            <a:endParaRPr lang="en-US" dirty="0">
              <a:solidFill>
                <a:srgbClr val="0F2303"/>
              </a:solidFill>
            </a:endParaRPr>
          </a:p>
          <a:p>
            <a:endParaRPr lang="en-US" dirty="0">
              <a:solidFill>
                <a:srgbClr val="0F2303"/>
              </a:solidFill>
            </a:endParaRPr>
          </a:p>
          <a:p>
            <a:endParaRPr lang="en-US" dirty="0">
              <a:solidFill>
                <a:srgbClr val="0F2303"/>
              </a:solidFill>
            </a:endParaRPr>
          </a:p>
          <a:p>
            <a:endParaRPr lang="en-US" dirty="0">
              <a:solidFill>
                <a:srgbClr val="0F2303"/>
              </a:solidFill>
            </a:endParaRPr>
          </a:p>
          <a:p>
            <a:r>
              <a:rPr lang="en-US" dirty="0" err="1">
                <a:solidFill>
                  <a:srgbClr val="0F2303"/>
                </a:solidFill>
              </a:rPr>
              <a:t>Yorum</a:t>
            </a:r>
            <a:r>
              <a:rPr lang="en-US" dirty="0">
                <a:solidFill>
                  <a:srgbClr val="0F2303"/>
                </a:solidFill>
              </a:rPr>
              <a:t>: Risk </a:t>
            </a:r>
            <a:r>
              <a:rPr lang="en-US" dirty="0" err="1">
                <a:solidFill>
                  <a:srgbClr val="0F2303"/>
                </a:solidFill>
              </a:rPr>
              <a:t>analizine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eklenecek</a:t>
            </a:r>
            <a:r>
              <a:rPr lang="en-US" dirty="0">
                <a:solidFill>
                  <a:srgbClr val="0F2303"/>
                </a:solidFill>
              </a:rPr>
              <a:t> yeni </a:t>
            </a:r>
            <a:r>
              <a:rPr lang="en-US" dirty="0" err="1">
                <a:solidFill>
                  <a:srgbClr val="0F2303"/>
                </a:solidFill>
              </a:rPr>
              <a:t>maddeler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konuşuldu</a:t>
            </a:r>
            <a:r>
              <a:rPr lang="en-US" dirty="0">
                <a:solidFill>
                  <a:srgbClr val="0F2303"/>
                </a:solidFill>
              </a:rPr>
              <a:t>, yeni </a:t>
            </a:r>
            <a:r>
              <a:rPr lang="en-US" dirty="0" err="1">
                <a:solidFill>
                  <a:srgbClr val="0F2303"/>
                </a:solidFill>
              </a:rPr>
              <a:t>maddeler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eklenecektir</a:t>
            </a:r>
            <a:r>
              <a:rPr lang="en-US" dirty="0">
                <a:solidFill>
                  <a:srgbClr val="0F2303"/>
                </a:solidFill>
              </a:rPr>
              <a:t>.</a:t>
            </a:r>
          </a:p>
          <a:p>
            <a:endParaRPr lang="en-US" dirty="0">
              <a:solidFill>
                <a:srgbClr val="0F2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70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168388" y="628902"/>
            <a:ext cx="692758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SONUCUNA DAYALI ÖZ DEĞERLENDİRME ve GÖRÜŞLERİNİZ</a:t>
            </a:r>
          </a:p>
        </p:txBody>
      </p:sp>
      <p:pic>
        <p:nvPicPr>
          <p:cNvPr id="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73BDE3-661E-404D-934C-7E258F74EB6A}"/>
              </a:ext>
            </a:extLst>
          </p:cNvPr>
          <p:cNvSpPr txBox="1"/>
          <p:nvPr/>
        </p:nvSpPr>
        <p:spPr>
          <a:xfrm>
            <a:off x="754050" y="1859339"/>
            <a:ext cx="77562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F2303"/>
              </a:solidFill>
            </a:endParaRPr>
          </a:p>
          <a:p>
            <a:r>
              <a:rPr lang="en-US" dirty="0" err="1">
                <a:solidFill>
                  <a:srgbClr val="0F2303"/>
                </a:solidFill>
              </a:rPr>
              <a:t>Gözlem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Madde</a:t>
            </a:r>
            <a:r>
              <a:rPr lang="en-US" dirty="0">
                <a:solidFill>
                  <a:srgbClr val="0F2303"/>
                </a:solidFill>
              </a:rPr>
              <a:t> No 9.1.2. : </a:t>
            </a:r>
            <a:r>
              <a:rPr lang="en-US" dirty="0" err="1">
                <a:solidFill>
                  <a:srgbClr val="0F2303"/>
                </a:solidFill>
              </a:rPr>
              <a:t>Öğrencilerin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Akademik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Danışmanlığı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anketi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görülemedi</a:t>
            </a:r>
            <a:r>
              <a:rPr lang="en-US" dirty="0">
                <a:solidFill>
                  <a:srgbClr val="0F2303"/>
                </a:solidFill>
              </a:rPr>
              <a:t>. </a:t>
            </a:r>
            <a:r>
              <a:rPr lang="en-US" dirty="0" err="1">
                <a:solidFill>
                  <a:srgbClr val="0F2303"/>
                </a:solidFill>
              </a:rPr>
              <a:t>Analizi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yapılmamış</a:t>
            </a:r>
            <a:r>
              <a:rPr lang="en-US" dirty="0">
                <a:solidFill>
                  <a:srgbClr val="0F2303"/>
                </a:solidFill>
              </a:rPr>
              <a:t>. </a:t>
            </a:r>
          </a:p>
          <a:p>
            <a:endParaRPr lang="en-US" dirty="0">
              <a:solidFill>
                <a:srgbClr val="0F2303"/>
              </a:solidFill>
            </a:endParaRPr>
          </a:p>
          <a:p>
            <a:endParaRPr lang="en-US" dirty="0">
              <a:solidFill>
                <a:srgbClr val="0F2303"/>
              </a:solidFill>
            </a:endParaRPr>
          </a:p>
          <a:p>
            <a:endParaRPr lang="en-US" dirty="0">
              <a:solidFill>
                <a:srgbClr val="0F2303"/>
              </a:solidFill>
            </a:endParaRPr>
          </a:p>
          <a:p>
            <a:endParaRPr lang="en-US" dirty="0">
              <a:solidFill>
                <a:srgbClr val="0F2303"/>
              </a:solidFill>
            </a:endParaRPr>
          </a:p>
          <a:p>
            <a:endParaRPr lang="en-US" dirty="0">
              <a:solidFill>
                <a:srgbClr val="0F2303"/>
              </a:solidFill>
            </a:endParaRPr>
          </a:p>
          <a:p>
            <a:endParaRPr lang="en-US" dirty="0">
              <a:solidFill>
                <a:srgbClr val="0F2303"/>
              </a:solidFill>
            </a:endParaRPr>
          </a:p>
          <a:p>
            <a:r>
              <a:rPr lang="en-US" dirty="0" err="1">
                <a:solidFill>
                  <a:srgbClr val="0F2303"/>
                </a:solidFill>
              </a:rPr>
              <a:t>Yorum</a:t>
            </a:r>
            <a:r>
              <a:rPr lang="en-US" dirty="0">
                <a:solidFill>
                  <a:srgbClr val="0F2303"/>
                </a:solidFill>
              </a:rPr>
              <a:t>: </a:t>
            </a:r>
            <a:r>
              <a:rPr lang="en-US" dirty="0" err="1">
                <a:solidFill>
                  <a:srgbClr val="0F2303"/>
                </a:solidFill>
              </a:rPr>
              <a:t>Akademik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danışmanlık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anketleri</a:t>
            </a:r>
            <a:r>
              <a:rPr lang="en-US" dirty="0">
                <a:solidFill>
                  <a:srgbClr val="0F2303"/>
                </a:solidFill>
              </a:rPr>
              <a:t> her </a:t>
            </a:r>
            <a:r>
              <a:rPr lang="en-US" dirty="0" err="1">
                <a:solidFill>
                  <a:srgbClr val="0F2303"/>
                </a:solidFill>
              </a:rPr>
              <a:t>sene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yapılıyor</a:t>
            </a:r>
            <a:r>
              <a:rPr lang="en-US" dirty="0">
                <a:solidFill>
                  <a:srgbClr val="0F2303"/>
                </a:solidFill>
              </a:rPr>
              <a:t>. </a:t>
            </a:r>
            <a:r>
              <a:rPr lang="en-US" dirty="0" err="1">
                <a:solidFill>
                  <a:srgbClr val="0F2303"/>
                </a:solidFill>
              </a:rPr>
              <a:t>Analize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eklenmesi</a:t>
            </a:r>
            <a:r>
              <a:rPr lang="en-US" dirty="0">
                <a:solidFill>
                  <a:srgbClr val="0F2303"/>
                </a:solidFill>
              </a:rPr>
              <a:t> </a:t>
            </a:r>
            <a:r>
              <a:rPr lang="en-US" dirty="0" err="1">
                <a:solidFill>
                  <a:srgbClr val="0F2303"/>
                </a:solidFill>
              </a:rPr>
              <a:t>unutulmuş</a:t>
            </a:r>
            <a:r>
              <a:rPr lang="en-US" dirty="0">
                <a:solidFill>
                  <a:srgbClr val="0F2303"/>
                </a:solidFill>
              </a:rPr>
              <a:t>. </a:t>
            </a:r>
            <a:endParaRPr lang="en-TR" dirty="0">
              <a:solidFill>
                <a:srgbClr val="0F2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78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534775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EĞİTİM-ÖĞRETİM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791E9E-F91B-0E42-AD9B-31D84A26057A}"/>
              </a:ext>
            </a:extLst>
          </p:cNvPr>
          <p:cNvSpPr txBox="1"/>
          <p:nvPr/>
        </p:nvSpPr>
        <p:spPr>
          <a:xfrm>
            <a:off x="285991" y="2118718"/>
            <a:ext cx="8728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dirty="0">
                <a:solidFill>
                  <a:srgbClr val="0F2303"/>
                </a:solidFill>
              </a:rPr>
              <a:t>-Öğrencilerimizin gelişimine katkı sunmak üzere Oyun Geliştirme ve Türkiye’de Oyun Sektörü adlı bir konferans verilmiştir. </a:t>
            </a:r>
          </a:p>
        </p:txBody>
      </p:sp>
      <p:pic>
        <p:nvPicPr>
          <p:cNvPr id="65" name="Picture 64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D73C65D3-9561-5548-8777-64C209132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028" y="3130474"/>
            <a:ext cx="3506993" cy="2630245"/>
          </a:xfrm>
          <a:prstGeom prst="rect">
            <a:avLst/>
          </a:prstGeom>
        </p:spPr>
      </p:pic>
      <p:pic>
        <p:nvPicPr>
          <p:cNvPr id="69" name="Picture 68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9EA535EB-B600-294B-A47B-93837B2AA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35" y="3061346"/>
            <a:ext cx="2303702" cy="326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75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534775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EĞİTİM-ÖĞRETİM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791E9E-F91B-0E42-AD9B-31D84A26057A}"/>
              </a:ext>
            </a:extLst>
          </p:cNvPr>
          <p:cNvSpPr txBox="1"/>
          <p:nvPr/>
        </p:nvSpPr>
        <p:spPr>
          <a:xfrm>
            <a:off x="285991" y="2118718"/>
            <a:ext cx="8728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dirty="0">
                <a:solidFill>
                  <a:srgbClr val="0F2303"/>
                </a:solidFill>
              </a:rPr>
              <a:t>-Öğrencilerimizin gelişimine katkı sunmak üzere Siber Güvenlik alanında bir konferans verilmiştir. </a:t>
            </a:r>
          </a:p>
        </p:txBody>
      </p:sp>
      <p:pic>
        <p:nvPicPr>
          <p:cNvPr id="67" name="Picture 6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5C3E604-2F64-2A42-8CA6-125E540DF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449" y="297936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51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ARAŞTIRMA-GELİŞTİRME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EE8422-8DFA-7B43-998A-E49ED02D9724}"/>
              </a:ext>
            </a:extLst>
          </p:cNvPr>
          <p:cNvSpPr txBox="1"/>
          <p:nvPr/>
        </p:nvSpPr>
        <p:spPr>
          <a:xfrm>
            <a:off x="851671" y="1925438"/>
            <a:ext cx="7440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dirty="0">
                <a:solidFill>
                  <a:srgbClr val="0F2303"/>
                </a:solidFill>
              </a:rPr>
              <a:t>Bölüm akademisyenlerimizin katılmış olduğu 4 adet Tübitak ve Avrupa Birliği’nin desteklediği proje bulunmaktadır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701B96-C77E-3F4A-AB57-48424CC21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354648"/>
              </p:ext>
            </p:extLst>
          </p:nvPr>
        </p:nvGraphicFramePr>
        <p:xfrm>
          <a:off x="840472" y="2981344"/>
          <a:ext cx="7440655" cy="3373246"/>
        </p:xfrm>
        <a:graphic>
          <a:graphicData uri="http://schemas.openxmlformats.org/drawingml/2006/table">
            <a:tbl>
              <a:tblPr/>
              <a:tblGrid>
                <a:gridCol w="1488131">
                  <a:extLst>
                    <a:ext uri="{9D8B030D-6E8A-4147-A177-3AD203B41FA5}">
                      <a16:colId xmlns:a16="http://schemas.microsoft.com/office/drawing/2014/main" val="1530888571"/>
                    </a:ext>
                  </a:extLst>
                </a:gridCol>
                <a:gridCol w="1488131">
                  <a:extLst>
                    <a:ext uri="{9D8B030D-6E8A-4147-A177-3AD203B41FA5}">
                      <a16:colId xmlns:a16="http://schemas.microsoft.com/office/drawing/2014/main" val="3944309163"/>
                    </a:ext>
                  </a:extLst>
                </a:gridCol>
                <a:gridCol w="1488131">
                  <a:extLst>
                    <a:ext uri="{9D8B030D-6E8A-4147-A177-3AD203B41FA5}">
                      <a16:colId xmlns:a16="http://schemas.microsoft.com/office/drawing/2014/main" val="716046642"/>
                    </a:ext>
                  </a:extLst>
                </a:gridCol>
                <a:gridCol w="1488131">
                  <a:extLst>
                    <a:ext uri="{9D8B030D-6E8A-4147-A177-3AD203B41FA5}">
                      <a16:colId xmlns:a16="http://schemas.microsoft.com/office/drawing/2014/main" val="21262236"/>
                    </a:ext>
                  </a:extLst>
                </a:gridCol>
                <a:gridCol w="1488131">
                  <a:extLst>
                    <a:ext uri="{9D8B030D-6E8A-4147-A177-3AD203B41FA5}">
                      <a16:colId xmlns:a16="http://schemas.microsoft.com/office/drawing/2014/main" val="3747928306"/>
                    </a:ext>
                  </a:extLst>
                </a:gridCol>
              </a:tblGrid>
              <a:tr h="62780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F2303"/>
                          </a:solidFill>
                          <a:effectLst/>
                          <a:latin typeface="Helvetica Neue" panose="02000503000000020004" pitchFamily="2" charset="0"/>
                        </a:rPr>
                        <a:t>Proje</a:t>
                      </a:r>
                      <a:r>
                        <a:rPr lang="en-US" sz="1200" b="1" dirty="0">
                          <a:solidFill>
                            <a:srgbClr val="0F2303"/>
                          </a:solidFill>
                          <a:effectLst/>
                          <a:latin typeface="Helvetica Neue" panose="02000503000000020004" pitchFamily="2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F2303"/>
                          </a:solidFill>
                          <a:effectLst/>
                          <a:latin typeface="Helvetica Neue" panose="02000503000000020004" pitchFamily="2" charset="0"/>
                        </a:rPr>
                        <a:t>Adı</a:t>
                      </a:r>
                      <a:endParaRPr lang="en-US" sz="1200" b="1" dirty="0">
                        <a:solidFill>
                          <a:srgbClr val="0F230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24939" marR="24939" marT="4988" marB="4988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F2303"/>
                          </a:solidFill>
                          <a:effectLst/>
                          <a:latin typeface="Helvetica Neue" panose="02000503000000020004" pitchFamily="2" charset="0"/>
                        </a:rPr>
                        <a:t>Bütçe</a:t>
                      </a:r>
                      <a:endParaRPr lang="en-US" sz="1200" b="1" dirty="0">
                        <a:solidFill>
                          <a:srgbClr val="0F230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24939" marR="24939" marT="4988" marB="4988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F2303"/>
                          </a:solidFill>
                          <a:effectLst/>
                          <a:latin typeface="Helvetica Neue" panose="02000503000000020004" pitchFamily="2" charset="0"/>
                        </a:rPr>
                        <a:t>Destekleyen</a:t>
                      </a:r>
                      <a:r>
                        <a:rPr lang="en-US" sz="1200" b="1" dirty="0">
                          <a:solidFill>
                            <a:srgbClr val="0F2303"/>
                          </a:solidFill>
                          <a:effectLst/>
                          <a:latin typeface="Helvetica Neue" panose="02000503000000020004" pitchFamily="2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F2303"/>
                          </a:solidFill>
                          <a:effectLst/>
                          <a:latin typeface="Helvetica Neue" panose="02000503000000020004" pitchFamily="2" charset="0"/>
                        </a:rPr>
                        <a:t>Kuruluş</a:t>
                      </a:r>
                      <a:endParaRPr lang="en-US" sz="1200" b="1" dirty="0">
                        <a:solidFill>
                          <a:srgbClr val="0F230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24939" marR="24939" marT="4988" marB="4988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R" sz="1200" b="1" dirty="0">
                          <a:solidFill>
                            <a:srgbClr val="0F2303"/>
                          </a:solidFill>
                          <a:effectLst/>
                          <a:latin typeface="Helvetica Neue" panose="02000503000000020004" pitchFamily="2" charset="0"/>
                        </a:rPr>
                        <a:t>Başlangıç Bitiş Tarihi</a:t>
                      </a:r>
                    </a:p>
                  </a:txBody>
                  <a:tcPr marL="24939" marR="24939" marT="4988" marB="4988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F2303"/>
                          </a:solidFill>
                          <a:effectLst/>
                          <a:latin typeface="Helvetica Neue" panose="02000503000000020004" pitchFamily="2" charset="0"/>
                        </a:rPr>
                        <a:t>Katılımcı</a:t>
                      </a:r>
                      <a:endParaRPr lang="en-US" sz="1200" b="1" dirty="0">
                        <a:solidFill>
                          <a:srgbClr val="0F230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 marL="24939" marR="24939" marT="4988" marB="4988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081922"/>
                  </a:ext>
                </a:extLst>
              </a:tr>
              <a:tr h="627804">
                <a:tc>
                  <a:txBody>
                    <a:bodyPr/>
                    <a:lstStyle/>
                    <a:p>
                      <a:pPr algn="l"/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Omik</a:t>
                      </a:r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verileriyle</a:t>
                      </a:r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kişiye</a:t>
                      </a:r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özgü</a:t>
                      </a:r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kanser</a:t>
                      </a:r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sürücü</a:t>
                      </a:r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 gen </a:t>
                      </a:r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keşfine</a:t>
                      </a:r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yönelik</a:t>
                      </a:r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özgün</a:t>
                      </a:r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hesapsal</a:t>
                      </a:r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yaklaşımlar</a:t>
                      </a:r>
                      <a:endParaRPr lang="en-US" sz="1000" kern="1200" dirty="0">
                        <a:solidFill>
                          <a:srgbClr val="0F230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939" marR="24939" marT="4988" marB="4988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502000 TRY</a:t>
                      </a:r>
                    </a:p>
                  </a:txBody>
                  <a:tcPr marL="24939" marR="24939" marT="4988" marB="4988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20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TUSEB</a:t>
                      </a:r>
                    </a:p>
                  </a:txBody>
                  <a:tcPr marL="24939" marR="24939" marT="4988" marB="4988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TR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01.06.2020-01.06.2022</a:t>
                      </a:r>
                    </a:p>
                  </a:txBody>
                  <a:tcPr marL="24939" marR="24939" marT="4988" marB="4988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Doç</a:t>
                      </a:r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. Dr. </a:t>
                      </a:r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Hilal</a:t>
                      </a:r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 Kazan</a:t>
                      </a:r>
                    </a:p>
                  </a:txBody>
                  <a:tcPr marL="24939" marR="24939" marT="4988" marB="4988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575680"/>
                  </a:ext>
                </a:extLst>
              </a:tr>
              <a:tr h="503110">
                <a:tc>
                  <a:txBody>
                    <a:bodyPr/>
                    <a:lstStyle/>
                    <a:p>
                      <a:pPr algn="l"/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Kanser</a:t>
                      </a:r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 gen </a:t>
                      </a:r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öncelleştirimi</a:t>
                      </a:r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ve</a:t>
                      </a:r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modül</a:t>
                      </a:r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çıkarımına</a:t>
                      </a:r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yönelik</a:t>
                      </a:r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özgün</a:t>
                      </a:r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yaklaşımlar</a:t>
                      </a:r>
                      <a:endParaRPr lang="en-US" sz="1000" kern="1200" dirty="0">
                        <a:solidFill>
                          <a:srgbClr val="0F230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939" marR="24939" marT="4988" marB="4988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549301 TRY</a:t>
                      </a:r>
                    </a:p>
                  </a:txBody>
                  <a:tcPr marL="24939" marR="24939" marT="4988" marB="4988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TUBITAK 1001</a:t>
                      </a:r>
                    </a:p>
                  </a:txBody>
                  <a:tcPr marL="24939" marR="24939" marT="4988" marB="4988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TR" sz="1000" kern="120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01.09.2018-01.09.2021</a:t>
                      </a:r>
                    </a:p>
                  </a:txBody>
                  <a:tcPr marL="24939" marR="24939" marT="4988" marB="4988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Doç</a:t>
                      </a:r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. Dr. </a:t>
                      </a:r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Hilal</a:t>
                      </a:r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 Kazan</a:t>
                      </a:r>
                    </a:p>
                  </a:txBody>
                  <a:tcPr marL="24939" marR="24939" marT="4988" marB="4988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437763"/>
                  </a:ext>
                </a:extLst>
              </a:tr>
              <a:tr h="690152">
                <a:tc>
                  <a:txBody>
                    <a:bodyPr/>
                    <a:lstStyle/>
                    <a:p>
                      <a:pPr algn="l"/>
                      <a:r>
                        <a:rPr lang="en-US" sz="1000" kern="120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Nöroimmun Rehberlik İşaretleri, mikroRNAlar ve İltihabi Tepki: Kardiyovasküler Hastalıklarda Cinsiyet Farklılıkları</a:t>
                      </a:r>
                    </a:p>
                  </a:txBody>
                  <a:tcPr marL="24939" marR="24939" marT="4988" marB="4988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TR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451800 TRY</a:t>
                      </a:r>
                    </a:p>
                  </a:txBody>
                  <a:tcPr marL="24939" marR="24939" marT="4988" marB="4988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TÜBİTAK-AB ORTAK</a:t>
                      </a:r>
                    </a:p>
                  </a:txBody>
                  <a:tcPr marL="24939" marR="24939" marT="4988" marB="4988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TR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01.10.2019-01.10.2022</a:t>
                      </a:r>
                    </a:p>
                  </a:txBody>
                  <a:tcPr marL="24939" marR="24939" marT="4988" marB="4988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Doç</a:t>
                      </a:r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. Dr. </a:t>
                      </a:r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Hilal</a:t>
                      </a:r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 Kazan</a:t>
                      </a:r>
                    </a:p>
                  </a:txBody>
                  <a:tcPr marL="24939" marR="24939" marT="4988" marB="4988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442928"/>
                  </a:ext>
                </a:extLst>
              </a:tr>
              <a:tr h="690152">
                <a:tc>
                  <a:txBody>
                    <a:bodyPr/>
                    <a:lstStyle/>
                    <a:p>
                      <a:pPr algn="l"/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Çevrimiçi</a:t>
                      </a:r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Bilişsel</a:t>
                      </a:r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Tanıya</a:t>
                      </a:r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Dayalı</a:t>
                      </a:r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İzleme</a:t>
                      </a:r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Modelinin</a:t>
                      </a:r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Üst</a:t>
                      </a:r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Düzey</a:t>
                      </a:r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Düşünme</a:t>
                      </a:r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Becerilerine</a:t>
                      </a:r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Etkisi</a:t>
                      </a:r>
                      <a:endParaRPr lang="en-US" sz="1000" kern="1200" dirty="0">
                        <a:solidFill>
                          <a:srgbClr val="0F230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709457 TRY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20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Tubitak 1001</a:t>
                      </a: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20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15.04.2021-15.04.2024</a:t>
                      </a:r>
                      <a:endParaRPr lang="en-US" sz="1000" kern="1200" dirty="0">
                        <a:solidFill>
                          <a:srgbClr val="0F230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Prof. Dr. </a:t>
                      </a:r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Cafer</a:t>
                      </a:r>
                      <a:r>
                        <a:rPr lang="en-US" sz="1000" kern="1200" dirty="0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rgbClr val="0F2303"/>
                          </a:solidFill>
                          <a:latin typeface="+mn-lt"/>
                          <a:ea typeface="+mn-ea"/>
                          <a:cs typeface="+mn-cs"/>
                        </a:rPr>
                        <a:t>Çalışkan</a:t>
                      </a:r>
                      <a:endParaRPr lang="en-US" sz="1000" kern="1200" dirty="0">
                        <a:solidFill>
                          <a:srgbClr val="0F230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9525" marB="9525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923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23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41579" y="649467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MİSYON-VİZYON-POLİTİKA</a:t>
            </a: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2" y="450628"/>
            <a:ext cx="1872208" cy="3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90637" y="1291399"/>
            <a:ext cx="418948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  </a:t>
            </a:r>
            <a:endParaRPr lang="tr-TR" b="1" dirty="0"/>
          </a:p>
        </p:txBody>
      </p:sp>
      <p:sp>
        <p:nvSpPr>
          <p:cNvPr id="7" name="Dikdörtgen 6"/>
          <p:cNvSpPr/>
          <p:nvPr/>
        </p:nvSpPr>
        <p:spPr>
          <a:xfrm>
            <a:off x="526352" y="3835717"/>
            <a:ext cx="8352928" cy="1033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VİZYONU</a:t>
            </a: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en-US" sz="1200" dirty="0" err="1">
                <a:solidFill>
                  <a:srgbClr val="0F2303"/>
                </a:solidFill>
              </a:rPr>
              <a:t>Bilgisayar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bilimleri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alanındaki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ihtiyaçları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karşılayabilecek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insan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kaynakları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oluşturmak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için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gerekli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eğitimsel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altyapıyı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sunan</a:t>
            </a:r>
            <a:r>
              <a:rPr lang="en-US" sz="1200" dirty="0">
                <a:solidFill>
                  <a:srgbClr val="0F2303"/>
                </a:solidFill>
              </a:rPr>
              <a:t>, </a:t>
            </a:r>
            <a:r>
              <a:rPr lang="en-US" sz="1200" dirty="0" err="1">
                <a:solidFill>
                  <a:srgbClr val="0F2303"/>
                </a:solidFill>
              </a:rPr>
              <a:t>yürütülen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araştırma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faaliyetleriyle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uluslararası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düzeyde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tanınan</a:t>
            </a:r>
            <a:r>
              <a:rPr lang="en-US" sz="1200" dirty="0">
                <a:solidFill>
                  <a:srgbClr val="0F2303"/>
                </a:solidFill>
              </a:rPr>
              <a:t>, </a:t>
            </a:r>
            <a:r>
              <a:rPr lang="en-US" sz="1200" dirty="0" err="1">
                <a:solidFill>
                  <a:srgbClr val="0F2303"/>
                </a:solidFill>
              </a:rPr>
              <a:t>alandaki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bilimsel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ve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teknolojik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gelişmeleri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takip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eden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bir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bölüm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olmaktır</a:t>
            </a:r>
            <a:r>
              <a:rPr lang="en-US" sz="1200" dirty="0">
                <a:solidFill>
                  <a:srgbClr val="0F2303"/>
                </a:solidFill>
              </a:rPr>
              <a:t>.</a:t>
            </a:r>
            <a:endParaRPr lang="tr-TR" sz="1200" dirty="0">
              <a:solidFill>
                <a:srgbClr val="0F2303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90637" y="1323270"/>
            <a:ext cx="8352928" cy="1864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MİSYONU</a:t>
            </a: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en-US" sz="1200" dirty="0" err="1">
                <a:solidFill>
                  <a:srgbClr val="0F2303"/>
                </a:solidFill>
              </a:rPr>
              <a:t>Bilgisayar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Mühendisliği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Bölümü'nün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misyonu</a:t>
            </a:r>
            <a:r>
              <a:rPr lang="en-US" sz="1200" dirty="0">
                <a:solidFill>
                  <a:srgbClr val="0F2303"/>
                </a:solidFill>
              </a:rPr>
              <a:t>, </a:t>
            </a:r>
            <a:r>
              <a:rPr lang="en-US" sz="1200" dirty="0" err="1">
                <a:solidFill>
                  <a:srgbClr val="0F2303"/>
                </a:solidFill>
              </a:rPr>
              <a:t>bilgisayar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bilimleri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alanındaki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güncel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ve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geleceğe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yönelik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ihtiyaçları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karşılayabilecek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insan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kaynakları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oluşturmak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için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gerekli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eğitimsel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altyapıyı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sunmaktır</a:t>
            </a:r>
            <a:r>
              <a:rPr lang="en-US" sz="1200" dirty="0">
                <a:solidFill>
                  <a:srgbClr val="0F2303"/>
                </a:solidFill>
              </a:rPr>
              <a:t>. Bu </a:t>
            </a:r>
            <a:r>
              <a:rPr lang="en-US" sz="1200" dirty="0" err="1">
                <a:solidFill>
                  <a:srgbClr val="0F2303"/>
                </a:solidFill>
              </a:rPr>
              <a:t>misyon</a:t>
            </a:r>
            <a:r>
              <a:rPr lang="en-US" sz="1200" dirty="0">
                <a:solidFill>
                  <a:srgbClr val="0F2303"/>
                </a:solidFill>
              </a:rPr>
              <a:t>, </a:t>
            </a:r>
            <a:r>
              <a:rPr lang="en-US" sz="1200" dirty="0" err="1">
                <a:solidFill>
                  <a:srgbClr val="0F2303"/>
                </a:solidFill>
              </a:rPr>
              <a:t>gerek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endüstride</a:t>
            </a:r>
            <a:r>
              <a:rPr lang="en-US" sz="1200" dirty="0">
                <a:solidFill>
                  <a:srgbClr val="0F2303"/>
                </a:solidFill>
              </a:rPr>
              <a:t>, </a:t>
            </a:r>
            <a:r>
              <a:rPr lang="en-US" sz="1200" dirty="0" err="1">
                <a:solidFill>
                  <a:srgbClr val="0F2303"/>
                </a:solidFill>
              </a:rPr>
              <a:t>gerekse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akademik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dünyada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lider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pozisyonlar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için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bilgisayar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mühendisleri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yetiştirmeyi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içerir</a:t>
            </a:r>
            <a:r>
              <a:rPr lang="en-US" sz="1200" dirty="0">
                <a:solidFill>
                  <a:srgbClr val="0F2303"/>
                </a:solidFill>
              </a:rPr>
              <a:t>. Bu </a:t>
            </a:r>
            <a:r>
              <a:rPr lang="en-US" sz="1200" dirty="0" err="1">
                <a:solidFill>
                  <a:srgbClr val="0F2303"/>
                </a:solidFill>
              </a:rPr>
              <a:t>bağlamda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öğrencilerimize</a:t>
            </a:r>
            <a:r>
              <a:rPr lang="en-US" sz="1200" dirty="0">
                <a:solidFill>
                  <a:srgbClr val="0F2303"/>
                </a:solidFill>
              </a:rPr>
              <a:t>, </a:t>
            </a:r>
            <a:r>
              <a:rPr lang="en-US" sz="1200" dirty="0" err="1">
                <a:solidFill>
                  <a:srgbClr val="0F2303"/>
                </a:solidFill>
              </a:rPr>
              <a:t>hedefe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yönelik</a:t>
            </a:r>
            <a:r>
              <a:rPr lang="en-US" sz="1200" dirty="0">
                <a:solidFill>
                  <a:srgbClr val="0F2303"/>
                </a:solidFill>
              </a:rPr>
              <a:t>, </a:t>
            </a:r>
            <a:r>
              <a:rPr lang="en-US" sz="1200" dirty="0" err="1">
                <a:solidFill>
                  <a:srgbClr val="0F2303"/>
                </a:solidFill>
              </a:rPr>
              <a:t>çağdaş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ve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dinamik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bir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eğitim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sistemi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ile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analitik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muhakeme</a:t>
            </a:r>
            <a:r>
              <a:rPr lang="en-US" sz="1200" dirty="0">
                <a:solidFill>
                  <a:srgbClr val="0F2303"/>
                </a:solidFill>
              </a:rPr>
              <a:t>, </a:t>
            </a:r>
            <a:r>
              <a:rPr lang="en-US" sz="1200" dirty="0" err="1">
                <a:solidFill>
                  <a:srgbClr val="0F2303"/>
                </a:solidFill>
              </a:rPr>
              <a:t>mühendislik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tasarımı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yetenekleri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ve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bir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yazılım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geliştirme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projesinin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bütün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süreçlerinde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gerekebilecek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becerileri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kazandırmayı</a:t>
            </a:r>
            <a:r>
              <a:rPr lang="en-US" sz="1200" dirty="0">
                <a:solidFill>
                  <a:srgbClr val="0F2303"/>
                </a:solidFill>
              </a:rPr>
              <a:t> </a:t>
            </a:r>
            <a:r>
              <a:rPr lang="en-US" sz="1200" dirty="0" err="1">
                <a:solidFill>
                  <a:srgbClr val="0F2303"/>
                </a:solidFill>
              </a:rPr>
              <a:t>amaçlamaktayız</a:t>
            </a:r>
            <a:r>
              <a:rPr lang="en-US" sz="1200" dirty="0">
                <a:solidFill>
                  <a:srgbClr val="0F2303"/>
                </a:solidFill>
              </a:rPr>
              <a:t>.</a:t>
            </a:r>
            <a:endParaRPr lang="tr-TR" sz="1200" b="1" dirty="0">
              <a:solidFill>
                <a:srgbClr val="0F2303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GİRİŞİMCİLİK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39F2FF-3516-E349-BB80-D8C96298E102}"/>
              </a:ext>
            </a:extLst>
          </p:cNvPr>
          <p:cNvSpPr txBox="1"/>
          <p:nvPr/>
        </p:nvSpPr>
        <p:spPr>
          <a:xfrm>
            <a:off x="597050" y="2228671"/>
            <a:ext cx="794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dirty="0">
                <a:solidFill>
                  <a:srgbClr val="0F2303"/>
                </a:solidFill>
              </a:rPr>
              <a:t>-Akıllı tarım uygulamaları alanında patent başvurusu yapılmıştır. Patente konu olan buluşun prototipleme aşamasına geçebilmesi için fonlama çalışmaları yürütülmektedir.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2926320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TOPLUMSAL KATKI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2E8BC4-89BA-234F-B0A0-33B5B6988D03}"/>
              </a:ext>
            </a:extLst>
          </p:cNvPr>
          <p:cNvSpPr txBox="1"/>
          <p:nvPr/>
        </p:nvSpPr>
        <p:spPr>
          <a:xfrm>
            <a:off x="505610" y="1754890"/>
            <a:ext cx="8433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dirty="0">
                <a:solidFill>
                  <a:srgbClr val="0F2303"/>
                </a:solidFill>
              </a:rPr>
              <a:t>-Üniversite adaylarına Bilfen Koleji’ne ve Özel Altın Kanatlar meslek günleri kapsamında seminer verilmiştir.</a:t>
            </a:r>
          </a:p>
        </p:txBody>
      </p:sp>
    </p:spTree>
    <p:extLst>
      <p:ext uri="{BB962C8B-B14F-4D97-AF65-F5344CB8AC3E}">
        <p14:creationId xmlns:p14="http://schemas.microsoft.com/office/powerpoint/2010/main" val="2544252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42309" y="464778"/>
            <a:ext cx="5659381" cy="8052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4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SÜREKLİ İYİLEŞTİRME ÖNERİLERİ</a:t>
            </a:r>
            <a:endParaRPr lang="en-US" sz="24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87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411204"/>
            <a:ext cx="1477697" cy="3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381EDC-666A-D148-9440-8BCFCAED6739}"/>
              </a:ext>
            </a:extLst>
          </p:cNvPr>
          <p:cNvSpPr txBox="1"/>
          <p:nvPr/>
        </p:nvSpPr>
        <p:spPr>
          <a:xfrm>
            <a:off x="1024839" y="2520981"/>
            <a:ext cx="72183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F2303"/>
                </a:solidFill>
              </a:rPr>
              <a:t>Kalite</a:t>
            </a:r>
            <a:r>
              <a:rPr lang="en-US" sz="2400" dirty="0">
                <a:solidFill>
                  <a:srgbClr val="0F2303"/>
                </a:solidFill>
              </a:rPr>
              <a:t> </a:t>
            </a:r>
            <a:r>
              <a:rPr lang="en-US" sz="2400" dirty="0" err="1">
                <a:solidFill>
                  <a:srgbClr val="0F2303"/>
                </a:solidFill>
              </a:rPr>
              <a:t>süreçlerinde</a:t>
            </a:r>
            <a:r>
              <a:rPr lang="en-US" sz="2400" dirty="0">
                <a:solidFill>
                  <a:srgbClr val="0F2303"/>
                </a:solidFill>
              </a:rPr>
              <a:t> </a:t>
            </a:r>
            <a:r>
              <a:rPr lang="en-US" sz="2400" dirty="0" err="1">
                <a:solidFill>
                  <a:srgbClr val="0F2303"/>
                </a:solidFill>
              </a:rPr>
              <a:t>gerekli</a:t>
            </a:r>
            <a:r>
              <a:rPr lang="en-US" sz="2400" dirty="0">
                <a:solidFill>
                  <a:srgbClr val="0F2303"/>
                </a:solidFill>
              </a:rPr>
              <a:t> </a:t>
            </a:r>
            <a:r>
              <a:rPr lang="en-US" sz="2400" dirty="0" err="1">
                <a:solidFill>
                  <a:srgbClr val="0F2303"/>
                </a:solidFill>
              </a:rPr>
              <a:t>olan</a:t>
            </a:r>
            <a:r>
              <a:rPr lang="en-US" sz="2400" dirty="0">
                <a:solidFill>
                  <a:srgbClr val="0F2303"/>
                </a:solidFill>
              </a:rPr>
              <a:t> </a:t>
            </a:r>
            <a:r>
              <a:rPr lang="en-US" sz="2400" dirty="0" err="1">
                <a:solidFill>
                  <a:srgbClr val="0F2303"/>
                </a:solidFill>
              </a:rPr>
              <a:t>bölüm</a:t>
            </a:r>
            <a:r>
              <a:rPr lang="en-US" sz="2400" dirty="0">
                <a:solidFill>
                  <a:srgbClr val="0F2303"/>
                </a:solidFill>
              </a:rPr>
              <a:t> </a:t>
            </a:r>
            <a:r>
              <a:rPr lang="en-US" sz="2400" dirty="0" err="1">
                <a:solidFill>
                  <a:srgbClr val="0F2303"/>
                </a:solidFill>
              </a:rPr>
              <a:t>akademisyenlerimizin</a:t>
            </a:r>
            <a:r>
              <a:rPr lang="en-US" sz="2400" dirty="0">
                <a:solidFill>
                  <a:srgbClr val="0F2303"/>
                </a:solidFill>
              </a:rPr>
              <a:t> </a:t>
            </a:r>
            <a:r>
              <a:rPr lang="en-US" sz="2400" dirty="0" err="1">
                <a:solidFill>
                  <a:srgbClr val="0F2303"/>
                </a:solidFill>
              </a:rPr>
              <a:t>makale</a:t>
            </a:r>
            <a:r>
              <a:rPr lang="en-US" sz="2400" dirty="0">
                <a:solidFill>
                  <a:srgbClr val="0F2303"/>
                </a:solidFill>
              </a:rPr>
              <a:t>, </a:t>
            </a:r>
            <a:r>
              <a:rPr lang="en-US" sz="2400" dirty="0" err="1">
                <a:solidFill>
                  <a:srgbClr val="0F2303"/>
                </a:solidFill>
              </a:rPr>
              <a:t>kitap</a:t>
            </a:r>
            <a:r>
              <a:rPr lang="en-US" sz="2400" dirty="0">
                <a:solidFill>
                  <a:srgbClr val="0F2303"/>
                </a:solidFill>
              </a:rPr>
              <a:t> </a:t>
            </a:r>
            <a:r>
              <a:rPr lang="en-US" sz="2400" dirty="0" err="1">
                <a:solidFill>
                  <a:srgbClr val="0F2303"/>
                </a:solidFill>
              </a:rPr>
              <a:t>bölümü</a:t>
            </a:r>
            <a:r>
              <a:rPr lang="en-US" sz="2400" dirty="0">
                <a:solidFill>
                  <a:srgbClr val="0F2303"/>
                </a:solidFill>
              </a:rPr>
              <a:t>, </a:t>
            </a:r>
            <a:r>
              <a:rPr lang="en-US" sz="2400" dirty="0" err="1">
                <a:solidFill>
                  <a:srgbClr val="0F2303"/>
                </a:solidFill>
              </a:rPr>
              <a:t>proje</a:t>
            </a:r>
            <a:r>
              <a:rPr lang="en-US" sz="2400" dirty="0">
                <a:solidFill>
                  <a:srgbClr val="0F2303"/>
                </a:solidFill>
              </a:rPr>
              <a:t>, patent… </a:t>
            </a:r>
            <a:r>
              <a:rPr lang="en-US" sz="2400" dirty="0" err="1">
                <a:solidFill>
                  <a:srgbClr val="0F2303"/>
                </a:solidFill>
              </a:rPr>
              <a:t>gibi</a:t>
            </a:r>
            <a:r>
              <a:rPr lang="en-US" sz="2400" dirty="0">
                <a:solidFill>
                  <a:srgbClr val="0F2303"/>
                </a:solidFill>
              </a:rPr>
              <a:t> </a:t>
            </a:r>
            <a:r>
              <a:rPr lang="en-US" sz="2400" dirty="0" err="1">
                <a:solidFill>
                  <a:srgbClr val="0F2303"/>
                </a:solidFill>
              </a:rPr>
              <a:t>verilerin</a:t>
            </a:r>
            <a:r>
              <a:rPr lang="en-US" sz="2400" dirty="0">
                <a:solidFill>
                  <a:srgbClr val="0F2303"/>
                </a:solidFill>
              </a:rPr>
              <a:t> online </a:t>
            </a:r>
            <a:r>
              <a:rPr lang="en-US" sz="2400" dirty="0" err="1">
                <a:solidFill>
                  <a:srgbClr val="0F2303"/>
                </a:solidFill>
              </a:rPr>
              <a:t>sistemde</a:t>
            </a:r>
            <a:r>
              <a:rPr lang="en-US" sz="2400" dirty="0">
                <a:solidFill>
                  <a:srgbClr val="0F2303"/>
                </a:solidFill>
              </a:rPr>
              <a:t> </a:t>
            </a:r>
            <a:r>
              <a:rPr lang="en-US" sz="2400" dirty="0" err="1">
                <a:solidFill>
                  <a:srgbClr val="0F2303"/>
                </a:solidFill>
              </a:rPr>
              <a:t>toplanması</a:t>
            </a:r>
            <a:r>
              <a:rPr lang="en-US" sz="2400" dirty="0">
                <a:solidFill>
                  <a:srgbClr val="0F2303"/>
                </a:solidFill>
              </a:rPr>
              <a:t> </a:t>
            </a:r>
            <a:r>
              <a:rPr lang="en-US" sz="2400" dirty="0" err="1">
                <a:solidFill>
                  <a:srgbClr val="0F2303"/>
                </a:solidFill>
              </a:rPr>
              <a:t>ve</a:t>
            </a:r>
            <a:r>
              <a:rPr lang="en-US" sz="2400" dirty="0">
                <a:solidFill>
                  <a:srgbClr val="0F2303"/>
                </a:solidFill>
              </a:rPr>
              <a:t> </a:t>
            </a:r>
            <a:r>
              <a:rPr lang="en-US" sz="2400" dirty="0" err="1">
                <a:solidFill>
                  <a:srgbClr val="0F2303"/>
                </a:solidFill>
              </a:rPr>
              <a:t>girişlerin</a:t>
            </a:r>
            <a:r>
              <a:rPr lang="en-US" sz="2400" dirty="0">
                <a:solidFill>
                  <a:srgbClr val="0F2303"/>
                </a:solidFill>
              </a:rPr>
              <a:t> </a:t>
            </a:r>
            <a:r>
              <a:rPr lang="en-US" sz="2400" dirty="0" err="1">
                <a:solidFill>
                  <a:srgbClr val="0F2303"/>
                </a:solidFill>
              </a:rPr>
              <a:t>akademisyenler</a:t>
            </a:r>
            <a:r>
              <a:rPr lang="en-US" sz="2400" dirty="0">
                <a:solidFill>
                  <a:srgbClr val="0F2303"/>
                </a:solidFill>
              </a:rPr>
              <a:t> </a:t>
            </a:r>
            <a:r>
              <a:rPr lang="en-US" sz="2400" dirty="0" err="1">
                <a:solidFill>
                  <a:srgbClr val="0F2303"/>
                </a:solidFill>
              </a:rPr>
              <a:t>tarafından</a:t>
            </a:r>
            <a:r>
              <a:rPr lang="en-US" sz="2400" dirty="0">
                <a:solidFill>
                  <a:srgbClr val="0F2303"/>
                </a:solidFill>
              </a:rPr>
              <a:t> </a:t>
            </a:r>
            <a:r>
              <a:rPr lang="en-US" sz="2400" dirty="0" err="1">
                <a:solidFill>
                  <a:srgbClr val="0F2303"/>
                </a:solidFill>
              </a:rPr>
              <a:t>yapılması</a:t>
            </a:r>
            <a:r>
              <a:rPr lang="en-US" sz="2400" dirty="0">
                <a:solidFill>
                  <a:srgbClr val="0F2303"/>
                </a:solidFill>
              </a:rPr>
              <a:t>. Bu </a:t>
            </a:r>
            <a:r>
              <a:rPr lang="en-US" sz="2400" dirty="0" err="1">
                <a:solidFill>
                  <a:srgbClr val="0F2303"/>
                </a:solidFill>
              </a:rPr>
              <a:t>bilgilerin</a:t>
            </a:r>
            <a:r>
              <a:rPr lang="en-US" sz="2400" dirty="0">
                <a:solidFill>
                  <a:srgbClr val="0F2303"/>
                </a:solidFill>
              </a:rPr>
              <a:t> t</a:t>
            </a:r>
            <a:r>
              <a:rPr lang="en-TR" sz="2400" dirty="0">
                <a:solidFill>
                  <a:srgbClr val="0F2303"/>
                </a:solidFill>
              </a:rPr>
              <a:t>ek bir merkezde toplanması iş gücü açısından verimlilik yaratacaktır.</a:t>
            </a:r>
          </a:p>
        </p:txBody>
      </p:sp>
    </p:spTree>
    <p:extLst>
      <p:ext uri="{BB962C8B-B14F-4D97-AF65-F5344CB8AC3E}">
        <p14:creationId xmlns:p14="http://schemas.microsoft.com/office/powerpoint/2010/main" val="234024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71D4A1E5-060A-49D3-A943-BEC00AFE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190811"/>
              </p:ext>
            </p:extLst>
          </p:nvPr>
        </p:nvGraphicFramePr>
        <p:xfrm>
          <a:off x="2076429" y="1288031"/>
          <a:ext cx="4897516" cy="5231359"/>
        </p:xfrm>
        <a:graphic>
          <a:graphicData uri="http://schemas.openxmlformats.org/drawingml/2006/table">
            <a:tbl>
              <a:tblPr/>
              <a:tblGrid>
                <a:gridCol w="1016307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286987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297111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297111">
                  <a:extLst>
                    <a:ext uri="{9D8B030D-6E8A-4147-A177-3AD203B41FA5}">
                      <a16:colId xmlns:a16="http://schemas.microsoft.com/office/drawing/2014/main" val="588152821"/>
                    </a:ext>
                  </a:extLst>
                </a:gridCol>
              </a:tblGrid>
              <a:tr h="563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ZAYIF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FIRSATLAR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9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0074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43128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61676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96659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23BD0E4-D597-7F4B-AC95-82005C36F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168" y="1060766"/>
            <a:ext cx="6729663" cy="564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8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33686" y="162251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 - 1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31" y="364269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o 9">
            <a:extLst>
              <a:ext uri="{FF2B5EF4-FFF2-40B4-BE49-F238E27FC236}">
                <a16:creationId xmlns:a16="http://schemas.microsoft.com/office/drawing/2014/main" id="{08715790-5E96-AC46-9C56-BA93E1F49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806030"/>
              </p:ext>
            </p:extLst>
          </p:nvPr>
        </p:nvGraphicFramePr>
        <p:xfrm>
          <a:off x="0" y="941891"/>
          <a:ext cx="9144000" cy="600312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38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7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014">
                <a:tc>
                  <a:txBody>
                    <a:bodyPr/>
                    <a:lstStyle/>
                    <a:p>
                      <a:r>
                        <a:rPr lang="tr-TR" dirty="0"/>
                        <a:t>Paydaş</a:t>
                      </a:r>
                      <a:r>
                        <a:rPr lang="tr-TR" baseline="0" dirty="0"/>
                        <a:t>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Paydaş Beklentisi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Karşılanma</a:t>
                      </a:r>
                      <a:r>
                        <a:rPr lang="tr-TR" baseline="0" dirty="0"/>
                        <a:t> Durumu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5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Rektörlük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Mevzuata Uyum, Akademik Başarı-Öğrenci Memnuniyeti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Akademik başarı ve öğrenci memnuniyeti hedeflerine ulaşıldı.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5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Dekanlık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Mevzuata Uyum, Akademik Başarı-Öğrenci Memnuniyeti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Akademik başarı ve öğrenci memnuniyeti hedeflerine ulaşıldı.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750819"/>
                  </a:ext>
                </a:extLst>
              </a:tr>
              <a:tr h="59904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Bölüm Akademik Personeli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 Başarısı-Akademik Çalışmalar İçin Destek-Güçlü İletişim ve Empati-Kurumsal Yapı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Akademik başarı hedefine ulaşıldı. Bir şikayet alınmadı.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91628"/>
                  </a:ext>
                </a:extLst>
              </a:tr>
              <a:tr h="32084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İdari Personel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Güçlü İletişim ve Kurumsal Yapı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Şikayet alınmadı.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248360"/>
                  </a:ext>
                </a:extLst>
              </a:tr>
              <a:tr h="6695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YÖK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Mevzuata Uyum, Eğitim ve Akademik Başarı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Akademik başarı hedefine ulaşıldı. Denetimde bir sorun görülmedi.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240322"/>
                  </a:ext>
                </a:extLst>
              </a:tr>
              <a:tr h="6695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Devam Eden Öğrenci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Kaliteli Eğitim, Kariyer Planlama, Güçlü İletişim ve Kurumsal Yapı, Akademik çalışma ortaklığı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Akademik başarı ve öğrenci memnuniyeti hedeflerine ulaşıldı.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627900"/>
                  </a:ext>
                </a:extLst>
              </a:tr>
              <a:tr h="47124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Mezun Öğrenci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Etkin İletişim,Kariyer Planlaması,Marka Değeri Artışı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Şikayet alınmadı.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851804"/>
                  </a:ext>
                </a:extLst>
              </a:tr>
              <a:tr h="32084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Potansiyel Öğrenci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Etkin İletişim, Meslek Tanıtımı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Şikayet alınmadı.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962012"/>
                  </a:ext>
                </a:extLst>
              </a:tr>
              <a:tr h="47124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Diğer Üniversiteler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Sürdürülebilir Bilgi Paylaşımı,  Etkin İletişim, Ortak Projeler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Ortak projeler yapılıyor.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324572"/>
                  </a:ext>
                </a:extLst>
              </a:tr>
              <a:tr h="7045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Ulusal Uluslararası Destek Kuruluşları (TÜBİTAK vb.)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Projeler Üretilerek Bilimin Geliştirilmesi ve Yaygınlaştırılması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Kabul edilen ve başvuru aşamasında projelerimiz mevcut.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174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836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dmin.antalya.edu.tr/files/139/abu-logo-tr-yatay.png">
            <a:extLst>
              <a:ext uri="{FF2B5EF4-FFF2-40B4-BE49-F238E27FC236}">
                <a16:creationId xmlns:a16="http://schemas.microsoft.com/office/drawing/2014/main" id="{F51CEF8B-F74E-514B-9E51-1B34C4C47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31" y="364269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F01F43-0FC2-8840-89DE-7E2493E4ED42}"/>
              </a:ext>
            </a:extLst>
          </p:cNvPr>
          <p:cNvSpPr/>
          <p:nvPr/>
        </p:nvSpPr>
        <p:spPr>
          <a:xfrm>
            <a:off x="2447365" y="263260"/>
            <a:ext cx="4249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</a:t>
            </a:r>
            <a:r>
              <a:rPr lang="tr-TR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BEKLENTİLERİ</a:t>
            </a:r>
            <a:r>
              <a:rPr lang="tr-TR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</a:t>
            </a:r>
          </a:p>
        </p:txBody>
      </p:sp>
      <p:graphicFrame>
        <p:nvGraphicFramePr>
          <p:cNvPr id="8" name="Tablo 9">
            <a:extLst>
              <a:ext uri="{FF2B5EF4-FFF2-40B4-BE49-F238E27FC236}">
                <a16:creationId xmlns:a16="http://schemas.microsoft.com/office/drawing/2014/main" id="{275345BA-9832-E448-9C2C-379E8D22F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923615"/>
              </p:ext>
            </p:extLst>
          </p:nvPr>
        </p:nvGraphicFramePr>
        <p:xfrm>
          <a:off x="0" y="957430"/>
          <a:ext cx="9144000" cy="590056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38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7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484">
                <a:tc>
                  <a:txBody>
                    <a:bodyPr/>
                    <a:lstStyle/>
                    <a:p>
                      <a:r>
                        <a:rPr lang="tr-TR" dirty="0"/>
                        <a:t>Paydaş</a:t>
                      </a:r>
                      <a:r>
                        <a:rPr lang="tr-TR" baseline="0" dirty="0"/>
                        <a:t>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Paydaş Beklentisi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Karşılanma</a:t>
                      </a:r>
                      <a:r>
                        <a:rPr lang="tr-TR" baseline="0" dirty="0"/>
                        <a:t> Durumu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93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 Velileri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Kaliteli Eğitim, Sosyal İmkanlar, Kariyer Planlama, Güçlü İletişim ve Kurumsal Yapı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 memnuniyeti hedeflerine ulaşıldı.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93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AOSB/ATSO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Sürdürülebilir İşbirliği, Problemlere Bilimsel Çözüm, Nitelikli Mezun ve Stajyer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Şikayet alınmadı. Seminer düzenlendi.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750819"/>
                  </a:ext>
                </a:extLst>
              </a:tr>
              <a:tr h="4783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Bilgisayar Mühendisleri Odası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Bilgisayar Mühendisleri arasında iletişim, seminer vb. işbirlikleri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Şikayet alınmadı.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240322"/>
                  </a:ext>
                </a:extLst>
              </a:tr>
              <a:tr h="75096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 Kulüpleri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 aktivitelerinin oluşturulması, konferans düzenlenmesi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Öğrencilere haftalık konferanslar düzenleniyor. Beş konferans ve </a:t>
                      </a:r>
                      <a:r>
                        <a:rPr lang="tr-TR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CodeClub</a:t>
                      </a:r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etkinlikleri düzenlendi.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627900"/>
                  </a:ext>
                </a:extLst>
              </a:tr>
              <a:tr h="53193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Fakültenin Diğer Bölümleri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Ders ve Akademik Çalışmalar İçin Destek-Güçlü İletişim ve Empati-Kurumsal Yapı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Güçlü iletişim, birlikte çalışmalar yapıldı.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962012"/>
                  </a:ext>
                </a:extLst>
              </a:tr>
              <a:tr h="31290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Hakemli Dergiler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Hakemlik Yayınların Yapılması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Yayınlar ve hakemlikler yapıldı.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324572"/>
                  </a:ext>
                </a:extLst>
              </a:tr>
              <a:tr h="53193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Akdeniz Üniversitesi </a:t>
                      </a:r>
                      <a:r>
                        <a:rPr lang="tr-TR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Teknokenti</a:t>
                      </a:r>
                      <a:endParaRPr lang="tr-T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Stajyer öğrenci verilmesi,  Firmaların kendi tanıtımları için konferanslar düzenlenmesi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Stajyer öğrenciler gönderildi, konferanslar düzenlendi.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174114"/>
                  </a:ext>
                </a:extLst>
              </a:tr>
              <a:tr h="4783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Akreditasyon Kuruluşları (MÜDEK)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Müfredat ve ders standartlarının oluşturulması - akreditasyon belgelerinin edinilmesi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Ortak projeler yapılıyor.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909545"/>
                  </a:ext>
                </a:extLst>
              </a:tr>
              <a:tr h="53193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Google Developers </a:t>
                      </a:r>
                      <a:r>
                        <a:rPr lang="tr-TR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Group</a:t>
                      </a:r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Antalya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 ve Sektör aktivitelerinin oluşturulması, konferans düzenlenmesi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 aktiviteleri oluşturuldu, konferans düzenlendi.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175696"/>
                  </a:ext>
                </a:extLst>
              </a:tr>
              <a:tr h="53193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Uluslararası Meslek Örgütleri (IEEE,ACM,ISCB)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Akademik çalışmalar, konferanslar ve seminerler düzenlenmesi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Akademik çalışmalar, konferanslar ve seminerler düzenlenmesi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743346"/>
                  </a:ext>
                </a:extLst>
              </a:tr>
              <a:tr h="31290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YÖKAK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YÖK’ün belirlediği kalite süreçlerinin yapılması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ISO 9001:2015 takip ediliyor.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389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75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471160" y="761596"/>
            <a:ext cx="8201679" cy="58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ve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(FİZİKİ, MALZEME, TEÇHİZAT, EKİPMAN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" y="332656"/>
            <a:ext cx="1607689" cy="4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8304B644-425E-4186-B593-E25613CE9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976078"/>
              </p:ext>
            </p:extLst>
          </p:nvPr>
        </p:nvGraphicFramePr>
        <p:xfrm>
          <a:off x="1278395" y="1400927"/>
          <a:ext cx="6660749" cy="2537349"/>
        </p:xfrm>
        <a:graphic>
          <a:graphicData uri="http://schemas.openxmlformats.org/drawingml/2006/table">
            <a:tbl>
              <a:tblPr/>
              <a:tblGrid>
                <a:gridCol w="1267281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340459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351003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351003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351003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16256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75059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Yazılım Mühendisliği Uygulama Laboratuvarı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Bilgisayar Mühendisliği</a:t>
                      </a:r>
                    </a:p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YÖK Asgari Koşulları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131189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Mantık Tasarımı, Dijital Sistemleri, Gömülü Sistemler, Mikro denetleyiciler Uygulama Laboratuvarı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Bilgisayar Mühendisliği</a:t>
                      </a:r>
                    </a:p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YÖK Asgari Koşulları</a:t>
                      </a:r>
                    </a:p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94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789470" y="157316"/>
            <a:ext cx="5869859" cy="1079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ve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(İŞ GÜCÜ-İNSAN KAYNAĞI)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8" y="304675"/>
            <a:ext cx="1690292" cy="3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0F23ED71-2D0A-4A91-BB06-5711D1600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131121"/>
              </p:ext>
            </p:extLst>
          </p:nvPr>
        </p:nvGraphicFramePr>
        <p:xfrm>
          <a:off x="1707109" y="1384250"/>
          <a:ext cx="5472441" cy="1632614"/>
        </p:xfrm>
        <a:graphic>
          <a:graphicData uri="http://schemas.openxmlformats.org/drawingml/2006/table">
            <a:tbl>
              <a:tblPr/>
              <a:tblGrid>
                <a:gridCol w="1122152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033053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563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Öğretim Üyesi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Bilgisayar Mühendisliği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Öğrencilere donanım alanında eğitim verilmesi 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38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ve AKSİYON 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533891"/>
              </p:ext>
            </p:extLst>
          </p:nvPr>
        </p:nvGraphicFramePr>
        <p:xfrm>
          <a:off x="470388" y="1841377"/>
          <a:ext cx="8203223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772579B-807C-7A42-BAA5-6B8190FA9344}"/>
              </a:ext>
            </a:extLst>
          </p:cNvPr>
          <p:cNvSpPr txBox="1"/>
          <p:nvPr/>
        </p:nvSpPr>
        <p:spPr>
          <a:xfrm>
            <a:off x="470388" y="3609780"/>
            <a:ext cx="331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dirty="0">
                <a:solidFill>
                  <a:srgbClr val="0F2303"/>
                </a:solidFill>
              </a:rPr>
              <a:t>Skoru yüksek olan riskimiz yoktur.</a:t>
            </a:r>
          </a:p>
        </p:txBody>
      </p:sp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Grafik 8">
            <a:extLst>
              <a:ext uri="{FF2B5EF4-FFF2-40B4-BE49-F238E27FC236}">
                <a16:creationId xmlns:a16="http://schemas.microsoft.com/office/drawing/2014/main" id="{9DC3CEA2-19D4-A447-A14B-C75DD700AE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243111"/>
              </p:ext>
            </p:extLst>
          </p:nvPr>
        </p:nvGraphicFramePr>
        <p:xfrm>
          <a:off x="251520" y="1420008"/>
          <a:ext cx="8911208" cy="5437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6700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Özel 2">
      <a:dk1>
        <a:srgbClr val="8AD0D5"/>
      </a:dk1>
      <a:lt1>
        <a:sysClr val="window" lastClr="FFFFFF"/>
      </a:lt1>
      <a:dk2>
        <a:srgbClr val="1E5155"/>
      </a:dk2>
      <a:lt2>
        <a:srgbClr val="BFBFBF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1516</TotalTime>
  <Words>1473</Words>
  <Application>Microsoft Macintosh PowerPoint</Application>
  <PresentationFormat>On-screen Show (4:3)</PresentationFormat>
  <Paragraphs>277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Helvetica Neue</vt:lpstr>
      <vt:lpstr>Wingdings 3</vt:lpstr>
      <vt:lpstr>İyon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YILI  YGG SUNUMU  MEZUNLAR OFİSİ ve KARİYER GELİŞTİRME KOORDİNATÖRLÜĞÜ SÜRECİ  30/12/2019</dc:title>
  <dc:creator>Ali Engin DORUM</dc:creator>
  <cp:lastModifiedBy>Anıl</cp:lastModifiedBy>
  <cp:revision>65</cp:revision>
  <dcterms:created xsi:type="dcterms:W3CDTF">2020-01-20T10:44:30Z</dcterms:created>
  <dcterms:modified xsi:type="dcterms:W3CDTF">2022-02-18T10:03:51Z</dcterms:modified>
</cp:coreProperties>
</file>