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88" r:id="rId3"/>
    <p:sldId id="347" r:id="rId4"/>
    <p:sldId id="366" r:id="rId5"/>
    <p:sldId id="346" r:id="rId6"/>
    <p:sldId id="367" r:id="rId7"/>
    <p:sldId id="320" r:id="rId8"/>
    <p:sldId id="373" r:id="rId9"/>
    <p:sldId id="370" r:id="rId10"/>
    <p:sldId id="371" r:id="rId11"/>
    <p:sldId id="363" r:id="rId12"/>
    <p:sldId id="364" r:id="rId13"/>
    <p:sldId id="285" r:id="rId14"/>
    <p:sldId id="374" r:id="rId15"/>
    <p:sldId id="375" r:id="rId16"/>
    <p:sldId id="353" r:id="rId17"/>
    <p:sldId id="376" r:id="rId18"/>
    <p:sldId id="382" r:id="rId19"/>
    <p:sldId id="358" r:id="rId20"/>
    <p:sldId id="378" r:id="rId21"/>
    <p:sldId id="380" r:id="rId22"/>
    <p:sldId id="352" r:id="rId23"/>
    <p:sldId id="357" r:id="rId24"/>
    <p:sldId id="304" r:id="rId25"/>
    <p:sldId id="359" r:id="rId26"/>
    <p:sldId id="360" r:id="rId27"/>
    <p:sldId id="361" r:id="rId28"/>
    <p:sldId id="362" r:id="rId29"/>
    <p:sldId id="278"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66"/>
            <p14:sldId id="346"/>
            <p14:sldId id="367"/>
            <p14:sldId id="320"/>
            <p14:sldId id="373"/>
            <p14:sldId id="370"/>
            <p14:sldId id="371"/>
            <p14:sldId id="363"/>
            <p14:sldId id="364"/>
            <p14:sldId id="285"/>
            <p14:sldId id="374"/>
            <p14:sldId id="375"/>
            <p14:sldId id="353"/>
            <p14:sldId id="376"/>
            <p14:sldId id="382"/>
            <p14:sldId id="358"/>
            <p14:sldId id="378"/>
            <p14:sldId id="380"/>
            <p14:sldId id="352"/>
            <p14:sldId id="357"/>
            <p14:sldId id="304"/>
            <p14:sldId id="359"/>
            <p14:sldId id="360"/>
            <p14:sldId id="361"/>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626"/>
    <a:srgbClr val="E626AF"/>
    <a:srgbClr val="0C0D0D"/>
    <a:srgbClr val="0F2303"/>
    <a:srgbClr val="7AEE32"/>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82" d="100"/>
          <a:sy n="82" d="100"/>
        </p:scale>
        <p:origin x="1277"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rgbClr val="001626"/>
                </a:solidFill>
                <a:latin typeface="+mn-lt"/>
                <a:ea typeface="+mn-ea"/>
                <a:cs typeface="+mn-cs"/>
              </a:defRPr>
            </a:pPr>
            <a:r>
              <a:rPr lang="tr-TR" dirty="0">
                <a:solidFill>
                  <a:srgbClr val="001626"/>
                </a:solidFill>
              </a:rPr>
              <a:t>2021-2022 Güz Ders Memnuniyet Oranı</a:t>
            </a:r>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rgbClr val="001626"/>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Hedeflenen</c:v>
                </c:pt>
              </c:strCache>
            </c:strRef>
          </c:tx>
          <c:spPr>
            <a:solidFill>
              <a:schemeClr val="accent1"/>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1626"/>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Sayfa1!$A$2:$A$7</c:f>
              <c:strCache>
                <c:ptCount val="6"/>
                <c:pt idx="0">
                  <c:v>BES 101</c:v>
                </c:pt>
                <c:pt idx="1">
                  <c:v>BES 103</c:v>
                </c:pt>
                <c:pt idx="2">
                  <c:v>BES 105</c:v>
                </c:pt>
                <c:pt idx="3">
                  <c:v>BES 107 </c:v>
                </c:pt>
                <c:pt idx="4">
                  <c:v>BES 109</c:v>
                </c:pt>
                <c:pt idx="5">
                  <c:v>BES 111</c:v>
                </c:pt>
              </c:strCache>
            </c:strRef>
          </c:cat>
          <c:val>
            <c:numRef>
              <c:f>Sayfa1!$B$2:$B$7</c:f>
              <c:numCache>
                <c:formatCode>General</c:formatCode>
                <c:ptCount val="6"/>
                <c:pt idx="0">
                  <c:v>80</c:v>
                </c:pt>
                <c:pt idx="1">
                  <c:v>80</c:v>
                </c:pt>
                <c:pt idx="2">
                  <c:v>80</c:v>
                </c:pt>
                <c:pt idx="3">
                  <c:v>80</c:v>
                </c:pt>
                <c:pt idx="4">
                  <c:v>80</c:v>
                </c:pt>
                <c:pt idx="5">
                  <c:v>80</c:v>
                </c:pt>
              </c:numCache>
            </c:numRef>
          </c:val>
          <c:extLst>
            <c:ext xmlns:c16="http://schemas.microsoft.com/office/drawing/2014/chart" uri="{C3380CC4-5D6E-409C-BE32-E72D297353CC}">
              <c16:uniqueId val="{00000000-052C-4392-BA6E-37B6E6F55D90}"/>
            </c:ext>
          </c:extLst>
        </c:ser>
        <c:ser>
          <c:idx val="1"/>
          <c:order val="1"/>
          <c:tx>
            <c:strRef>
              <c:f>Sayfa1!$C$1</c:f>
              <c:strCache>
                <c:ptCount val="1"/>
                <c:pt idx="0">
                  <c:v>Gerçekleşen</c:v>
                </c:pt>
              </c:strCache>
            </c:strRef>
          </c:tx>
          <c:spPr>
            <a:solidFill>
              <a:schemeClr val="accent2"/>
            </a:solidFill>
            <a:ln w="9525" cap="flat" cmpd="sng" algn="ctr">
              <a:solidFill>
                <a:schemeClr val="accent2">
                  <a:shade val="95000"/>
                </a:schemeClr>
              </a:solidFill>
              <a:round/>
            </a:ln>
            <a:effectLst/>
          </c:spPr>
          <c:invertIfNegative val="0"/>
          <c:dLbls>
            <c:dLbl>
              <c:idx val="0"/>
              <c:layout>
                <c:manualLayout>
                  <c:x val="-4.1666666666666475E-3"/>
                  <c:y val="-1.56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0B8-4C69-8BCC-6487B5D6873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1626"/>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Sayfa1!$A$2:$A$7</c:f>
              <c:strCache>
                <c:ptCount val="6"/>
                <c:pt idx="0">
                  <c:v>BES 101</c:v>
                </c:pt>
                <c:pt idx="1">
                  <c:v>BES 103</c:v>
                </c:pt>
                <c:pt idx="2">
                  <c:v>BES 105</c:v>
                </c:pt>
                <c:pt idx="3">
                  <c:v>BES 107 </c:v>
                </c:pt>
                <c:pt idx="4">
                  <c:v>BES 109</c:v>
                </c:pt>
                <c:pt idx="5">
                  <c:v>BES 111</c:v>
                </c:pt>
              </c:strCache>
            </c:strRef>
          </c:cat>
          <c:val>
            <c:numRef>
              <c:f>Sayfa1!$C$2:$C$7</c:f>
              <c:numCache>
                <c:formatCode>General</c:formatCode>
                <c:ptCount val="6"/>
                <c:pt idx="0">
                  <c:v>94.2</c:v>
                </c:pt>
                <c:pt idx="1">
                  <c:v>95.6</c:v>
                </c:pt>
                <c:pt idx="2">
                  <c:v>95.6</c:v>
                </c:pt>
                <c:pt idx="3">
                  <c:v>94.4</c:v>
                </c:pt>
                <c:pt idx="4">
                  <c:v>96.1</c:v>
                </c:pt>
                <c:pt idx="5">
                  <c:v>94.4</c:v>
                </c:pt>
              </c:numCache>
            </c:numRef>
          </c:val>
          <c:extLst>
            <c:ext xmlns:c16="http://schemas.microsoft.com/office/drawing/2014/chart" uri="{C3380CC4-5D6E-409C-BE32-E72D297353CC}">
              <c16:uniqueId val="{00000001-052C-4392-BA6E-37B6E6F55D90}"/>
            </c:ext>
          </c:extLst>
        </c:ser>
        <c:dLbls>
          <c:dLblPos val="outEnd"/>
          <c:showLegendKey val="0"/>
          <c:showVal val="1"/>
          <c:showCatName val="0"/>
          <c:showSerName val="0"/>
          <c:showPercent val="0"/>
          <c:showBubbleSize val="0"/>
        </c:dLbls>
        <c:gapWidth val="100"/>
        <c:overlap val="-24"/>
        <c:axId val="549110192"/>
        <c:axId val="549104616"/>
      </c:barChart>
      <c:catAx>
        <c:axId val="549110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1626"/>
                </a:solidFill>
                <a:latin typeface="+mn-lt"/>
                <a:ea typeface="+mn-ea"/>
                <a:cs typeface="+mn-cs"/>
              </a:defRPr>
            </a:pPr>
            <a:endParaRPr lang="tr-TR"/>
          </a:p>
        </c:txPr>
        <c:crossAx val="549104616"/>
        <c:crosses val="autoZero"/>
        <c:auto val="1"/>
        <c:lblAlgn val="ctr"/>
        <c:lblOffset val="100"/>
        <c:noMultiLvlLbl val="0"/>
      </c:catAx>
      <c:valAx>
        <c:axId val="54910461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1626"/>
                </a:solidFill>
                <a:latin typeface="+mn-lt"/>
                <a:ea typeface="+mn-ea"/>
                <a:cs typeface="+mn-cs"/>
              </a:defRPr>
            </a:pPr>
            <a:endParaRPr lang="tr-TR"/>
          </a:p>
        </c:txPr>
        <c:crossAx val="549110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01626"/>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rgbClr val="001626"/>
                </a:solidFill>
                <a:latin typeface="+mn-lt"/>
                <a:ea typeface="+mn-ea"/>
                <a:cs typeface="+mn-cs"/>
              </a:defRPr>
            </a:pPr>
            <a:r>
              <a:rPr lang="tr-TR" dirty="0">
                <a:solidFill>
                  <a:srgbClr val="001626"/>
                </a:solidFill>
              </a:rPr>
              <a:t>2021-2022 Güz Akademisyen Memnuniyet Oranı</a:t>
            </a:r>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rgbClr val="001626"/>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Hedeflenen</c:v>
                </c:pt>
              </c:strCache>
            </c:strRef>
          </c:tx>
          <c:spPr>
            <a:solidFill>
              <a:schemeClr val="accent1"/>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1626"/>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Sayfa1!$A$2:$A$7</c:f>
              <c:strCache>
                <c:ptCount val="6"/>
                <c:pt idx="0">
                  <c:v>BES 101</c:v>
                </c:pt>
                <c:pt idx="1">
                  <c:v>BES 103</c:v>
                </c:pt>
                <c:pt idx="2">
                  <c:v>BES 105</c:v>
                </c:pt>
                <c:pt idx="3">
                  <c:v>BES 107 </c:v>
                </c:pt>
                <c:pt idx="4">
                  <c:v>BES 109</c:v>
                </c:pt>
                <c:pt idx="5">
                  <c:v>BES 111</c:v>
                </c:pt>
              </c:strCache>
            </c:strRef>
          </c:cat>
          <c:val>
            <c:numRef>
              <c:f>Sayfa1!$B$2:$B$7</c:f>
              <c:numCache>
                <c:formatCode>General</c:formatCode>
                <c:ptCount val="6"/>
                <c:pt idx="0">
                  <c:v>80</c:v>
                </c:pt>
                <c:pt idx="1">
                  <c:v>80</c:v>
                </c:pt>
                <c:pt idx="2">
                  <c:v>80</c:v>
                </c:pt>
                <c:pt idx="3">
                  <c:v>80</c:v>
                </c:pt>
                <c:pt idx="4">
                  <c:v>80</c:v>
                </c:pt>
                <c:pt idx="5">
                  <c:v>80</c:v>
                </c:pt>
              </c:numCache>
            </c:numRef>
          </c:val>
          <c:extLst>
            <c:ext xmlns:c16="http://schemas.microsoft.com/office/drawing/2014/chart" uri="{C3380CC4-5D6E-409C-BE32-E72D297353CC}">
              <c16:uniqueId val="{00000000-E688-4933-8120-681BBE5697E2}"/>
            </c:ext>
          </c:extLst>
        </c:ser>
        <c:ser>
          <c:idx val="1"/>
          <c:order val="1"/>
          <c:tx>
            <c:strRef>
              <c:f>Sayfa1!$C$1</c:f>
              <c:strCache>
                <c:ptCount val="1"/>
                <c:pt idx="0">
                  <c:v>Gerçekleşen</c:v>
                </c:pt>
              </c:strCache>
            </c:strRef>
          </c:tx>
          <c:spPr>
            <a:solidFill>
              <a:schemeClr val="accent2"/>
            </a:solidFill>
            <a:ln w="9525" cap="flat" cmpd="sng" algn="ctr">
              <a:solidFill>
                <a:schemeClr val="accent2">
                  <a:shade val="95000"/>
                </a:schemeClr>
              </a:solidFill>
              <a:round/>
            </a:ln>
            <a:effectLst/>
          </c:spPr>
          <c:invertIfNegative val="0"/>
          <c:dLbls>
            <c:dLbl>
              <c:idx val="0"/>
              <c:layout>
                <c:manualLayout>
                  <c:x val="-4.1666666666666475E-3"/>
                  <c:y val="-1.56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88-4933-8120-681BBE5697E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1626"/>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Sayfa1!$A$2:$A$7</c:f>
              <c:strCache>
                <c:ptCount val="6"/>
                <c:pt idx="0">
                  <c:v>BES 101</c:v>
                </c:pt>
                <c:pt idx="1">
                  <c:v>BES 103</c:v>
                </c:pt>
                <c:pt idx="2">
                  <c:v>BES 105</c:v>
                </c:pt>
                <c:pt idx="3">
                  <c:v>BES 107 </c:v>
                </c:pt>
                <c:pt idx="4">
                  <c:v>BES 109</c:v>
                </c:pt>
                <c:pt idx="5">
                  <c:v>BES 111</c:v>
                </c:pt>
              </c:strCache>
            </c:strRef>
          </c:cat>
          <c:val>
            <c:numRef>
              <c:f>Sayfa1!$C$2:$C$7</c:f>
              <c:numCache>
                <c:formatCode>General</c:formatCode>
                <c:ptCount val="6"/>
                <c:pt idx="0">
                  <c:v>94.8</c:v>
                </c:pt>
                <c:pt idx="1">
                  <c:v>95.2</c:v>
                </c:pt>
                <c:pt idx="2">
                  <c:v>95.8</c:v>
                </c:pt>
                <c:pt idx="3">
                  <c:v>94.9</c:v>
                </c:pt>
                <c:pt idx="4">
                  <c:v>94.3</c:v>
                </c:pt>
                <c:pt idx="5">
                  <c:v>94.3</c:v>
                </c:pt>
              </c:numCache>
            </c:numRef>
          </c:val>
          <c:extLst>
            <c:ext xmlns:c16="http://schemas.microsoft.com/office/drawing/2014/chart" uri="{C3380CC4-5D6E-409C-BE32-E72D297353CC}">
              <c16:uniqueId val="{00000002-E688-4933-8120-681BBE5697E2}"/>
            </c:ext>
          </c:extLst>
        </c:ser>
        <c:dLbls>
          <c:dLblPos val="outEnd"/>
          <c:showLegendKey val="0"/>
          <c:showVal val="1"/>
          <c:showCatName val="0"/>
          <c:showSerName val="0"/>
          <c:showPercent val="0"/>
          <c:showBubbleSize val="0"/>
        </c:dLbls>
        <c:gapWidth val="100"/>
        <c:overlap val="-24"/>
        <c:axId val="549110192"/>
        <c:axId val="549104616"/>
      </c:barChart>
      <c:catAx>
        <c:axId val="549110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1626"/>
                </a:solidFill>
                <a:latin typeface="+mn-lt"/>
                <a:ea typeface="+mn-ea"/>
                <a:cs typeface="+mn-cs"/>
              </a:defRPr>
            </a:pPr>
            <a:endParaRPr lang="tr-TR"/>
          </a:p>
        </c:txPr>
        <c:crossAx val="549104616"/>
        <c:crosses val="autoZero"/>
        <c:auto val="1"/>
        <c:lblAlgn val="ctr"/>
        <c:lblOffset val="100"/>
        <c:noMultiLvlLbl val="0"/>
      </c:catAx>
      <c:valAx>
        <c:axId val="54910461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1626"/>
                </a:solidFill>
                <a:latin typeface="+mn-lt"/>
                <a:ea typeface="+mn-ea"/>
                <a:cs typeface="+mn-cs"/>
              </a:defRPr>
            </a:pPr>
            <a:endParaRPr lang="tr-TR"/>
          </a:p>
        </c:txPr>
        <c:crossAx val="549110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01626"/>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26.04.2022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26.04.2022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26.04.2022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26.04.2022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26.04.2022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26.04.2022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26.04.2022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26.04.2022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26.04.2022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26.04.2022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26.04.2022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26.04.2022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80346" y="5636567"/>
            <a:ext cx="7836310" cy="769441"/>
          </a:xfrm>
          <a:prstGeom prst="rect">
            <a:avLst/>
          </a:prstGeom>
          <a:noFill/>
        </p:spPr>
        <p:txBody>
          <a:bodyPr wrap="square" rtlCol="0">
            <a:spAutoFit/>
          </a:bodyPr>
          <a:lstStyle/>
          <a:p>
            <a:pPr algn="ctr"/>
            <a:r>
              <a:rPr lang="tr-TR" sz="2200" b="1" dirty="0">
                <a:solidFill>
                  <a:schemeClr val="accent5">
                    <a:lumMod val="50000"/>
                  </a:schemeClr>
                </a:solidFill>
              </a:rPr>
              <a:t>SAĞLIK BİLİMLERİ FAKÜLTESİ </a:t>
            </a:r>
          </a:p>
          <a:p>
            <a:pPr algn="ctr"/>
            <a:r>
              <a:rPr lang="tr-TR" sz="2200" b="1" dirty="0">
                <a:solidFill>
                  <a:schemeClr val="accent5">
                    <a:lumMod val="50000"/>
                  </a:schemeClr>
                </a:solidFill>
              </a:rPr>
              <a:t>BESLENME VE DİYETETİK BÖLÜMÜ</a:t>
            </a: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2022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10000"/>
              </a:lnSpc>
              <a:spcBef>
                <a:spcPct val="0"/>
              </a:spcBef>
              <a:spcAft>
                <a:spcPts val="60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MEVCUT </a:t>
            </a:r>
            <a:r>
              <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KAYNAK</a:t>
            </a: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LAR ve </a:t>
            </a:r>
            <a:r>
              <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 İHTİYA</a:t>
            </a: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ÇLAR</a:t>
            </a:r>
          </a:p>
          <a:p>
            <a:pPr marL="0" marR="0" lvl="0" indent="0" algn="ctr" defTabSz="914400" rtl="0" eaLnBrk="1" fontAlgn="auto" latinLnBrk="0" hangingPunct="1">
              <a:lnSpc>
                <a:spcPct val="110000"/>
              </a:lnSpc>
              <a:spcBef>
                <a:spcPct val="0"/>
              </a:spcBef>
              <a:spcAft>
                <a:spcPts val="60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(FİZİKİ, MALZEME, TEÇHİZAT, EKİPMAN vb.)</a:t>
            </a:r>
            <a:endPar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7" name="Tablo 66">
            <a:extLst>
              <a:ext uri="{FF2B5EF4-FFF2-40B4-BE49-F238E27FC236}">
                <a16:creationId xmlns:a16="http://schemas.microsoft.com/office/drawing/2014/main" id="{EF8B3213-0FA7-45B3-8136-C81655887C30}"/>
              </a:ext>
            </a:extLst>
          </p:cNvPr>
          <p:cNvGraphicFramePr>
            <a:graphicFrameLocks noGrp="1"/>
          </p:cNvGraphicFramePr>
          <p:nvPr>
            <p:extLst>
              <p:ext uri="{D42A27DB-BD31-4B8C-83A1-F6EECF244321}">
                <p14:modId xmlns:p14="http://schemas.microsoft.com/office/powerpoint/2010/main" val="228815041"/>
              </p:ext>
            </p:extLst>
          </p:nvPr>
        </p:nvGraphicFramePr>
        <p:xfrm>
          <a:off x="256712" y="1989279"/>
          <a:ext cx="4315287" cy="4415117"/>
        </p:xfrm>
        <a:graphic>
          <a:graphicData uri="http://schemas.openxmlformats.org/drawingml/2006/table">
            <a:tbl>
              <a:tblPr/>
              <a:tblGrid>
                <a:gridCol w="1041192">
                  <a:extLst>
                    <a:ext uri="{9D8B030D-6E8A-4147-A177-3AD203B41FA5}">
                      <a16:colId xmlns:a16="http://schemas.microsoft.com/office/drawing/2014/main" val="3918363564"/>
                    </a:ext>
                  </a:extLst>
                </a:gridCol>
                <a:gridCol w="734342">
                  <a:extLst>
                    <a:ext uri="{9D8B030D-6E8A-4147-A177-3AD203B41FA5}">
                      <a16:colId xmlns:a16="http://schemas.microsoft.com/office/drawing/2014/main" val="1683979601"/>
                    </a:ext>
                  </a:extLst>
                </a:gridCol>
                <a:gridCol w="666565">
                  <a:extLst>
                    <a:ext uri="{9D8B030D-6E8A-4147-A177-3AD203B41FA5}">
                      <a16:colId xmlns:a16="http://schemas.microsoft.com/office/drawing/2014/main" val="2592459544"/>
                    </a:ext>
                  </a:extLst>
                </a:gridCol>
                <a:gridCol w="719091">
                  <a:extLst>
                    <a:ext uri="{9D8B030D-6E8A-4147-A177-3AD203B41FA5}">
                      <a16:colId xmlns:a16="http://schemas.microsoft.com/office/drawing/2014/main" val="3383282758"/>
                    </a:ext>
                  </a:extLst>
                </a:gridCol>
                <a:gridCol w="1154097">
                  <a:extLst>
                    <a:ext uri="{9D8B030D-6E8A-4147-A177-3AD203B41FA5}">
                      <a16:colId xmlns:a16="http://schemas.microsoft.com/office/drawing/2014/main" val="494559924"/>
                    </a:ext>
                  </a:extLst>
                </a:gridCol>
              </a:tblGrid>
              <a:tr h="420958">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07173">
                <a:tc>
                  <a:txBody>
                    <a:bodyPr/>
                    <a:lstStyle/>
                    <a:p>
                      <a:pPr algn="ctr" fontAlgn="ctr"/>
                      <a:r>
                        <a:rPr lang="tr-TR" sz="1000" b="0" i="0" u="none" strike="noStrike" dirty="0" err="1">
                          <a:solidFill>
                            <a:srgbClr val="000000"/>
                          </a:solidFill>
                          <a:effectLst/>
                          <a:latin typeface="Calibri" panose="020F0502020204030204" pitchFamily="34" charset="0"/>
                        </a:rPr>
                        <a:t>Segmental</a:t>
                      </a:r>
                      <a:r>
                        <a:rPr lang="tr-TR" sz="1000" b="0" i="0" u="none" strike="noStrike" dirty="0">
                          <a:solidFill>
                            <a:srgbClr val="000000"/>
                          </a:solidFill>
                          <a:effectLst/>
                          <a:latin typeface="Calibri" panose="020F0502020204030204" pitchFamily="34" charset="0"/>
                        </a:rPr>
                        <a:t> Vücut Analiz Cihazı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07173">
                <a:tc>
                  <a:txBody>
                    <a:bodyPr/>
                    <a:lstStyle/>
                    <a:p>
                      <a:pPr algn="ctr" fontAlgn="ctr"/>
                      <a:r>
                        <a:rPr lang="tr-TR" sz="1000" b="0" i="0" u="none" strike="noStrike" dirty="0">
                          <a:solidFill>
                            <a:srgbClr val="000000"/>
                          </a:solidFill>
                          <a:effectLst/>
                          <a:latin typeface="Calibri" panose="020F0502020204030204" pitchFamily="34" charset="0"/>
                        </a:rPr>
                        <a:t>Bazal Metabolizma Hızı Testi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07173">
                <a:tc>
                  <a:txBody>
                    <a:bodyPr/>
                    <a:lstStyle/>
                    <a:p>
                      <a:pPr algn="ctr" fontAlgn="ct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Antropometri</a:t>
                      </a:r>
                      <a:r>
                        <a:rPr lang="tr-TR" sz="1000" b="0" i="0" u="none" strike="noStrike" dirty="0">
                          <a:solidFill>
                            <a:srgbClr val="000000"/>
                          </a:solidFill>
                          <a:effectLst/>
                          <a:latin typeface="Calibri" panose="020F0502020204030204" pitchFamily="34" charset="0"/>
                        </a:rPr>
                        <a:t> Ölçüm Seti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07173">
                <a:tc>
                  <a:txBody>
                    <a:bodyPr/>
                    <a:lstStyle/>
                    <a:p>
                      <a:pPr algn="ctr" fontAlgn="ctr"/>
                      <a:r>
                        <a:rPr lang="tr-TR" sz="1000" b="0" i="0" u="none" strike="noStrike" dirty="0" err="1">
                          <a:solidFill>
                            <a:srgbClr val="000000"/>
                          </a:solidFill>
                          <a:effectLst/>
                          <a:latin typeface="Calibri" panose="020F0502020204030204" pitchFamily="34" charset="0"/>
                        </a:rPr>
                        <a:t>Metabolik</a:t>
                      </a: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Holter</a:t>
                      </a:r>
                      <a:r>
                        <a:rPr lang="tr-TR" sz="10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07173">
                <a:tc>
                  <a:txBody>
                    <a:bodyPr/>
                    <a:lstStyle/>
                    <a:p>
                      <a:pPr algn="ctr" fontAlgn="ct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Handgrip</a:t>
                      </a:r>
                      <a:r>
                        <a:rPr lang="tr-TR" sz="1000" b="0" i="0" u="none" strike="noStrike" dirty="0">
                          <a:solidFill>
                            <a:srgbClr val="000000"/>
                          </a:solidFill>
                          <a:effectLst/>
                          <a:latin typeface="Calibri" panose="020F0502020204030204" pitchFamily="34" charset="0"/>
                        </a:rPr>
                        <a:t> D (Dinamometre)</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07173">
                <a:tc>
                  <a:txBody>
                    <a:bodyPr/>
                    <a:lstStyle/>
                    <a:p>
                      <a:pPr algn="ctr" fontAlgn="ct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İnfantometre</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07173">
                <a:tc>
                  <a:txBody>
                    <a:bodyPr/>
                    <a:lstStyle/>
                    <a:p>
                      <a:pPr algn="ctr" fontAlgn="ctr"/>
                      <a:r>
                        <a:rPr lang="tr-TR" sz="1000" b="0" i="0" u="none" strike="noStrike" dirty="0">
                          <a:solidFill>
                            <a:srgbClr val="000000"/>
                          </a:solidFill>
                          <a:effectLst/>
                          <a:latin typeface="Calibri" panose="020F0502020204030204" pitchFamily="34" charset="0"/>
                        </a:rPr>
                        <a:t>Esnemeyen </a:t>
                      </a:r>
                      <a:r>
                        <a:rPr lang="tr-TR" sz="1000" b="0" i="0" u="none" strike="noStrike" dirty="0" err="1">
                          <a:solidFill>
                            <a:srgbClr val="000000"/>
                          </a:solidFill>
                          <a:effectLst/>
                          <a:latin typeface="Calibri" panose="020F0502020204030204" pitchFamily="34" charset="0"/>
                        </a:rPr>
                        <a:t>Mezur</a:t>
                      </a:r>
                      <a:r>
                        <a:rPr lang="tr-TR" sz="10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07173">
                <a:tc>
                  <a:txBody>
                    <a:bodyPr/>
                    <a:lstStyle/>
                    <a:p>
                      <a:pPr algn="ctr" fontAlgn="ctr"/>
                      <a:r>
                        <a:rPr lang="tr-TR" sz="1000" b="0" i="0" u="none" strike="noStrike" dirty="0" err="1">
                          <a:solidFill>
                            <a:srgbClr val="000000"/>
                          </a:solidFill>
                          <a:effectLst/>
                          <a:latin typeface="Calibri" panose="020F0502020204030204" pitchFamily="34" charset="0"/>
                        </a:rPr>
                        <a:t>Kaliper</a:t>
                      </a:r>
                      <a:r>
                        <a:rPr lang="tr-TR" sz="10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07173">
                <a:tc>
                  <a:txBody>
                    <a:bodyPr/>
                    <a:lstStyle/>
                    <a:p>
                      <a:pPr algn="ctr" fontAlgn="ctr"/>
                      <a:r>
                        <a:rPr lang="tr-TR" sz="1000" b="0" i="0" u="none" strike="noStrike" dirty="0">
                          <a:solidFill>
                            <a:srgbClr val="000000"/>
                          </a:solidFill>
                          <a:effectLst/>
                          <a:latin typeface="Calibri" panose="020F0502020204030204" pitchFamily="34" charset="0"/>
                        </a:rPr>
                        <a:t>Taşınabilir </a:t>
                      </a:r>
                      <a:r>
                        <a:rPr lang="tr-TR" sz="1000" b="0" i="0" u="none" strike="noStrike" dirty="0" err="1">
                          <a:solidFill>
                            <a:srgbClr val="000000"/>
                          </a:solidFill>
                          <a:effectLst/>
                          <a:latin typeface="Calibri" panose="020F0502020204030204" pitchFamily="34" charset="0"/>
                        </a:rPr>
                        <a:t>Stadiometre</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07173">
                <a:tc>
                  <a:txBody>
                    <a:bodyPr/>
                    <a:lstStyle/>
                    <a:p>
                      <a:pPr algn="ctr" fontAlgn="ctr"/>
                      <a:r>
                        <a:rPr lang="tr-TR" sz="1000" b="0" i="0" u="none" strike="noStrike" dirty="0">
                          <a:solidFill>
                            <a:srgbClr val="000000"/>
                          </a:solidFill>
                          <a:effectLst/>
                          <a:latin typeface="Calibri" panose="020F0502020204030204" pitchFamily="34" charset="0"/>
                        </a:rPr>
                        <a:t> Adımsayar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07173">
                <a:tc>
                  <a:txBody>
                    <a:bodyPr/>
                    <a:lstStyle/>
                    <a:p>
                      <a:pPr algn="ctr" fontAlgn="ctr"/>
                      <a:r>
                        <a:rPr lang="tr-TR" sz="1000" b="0" i="0" u="none" strike="noStrike" dirty="0">
                          <a:solidFill>
                            <a:srgbClr val="000000"/>
                          </a:solidFill>
                          <a:effectLst/>
                          <a:latin typeface="Calibri" panose="020F0502020204030204" pitchFamily="34" charset="0"/>
                        </a:rPr>
                        <a:t>Taşınabilir Vücut Yağ </a:t>
                      </a:r>
                      <a:r>
                        <a:rPr lang="tr-TR" sz="1000" b="0" i="0" u="none" strike="noStrike" dirty="0" err="1">
                          <a:solidFill>
                            <a:srgbClr val="000000"/>
                          </a:solidFill>
                          <a:effectLst/>
                          <a:latin typeface="Calibri" panose="020F0502020204030204" pitchFamily="34" charset="0"/>
                        </a:rPr>
                        <a:t>Analizatörü</a:t>
                      </a:r>
                      <a:r>
                        <a:rPr lang="tr-TR" sz="10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07173">
                <a:tc>
                  <a:txBody>
                    <a:bodyPr/>
                    <a:lstStyle/>
                    <a:p>
                      <a:pPr algn="ctr" fontAlgn="ctr"/>
                      <a:r>
                        <a:rPr lang="tr-TR" sz="1000" b="0" i="0" u="none" strike="noStrike" dirty="0" err="1">
                          <a:solidFill>
                            <a:srgbClr val="000000"/>
                          </a:solidFill>
                          <a:effectLst/>
                          <a:latin typeface="Calibri" panose="020F0502020204030204" pitchFamily="34" charset="0"/>
                        </a:rPr>
                        <a:t>Digital</a:t>
                      </a:r>
                      <a:r>
                        <a:rPr lang="tr-TR" sz="1000" b="0" i="0" u="none" strike="noStrike" dirty="0">
                          <a:solidFill>
                            <a:srgbClr val="000000"/>
                          </a:solidFill>
                          <a:effectLst/>
                          <a:latin typeface="Calibri" panose="020F0502020204030204" pitchFamily="34" charset="0"/>
                        </a:rPr>
                        <a:t> Bebek Tartısı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07173">
                <a:tc>
                  <a:txBody>
                    <a:bodyPr/>
                    <a:lstStyle/>
                    <a:p>
                      <a:pPr algn="ctr" fontAlgn="ctr"/>
                      <a:r>
                        <a:rPr lang="tr-TR" sz="1000" b="0" i="0" u="none" strike="noStrike" dirty="0">
                          <a:solidFill>
                            <a:srgbClr val="000000"/>
                          </a:solidFill>
                          <a:effectLst/>
                          <a:latin typeface="Calibri" panose="020F0502020204030204" pitchFamily="34" charset="0"/>
                        </a:rPr>
                        <a:t>Tartılı </a:t>
                      </a:r>
                      <a:r>
                        <a:rPr lang="tr-TR" sz="1000" b="0" i="0" u="none" strike="noStrike" dirty="0" err="1">
                          <a:solidFill>
                            <a:srgbClr val="000000"/>
                          </a:solidFill>
                          <a:effectLst/>
                          <a:latin typeface="Calibri" panose="020F0502020204030204" pitchFamily="34" charset="0"/>
                        </a:rPr>
                        <a:t>Stadiometre</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bl>
          </a:graphicData>
        </a:graphic>
      </p:graphicFrame>
      <p:sp>
        <p:nvSpPr>
          <p:cNvPr id="4" name="Dikdörtgen 3">
            <a:extLst>
              <a:ext uri="{FF2B5EF4-FFF2-40B4-BE49-F238E27FC236}">
                <a16:creationId xmlns:a16="http://schemas.microsoft.com/office/drawing/2014/main" id="{7438490C-5C25-4200-B85A-F0126D483F60}"/>
              </a:ext>
            </a:extLst>
          </p:cNvPr>
          <p:cNvSpPr/>
          <p:nvPr/>
        </p:nvSpPr>
        <p:spPr>
          <a:xfrm>
            <a:off x="2008794" y="1364042"/>
            <a:ext cx="4847208"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err="1">
                <a:ln>
                  <a:noFill/>
                </a:ln>
                <a:solidFill>
                  <a:srgbClr val="000000"/>
                </a:solidFill>
                <a:effectLst/>
                <a:uLnTx/>
                <a:uFillTx/>
                <a:ea typeface="+mn-ea"/>
                <a:cs typeface="+mn-cs"/>
              </a:rPr>
              <a:t>Antropometri</a:t>
            </a:r>
            <a:r>
              <a:rPr kumimoji="0" lang="tr-TR" sz="1400" b="0" i="0" u="none" strike="noStrike" kern="1200" cap="none" spc="0" normalizeH="0" baseline="0" noProof="0" dirty="0">
                <a:ln>
                  <a:noFill/>
                </a:ln>
                <a:solidFill>
                  <a:srgbClr val="000000"/>
                </a:solidFill>
                <a:effectLst/>
                <a:uLnTx/>
                <a:uFillTx/>
                <a:ea typeface="+mn-ea"/>
                <a:cs typeface="+mn-cs"/>
              </a:rPr>
              <a:t> Laboratuvarı Malzeme Listesi</a:t>
            </a:r>
          </a:p>
        </p:txBody>
      </p:sp>
      <p:graphicFrame>
        <p:nvGraphicFramePr>
          <p:cNvPr id="69" name="Tablo 68">
            <a:extLst>
              <a:ext uri="{FF2B5EF4-FFF2-40B4-BE49-F238E27FC236}">
                <a16:creationId xmlns:a16="http://schemas.microsoft.com/office/drawing/2014/main" id="{DC19EBF7-296D-4C8B-BB84-8E57EFB4C85F}"/>
              </a:ext>
            </a:extLst>
          </p:cNvPr>
          <p:cNvGraphicFramePr>
            <a:graphicFrameLocks noGrp="1"/>
          </p:cNvGraphicFramePr>
          <p:nvPr>
            <p:extLst>
              <p:ext uri="{D42A27DB-BD31-4B8C-83A1-F6EECF244321}">
                <p14:modId xmlns:p14="http://schemas.microsoft.com/office/powerpoint/2010/main" val="4057721186"/>
              </p:ext>
            </p:extLst>
          </p:nvPr>
        </p:nvGraphicFramePr>
        <p:xfrm>
          <a:off x="4698358" y="1983180"/>
          <a:ext cx="4315287" cy="1793850"/>
        </p:xfrm>
        <a:graphic>
          <a:graphicData uri="http://schemas.openxmlformats.org/drawingml/2006/table">
            <a:tbl>
              <a:tblPr/>
              <a:tblGrid>
                <a:gridCol w="1041192">
                  <a:extLst>
                    <a:ext uri="{9D8B030D-6E8A-4147-A177-3AD203B41FA5}">
                      <a16:colId xmlns:a16="http://schemas.microsoft.com/office/drawing/2014/main" val="3918363564"/>
                    </a:ext>
                  </a:extLst>
                </a:gridCol>
                <a:gridCol w="734342">
                  <a:extLst>
                    <a:ext uri="{9D8B030D-6E8A-4147-A177-3AD203B41FA5}">
                      <a16:colId xmlns:a16="http://schemas.microsoft.com/office/drawing/2014/main" val="1683979601"/>
                    </a:ext>
                  </a:extLst>
                </a:gridCol>
                <a:gridCol w="666565">
                  <a:extLst>
                    <a:ext uri="{9D8B030D-6E8A-4147-A177-3AD203B41FA5}">
                      <a16:colId xmlns:a16="http://schemas.microsoft.com/office/drawing/2014/main" val="2592459544"/>
                    </a:ext>
                  </a:extLst>
                </a:gridCol>
                <a:gridCol w="719091">
                  <a:extLst>
                    <a:ext uri="{9D8B030D-6E8A-4147-A177-3AD203B41FA5}">
                      <a16:colId xmlns:a16="http://schemas.microsoft.com/office/drawing/2014/main" val="3383282758"/>
                    </a:ext>
                  </a:extLst>
                </a:gridCol>
                <a:gridCol w="1154097">
                  <a:extLst>
                    <a:ext uri="{9D8B030D-6E8A-4147-A177-3AD203B41FA5}">
                      <a16:colId xmlns:a16="http://schemas.microsoft.com/office/drawing/2014/main" val="494559924"/>
                    </a:ext>
                  </a:extLst>
                </a:gridCol>
              </a:tblGrid>
              <a:tr h="415992">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454280">
                <a:tc>
                  <a:txBody>
                    <a:bodyPr/>
                    <a:lstStyle/>
                    <a:p>
                      <a:pPr algn="ctr" fontAlgn="ctr"/>
                      <a:r>
                        <a:rPr lang="tr-TR" sz="1000" b="0" i="0" u="none" strike="noStrike" dirty="0">
                          <a:solidFill>
                            <a:srgbClr val="000000"/>
                          </a:solidFill>
                          <a:effectLst/>
                          <a:latin typeface="Calibri" panose="020F0502020204030204" pitchFamily="34" charset="0"/>
                        </a:rPr>
                        <a:t>Baş ve Beden Çevresi Ölçüm Mezürü</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03549">
                <a:tc>
                  <a:txBody>
                    <a:bodyPr/>
                    <a:lstStyle/>
                    <a:p>
                      <a:pPr algn="ctr" fontAlgn="ctr"/>
                      <a:r>
                        <a:rPr lang="tr-TR" sz="1000" b="0" i="0" u="none" strike="noStrike" dirty="0">
                          <a:solidFill>
                            <a:srgbClr val="000000"/>
                          </a:solidFill>
                          <a:effectLst/>
                          <a:latin typeface="Calibri" panose="020F0502020204030204" pitchFamily="34" charset="0"/>
                        </a:rPr>
                        <a:t>Banyo Tartısı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03678">
                <a:tc>
                  <a:txBody>
                    <a:bodyPr/>
                    <a:lstStyle/>
                    <a:p>
                      <a:pPr algn="ctr" fontAlgn="ctr"/>
                      <a:r>
                        <a:rPr lang="tr-TR" sz="1000" b="0" i="0" u="none" strike="noStrike" dirty="0">
                          <a:solidFill>
                            <a:srgbClr val="000000"/>
                          </a:solidFill>
                          <a:effectLst/>
                          <a:latin typeface="Calibri" panose="020F0502020204030204" pitchFamily="34" charset="0"/>
                        </a:rPr>
                        <a:t>Sedye ve sedye basamağı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0</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03678">
                <a:tc>
                  <a:txBody>
                    <a:bodyPr/>
                    <a:lstStyle/>
                    <a:p>
                      <a:pPr algn="ctr" fontAlgn="ctr"/>
                      <a:r>
                        <a:rPr lang="tr-TR" sz="1000" b="0" i="0" u="none" strike="noStrike" dirty="0">
                          <a:solidFill>
                            <a:srgbClr val="000000"/>
                          </a:solidFill>
                          <a:effectLst/>
                          <a:latin typeface="Calibri" panose="020F0502020204030204" pitchFamily="34" charset="0"/>
                        </a:rPr>
                        <a:t>Yangın söndürme tüpü</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bl>
          </a:graphicData>
        </a:graphic>
      </p:graphicFrame>
      <p:graphicFrame>
        <p:nvGraphicFramePr>
          <p:cNvPr id="66" name="Tablo 65">
            <a:extLst>
              <a:ext uri="{FF2B5EF4-FFF2-40B4-BE49-F238E27FC236}">
                <a16:creationId xmlns:a16="http://schemas.microsoft.com/office/drawing/2014/main" id="{F7590D15-E558-4795-BFD6-B515B40A2319}"/>
              </a:ext>
            </a:extLst>
          </p:cNvPr>
          <p:cNvGraphicFramePr>
            <a:graphicFrameLocks noGrp="1"/>
          </p:cNvGraphicFramePr>
          <p:nvPr>
            <p:extLst>
              <p:ext uri="{D42A27DB-BD31-4B8C-83A1-F6EECF244321}">
                <p14:modId xmlns:p14="http://schemas.microsoft.com/office/powerpoint/2010/main" val="2804604081"/>
              </p:ext>
            </p:extLst>
          </p:nvPr>
        </p:nvGraphicFramePr>
        <p:xfrm>
          <a:off x="4698358" y="3829417"/>
          <a:ext cx="4315288" cy="1677105"/>
        </p:xfrm>
        <a:graphic>
          <a:graphicData uri="http://schemas.openxmlformats.org/drawingml/2006/table">
            <a:tbl>
              <a:tblPr/>
              <a:tblGrid>
                <a:gridCol w="821031">
                  <a:extLst>
                    <a:ext uri="{9D8B030D-6E8A-4147-A177-3AD203B41FA5}">
                      <a16:colId xmlns:a16="http://schemas.microsoft.com/office/drawing/2014/main" val="3918363564"/>
                    </a:ext>
                  </a:extLst>
                </a:gridCol>
                <a:gridCol w="868441">
                  <a:extLst>
                    <a:ext uri="{9D8B030D-6E8A-4147-A177-3AD203B41FA5}">
                      <a16:colId xmlns:a16="http://schemas.microsoft.com/office/drawing/2014/main" val="1683979601"/>
                    </a:ext>
                  </a:extLst>
                </a:gridCol>
                <a:gridCol w="875272">
                  <a:extLst>
                    <a:ext uri="{9D8B030D-6E8A-4147-A177-3AD203B41FA5}">
                      <a16:colId xmlns:a16="http://schemas.microsoft.com/office/drawing/2014/main" val="2592459544"/>
                    </a:ext>
                  </a:extLst>
                </a:gridCol>
                <a:gridCol w="875272">
                  <a:extLst>
                    <a:ext uri="{9D8B030D-6E8A-4147-A177-3AD203B41FA5}">
                      <a16:colId xmlns:a16="http://schemas.microsoft.com/office/drawing/2014/main" val="3383282758"/>
                    </a:ext>
                  </a:extLst>
                </a:gridCol>
                <a:gridCol w="875272">
                  <a:extLst>
                    <a:ext uri="{9D8B030D-6E8A-4147-A177-3AD203B41FA5}">
                      <a16:colId xmlns:a16="http://schemas.microsoft.com/office/drawing/2014/main" val="494559924"/>
                    </a:ext>
                  </a:extLst>
                </a:gridCol>
              </a:tblGrid>
              <a:tr h="37392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72855">
                <a:tc>
                  <a:txBody>
                    <a:bodyPr/>
                    <a:lstStyle/>
                    <a:p>
                      <a:pPr algn="ctr" fontAlgn="ctr"/>
                      <a:r>
                        <a:rPr lang="tr-TR" sz="1000" b="0" i="0" u="none" strike="noStrike" dirty="0">
                          <a:solidFill>
                            <a:srgbClr val="000000"/>
                          </a:solidFill>
                          <a:effectLst/>
                          <a:latin typeface="Calibri" panose="020F0502020204030204" pitchFamily="34" charset="0"/>
                        </a:rPr>
                        <a:t>Besin </a:t>
                      </a:r>
                      <a:r>
                        <a:rPr lang="tr-TR" sz="1000" b="0" i="0" u="none" strike="noStrike" dirty="0" err="1">
                          <a:solidFill>
                            <a:srgbClr val="000000"/>
                          </a:solidFill>
                          <a:effectLst/>
                          <a:latin typeface="Calibri" panose="020F0502020204030204" pitchFamily="34" charset="0"/>
                        </a:rPr>
                        <a:t>Replika</a:t>
                      </a:r>
                      <a:r>
                        <a:rPr lang="tr-TR" sz="1000" b="0" i="0" u="none" strike="noStrike" dirty="0">
                          <a:solidFill>
                            <a:srgbClr val="000000"/>
                          </a:solidFill>
                          <a:effectLst/>
                          <a:latin typeface="Calibri" panose="020F0502020204030204" pitchFamily="34" charset="0"/>
                        </a:rPr>
                        <a:t> Seti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81269">
                <a:tc>
                  <a:txBody>
                    <a:bodyPr/>
                    <a:lstStyle/>
                    <a:p>
                      <a:pPr algn="ctr" fontAlgn="ctr"/>
                      <a:r>
                        <a:rPr lang="tr-TR" sz="1000" b="0" i="0" u="none" strike="noStrike" dirty="0">
                          <a:solidFill>
                            <a:srgbClr val="000000"/>
                          </a:solidFill>
                          <a:effectLst/>
                          <a:latin typeface="Calibri" panose="020F0502020204030204" pitchFamily="34" charset="0"/>
                        </a:rPr>
                        <a:t>Besin Tabağı </a:t>
                      </a:r>
                      <a:r>
                        <a:rPr lang="tr-TR" sz="1000" b="0" i="0" u="none" strike="noStrike" dirty="0" err="1">
                          <a:solidFill>
                            <a:srgbClr val="000000"/>
                          </a:solidFill>
                          <a:effectLst/>
                          <a:latin typeface="Calibri" panose="020F0502020204030204" pitchFamily="34" charset="0"/>
                        </a:rPr>
                        <a:t>Replikası</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72855">
                <a:tc>
                  <a:txBody>
                    <a:bodyPr/>
                    <a:lstStyle/>
                    <a:p>
                      <a:pPr algn="ctr" fontAlgn="ctr"/>
                      <a:r>
                        <a:rPr lang="tr-TR" sz="1000" b="0" i="0" u="none" strike="noStrike" dirty="0">
                          <a:solidFill>
                            <a:srgbClr val="000000"/>
                          </a:solidFill>
                          <a:effectLst/>
                          <a:latin typeface="Calibri" panose="020F0502020204030204" pitchFamily="34" charset="0"/>
                        </a:rPr>
                        <a:t>Yağ </a:t>
                      </a:r>
                      <a:r>
                        <a:rPr lang="tr-TR" sz="1000" b="0" i="0" u="none" strike="noStrike" dirty="0" err="1">
                          <a:solidFill>
                            <a:srgbClr val="000000"/>
                          </a:solidFill>
                          <a:effectLst/>
                          <a:latin typeface="Calibri" panose="020F0502020204030204" pitchFamily="34" charset="0"/>
                        </a:rPr>
                        <a:t>Replikası</a:t>
                      </a:r>
                      <a:r>
                        <a:rPr lang="tr-TR" sz="1000" b="0" i="0" u="none" strike="noStrike" dirty="0">
                          <a:solidFill>
                            <a:srgbClr val="000000"/>
                          </a:solidFill>
                          <a:effectLst/>
                          <a:latin typeface="Calibri" panose="020F0502020204030204" pitchFamily="34" charset="0"/>
                        </a:rPr>
                        <a:t> (500 g)</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72855">
                <a:tc>
                  <a:txBody>
                    <a:bodyPr/>
                    <a:lstStyle/>
                    <a:p>
                      <a:pPr algn="ctr" fontAlgn="ctr"/>
                      <a:r>
                        <a:rPr lang="tr-TR" sz="1000" b="0" i="0" u="none" strike="noStrike" dirty="0">
                          <a:solidFill>
                            <a:srgbClr val="000000"/>
                          </a:solidFill>
                          <a:effectLst/>
                          <a:latin typeface="Calibri" panose="020F0502020204030204" pitchFamily="34" charset="0"/>
                        </a:rPr>
                        <a:t>Kas </a:t>
                      </a:r>
                      <a:r>
                        <a:rPr lang="tr-TR" sz="1000" b="0" i="0" u="none" strike="noStrike" dirty="0" err="1">
                          <a:solidFill>
                            <a:srgbClr val="000000"/>
                          </a:solidFill>
                          <a:effectLst/>
                          <a:latin typeface="Calibri" panose="020F0502020204030204" pitchFamily="34" charset="0"/>
                        </a:rPr>
                        <a:t>Replikası</a:t>
                      </a:r>
                      <a:r>
                        <a:rPr lang="tr-TR" sz="1000" b="0" i="0" u="none" strike="noStrike" dirty="0">
                          <a:solidFill>
                            <a:srgbClr val="000000"/>
                          </a:solidFill>
                          <a:effectLst/>
                          <a:latin typeface="Calibri" panose="020F0502020204030204" pitchFamily="34" charset="0"/>
                        </a:rPr>
                        <a:t> (500 g)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bl>
          </a:graphicData>
        </a:graphic>
      </p:graphicFrame>
    </p:spTree>
    <p:extLst>
      <p:ext uri="{BB962C8B-B14F-4D97-AF65-F5344CB8AC3E}">
        <p14:creationId xmlns:p14="http://schemas.microsoft.com/office/powerpoint/2010/main" val="3572594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5" y="553279"/>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2146484879"/>
              </p:ext>
            </p:extLst>
          </p:nvPr>
        </p:nvGraphicFramePr>
        <p:xfrm>
          <a:off x="1784666" y="2295197"/>
          <a:ext cx="5472441" cy="1297334"/>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200" b="0" i="0" u="none" strike="noStrike" dirty="0">
                          <a:solidFill>
                            <a:srgbClr val="000000"/>
                          </a:solidFill>
                          <a:effectLst/>
                          <a:latin typeface="Calibri" panose="020F0502020204030204" pitchFamily="34" charset="0"/>
                        </a:rPr>
                        <a:t>Beslenme Bilgi Sistemi Bilgisayar Programı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10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Calibri" panose="020F0502020204030204" pitchFamily="34" charset="0"/>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1590165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7" name="Tablo 66">
            <a:extLst>
              <a:ext uri="{FF2B5EF4-FFF2-40B4-BE49-F238E27FC236}">
                <a16:creationId xmlns:a16="http://schemas.microsoft.com/office/drawing/2014/main" id="{C5F9AB38-C293-4C7A-9C50-7726624F644B}"/>
              </a:ext>
            </a:extLst>
          </p:cNvPr>
          <p:cNvGraphicFramePr>
            <a:graphicFrameLocks noGrp="1"/>
          </p:cNvGraphicFramePr>
          <p:nvPr>
            <p:extLst>
              <p:ext uri="{D42A27DB-BD31-4B8C-83A1-F6EECF244321}">
                <p14:modId xmlns:p14="http://schemas.microsoft.com/office/powerpoint/2010/main" val="3881886786"/>
              </p:ext>
            </p:extLst>
          </p:nvPr>
        </p:nvGraphicFramePr>
        <p:xfrm>
          <a:off x="1988178" y="1841729"/>
          <a:ext cx="5472441" cy="2774153"/>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200" b="0" i="0" dirty="0">
                          <a:solidFill>
                            <a:srgbClr val="000000"/>
                          </a:solidFill>
                          <a:effectLst/>
                          <a:latin typeface="+mn-lt"/>
                        </a:rPr>
                        <a:t>Profesör</a:t>
                      </a:r>
                      <a:endParaRPr lang="tr-TR" sz="1200" b="0" i="0" u="none" strike="noStrike" dirty="0">
                        <a:solidFill>
                          <a:srgbClr val="000000"/>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Öğretim elemanı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2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200" b="0" i="0" u="none" strike="noStrike" dirty="0">
                          <a:solidFill>
                            <a:srgbClr val="000000"/>
                          </a:solidFill>
                          <a:effectLst/>
                          <a:latin typeface="+mn-lt"/>
                        </a:rPr>
                        <a:t>Doçent doktor veya profesör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000000"/>
                          </a:solidFill>
                          <a:effectLst/>
                          <a:uLnTx/>
                          <a:uFillTx/>
                          <a:latin typeface="+mn-lt"/>
                          <a:ea typeface="+mn-ea"/>
                          <a:cs typeface="+mn-cs"/>
                        </a:rPr>
                        <a:t>Öğretim elemanı</a:t>
                      </a:r>
                    </a:p>
                    <a:p>
                      <a:pPr algn="ctr" fontAlgn="ctr"/>
                      <a:r>
                        <a:rPr lang="tr-TR" sz="1200" b="0" i="0" u="none" strike="noStrike" dirty="0">
                          <a:solidFill>
                            <a:srgbClr val="000000"/>
                          </a:solidFill>
                          <a:effectLst/>
                          <a:latin typeface="+mn-lt"/>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Lisansüstü eğitim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79002">
                <a:tc>
                  <a:txBody>
                    <a:bodyPr/>
                    <a:lstStyle/>
                    <a:p>
                      <a:pPr algn="ctr" fontAlgn="ctr"/>
                      <a:r>
                        <a:rPr lang="tr-TR" sz="1200" b="0" i="0" u="none" strike="noStrike" dirty="0">
                          <a:solidFill>
                            <a:srgbClr val="000000"/>
                          </a:solidFill>
                          <a:effectLst/>
                          <a:latin typeface="+mn-lt"/>
                        </a:rPr>
                        <a:t>Doktor öğretim üyesi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000000"/>
                          </a:solidFill>
                          <a:effectLst/>
                          <a:uLnTx/>
                          <a:uFillTx/>
                          <a:latin typeface="+mn-lt"/>
                          <a:ea typeface="+mn-ea"/>
                          <a:cs typeface="+mn-cs"/>
                        </a:rPr>
                        <a:t>Öğretim elemanı</a:t>
                      </a:r>
                    </a:p>
                    <a:p>
                      <a:pPr algn="ctr" fontAlgn="ctr"/>
                      <a:r>
                        <a:rPr lang="tr-TR" sz="1200" b="0" i="0" u="none" strike="noStrike" dirty="0">
                          <a:solidFill>
                            <a:srgbClr val="000000"/>
                          </a:solidFill>
                          <a:effectLst/>
                          <a:latin typeface="+mn-lt"/>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2 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Lisans ve lisansüstü  eğitim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79002">
                <a:tc>
                  <a:txBody>
                    <a:bodyPr/>
                    <a:lstStyle/>
                    <a:p>
                      <a:pPr algn="ctr" fontAlgn="ctr"/>
                      <a:r>
                        <a:rPr lang="tr-TR" sz="1200" b="0" i="0" u="none" strike="noStrike" dirty="0">
                          <a:solidFill>
                            <a:srgbClr val="000000"/>
                          </a:solidFill>
                          <a:effectLst/>
                          <a:latin typeface="+mn-lt"/>
                        </a:rPr>
                        <a:t>Öğretim görevlisi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000000"/>
                          </a:solidFill>
                          <a:effectLst/>
                          <a:uLnTx/>
                          <a:uFillTx/>
                          <a:latin typeface="+mn-lt"/>
                          <a:ea typeface="+mn-ea"/>
                          <a:cs typeface="+mn-cs"/>
                        </a:rPr>
                        <a:t>Öğretim elemanı</a:t>
                      </a:r>
                    </a:p>
                    <a:p>
                      <a:pPr algn="ctr" fontAlgn="ctr"/>
                      <a:endParaRPr lang="tr-TR" sz="12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000000"/>
                          </a:solidFill>
                          <a:effectLst/>
                          <a:uLnTx/>
                          <a:uFillTx/>
                          <a:latin typeface="+mn-lt"/>
                          <a:ea typeface="+mn-ea"/>
                          <a:cs typeface="+mn-cs"/>
                        </a:rPr>
                        <a:t>Lisans eğitimi için</a:t>
                      </a:r>
                    </a:p>
                    <a:p>
                      <a:pPr algn="ctr" fontAlgn="ctr"/>
                      <a:endParaRPr lang="tr-TR" sz="12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72930702"/>
                  </a:ext>
                </a:extLst>
              </a:tr>
              <a:tr h="479002">
                <a:tc>
                  <a:txBody>
                    <a:bodyPr/>
                    <a:lstStyle/>
                    <a:p>
                      <a:pPr algn="ctr" fontAlgn="ctr"/>
                      <a:r>
                        <a:rPr lang="tr-TR" sz="1200" b="0" i="0" u="none" strike="noStrike" dirty="0">
                          <a:solidFill>
                            <a:srgbClr val="000000"/>
                          </a:solidFill>
                          <a:effectLst/>
                          <a:latin typeface="+mn-lt"/>
                        </a:rPr>
                        <a:t>Araştırma görevlisi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000000"/>
                          </a:solidFill>
                          <a:effectLst/>
                          <a:uLnTx/>
                          <a:uFillTx/>
                          <a:latin typeface="+mn-lt"/>
                          <a:ea typeface="+mn-ea"/>
                          <a:cs typeface="+mn-cs"/>
                        </a:rPr>
                        <a:t>Öğretim elemanı</a:t>
                      </a:r>
                    </a:p>
                    <a:p>
                      <a:pPr algn="ctr" fontAlgn="ctr"/>
                      <a:endParaRPr lang="tr-TR" sz="12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200" b="0" i="0" u="none" strike="noStrike" dirty="0">
                          <a:solidFill>
                            <a:srgbClr val="000000"/>
                          </a:solidFill>
                          <a:effectLst/>
                          <a:latin typeface="+mn-lt"/>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000000"/>
                          </a:solidFill>
                          <a:effectLst/>
                          <a:uLnTx/>
                          <a:uFillTx/>
                          <a:latin typeface="+mn-lt"/>
                          <a:ea typeface="+mn-ea"/>
                          <a:cs typeface="+mn-cs"/>
                        </a:rPr>
                        <a:t>Lisans eğitimi için </a:t>
                      </a:r>
                    </a:p>
                    <a:p>
                      <a:pPr algn="ctr" fontAlgn="ctr"/>
                      <a:endParaRPr lang="tr-TR" sz="12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4544069"/>
                  </a:ext>
                </a:extLst>
              </a:tr>
            </a:tbl>
          </a:graphicData>
        </a:graphic>
      </p:graphicFrame>
    </p:spTree>
    <p:extLst>
      <p:ext uri="{BB962C8B-B14F-4D97-AF65-F5344CB8AC3E}">
        <p14:creationId xmlns:p14="http://schemas.microsoft.com/office/powerpoint/2010/main" val="44938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60491088"/>
              </p:ext>
            </p:extLst>
          </p:nvPr>
        </p:nvGraphicFramePr>
        <p:xfrm>
          <a:off x="545121" y="2450501"/>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a:solidFill>
                            <a:srgbClr val="001626"/>
                          </a:solidFill>
                        </a:rPr>
                        <a:t>Z2-Meslek alanında akademik personelin sayıca yetersiz olması ve akademik yapılanmanın tamamlanmamış olması</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chemeClr val="tx2"/>
                          </a:solidFill>
                        </a:rPr>
                        <a:t>-</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01626"/>
                          </a:solidFill>
                        </a:rPr>
                        <a:t>Rektörlük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001626"/>
                          </a:solidFill>
                        </a:rPr>
                        <a:t>Alandan akademik personel sayısının arttırılması</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SKORU YÜKSEK OLAN ve AKSİYON GEREKTİREN </a:t>
            </a:r>
            <a:r>
              <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RİS</a:t>
            </a: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KLER</a:t>
            </a:r>
            <a:endPar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US" sz="2801" b="0" i="0" u="none" strike="noStrike" kern="1200" cap="none" spc="0" normalizeH="0" baseline="0" noProof="0">
              <a:ln>
                <a:noFill/>
              </a:ln>
              <a:solidFill>
                <a:srgbClr val="8AD0D5">
                  <a:tint val="75000"/>
                </a:srgbClr>
              </a:solidFill>
              <a:effectLst/>
              <a:uLnTx/>
              <a:uFillTx/>
              <a:latin typeface="Calibri" panose="020F0502020204030204"/>
              <a:ea typeface="+mn-ea"/>
              <a:cs typeface="+mn-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995248886"/>
              </p:ext>
            </p:extLst>
          </p:nvPr>
        </p:nvGraphicFramePr>
        <p:xfrm>
          <a:off x="545121" y="2424307"/>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a:solidFill>
                            <a:srgbClr val="001626"/>
                          </a:solidFill>
                        </a:rPr>
                        <a:t>Z3- Beslenme ilkeleri, Besin Kimyası Laboratuvarlarının ve </a:t>
                      </a:r>
                      <a:r>
                        <a:rPr lang="tr-TR" dirty="0" err="1">
                          <a:solidFill>
                            <a:srgbClr val="001626"/>
                          </a:solidFill>
                        </a:rPr>
                        <a:t>Antropometri</a:t>
                      </a:r>
                      <a:r>
                        <a:rPr lang="tr-TR" dirty="0">
                          <a:solidFill>
                            <a:srgbClr val="001626"/>
                          </a:solidFill>
                        </a:rPr>
                        <a:t> Laboratuvarının kurulum aşamasında olması</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chemeClr val="tx2"/>
                          </a:solidFill>
                        </a:rPr>
                        <a:t>-</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01626"/>
                          </a:solidFill>
                        </a:rPr>
                        <a:t>Rektörlük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001626"/>
                          </a:solidFill>
                        </a:rPr>
                        <a:t>Bütçe ve ekipman talebi</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99598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SKORU YÜKSEK OLAN ve AKSİYON GEREKTİREN </a:t>
            </a:r>
            <a:r>
              <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RİS</a:t>
            </a: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KLER</a:t>
            </a:r>
            <a:endParaRPr kumimoji="0" lang="en-US"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US" sz="2801" b="0" i="0" u="none" strike="noStrike" kern="1200" cap="none" spc="0" normalizeH="0" baseline="0" noProof="0">
              <a:ln>
                <a:noFill/>
              </a:ln>
              <a:solidFill>
                <a:srgbClr val="8AD0D5">
                  <a:tint val="75000"/>
                </a:srgbClr>
              </a:solidFill>
              <a:effectLst/>
              <a:uLnTx/>
              <a:uFillTx/>
              <a:latin typeface="Calibri" panose="020F0502020204030204"/>
              <a:ea typeface="+mn-ea"/>
              <a:cs typeface="+mn-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632317103"/>
              </p:ext>
            </p:extLst>
          </p:nvPr>
        </p:nvGraphicFramePr>
        <p:xfrm>
          <a:off x="533400" y="2545362"/>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dirty="0">
                          <a:solidFill>
                            <a:srgbClr val="001626"/>
                          </a:solidFill>
                        </a:rPr>
                        <a:t>Z4-Yüksek lisans ve doktora programlarının henüz  olmaması</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01626"/>
                          </a:solidFill>
                        </a:rPr>
                        <a:t>31.12.2025</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01626"/>
                          </a:solidFill>
                        </a:rPr>
                        <a:t>Rektörlük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001626"/>
                          </a:solidFill>
                        </a:rPr>
                        <a:t>Lisansüstü programları için gerekli koşulların sağlanıp program başvurusunun yapılması</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753254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B5FD65F3-C7DE-4600-8887-4B5B23190E55}"/>
              </a:ext>
            </a:extLst>
          </p:cNvPr>
          <p:cNvSpPr txBox="1"/>
          <p:nvPr/>
        </p:nvSpPr>
        <p:spPr>
          <a:xfrm>
            <a:off x="402288" y="1333200"/>
            <a:ext cx="6308971" cy="369332"/>
          </a:xfrm>
          <a:prstGeom prst="rect">
            <a:avLst/>
          </a:prstGeom>
          <a:noFill/>
        </p:spPr>
        <p:txBody>
          <a:bodyPr wrap="none" rtlCol="0">
            <a:spAutoFit/>
          </a:bodyPr>
          <a:lstStyle/>
          <a:p>
            <a:r>
              <a:rPr lang="tr-TR" b="1" dirty="0">
                <a:solidFill>
                  <a:srgbClr val="001626"/>
                </a:solidFill>
              </a:rPr>
              <a:t>1-2021-2022 Güz Oryantasyon Memnuniyet Anketi (BD-AK-0001)</a:t>
            </a:r>
          </a:p>
        </p:txBody>
      </p:sp>
      <p:sp>
        <p:nvSpPr>
          <p:cNvPr id="3" name="Metin kutusu 2">
            <a:extLst>
              <a:ext uri="{FF2B5EF4-FFF2-40B4-BE49-F238E27FC236}">
                <a16:creationId xmlns:a16="http://schemas.microsoft.com/office/drawing/2014/main" id="{CFCA8AAD-D568-4170-BFAB-8BE57B4F2A4C}"/>
              </a:ext>
            </a:extLst>
          </p:cNvPr>
          <p:cNvSpPr txBox="1"/>
          <p:nvPr/>
        </p:nvSpPr>
        <p:spPr>
          <a:xfrm>
            <a:off x="7457480" y="3103303"/>
            <a:ext cx="146723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tr-TR" b="1" dirty="0">
                <a:solidFill>
                  <a:srgbClr val="001626"/>
                </a:solidFill>
              </a:rPr>
              <a:t>Oryantasyon memnuniyet </a:t>
            </a:r>
          </a:p>
          <a:p>
            <a:r>
              <a:rPr lang="tr-TR" b="1" dirty="0">
                <a:solidFill>
                  <a:srgbClr val="001626"/>
                </a:solidFill>
              </a:rPr>
              <a:t>oranı %96.44</a:t>
            </a:r>
          </a:p>
        </p:txBody>
      </p:sp>
      <p:pic>
        <p:nvPicPr>
          <p:cNvPr id="7" name="Resim 6">
            <a:extLst>
              <a:ext uri="{FF2B5EF4-FFF2-40B4-BE49-F238E27FC236}">
                <a16:creationId xmlns:a16="http://schemas.microsoft.com/office/drawing/2014/main" id="{5C3B4343-5E25-4BA4-8288-A39F9F4C83B3}"/>
              </a:ext>
            </a:extLst>
          </p:cNvPr>
          <p:cNvPicPr>
            <a:picLocks noChangeAspect="1"/>
          </p:cNvPicPr>
          <p:nvPr/>
        </p:nvPicPr>
        <p:blipFill>
          <a:blip r:embed="rId3"/>
          <a:stretch>
            <a:fillRect/>
          </a:stretch>
        </p:blipFill>
        <p:spPr>
          <a:xfrm>
            <a:off x="1172161" y="1781786"/>
            <a:ext cx="5943940" cy="3566364"/>
          </a:xfrm>
          <a:prstGeom prst="rect">
            <a:avLst/>
          </a:prstGeom>
        </p:spPr>
      </p:pic>
      <p:sp>
        <p:nvSpPr>
          <p:cNvPr id="14" name="Metin kutusu 13">
            <a:extLst>
              <a:ext uri="{FF2B5EF4-FFF2-40B4-BE49-F238E27FC236}">
                <a16:creationId xmlns:a16="http://schemas.microsoft.com/office/drawing/2014/main" id="{957085DB-9474-4A76-931B-EDD1799D622B}"/>
              </a:ext>
            </a:extLst>
          </p:cNvPr>
          <p:cNvSpPr txBox="1"/>
          <p:nvPr/>
        </p:nvSpPr>
        <p:spPr>
          <a:xfrm rot="16200000">
            <a:off x="2547823" y="5832876"/>
            <a:ext cx="1578006" cy="553998"/>
          </a:xfrm>
          <a:prstGeom prst="rect">
            <a:avLst/>
          </a:prstGeom>
          <a:noFill/>
        </p:spPr>
        <p:txBody>
          <a:bodyPr wrap="square">
            <a:spAutoFit/>
          </a:bodyPr>
          <a:lstStyle/>
          <a:p>
            <a:r>
              <a:rPr lang="tr-TR" sz="1000" b="0" i="0" u="none" strike="noStrike" dirty="0">
                <a:solidFill>
                  <a:srgbClr val="000000"/>
                </a:solidFill>
                <a:effectLst/>
                <a:latin typeface="Arial" panose="020B0604020202020204" pitchFamily="34" charset="0"/>
              </a:rPr>
              <a:t>3-Oryantasyonun içeriğinin beklentilerinizi karşılama düzeyi </a:t>
            </a:r>
            <a:endParaRPr lang="tr-TR" dirty="0"/>
          </a:p>
        </p:txBody>
      </p:sp>
      <p:sp>
        <p:nvSpPr>
          <p:cNvPr id="16" name="Metin kutusu 15">
            <a:extLst>
              <a:ext uri="{FF2B5EF4-FFF2-40B4-BE49-F238E27FC236}">
                <a16:creationId xmlns:a16="http://schemas.microsoft.com/office/drawing/2014/main" id="{436AA7CA-944B-482A-8C3F-23565DE223D2}"/>
              </a:ext>
            </a:extLst>
          </p:cNvPr>
          <p:cNvSpPr txBox="1"/>
          <p:nvPr/>
        </p:nvSpPr>
        <p:spPr>
          <a:xfrm rot="16200000">
            <a:off x="1418020" y="6007615"/>
            <a:ext cx="1382415" cy="400110"/>
          </a:xfrm>
          <a:prstGeom prst="rect">
            <a:avLst/>
          </a:prstGeom>
          <a:noFill/>
        </p:spPr>
        <p:txBody>
          <a:bodyPr wrap="square">
            <a:spAutoFit/>
          </a:bodyPr>
          <a:lstStyle/>
          <a:p>
            <a:r>
              <a:rPr lang="tr-TR" sz="1000" b="0" i="0" u="none" strike="noStrike" dirty="0">
                <a:solidFill>
                  <a:srgbClr val="000000"/>
                </a:solidFill>
                <a:effectLst/>
                <a:latin typeface="Arial" panose="020B0604020202020204" pitchFamily="34" charset="0"/>
              </a:rPr>
              <a:t>1- Görsel sunum </a:t>
            </a:r>
          </a:p>
          <a:p>
            <a:r>
              <a:rPr lang="tr-TR" sz="1000" b="0" i="0" u="none" strike="noStrike" dirty="0">
                <a:solidFill>
                  <a:srgbClr val="000000"/>
                </a:solidFill>
                <a:effectLst/>
                <a:latin typeface="Arial" panose="020B0604020202020204" pitchFamily="34" charset="0"/>
              </a:rPr>
              <a:t>araçları </a:t>
            </a:r>
            <a:endParaRPr lang="tr-TR" dirty="0"/>
          </a:p>
        </p:txBody>
      </p:sp>
      <p:sp>
        <p:nvSpPr>
          <p:cNvPr id="18" name="Metin kutusu 17">
            <a:extLst>
              <a:ext uri="{FF2B5EF4-FFF2-40B4-BE49-F238E27FC236}">
                <a16:creationId xmlns:a16="http://schemas.microsoft.com/office/drawing/2014/main" id="{2DEB14EC-BEB3-4F60-8E7F-82831CCE269A}"/>
              </a:ext>
            </a:extLst>
          </p:cNvPr>
          <p:cNvSpPr txBox="1"/>
          <p:nvPr/>
        </p:nvSpPr>
        <p:spPr>
          <a:xfrm rot="16200000">
            <a:off x="1665607" y="5710775"/>
            <a:ext cx="1960359" cy="400110"/>
          </a:xfrm>
          <a:prstGeom prst="rect">
            <a:avLst/>
          </a:prstGeom>
          <a:noFill/>
        </p:spPr>
        <p:txBody>
          <a:bodyPr wrap="square">
            <a:spAutoFit/>
          </a:bodyPr>
          <a:lstStyle/>
          <a:p>
            <a:r>
              <a:rPr lang="en-US" sz="1000" b="0" i="0" u="none" strike="noStrike" dirty="0">
                <a:solidFill>
                  <a:srgbClr val="000000"/>
                </a:solidFill>
                <a:effectLst/>
                <a:latin typeface="Arial" panose="020B0604020202020204" pitchFamily="34" charset="0"/>
              </a:rPr>
              <a:t>2-Oryantasyonun </a:t>
            </a:r>
            <a:endParaRPr lang="tr-TR" sz="1000" b="0" i="0" u="none" strike="noStrike" dirty="0">
              <a:solidFill>
                <a:srgbClr val="000000"/>
              </a:solidFill>
              <a:effectLst/>
              <a:latin typeface="Arial" panose="020B0604020202020204" pitchFamily="34" charset="0"/>
            </a:endParaRPr>
          </a:p>
          <a:p>
            <a:r>
              <a:rPr lang="en-US" sz="1000" b="0" i="0" u="none" strike="noStrike" dirty="0" err="1">
                <a:solidFill>
                  <a:srgbClr val="000000"/>
                </a:solidFill>
                <a:effectLst/>
                <a:latin typeface="Arial" panose="020B0604020202020204" pitchFamily="34" charset="0"/>
              </a:rPr>
              <a:t>toplam</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süresi</a:t>
            </a:r>
            <a:r>
              <a:rPr lang="en-US" sz="1000" b="0" i="0" u="none" strike="noStrike" dirty="0">
                <a:solidFill>
                  <a:srgbClr val="000000"/>
                </a:solidFill>
                <a:effectLst/>
                <a:latin typeface="Arial" panose="020B0604020202020204" pitchFamily="34" charset="0"/>
              </a:rPr>
              <a:t> </a:t>
            </a:r>
            <a:endParaRPr lang="tr-TR" dirty="0"/>
          </a:p>
        </p:txBody>
      </p:sp>
      <p:sp>
        <p:nvSpPr>
          <p:cNvPr id="20" name="Metin kutusu 19">
            <a:extLst>
              <a:ext uri="{FF2B5EF4-FFF2-40B4-BE49-F238E27FC236}">
                <a16:creationId xmlns:a16="http://schemas.microsoft.com/office/drawing/2014/main" id="{416965B8-0DED-4002-A307-722F524B4D47}"/>
              </a:ext>
            </a:extLst>
          </p:cNvPr>
          <p:cNvSpPr txBox="1"/>
          <p:nvPr/>
        </p:nvSpPr>
        <p:spPr>
          <a:xfrm rot="16200000">
            <a:off x="3133891" y="5779610"/>
            <a:ext cx="1684538" cy="553998"/>
          </a:xfrm>
          <a:prstGeom prst="rect">
            <a:avLst/>
          </a:prstGeom>
          <a:noFill/>
        </p:spPr>
        <p:txBody>
          <a:bodyPr wrap="square">
            <a:spAutoFit/>
          </a:bodyPr>
          <a:lstStyle/>
          <a:p>
            <a:r>
              <a:rPr lang="tr-TR" sz="1000" b="0" i="0" u="none" strike="noStrike" dirty="0">
                <a:solidFill>
                  <a:srgbClr val="000000"/>
                </a:solidFill>
                <a:effectLst/>
                <a:latin typeface="Arial" panose="020B0604020202020204" pitchFamily="34" charset="0"/>
              </a:rPr>
              <a:t>4-Konuşmacıların konuları net ve anlaşılır açıklıkta ifade etme durumu </a:t>
            </a:r>
            <a:endParaRPr lang="tr-TR" dirty="0"/>
          </a:p>
        </p:txBody>
      </p:sp>
      <p:sp>
        <p:nvSpPr>
          <p:cNvPr id="22" name="Metin kutusu 21">
            <a:extLst>
              <a:ext uri="{FF2B5EF4-FFF2-40B4-BE49-F238E27FC236}">
                <a16:creationId xmlns:a16="http://schemas.microsoft.com/office/drawing/2014/main" id="{2088E199-47A6-4A65-9AF8-01B128B65F59}"/>
              </a:ext>
            </a:extLst>
          </p:cNvPr>
          <p:cNvSpPr txBox="1"/>
          <p:nvPr/>
        </p:nvSpPr>
        <p:spPr>
          <a:xfrm rot="16200000">
            <a:off x="4045487" y="6012644"/>
            <a:ext cx="1167492" cy="523220"/>
          </a:xfrm>
          <a:prstGeom prst="rect">
            <a:avLst/>
          </a:prstGeom>
          <a:noFill/>
        </p:spPr>
        <p:txBody>
          <a:bodyPr wrap="square">
            <a:spAutoFit/>
          </a:bodyPr>
          <a:lstStyle/>
          <a:p>
            <a:r>
              <a:rPr lang="en-US" sz="1000" b="0" i="0" u="none" strike="noStrike" dirty="0">
                <a:solidFill>
                  <a:srgbClr val="000000"/>
                </a:solidFill>
                <a:effectLst/>
                <a:latin typeface="Arial" panose="020B0604020202020204" pitchFamily="34" charset="0"/>
              </a:rPr>
              <a:t>5-Oryantasyonun </a:t>
            </a:r>
            <a:r>
              <a:rPr lang="en-US" sz="1000" b="0" i="0" u="none" strike="noStrike" dirty="0" err="1">
                <a:solidFill>
                  <a:srgbClr val="000000"/>
                </a:solidFill>
                <a:effectLst/>
                <a:latin typeface="Arial" panose="020B0604020202020204" pitchFamily="34" charset="0"/>
              </a:rPr>
              <a:t>sunuş</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tekniği</a:t>
            </a:r>
            <a:r>
              <a:rPr lang="en-US" sz="1000" b="0" i="0" u="none" strike="noStrike" dirty="0">
                <a:solidFill>
                  <a:srgbClr val="000000"/>
                </a:solidFill>
                <a:effectLst/>
                <a:latin typeface="Arial" panose="020B0604020202020204" pitchFamily="34" charset="0"/>
              </a:rPr>
              <a:t> </a:t>
            </a:r>
            <a:r>
              <a:rPr lang="en-US" dirty="0"/>
              <a:t> </a:t>
            </a:r>
            <a:endParaRPr lang="tr-TR" dirty="0"/>
          </a:p>
        </p:txBody>
      </p:sp>
      <p:sp>
        <p:nvSpPr>
          <p:cNvPr id="24" name="Metin kutusu 23">
            <a:extLst>
              <a:ext uri="{FF2B5EF4-FFF2-40B4-BE49-F238E27FC236}">
                <a16:creationId xmlns:a16="http://schemas.microsoft.com/office/drawing/2014/main" id="{8B5B1AE3-AD8C-433E-A56B-B259EBB81ACD}"/>
              </a:ext>
            </a:extLst>
          </p:cNvPr>
          <p:cNvSpPr txBox="1"/>
          <p:nvPr/>
        </p:nvSpPr>
        <p:spPr>
          <a:xfrm rot="16200000">
            <a:off x="4232856" y="5494168"/>
            <a:ext cx="2270464" cy="523220"/>
          </a:xfrm>
          <a:prstGeom prst="rect">
            <a:avLst/>
          </a:prstGeom>
          <a:noFill/>
        </p:spPr>
        <p:txBody>
          <a:bodyPr wrap="square">
            <a:spAutoFit/>
          </a:bodyPr>
          <a:lstStyle/>
          <a:p>
            <a:r>
              <a:rPr lang="en-US" sz="1000" b="0" i="0" u="none" strike="noStrike" dirty="0">
                <a:solidFill>
                  <a:srgbClr val="000000"/>
                </a:solidFill>
                <a:effectLst/>
                <a:latin typeface="Arial" panose="020B0604020202020204" pitchFamily="34" charset="0"/>
              </a:rPr>
              <a:t>6-Konuşmacıların </a:t>
            </a:r>
            <a:endParaRPr lang="tr-TR" sz="1000" b="0" i="0" u="none" strike="noStrike" dirty="0">
              <a:solidFill>
                <a:srgbClr val="000000"/>
              </a:solidFill>
              <a:effectLst/>
              <a:latin typeface="Arial" panose="020B0604020202020204" pitchFamily="34" charset="0"/>
            </a:endParaRPr>
          </a:p>
          <a:p>
            <a:r>
              <a:rPr lang="en-US" sz="1000" b="0" i="0" u="none" strike="noStrike" dirty="0" err="1">
                <a:solidFill>
                  <a:srgbClr val="000000"/>
                </a:solidFill>
                <a:effectLst/>
                <a:latin typeface="Arial" panose="020B0604020202020204" pitchFamily="34" charset="0"/>
              </a:rPr>
              <a:t>konuya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hakimiyeti</a:t>
            </a:r>
            <a:r>
              <a:rPr lang="en-US" sz="1000" b="0" i="0" u="none" strike="noStrike" dirty="0">
                <a:solidFill>
                  <a:srgbClr val="000000"/>
                </a:solidFill>
                <a:effectLst/>
                <a:latin typeface="Arial" panose="020B0604020202020204" pitchFamily="34" charset="0"/>
              </a:rPr>
              <a:t> </a:t>
            </a:r>
            <a:r>
              <a:rPr lang="en-US" dirty="0"/>
              <a:t> </a:t>
            </a:r>
            <a:endParaRPr lang="tr-TR" dirty="0"/>
          </a:p>
        </p:txBody>
      </p:sp>
      <p:sp>
        <p:nvSpPr>
          <p:cNvPr id="26" name="Metin kutusu 25">
            <a:extLst>
              <a:ext uri="{FF2B5EF4-FFF2-40B4-BE49-F238E27FC236}">
                <a16:creationId xmlns:a16="http://schemas.microsoft.com/office/drawing/2014/main" id="{BD48BB76-E720-4B5D-9822-32D7436EEAB1}"/>
              </a:ext>
            </a:extLst>
          </p:cNvPr>
          <p:cNvSpPr txBox="1"/>
          <p:nvPr/>
        </p:nvSpPr>
        <p:spPr>
          <a:xfrm rot="16200000">
            <a:off x="5283695" y="6001860"/>
            <a:ext cx="1378191" cy="400109"/>
          </a:xfrm>
          <a:prstGeom prst="rect">
            <a:avLst/>
          </a:prstGeom>
          <a:noFill/>
        </p:spPr>
        <p:txBody>
          <a:bodyPr wrap="square">
            <a:spAutoFit/>
          </a:bodyPr>
          <a:lstStyle/>
          <a:p>
            <a:r>
              <a:rPr lang="en-US" sz="1000" b="0" i="0" u="none" strike="noStrike" dirty="0">
                <a:solidFill>
                  <a:srgbClr val="000000"/>
                </a:solidFill>
                <a:effectLst/>
                <a:latin typeface="Arial" panose="020B0604020202020204" pitchFamily="34" charset="0"/>
              </a:rPr>
              <a:t>7-Oryantasyon salon</a:t>
            </a:r>
            <a:r>
              <a:rPr lang="tr-TR" sz="1000" b="0" i="0" u="none" strike="noStrike" dirty="0">
                <a:solidFill>
                  <a:srgbClr val="000000"/>
                </a:solidFill>
                <a:effectLst/>
                <a:latin typeface="Arial" panose="020B0604020202020204" pitchFamily="34" charset="0"/>
              </a:rPr>
              <a:t>u</a:t>
            </a:r>
            <a:endParaRPr lang="tr-TR" dirty="0"/>
          </a:p>
        </p:txBody>
      </p:sp>
    </p:spTree>
    <p:extLst>
      <p:ext uri="{BB962C8B-B14F-4D97-AF65-F5344CB8AC3E}">
        <p14:creationId xmlns:p14="http://schemas.microsoft.com/office/powerpoint/2010/main" val="1666700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476672"/>
            <a:ext cx="5471363" cy="95410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GERİBİLDİRİMLERİ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(ANKET ANALİZLERİ)</a:t>
            </a:r>
            <a:endParaRPr kumimoji="0" lang="en-US" sz="2800" b="0" i="0" u="none" strike="noStrike" kern="1200" cap="none" spc="0" normalizeH="0" baseline="0" noProof="0" dirty="0">
              <a:ln>
                <a:noFill/>
              </a:ln>
              <a:solidFill>
                <a:srgbClr val="9E5E9B"/>
              </a:solidFill>
              <a:effectLst/>
              <a:uLnTx/>
              <a:uFillTx/>
              <a:latin typeface="Calibri" panose="020F0502020204030204"/>
              <a:ea typeface="+mn-ea"/>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Grafik 13">
            <a:extLst>
              <a:ext uri="{FF2B5EF4-FFF2-40B4-BE49-F238E27FC236}">
                <a16:creationId xmlns:a16="http://schemas.microsoft.com/office/drawing/2014/main" id="{11FD8144-C057-4BFB-B4D4-43684F0A356C}"/>
              </a:ext>
            </a:extLst>
          </p:cNvPr>
          <p:cNvGraphicFramePr/>
          <p:nvPr>
            <p:extLst>
              <p:ext uri="{D42A27DB-BD31-4B8C-83A1-F6EECF244321}">
                <p14:modId xmlns:p14="http://schemas.microsoft.com/office/powerpoint/2010/main" val="440826367"/>
              </p:ext>
            </p:extLst>
          </p:nvPr>
        </p:nvGraphicFramePr>
        <p:xfrm>
          <a:off x="1361480" y="1978093"/>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90924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GERİBİLDİRİMLERİ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(ANKET ANALİZLERİ)</a:t>
            </a:r>
            <a:endParaRPr kumimoji="0" lang="en-US" sz="2800" b="0" i="0" u="none" strike="noStrike" kern="1200" cap="none" spc="0" normalizeH="0" baseline="0" noProof="0" dirty="0">
              <a:ln>
                <a:noFill/>
              </a:ln>
              <a:solidFill>
                <a:srgbClr val="9E5E9B"/>
              </a:solidFill>
              <a:effectLst/>
              <a:uLnTx/>
              <a:uFillTx/>
              <a:latin typeface="Calibri" panose="020F0502020204030204"/>
              <a:ea typeface="+mn-ea"/>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Grafik 7">
            <a:extLst>
              <a:ext uri="{FF2B5EF4-FFF2-40B4-BE49-F238E27FC236}">
                <a16:creationId xmlns:a16="http://schemas.microsoft.com/office/drawing/2014/main" id="{2768F74C-C41F-4A02-89D6-60BAD73C7880}"/>
              </a:ext>
            </a:extLst>
          </p:cNvPr>
          <p:cNvGraphicFramePr/>
          <p:nvPr>
            <p:extLst>
              <p:ext uri="{D42A27DB-BD31-4B8C-83A1-F6EECF244321}">
                <p14:modId xmlns:p14="http://schemas.microsoft.com/office/powerpoint/2010/main" val="3925092742"/>
              </p:ext>
            </p:extLst>
          </p:nvPr>
        </p:nvGraphicFramePr>
        <p:xfrm>
          <a:off x="1524000" y="195027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2568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4180358298"/>
              </p:ext>
            </p:extLst>
          </p:nvPr>
        </p:nvGraphicFramePr>
        <p:xfrm>
          <a:off x="710485" y="2892467"/>
          <a:ext cx="7987003" cy="1513247"/>
        </p:xfrm>
        <a:graphic>
          <a:graphicData uri="http://schemas.openxmlformats.org/drawingml/2006/table">
            <a:tbl>
              <a:tblPr/>
              <a:tblGrid>
                <a:gridCol w="2556815">
                  <a:extLst>
                    <a:ext uri="{9D8B030D-6E8A-4147-A177-3AD203B41FA5}">
                      <a16:colId xmlns:a16="http://schemas.microsoft.com/office/drawing/2014/main" val="3918363564"/>
                    </a:ext>
                  </a:extLst>
                </a:gridCol>
                <a:gridCol w="2704457">
                  <a:extLst>
                    <a:ext uri="{9D8B030D-6E8A-4147-A177-3AD203B41FA5}">
                      <a16:colId xmlns:a16="http://schemas.microsoft.com/office/drawing/2014/main" val="1683979601"/>
                    </a:ext>
                  </a:extLst>
                </a:gridCol>
                <a:gridCol w="2725731">
                  <a:extLst>
                    <a:ext uri="{9D8B030D-6E8A-4147-A177-3AD203B41FA5}">
                      <a16:colId xmlns:a16="http://schemas.microsoft.com/office/drawing/2014/main" val="2592459544"/>
                    </a:ext>
                  </a:extLst>
                </a:gridCol>
              </a:tblGrid>
              <a:tr h="441441">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61295">
                <a:tc>
                  <a:txBody>
                    <a:bodyPr/>
                    <a:lstStyle/>
                    <a:p>
                      <a:pPr algn="ctr" fontAlgn="ctr"/>
                      <a:r>
                        <a:rPr lang="tr-TR" sz="1200" b="0" i="0" u="none" strike="noStrike" dirty="0">
                          <a:solidFill>
                            <a:srgbClr val="000000"/>
                          </a:solidFill>
                          <a:effectLst/>
                          <a:latin typeface="Calibri" panose="020F0502020204030204" pitchFamily="34" charset="0"/>
                        </a:rPr>
                        <a:t>Dersi uzaktan eğitimle anlayabileceğimi sanmıyorum.</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Der</a:t>
                      </a:r>
                      <a:r>
                        <a:rPr lang="tr-TR" sz="400" b="0" i="0" u="none" strike="noStrike" dirty="0">
                          <a:solidFill>
                            <a:srgbClr val="000000"/>
                          </a:solidFill>
                          <a:effectLst/>
                          <a:latin typeface="Calibri" panose="020F0502020204030204" pitchFamily="34" charset="0"/>
                        </a:rPr>
                        <a:t> </a:t>
                      </a:r>
                      <a:r>
                        <a:rPr lang="tr-TR" sz="1000" b="0" i="0" u="none" strike="noStrike" dirty="0">
                          <a:solidFill>
                            <a:srgbClr val="000000"/>
                          </a:solidFill>
                          <a:effectLst/>
                          <a:latin typeface="Calibri" panose="020F0502020204030204" pitchFamily="34" charset="0"/>
                        </a:rPr>
                        <a:t>sin zaten </a:t>
                      </a:r>
                      <a:r>
                        <a:rPr lang="tr-TR" sz="1000" b="0" i="0" u="none" strike="noStrike" dirty="0" err="1">
                          <a:solidFill>
                            <a:srgbClr val="000000"/>
                          </a:solidFill>
                          <a:effectLst/>
                          <a:latin typeface="Calibri" panose="020F0502020204030204" pitchFamily="34" charset="0"/>
                        </a:rPr>
                        <a:t>yüzyüze</a:t>
                      </a:r>
                      <a:r>
                        <a:rPr lang="tr-TR" sz="1000" b="0" i="0" u="none" strike="noStrike" dirty="0">
                          <a:solidFill>
                            <a:srgbClr val="000000"/>
                          </a:solidFill>
                          <a:effectLst/>
                          <a:latin typeface="Calibri" panose="020F0502020204030204" pitchFamily="34" charset="0"/>
                        </a:rPr>
                        <a:t> ve uygulamalı olarak yapıldığı ve online olarak işlenme ihtimalinin olmadığı bildirildi.</a:t>
                      </a: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Çözümlendi</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61295">
                <a:tc>
                  <a:txBody>
                    <a:bodyPr/>
                    <a:lstStyle/>
                    <a:p>
                      <a:pPr algn="ctr" fontAlgn="ctr"/>
                      <a:r>
                        <a:rPr lang="tr-TR" sz="1000" b="0" i="0" u="none" strike="noStrike" dirty="0">
                          <a:solidFill>
                            <a:srgbClr val="000000"/>
                          </a:solidFill>
                          <a:effectLst/>
                          <a:latin typeface="Calibri" panose="020F0502020204030204" pitchFamily="34" charset="0"/>
                        </a:rPr>
                        <a:t>Her ders 20 </a:t>
                      </a:r>
                      <a:r>
                        <a:rPr lang="tr-TR" sz="1000" b="0" i="0" u="none" strike="noStrike" dirty="0" err="1">
                          <a:solidFill>
                            <a:srgbClr val="000000"/>
                          </a:solidFill>
                          <a:effectLst/>
                          <a:latin typeface="Calibri" panose="020F0502020204030204" pitchFamily="34" charset="0"/>
                        </a:rPr>
                        <a:t>dk</a:t>
                      </a:r>
                      <a:r>
                        <a:rPr lang="tr-TR" sz="1000" b="0" i="0" u="none" strike="noStrike" dirty="0">
                          <a:solidFill>
                            <a:srgbClr val="000000"/>
                          </a:solidFill>
                          <a:effectLst/>
                          <a:latin typeface="Calibri" panose="020F0502020204030204" pitchFamily="34" charset="0"/>
                        </a:rPr>
                        <a:t> olmalı</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Dersin iş yükünün, içerik ve fayda açısından </a:t>
                      </a:r>
                      <a:r>
                        <a:rPr lang="tr-TR" sz="400" b="0" i="0" u="none" strike="noStrike" dirty="0">
                          <a:solidFill>
                            <a:srgbClr val="000000"/>
                          </a:solidFill>
                          <a:effectLst/>
                          <a:latin typeface="Calibri" panose="020F0502020204030204" pitchFamily="34" charset="0"/>
                        </a:rPr>
                        <a:t>  </a:t>
                      </a:r>
                      <a:r>
                        <a:rPr lang="tr-TR" sz="1000" b="0" i="0" u="none" strike="noStrike" dirty="0">
                          <a:solidFill>
                            <a:srgbClr val="000000"/>
                          </a:solidFill>
                          <a:effectLst/>
                          <a:latin typeface="Calibri" panose="020F0502020204030204" pitchFamily="34" charset="0"/>
                        </a:rPr>
                        <a:t>fazla olduğu ve ders süresinin 20 </a:t>
                      </a:r>
                      <a:r>
                        <a:rPr lang="tr-TR" sz="1000" b="0" i="0" u="none" strike="noStrike" dirty="0" err="1">
                          <a:solidFill>
                            <a:srgbClr val="000000"/>
                          </a:solidFill>
                          <a:effectLst/>
                          <a:latin typeface="Calibri" panose="020F0502020204030204" pitchFamily="34" charset="0"/>
                        </a:rPr>
                        <a:t>dk</a:t>
                      </a:r>
                      <a:r>
                        <a:rPr lang="tr-TR" sz="1000" b="0" i="0" u="none" strike="noStrike" dirty="0">
                          <a:solidFill>
                            <a:srgbClr val="000000"/>
                          </a:solidFill>
                          <a:effectLst/>
                          <a:latin typeface="Calibri" panose="020F0502020204030204" pitchFamily="34" charset="0"/>
                        </a:rPr>
                        <a:t> olmasının dersin </a:t>
                      </a:r>
                      <a:r>
                        <a:rPr lang="tr-TR" sz="1000" b="0" i="0" u="none" strike="noStrike" dirty="0" err="1">
                          <a:solidFill>
                            <a:srgbClr val="000000"/>
                          </a:solidFill>
                          <a:effectLst/>
                          <a:latin typeface="Calibri" panose="020F0502020204030204" pitchFamily="34" charset="0"/>
                        </a:rPr>
                        <a:t>anlaşılabilirliği</a:t>
                      </a:r>
                      <a:r>
                        <a:rPr lang="tr-TR" sz="1000" b="0" i="0" u="none" strike="noStrike" dirty="0">
                          <a:solidFill>
                            <a:srgbClr val="000000"/>
                          </a:solidFill>
                          <a:effectLst/>
                          <a:latin typeface="Calibri" panose="020F0502020204030204" pitchFamily="34" charset="0"/>
                        </a:rPr>
                        <a:t> açısından sorun teşkil edebileceği bildirildi.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Çözümlendi</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
        <p:nvSpPr>
          <p:cNvPr id="7" name="Metin kutusu 6">
            <a:extLst>
              <a:ext uri="{FF2B5EF4-FFF2-40B4-BE49-F238E27FC236}">
                <a16:creationId xmlns:a16="http://schemas.microsoft.com/office/drawing/2014/main" id="{FC00F145-62D3-4C36-BB89-87CE0692F0CD}"/>
              </a:ext>
            </a:extLst>
          </p:cNvPr>
          <p:cNvSpPr txBox="1"/>
          <p:nvPr/>
        </p:nvSpPr>
        <p:spPr>
          <a:xfrm>
            <a:off x="198093" y="1970469"/>
            <a:ext cx="4420762" cy="369332"/>
          </a:xfrm>
          <a:prstGeom prst="rect">
            <a:avLst/>
          </a:prstGeom>
          <a:noFill/>
        </p:spPr>
        <p:txBody>
          <a:bodyPr wrap="none" rtlCol="0">
            <a:spAutoFit/>
          </a:bodyPr>
          <a:lstStyle/>
          <a:p>
            <a:r>
              <a:rPr lang="tr-TR" b="1" dirty="0">
                <a:solidFill>
                  <a:srgbClr val="001626"/>
                </a:solidFill>
              </a:rPr>
              <a:t>2-Ders Memnuniyet Anketi Aksiyon Planları </a:t>
            </a:r>
          </a:p>
        </p:txBody>
      </p:sp>
      <p:sp>
        <p:nvSpPr>
          <p:cNvPr id="2" name="Metin kutusu 1">
            <a:extLst>
              <a:ext uri="{FF2B5EF4-FFF2-40B4-BE49-F238E27FC236}">
                <a16:creationId xmlns:a16="http://schemas.microsoft.com/office/drawing/2014/main" id="{3CAC2B90-5EFA-48D9-819A-DA5D46F42675}"/>
              </a:ext>
            </a:extLst>
          </p:cNvPr>
          <p:cNvSpPr txBox="1"/>
          <p:nvPr/>
        </p:nvSpPr>
        <p:spPr>
          <a:xfrm>
            <a:off x="639464" y="2510885"/>
            <a:ext cx="7276800" cy="307777"/>
          </a:xfrm>
          <a:prstGeom prst="rect">
            <a:avLst/>
          </a:prstGeom>
          <a:noFill/>
        </p:spPr>
        <p:txBody>
          <a:bodyPr wrap="none" rtlCol="0">
            <a:spAutoFit/>
          </a:bodyPr>
          <a:lstStyle/>
          <a:p>
            <a:r>
              <a:rPr lang="tr-TR" sz="1400" b="1" dirty="0">
                <a:solidFill>
                  <a:srgbClr val="001626"/>
                </a:solidFill>
              </a:rPr>
              <a:t>Birim/Bölüm/Ders adı: SBF / Beslenme ve Diyetetik Bölümü / Beslenme İlkeleri ve Uygulaması-I</a:t>
            </a:r>
          </a:p>
        </p:txBody>
      </p:sp>
      <p:sp>
        <p:nvSpPr>
          <p:cNvPr id="8" name="Metin kutusu 7">
            <a:extLst>
              <a:ext uri="{FF2B5EF4-FFF2-40B4-BE49-F238E27FC236}">
                <a16:creationId xmlns:a16="http://schemas.microsoft.com/office/drawing/2014/main" id="{55925D3D-2729-4137-98F3-8F7B3815A54E}"/>
              </a:ext>
            </a:extLst>
          </p:cNvPr>
          <p:cNvSpPr txBox="1"/>
          <p:nvPr/>
        </p:nvSpPr>
        <p:spPr>
          <a:xfrm>
            <a:off x="710485" y="4639354"/>
            <a:ext cx="6283643" cy="307777"/>
          </a:xfrm>
          <a:prstGeom prst="rect">
            <a:avLst/>
          </a:prstGeom>
          <a:noFill/>
        </p:spPr>
        <p:txBody>
          <a:bodyPr wrap="none" rtlCol="0">
            <a:spAutoFit/>
          </a:bodyPr>
          <a:lstStyle/>
          <a:p>
            <a:r>
              <a:rPr lang="tr-TR" sz="1400" b="1" dirty="0">
                <a:solidFill>
                  <a:srgbClr val="001626"/>
                </a:solidFill>
              </a:rPr>
              <a:t>Birim/Bölüm/Ders adı: SBF / Beslenme ve Diyetetik Bölümü / Türk Mutfak Kültürü</a:t>
            </a:r>
          </a:p>
        </p:txBody>
      </p:sp>
      <p:graphicFrame>
        <p:nvGraphicFramePr>
          <p:cNvPr id="10" name="Tablo 9">
            <a:extLst>
              <a:ext uri="{FF2B5EF4-FFF2-40B4-BE49-F238E27FC236}">
                <a16:creationId xmlns:a16="http://schemas.microsoft.com/office/drawing/2014/main" id="{4EB26A46-066E-447E-AC98-DAC973A96F9D}"/>
              </a:ext>
            </a:extLst>
          </p:cNvPr>
          <p:cNvGraphicFramePr>
            <a:graphicFrameLocks noGrp="1"/>
          </p:cNvGraphicFramePr>
          <p:nvPr>
            <p:extLst>
              <p:ext uri="{D42A27DB-BD31-4B8C-83A1-F6EECF244321}">
                <p14:modId xmlns:p14="http://schemas.microsoft.com/office/powerpoint/2010/main" val="2536276999"/>
              </p:ext>
            </p:extLst>
          </p:nvPr>
        </p:nvGraphicFramePr>
        <p:xfrm>
          <a:off x="710485" y="5065363"/>
          <a:ext cx="6317036" cy="1513247"/>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441441">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61295">
                <a:tc>
                  <a:txBody>
                    <a:bodyPr/>
                    <a:lstStyle/>
                    <a:p>
                      <a:pPr algn="ctr" fontAlgn="ctr"/>
                      <a:r>
                        <a:rPr lang="tr-TR" sz="400" b="0" i="0" u="none" strike="noStrike" dirty="0">
                          <a:solidFill>
                            <a:srgbClr val="000000"/>
                          </a:solidFill>
                          <a:effectLst/>
                          <a:latin typeface="Calibri" panose="020F0502020204030204" pitchFamily="34" charset="0"/>
                        </a:rPr>
                        <a:t> </a:t>
                      </a:r>
                      <a:r>
                        <a:rPr lang="tr-TR" sz="1000" b="0" i="0" u="none" strike="noStrike" dirty="0">
                          <a:solidFill>
                            <a:srgbClr val="000000"/>
                          </a:solidFill>
                          <a:effectLst/>
                          <a:latin typeface="Calibri" panose="020F0502020204030204" pitchFamily="34" charset="0"/>
                        </a:rPr>
                        <a:t>Dersler sık arayla yapılabilir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Eğitim planına göre dersin haftada 2 saat olduğu ve bu sürenin öğrencinin öğrenim çıktıları için yeterli olduğu bildirilmiştir.</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Çözümlendi.</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61295">
                <a:tc>
                  <a:txBody>
                    <a:bodyPr/>
                    <a:lstStyle/>
                    <a:p>
                      <a:pPr algn="ctr" fontAlgn="ctr"/>
                      <a:r>
                        <a:rPr lang="tr-TR" sz="1000" b="0" i="0" u="none" strike="noStrike" dirty="0">
                          <a:solidFill>
                            <a:srgbClr val="000000"/>
                          </a:solidFill>
                          <a:effectLst/>
                          <a:latin typeface="Calibri" panose="020F0502020204030204" pitchFamily="34" charset="0"/>
                        </a:rPr>
                        <a:t>Ders farklı kişilerle sunum yaparak anlatılmalı</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r>
                        <a:rPr lang="tr-TR" sz="1000" b="0" i="0" u="none" strike="noStrike" dirty="0">
                          <a:solidFill>
                            <a:srgbClr val="000000"/>
                          </a:solidFill>
                          <a:effectLst/>
                          <a:latin typeface="Calibri" panose="020F0502020204030204" pitchFamily="34" charset="0"/>
                        </a:rPr>
                        <a:t>Bu dersin işlenişinin zaten interaktif olarak öğrencilerle beraber işlendiği ve gruplar halinde sunum yapıldığı bildirilmiştir.</a:t>
                      </a: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Çözümlendi.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bl>
          </a:graphicData>
        </a:graphic>
      </p:graphicFrame>
    </p:spTree>
    <p:extLst>
      <p:ext uri="{BB962C8B-B14F-4D97-AF65-F5344CB8AC3E}">
        <p14:creationId xmlns:p14="http://schemas.microsoft.com/office/powerpoint/2010/main" val="380593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7" name="Dikdörtgen 6"/>
          <p:cNvSpPr/>
          <p:nvPr/>
        </p:nvSpPr>
        <p:spPr>
          <a:xfrm>
            <a:off x="490637" y="3508967"/>
            <a:ext cx="8352928" cy="1369606"/>
          </a:xfrm>
          <a:prstGeom prst="rect">
            <a:avLst/>
          </a:prstGeom>
        </p:spPr>
        <p:txBody>
          <a:bodyPr wrap="square">
            <a:spAutoFit/>
          </a:bodyPr>
          <a:lstStyle/>
          <a:p>
            <a:pPr fontAlgn="base">
              <a:lnSpc>
                <a:spcPct val="150000"/>
              </a:lnSpc>
              <a:spcAft>
                <a:spcPts val="0"/>
              </a:spcAft>
            </a:pPr>
            <a:r>
              <a:rPr lang="tr-TR" b="1" dirty="0">
                <a:solidFill>
                  <a:srgbClr val="FF0000"/>
                </a:solidFill>
                <a:ea typeface="Times New Roman" panose="02020603050405020304" pitchFamily="18" charset="0"/>
              </a:rPr>
              <a:t>BİRİMİN VİZYONU</a:t>
            </a:r>
          </a:p>
          <a:p>
            <a:pPr algn="just"/>
            <a:r>
              <a:rPr lang="tr-TR" sz="1400" b="0" dirty="0">
                <a:solidFill>
                  <a:srgbClr val="000000"/>
                </a:solidFill>
                <a:effectLst/>
              </a:rPr>
              <a:t>Beslenme ve Diyetetik alanında yetiştirdiği nitelikli mezunlarının yaptığı bilimsel çalışmalar ve danışmanlık hizmetleri ile toplumun sağlıklı gelişimine katkı veren araştırma ve yayın yapan, toplumun sağlık politikalarının belirlenmesinde Beslenme ve Diyetetik alanında öncü, ulusal ve uluslararası düzeyde tanınan, tercih edilen, örnek ve lider bir bölüm olmaktır.</a:t>
            </a:r>
            <a:endParaRPr lang="tr-TR" sz="1400" b="0" dirty="0">
              <a:solidFill>
                <a:srgbClr val="757575"/>
              </a:solidFill>
              <a:effectLst/>
            </a:endParaRPr>
          </a:p>
        </p:txBody>
      </p:sp>
      <p:sp>
        <p:nvSpPr>
          <p:cNvPr id="8" name="Dikdörtgen 7"/>
          <p:cNvSpPr/>
          <p:nvPr/>
        </p:nvSpPr>
        <p:spPr>
          <a:xfrm>
            <a:off x="490637" y="1615779"/>
            <a:ext cx="8352928" cy="1585049"/>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algn="just"/>
            <a:r>
              <a:rPr lang="tr-TR" sz="1400" b="0" dirty="0">
                <a:solidFill>
                  <a:srgbClr val="000000"/>
                </a:solidFill>
                <a:effectLst/>
              </a:rPr>
              <a:t>Yeterli ve dengeli beslenme ile toplum sağlığının yaşam boyu korunması, iyileştirilmesi, geliştirilmesi ve yaşam kalitesinin artırılması amacıyla, uluslararası standartlara uygun nitelikte, evrensel düşünce ve değerlere sahip, ülke ve dünya kültürüne saygılı, Atatürk ilke ve devrimlerine bağlı üstün nitelikli “Diyetisyen” yetiştirmek, bilim ve teknolojiye dayalı, uluslararası standartlarda eğitim-öğretim, araştırma ve danışmanlık hizmetleri sunmak ve toplumun sağlık politikalarının belirlenmesinde Beslenme ve Diyetetik alanında öncü olmaktır.</a:t>
            </a:r>
            <a:endParaRPr lang="tr-TR" sz="1400" b="0" dirty="0">
              <a:solidFill>
                <a:srgbClr val="757575"/>
              </a:solidFill>
              <a:effectLst/>
            </a:endParaRPr>
          </a:p>
        </p:txBody>
      </p:sp>
    </p:spTree>
    <p:extLst>
      <p:ext uri="{BB962C8B-B14F-4D97-AF65-F5344CB8AC3E}">
        <p14:creationId xmlns:p14="http://schemas.microsoft.com/office/powerpoint/2010/main" val="193882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GERİBİLDİRİMLERİ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(HAYATA GEÇİRİLEN ÖNERİLER ve AKSİYON ALINAN ŞİKAYETLER)</a:t>
            </a:r>
            <a:endParaRPr kumimoji="0" lang="en-US" sz="2800" b="0" i="0" u="none" strike="noStrike" kern="1200" cap="none" spc="0" normalizeH="0" baseline="0" noProof="0" dirty="0">
              <a:ln>
                <a:noFill/>
              </a:ln>
              <a:solidFill>
                <a:srgbClr val="9E5E9B"/>
              </a:solidFill>
              <a:effectLst/>
              <a:uLnTx/>
              <a:uFillTx/>
              <a:latin typeface="Calibri" panose="020F0502020204030204"/>
              <a:ea typeface="+mn-ea"/>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4037961662"/>
              </p:ext>
            </p:extLst>
          </p:nvPr>
        </p:nvGraphicFramePr>
        <p:xfrm>
          <a:off x="703269" y="3138024"/>
          <a:ext cx="6317036" cy="748744"/>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441441">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173425">
                <a:tc>
                  <a:txBody>
                    <a:bodyPr/>
                    <a:lstStyle/>
                    <a:p>
                      <a:pPr algn="ctr" fontAlgn="ctr"/>
                      <a:r>
                        <a:rPr lang="tr-TR" sz="1000" b="0" i="0" u="none" strike="noStrike" dirty="0">
                          <a:solidFill>
                            <a:srgbClr val="000000"/>
                          </a:solidFill>
                          <a:effectLst/>
                          <a:latin typeface="Calibri" panose="020F0502020204030204" pitchFamily="34" charset="0"/>
                        </a:rPr>
                        <a:t>Ders yeri uygun olmalı</a:t>
                      </a:r>
                      <a:r>
                        <a:rPr lang="tr-TR" sz="400" b="0" i="0" u="none" strike="noStrike" dirty="0">
                          <a:solidFill>
                            <a:srgbClr val="000000"/>
                          </a:solidFill>
                          <a:effectLst/>
                          <a:latin typeface="Calibri" panose="020F0502020204030204" pitchFamily="34" charset="0"/>
                        </a:rPr>
                        <a:t> </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Dersin işlendiği derslik tekrar değerlendirildi ve dersin sınıfı değiştirildi.</a:t>
                      </a: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Çözümlendi</a:t>
                      </a:r>
                      <a:r>
                        <a:rPr lang="tr-TR" sz="400" b="0" i="0" u="none" strike="noStrike" dirty="0">
                          <a:solidFill>
                            <a:srgbClr val="000000"/>
                          </a:solidFill>
                          <a:effectLst/>
                          <a:latin typeface="Calibri" panose="020F0502020204030204" pitchFamily="34" charset="0"/>
                        </a:rPr>
                        <a:t> </a:t>
                      </a:r>
                      <a:r>
                        <a:rPr lang="tr-TR" sz="1000" b="0" i="0" u="none" strike="noStrike" dirty="0">
                          <a:solidFill>
                            <a:srgbClr val="000000"/>
                          </a:solidFill>
                          <a:effectLst/>
                          <a:latin typeface="Calibri" panose="020F0502020204030204" pitchFamily="34" charset="0"/>
                        </a:rPr>
                        <a:t>.</a:t>
                      </a: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
        <p:nvSpPr>
          <p:cNvPr id="7" name="Metin kutusu 6">
            <a:extLst>
              <a:ext uri="{FF2B5EF4-FFF2-40B4-BE49-F238E27FC236}">
                <a16:creationId xmlns:a16="http://schemas.microsoft.com/office/drawing/2014/main" id="{FC00F145-62D3-4C36-BB89-87CE0692F0CD}"/>
              </a:ext>
            </a:extLst>
          </p:cNvPr>
          <p:cNvSpPr txBox="1"/>
          <p:nvPr/>
        </p:nvSpPr>
        <p:spPr>
          <a:xfrm>
            <a:off x="198093" y="1970469"/>
            <a:ext cx="44207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001626"/>
                </a:solidFill>
                <a:effectLst/>
                <a:uLnTx/>
                <a:uFillTx/>
                <a:latin typeface="Calibri" panose="020F0502020204030204"/>
                <a:ea typeface="+mn-ea"/>
                <a:cs typeface="+mn-cs"/>
              </a:rPr>
              <a:t>2-Ders Memnuniyet Anketi Aksiyon Planları </a:t>
            </a:r>
          </a:p>
        </p:txBody>
      </p:sp>
      <p:sp>
        <p:nvSpPr>
          <p:cNvPr id="8" name="Metin kutusu 7">
            <a:extLst>
              <a:ext uri="{FF2B5EF4-FFF2-40B4-BE49-F238E27FC236}">
                <a16:creationId xmlns:a16="http://schemas.microsoft.com/office/drawing/2014/main" id="{F6220C94-D815-434D-AE7F-E47384665172}"/>
              </a:ext>
            </a:extLst>
          </p:cNvPr>
          <p:cNvSpPr txBox="1"/>
          <p:nvPr/>
        </p:nvSpPr>
        <p:spPr>
          <a:xfrm>
            <a:off x="632711" y="2728909"/>
            <a:ext cx="6681188" cy="307777"/>
          </a:xfrm>
          <a:prstGeom prst="rect">
            <a:avLst/>
          </a:prstGeom>
          <a:noFill/>
        </p:spPr>
        <p:txBody>
          <a:bodyPr wrap="none" rtlCol="0">
            <a:spAutoFit/>
          </a:bodyPr>
          <a:lstStyle/>
          <a:p>
            <a:r>
              <a:rPr lang="tr-TR" sz="1400" b="1" dirty="0">
                <a:solidFill>
                  <a:srgbClr val="001626"/>
                </a:solidFill>
              </a:rPr>
              <a:t>Birim/Bölüm/Ders adı: SBF / Beslenme ve Diyetetik Bölümü / Demografik Yapı ve Sağlık</a:t>
            </a:r>
          </a:p>
        </p:txBody>
      </p:sp>
      <p:sp>
        <p:nvSpPr>
          <p:cNvPr id="10" name="Metin kutusu 9">
            <a:extLst>
              <a:ext uri="{FF2B5EF4-FFF2-40B4-BE49-F238E27FC236}">
                <a16:creationId xmlns:a16="http://schemas.microsoft.com/office/drawing/2014/main" id="{0B05816E-19F5-4B21-B56A-5A1677516E9A}"/>
              </a:ext>
            </a:extLst>
          </p:cNvPr>
          <p:cNvSpPr txBox="1"/>
          <p:nvPr/>
        </p:nvSpPr>
        <p:spPr>
          <a:xfrm>
            <a:off x="632711" y="4349838"/>
            <a:ext cx="7799251" cy="307777"/>
          </a:xfrm>
          <a:prstGeom prst="rect">
            <a:avLst/>
          </a:prstGeom>
          <a:noFill/>
        </p:spPr>
        <p:txBody>
          <a:bodyPr wrap="none" rtlCol="0">
            <a:spAutoFit/>
          </a:bodyPr>
          <a:lstStyle/>
          <a:p>
            <a:r>
              <a:rPr lang="tr-TR" sz="1400" b="1" dirty="0">
                <a:solidFill>
                  <a:srgbClr val="001626"/>
                </a:solidFill>
              </a:rPr>
              <a:t>Birim/Bölüm/Ders adı: SBF / Beslenme ve Diyetetik Bölümü / Beslenme ve Diyetetikte Temel Kavramlar</a:t>
            </a:r>
          </a:p>
        </p:txBody>
      </p:sp>
      <p:graphicFrame>
        <p:nvGraphicFramePr>
          <p:cNvPr id="11" name="Tablo 10">
            <a:extLst>
              <a:ext uri="{FF2B5EF4-FFF2-40B4-BE49-F238E27FC236}">
                <a16:creationId xmlns:a16="http://schemas.microsoft.com/office/drawing/2014/main" id="{31048F03-1303-41D8-8C6D-099D9DD9BE9C}"/>
              </a:ext>
            </a:extLst>
          </p:cNvPr>
          <p:cNvGraphicFramePr>
            <a:graphicFrameLocks noGrp="1"/>
          </p:cNvGraphicFramePr>
          <p:nvPr>
            <p:extLst>
              <p:ext uri="{D42A27DB-BD31-4B8C-83A1-F6EECF244321}">
                <p14:modId xmlns:p14="http://schemas.microsoft.com/office/powerpoint/2010/main" val="2870117009"/>
              </p:ext>
            </p:extLst>
          </p:nvPr>
        </p:nvGraphicFramePr>
        <p:xfrm>
          <a:off x="703269" y="4765828"/>
          <a:ext cx="6317036" cy="925818"/>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545839">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9979">
                <a:tc>
                  <a:txBody>
                    <a:bodyPr/>
                    <a:lstStyle/>
                    <a:p>
                      <a:pPr algn="ctr" fontAlgn="ctr"/>
                      <a:r>
                        <a:rPr lang="tr-TR" sz="1000" b="0" i="0" u="none" strike="noStrike" dirty="0">
                          <a:solidFill>
                            <a:srgbClr val="000000"/>
                          </a:solidFill>
                          <a:effectLst/>
                          <a:latin typeface="Calibri" panose="020F0502020204030204" pitchFamily="34" charset="0"/>
                        </a:rPr>
                        <a:t>Ders yerleri daha uygun olabilir</a:t>
                      </a:r>
                      <a:r>
                        <a:rPr lang="tr-TR" sz="400" b="0" i="0" u="none" strike="noStrike" dirty="0">
                          <a:solidFill>
                            <a:srgbClr val="000000"/>
                          </a:solidFill>
                          <a:effectLst/>
                          <a:latin typeface="Calibri" panose="020F0502020204030204" pitchFamily="34" charset="0"/>
                        </a:rPr>
                        <a:t> </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işlendiği derslik tekrar değerlendirildi ve dersin sınıfı değiştirildi.</a:t>
                      </a:r>
                      <a:endParaRPr kumimoji="0" lang="tr-TR" sz="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Çözümlendi</a:t>
                      </a: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690500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GERİBİLDİRİMLERİ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(HAYATA GEÇİRİLEN ÖNERİLER ve AKSİYON ALINAN ŞİKAYETLER)</a:t>
            </a:r>
            <a:endParaRPr kumimoji="0" lang="en-US" sz="2800" b="0" i="0" u="none" strike="noStrike" kern="1200" cap="none" spc="0" normalizeH="0" baseline="0" noProof="0" dirty="0">
              <a:ln>
                <a:noFill/>
              </a:ln>
              <a:solidFill>
                <a:srgbClr val="9E5E9B"/>
              </a:solidFill>
              <a:effectLst/>
              <a:uLnTx/>
              <a:uFillTx/>
              <a:latin typeface="Calibri" panose="020F0502020204030204"/>
              <a:ea typeface="+mn-ea"/>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o 8">
            <a:extLst>
              <a:ext uri="{FF2B5EF4-FFF2-40B4-BE49-F238E27FC236}">
                <a16:creationId xmlns:a16="http://schemas.microsoft.com/office/drawing/2014/main" id="{400F1050-5732-4B60-86BA-E121C706FD69}"/>
              </a:ext>
            </a:extLst>
          </p:cNvPr>
          <p:cNvGraphicFramePr>
            <a:graphicFrameLocks noGrp="1"/>
          </p:cNvGraphicFramePr>
          <p:nvPr>
            <p:extLst>
              <p:ext uri="{D42A27DB-BD31-4B8C-83A1-F6EECF244321}">
                <p14:modId xmlns:p14="http://schemas.microsoft.com/office/powerpoint/2010/main" val="1003130922"/>
              </p:ext>
            </p:extLst>
          </p:nvPr>
        </p:nvGraphicFramePr>
        <p:xfrm>
          <a:off x="823765" y="3107766"/>
          <a:ext cx="6317036" cy="1005542"/>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545839">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9979">
                <a:tc>
                  <a:txBody>
                    <a:bodyPr/>
                    <a:lstStyle/>
                    <a:p>
                      <a:pPr algn="ctr" fontAlgn="ctr"/>
                      <a:r>
                        <a:rPr lang="tr-TR" sz="1000" b="0" i="0" u="none" strike="noStrike" dirty="0">
                          <a:solidFill>
                            <a:srgbClr val="000000"/>
                          </a:solidFill>
                          <a:effectLst/>
                          <a:latin typeface="Calibri" panose="020F0502020204030204" pitchFamily="34" charset="0"/>
                        </a:rPr>
                        <a:t>Örnekler artırılmalı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 kapsamında verilen örnekler artırılarak dersin zenginleştirileceği bildirildi.</a:t>
                      </a:r>
                      <a:endParaRPr kumimoji="0" lang="tr-TR" sz="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
        <p:nvSpPr>
          <p:cNvPr id="7" name="Metin kutusu 6">
            <a:extLst>
              <a:ext uri="{FF2B5EF4-FFF2-40B4-BE49-F238E27FC236}">
                <a16:creationId xmlns:a16="http://schemas.microsoft.com/office/drawing/2014/main" id="{FC00F145-62D3-4C36-BB89-87CE0692F0CD}"/>
              </a:ext>
            </a:extLst>
          </p:cNvPr>
          <p:cNvSpPr txBox="1"/>
          <p:nvPr/>
        </p:nvSpPr>
        <p:spPr>
          <a:xfrm>
            <a:off x="198093" y="1970469"/>
            <a:ext cx="44207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001626"/>
                </a:solidFill>
                <a:effectLst/>
                <a:uLnTx/>
                <a:uFillTx/>
                <a:latin typeface="Calibri" panose="020F0502020204030204"/>
                <a:ea typeface="+mn-ea"/>
                <a:cs typeface="+mn-cs"/>
              </a:rPr>
              <a:t>2-Ders Memnuniyet Anketi Aksiyon Planları </a:t>
            </a:r>
          </a:p>
        </p:txBody>
      </p:sp>
      <p:sp>
        <p:nvSpPr>
          <p:cNvPr id="8" name="Metin kutusu 7">
            <a:extLst>
              <a:ext uri="{FF2B5EF4-FFF2-40B4-BE49-F238E27FC236}">
                <a16:creationId xmlns:a16="http://schemas.microsoft.com/office/drawing/2014/main" id="{7F6BBE3D-314F-4CDF-B0AC-7503FB112583}"/>
              </a:ext>
            </a:extLst>
          </p:cNvPr>
          <p:cNvSpPr txBox="1"/>
          <p:nvPr/>
        </p:nvSpPr>
        <p:spPr>
          <a:xfrm>
            <a:off x="716137" y="2726485"/>
            <a:ext cx="5882444" cy="307777"/>
          </a:xfrm>
          <a:prstGeom prst="rect">
            <a:avLst/>
          </a:prstGeom>
          <a:noFill/>
        </p:spPr>
        <p:txBody>
          <a:bodyPr wrap="none" rtlCol="0">
            <a:spAutoFit/>
          </a:bodyPr>
          <a:lstStyle/>
          <a:p>
            <a:r>
              <a:rPr lang="tr-TR" sz="1400" b="1" dirty="0">
                <a:solidFill>
                  <a:srgbClr val="001626"/>
                </a:solidFill>
              </a:rPr>
              <a:t>Birim/Bölüm/Ders adı: SBF / Beslenme ve Diyetetik Bölümü / Temel Psikoloji</a:t>
            </a:r>
          </a:p>
        </p:txBody>
      </p:sp>
      <p:sp>
        <p:nvSpPr>
          <p:cNvPr id="10" name="Metin kutusu 9">
            <a:extLst>
              <a:ext uri="{FF2B5EF4-FFF2-40B4-BE49-F238E27FC236}">
                <a16:creationId xmlns:a16="http://schemas.microsoft.com/office/drawing/2014/main" id="{81108F5A-0A30-4DA3-A607-28C1089498BB}"/>
              </a:ext>
            </a:extLst>
          </p:cNvPr>
          <p:cNvSpPr txBox="1"/>
          <p:nvPr/>
        </p:nvSpPr>
        <p:spPr>
          <a:xfrm>
            <a:off x="716137" y="4450233"/>
            <a:ext cx="7873950" cy="307777"/>
          </a:xfrm>
          <a:prstGeom prst="rect">
            <a:avLst/>
          </a:prstGeom>
          <a:noFill/>
        </p:spPr>
        <p:txBody>
          <a:bodyPr wrap="none" rtlCol="0">
            <a:spAutoFit/>
          </a:bodyPr>
          <a:lstStyle/>
          <a:p>
            <a:r>
              <a:rPr lang="tr-TR" sz="1400" b="1" dirty="0">
                <a:solidFill>
                  <a:srgbClr val="001626"/>
                </a:solidFill>
              </a:rPr>
              <a:t>Birim/Bölüm/Ders adı: SBF / Beslenme ve Diyetetik Bölümü / Temel Kimya ve Laboratuvar Uygulaması-I</a:t>
            </a:r>
          </a:p>
        </p:txBody>
      </p:sp>
      <p:graphicFrame>
        <p:nvGraphicFramePr>
          <p:cNvPr id="11" name="Tablo 10">
            <a:extLst>
              <a:ext uri="{FF2B5EF4-FFF2-40B4-BE49-F238E27FC236}">
                <a16:creationId xmlns:a16="http://schemas.microsoft.com/office/drawing/2014/main" id="{F75D6ACE-F097-4B50-9BC3-8F738C206BC4}"/>
              </a:ext>
            </a:extLst>
          </p:cNvPr>
          <p:cNvGraphicFramePr>
            <a:graphicFrameLocks noGrp="1"/>
          </p:cNvGraphicFramePr>
          <p:nvPr>
            <p:extLst>
              <p:ext uri="{D42A27DB-BD31-4B8C-83A1-F6EECF244321}">
                <p14:modId xmlns:p14="http://schemas.microsoft.com/office/powerpoint/2010/main" val="3770602917"/>
              </p:ext>
            </p:extLst>
          </p:nvPr>
        </p:nvGraphicFramePr>
        <p:xfrm>
          <a:off x="823765" y="4964662"/>
          <a:ext cx="6317036" cy="1310342"/>
        </p:xfrm>
        <a:graphic>
          <a:graphicData uri="http://schemas.openxmlformats.org/drawingml/2006/table">
            <a:tbl>
              <a:tblPr/>
              <a:tblGrid>
                <a:gridCol w="2022222">
                  <a:extLst>
                    <a:ext uri="{9D8B030D-6E8A-4147-A177-3AD203B41FA5}">
                      <a16:colId xmlns:a16="http://schemas.microsoft.com/office/drawing/2014/main" val="3918363564"/>
                    </a:ext>
                  </a:extLst>
                </a:gridCol>
                <a:gridCol w="2138994">
                  <a:extLst>
                    <a:ext uri="{9D8B030D-6E8A-4147-A177-3AD203B41FA5}">
                      <a16:colId xmlns:a16="http://schemas.microsoft.com/office/drawing/2014/main" val="1683979601"/>
                    </a:ext>
                  </a:extLst>
                </a:gridCol>
                <a:gridCol w="2155820">
                  <a:extLst>
                    <a:ext uri="{9D8B030D-6E8A-4147-A177-3AD203B41FA5}">
                      <a16:colId xmlns:a16="http://schemas.microsoft.com/office/drawing/2014/main" val="2592459544"/>
                    </a:ext>
                  </a:extLst>
                </a:gridCol>
              </a:tblGrid>
              <a:tr h="545839">
                <a:tc>
                  <a:txBody>
                    <a:bodyPr/>
                    <a:lstStyle/>
                    <a:p>
                      <a:pPr algn="ctr" fontAlgn="ctr"/>
                      <a:r>
                        <a:rPr lang="tr-TR" sz="1200" b="1" i="0" u="none" strike="noStrike" dirty="0">
                          <a:solidFill>
                            <a:srgbClr val="000000"/>
                          </a:solidFill>
                          <a:effectLst/>
                          <a:latin typeface="Calibri" panose="020F0502020204030204" pitchFamily="34" charset="0"/>
                        </a:rPr>
                        <a:t>KONUSU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ÇÖZÜM</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SONUÇ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9979">
                <a:tc>
                  <a:txBody>
                    <a:bodyPr/>
                    <a:lstStyle/>
                    <a:p>
                      <a:pPr algn="ctr" fontAlgn="ctr"/>
                      <a:r>
                        <a:rPr lang="tr-TR" sz="1000" b="0" i="0" u="none" strike="noStrike" dirty="0">
                          <a:solidFill>
                            <a:srgbClr val="000000"/>
                          </a:solidFill>
                          <a:effectLst/>
                          <a:latin typeface="Calibri" panose="020F0502020204030204" pitchFamily="34" charset="0"/>
                        </a:rPr>
                        <a:t>Derse katılım artırılmalı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Derse katılımın öğrenci sorumluluğunda olduğu, yoklamaların öğrencilerle paylaşılıp, eksik geldikleri günler için,  haftalık bilgilendirmenin yapılacağı bildirilmiştir.</a:t>
                      </a:r>
                      <a:endParaRPr kumimoji="0" lang="tr-TR" sz="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3102804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49468"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endParaRPr lang="tr-TR" sz="2800" b="1" kern="1200" dirty="0">
              <a:solidFill>
                <a:schemeClr val="accent6"/>
              </a:solidFill>
              <a:effectLst>
                <a:outerShdw blurRad="38100" dist="38100" dir="2700000" algn="tl">
                  <a:srgbClr val="000000">
                    <a:alpha val="43137"/>
                  </a:srgbClr>
                </a:outerShdw>
              </a:effectLst>
              <a:ea typeface="+mj-ea"/>
              <a:cs typeface="+mj-cs"/>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2958008464"/>
              </p:ext>
            </p:extLst>
          </p:nvPr>
        </p:nvGraphicFramePr>
        <p:xfrm>
          <a:off x="470387" y="1945640"/>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Bulgu (DF</a:t>
                      </a:r>
                      <a:r>
                        <a:rPr lang="tr-TR" sz="1600" baseline="0" dirty="0">
                          <a:solidFill>
                            <a:srgbClr val="0C0D0D"/>
                          </a:solidFill>
                        </a:rPr>
                        <a:t>) </a:t>
                      </a:r>
                      <a:r>
                        <a:rPr lang="tr-TR" sz="1600" dirty="0">
                          <a:solidFill>
                            <a:srgbClr val="0C0D0D"/>
                          </a:solidFill>
                        </a:rPr>
                        <a:t>Tanımı </a:t>
                      </a:r>
                      <a:r>
                        <a:rPr lang="tr-TR" sz="1600" baseline="0" dirty="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a:t>
                      </a:r>
                      <a:r>
                        <a:rPr lang="tr-TR" sz="1600" baseline="0" dirty="0">
                          <a:solidFill>
                            <a:srgbClr val="0C0D0D"/>
                          </a:solidFill>
                        </a:rPr>
                        <a:t> : ….</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Geçici</a:t>
                      </a:r>
                      <a:r>
                        <a:rPr lang="tr-TR" sz="1600" baseline="0" dirty="0">
                          <a:solidFill>
                            <a:srgbClr val="0C0D0D"/>
                          </a:solidFill>
                        </a:rPr>
                        <a:t> Faaliyet :….</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Kalıcı</a:t>
                      </a:r>
                      <a:r>
                        <a:rPr lang="tr-TR" sz="1600" baseline="0" dirty="0">
                          <a:solidFill>
                            <a:srgbClr val="0C0D0D"/>
                          </a:solidFill>
                        </a:rPr>
                        <a:t> Faaliyet :…..</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164584575"/>
              </p:ext>
            </p:extLst>
          </p:nvPr>
        </p:nvGraphicFramePr>
        <p:xfrm>
          <a:off x="470386" y="3653868"/>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Bulgu (DF</a:t>
                      </a:r>
                      <a:r>
                        <a:rPr lang="tr-TR" sz="1600" baseline="0" dirty="0">
                          <a:solidFill>
                            <a:srgbClr val="0C0D0D"/>
                          </a:solidFill>
                        </a:rPr>
                        <a:t>) </a:t>
                      </a:r>
                      <a:r>
                        <a:rPr lang="tr-TR" sz="1600" dirty="0">
                          <a:solidFill>
                            <a:srgbClr val="0C0D0D"/>
                          </a:solidFill>
                        </a:rPr>
                        <a:t>Tanımı </a:t>
                      </a:r>
                      <a:r>
                        <a:rPr lang="tr-TR" sz="1600" baseline="0" dirty="0">
                          <a:solidFill>
                            <a:srgbClr val="0C0D0D"/>
                          </a:solidFill>
                        </a:rPr>
                        <a:t>:….</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Termin Tarihi</a:t>
                      </a:r>
                      <a:r>
                        <a:rPr lang="tr-TR" sz="1600" baseline="0" dirty="0">
                          <a:solidFill>
                            <a:srgbClr val="0C0D0D"/>
                          </a:solidFill>
                        </a:rPr>
                        <a:t> : ….</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Geçici</a:t>
                      </a:r>
                      <a:r>
                        <a:rPr lang="tr-TR" sz="1600" baseline="0" dirty="0">
                          <a:solidFill>
                            <a:srgbClr val="0C0D0D"/>
                          </a:solidFill>
                        </a:rPr>
                        <a:t> Faaliyet :….</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600" dirty="0">
                          <a:solidFill>
                            <a:srgbClr val="0C0D0D"/>
                          </a:solidFill>
                        </a:rPr>
                        <a:t>Yapılan Kalıcı</a:t>
                      </a:r>
                      <a:r>
                        <a:rPr lang="tr-TR" sz="1600" baseline="0" dirty="0">
                          <a:solidFill>
                            <a:srgbClr val="0C0D0D"/>
                          </a:solidFill>
                        </a:rPr>
                        <a:t> Faaliyet :…..</a:t>
                      </a:r>
                      <a:endParaRPr lang="tr-TR" sz="1600" dirty="0">
                        <a:solidFill>
                          <a:srgbClr val="0C0D0D"/>
                        </a:solidFill>
                      </a:endParaRPr>
                    </a:p>
                  </a:txBody>
                  <a:tcPr>
                    <a:solidFill>
                      <a:schemeClr val="accent6">
                        <a:lumMod val="20000"/>
                        <a:lumOff val="80000"/>
                      </a:schemeClr>
                    </a:solidFill>
                  </a:tcPr>
                </a:tc>
                <a:tc>
                  <a:txBody>
                    <a:bodyPr/>
                    <a:lstStyle/>
                    <a:p>
                      <a:endParaRPr lang="tr-TR"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2" name="Metin kutusu 1">
            <a:extLst>
              <a:ext uri="{FF2B5EF4-FFF2-40B4-BE49-F238E27FC236}">
                <a16:creationId xmlns:a16="http://schemas.microsoft.com/office/drawing/2014/main" id="{9AAC5317-B788-4655-A75F-E0456D8DD9FB}"/>
              </a:ext>
            </a:extLst>
          </p:cNvPr>
          <p:cNvSpPr txBox="1"/>
          <p:nvPr/>
        </p:nvSpPr>
        <p:spPr>
          <a:xfrm>
            <a:off x="1649468" y="5547214"/>
            <a:ext cx="5984881" cy="646331"/>
          </a:xfrm>
          <a:prstGeom prst="rect">
            <a:avLst/>
          </a:prstGeom>
          <a:noFill/>
        </p:spPr>
        <p:txBody>
          <a:bodyPr wrap="square" rtlCol="0">
            <a:spAutoFit/>
          </a:bodyPr>
          <a:lstStyle/>
          <a:p>
            <a:r>
              <a:rPr lang="tr-TR" dirty="0">
                <a:solidFill>
                  <a:srgbClr val="001626"/>
                </a:solidFill>
              </a:rPr>
              <a:t>İç denetim sonucunda majör/minör hatamız bulunmadığı için, herhangi bir düzeltici faaliyet düzenlenmemiştir.</a:t>
            </a:r>
          </a:p>
        </p:txBody>
      </p:sp>
    </p:spTree>
    <p:extLst>
      <p:ext uri="{BB962C8B-B14F-4D97-AF65-F5344CB8AC3E}">
        <p14:creationId xmlns:p14="http://schemas.microsoft.com/office/powerpoint/2010/main" val="1082165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108205" y="66137"/>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4" name="Resim 3">
            <a:extLst>
              <a:ext uri="{FF2B5EF4-FFF2-40B4-BE49-F238E27FC236}">
                <a16:creationId xmlns:a16="http://schemas.microsoft.com/office/drawing/2014/main" id="{F5633D3B-0B74-443E-B87E-67912862B1CC}"/>
              </a:ext>
            </a:extLst>
          </p:cNvPr>
          <p:cNvPicPr>
            <a:picLocks noChangeAspect="1"/>
          </p:cNvPicPr>
          <p:nvPr/>
        </p:nvPicPr>
        <p:blipFill rotWithShape="1">
          <a:blip r:embed="rId3"/>
          <a:srcRect b="4086"/>
          <a:stretch/>
        </p:blipFill>
        <p:spPr>
          <a:xfrm>
            <a:off x="1996953" y="1020245"/>
            <a:ext cx="4848225" cy="5837756"/>
          </a:xfrm>
          <a:prstGeom prst="rect">
            <a:avLst/>
          </a:prstGeom>
        </p:spPr>
      </p:pic>
      <p:sp>
        <p:nvSpPr>
          <p:cNvPr id="6" name="Metin kutusu 5">
            <a:extLst>
              <a:ext uri="{FF2B5EF4-FFF2-40B4-BE49-F238E27FC236}">
                <a16:creationId xmlns:a16="http://schemas.microsoft.com/office/drawing/2014/main" id="{F587F045-15EF-4379-BDFE-EB07532CDAC8}"/>
              </a:ext>
            </a:extLst>
          </p:cNvPr>
          <p:cNvSpPr txBox="1"/>
          <p:nvPr/>
        </p:nvSpPr>
        <p:spPr>
          <a:xfrm>
            <a:off x="7044410" y="3011128"/>
            <a:ext cx="1651720"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tr-TR" dirty="0">
                <a:solidFill>
                  <a:srgbClr val="001626"/>
                </a:solidFill>
              </a:rPr>
              <a:t>KYS İç Denetim Başarı Puanı %98</a:t>
            </a:r>
          </a:p>
        </p:txBody>
      </p:sp>
    </p:spTree>
    <p:extLst>
      <p:ext uri="{BB962C8B-B14F-4D97-AF65-F5344CB8AC3E}">
        <p14:creationId xmlns:p14="http://schemas.microsoft.com/office/powerpoint/2010/main" val="1346354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804459"/>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p>
          <a:p>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A551AEBF-162C-4335-82CC-90A723439088}"/>
              </a:ext>
            </a:extLst>
          </p:cNvPr>
          <p:cNvSpPr txBox="1"/>
          <p:nvPr/>
        </p:nvSpPr>
        <p:spPr>
          <a:xfrm>
            <a:off x="563322" y="2140943"/>
            <a:ext cx="8017355" cy="3788858"/>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Müfredat oluşturulurken, diğer üniversitelerin akademisyenlerinin görüşleri alındı.</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Müfredat oluşturulurken, ABÜ SBF Beslenme ve Diyetetik öğrencilerinin görüşleri alındı.</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Mevcut dersler kapsamında öğrencilerin araştırma becerileri kazanabilmeleri için araştırma ve sunum yapmaları sağlandı.</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Öğrencilerle yeni projeler üzerinde çalışılmaktadır. (</a:t>
            </a:r>
            <a:r>
              <a:rPr kumimoji="0" lang="tr-TR" sz="1800" b="0" i="0" u="none" strike="noStrike" kern="1200" cap="none" spc="0" normalizeH="0" baseline="0" noProof="0" dirty="0" err="1">
                <a:ln>
                  <a:noFill/>
                </a:ln>
                <a:solidFill>
                  <a:srgbClr val="001626"/>
                </a:solidFill>
                <a:effectLst/>
                <a:uLnTx/>
                <a:uFillTx/>
                <a:latin typeface="Calibri" panose="020F0502020204030204"/>
                <a:ea typeface="+mn-ea"/>
                <a:cs typeface="+mn-cs"/>
              </a:rPr>
              <a:t>Tübitak</a:t>
            </a: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 vb.)</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Eğitim-öğretim alanında farklı ve iyi uygulama örnekleri planlanmaya devam edilmektedir.</a:t>
            </a:r>
          </a:p>
        </p:txBody>
      </p:sp>
    </p:spTree>
    <p:extLst>
      <p:ext uri="{BB962C8B-B14F-4D97-AF65-F5344CB8AC3E}">
        <p14:creationId xmlns:p14="http://schemas.microsoft.com/office/powerpoint/2010/main" val="2309275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76F458BF-2B0F-4776-831F-8EB708D63DB5}"/>
              </a:ext>
            </a:extLst>
          </p:cNvPr>
          <p:cNvSpPr txBox="1"/>
          <p:nvPr/>
        </p:nvSpPr>
        <p:spPr>
          <a:xfrm>
            <a:off x="804887" y="2157049"/>
            <a:ext cx="6858000" cy="880369"/>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Yeni başlamış veya devam eden </a:t>
            </a:r>
            <a:r>
              <a:rPr kumimoji="0" lang="tr-TR" sz="1800" b="0" i="0" u="none" strike="noStrike" kern="1200" cap="none" spc="0" normalizeH="0" baseline="0" noProof="0" dirty="0" err="1">
                <a:ln>
                  <a:noFill/>
                </a:ln>
                <a:solidFill>
                  <a:srgbClr val="001626"/>
                </a:solidFill>
                <a:effectLst/>
                <a:uLnTx/>
                <a:uFillTx/>
                <a:latin typeface="Calibri" panose="020F0502020204030204"/>
                <a:ea typeface="+mn-ea"/>
                <a:cs typeface="+mn-cs"/>
              </a:rPr>
              <a:t>multidisipliner</a:t>
            </a: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 projeler mevcuttur.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Yayınlanması beklenen çalışmalar bulunmaktadır.</a:t>
            </a:r>
          </a:p>
        </p:txBody>
      </p:sp>
      <p:pic>
        <p:nvPicPr>
          <p:cNvPr id="65" name="Resim 64">
            <a:extLst>
              <a:ext uri="{FF2B5EF4-FFF2-40B4-BE49-F238E27FC236}">
                <a16:creationId xmlns:a16="http://schemas.microsoft.com/office/drawing/2014/main" id="{C8D08CEA-88F7-47B1-AE1C-C991FE9EBE9A}"/>
              </a:ext>
            </a:extLst>
          </p:cNvPr>
          <p:cNvPicPr>
            <a:picLocks noChangeAspect="1"/>
          </p:cNvPicPr>
          <p:nvPr/>
        </p:nvPicPr>
        <p:blipFill>
          <a:blip r:embed="rId3"/>
          <a:stretch>
            <a:fillRect/>
          </a:stretch>
        </p:blipFill>
        <p:spPr>
          <a:xfrm>
            <a:off x="1520890" y="3446993"/>
            <a:ext cx="5654351" cy="2340533"/>
          </a:xfrm>
          <a:prstGeom prst="rect">
            <a:avLst/>
          </a:prstGeom>
          <a:ln>
            <a:solidFill>
              <a:schemeClr val="tx2"/>
            </a:solidFill>
          </a:ln>
        </p:spPr>
      </p:pic>
    </p:spTree>
    <p:extLst>
      <p:ext uri="{BB962C8B-B14F-4D97-AF65-F5344CB8AC3E}">
        <p14:creationId xmlns:p14="http://schemas.microsoft.com/office/powerpoint/2010/main" val="2179233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24217"/>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192831A2-440D-4865-AE02-2188696C8135}"/>
              </a:ext>
            </a:extLst>
          </p:cNvPr>
          <p:cNvSpPr txBox="1"/>
          <p:nvPr/>
        </p:nvSpPr>
        <p:spPr>
          <a:xfrm>
            <a:off x="721519" y="2392381"/>
            <a:ext cx="7700962" cy="1711366"/>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Fakülte seçmeli ders havuzuna "Girişimcilik" dersi eklenmiştir.</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Sektörden firmalarla görüşmeler planlanmıştır.</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Staj görüşmeleri için ön çalışmalar yapılmaktadır.</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Girişimcilik alanında çalışmalar planlanma aşamasındadır.</a:t>
            </a:r>
          </a:p>
        </p:txBody>
      </p:sp>
    </p:spTree>
    <p:extLst>
      <p:ext uri="{BB962C8B-B14F-4D97-AF65-F5344CB8AC3E}">
        <p14:creationId xmlns:p14="http://schemas.microsoft.com/office/powerpoint/2010/main" val="2926320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C9C8EE7E-AD01-422B-826D-08D26257D89A}"/>
              </a:ext>
            </a:extLst>
          </p:cNvPr>
          <p:cNvSpPr txBox="1"/>
          <p:nvPr/>
        </p:nvSpPr>
        <p:spPr>
          <a:xfrm>
            <a:off x="471608" y="2392381"/>
            <a:ext cx="8200784" cy="1295868"/>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SBF olarak belediye ile işbirliği sağlanıp toplumsal sorumluluk projeleri üzerinde çalışılmaktadır.</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tr-TR" sz="1800" b="0" i="0" u="none" strike="noStrike" kern="1200" cap="none" spc="0" normalizeH="0" baseline="0" noProof="0" dirty="0">
                <a:ln>
                  <a:noFill/>
                </a:ln>
                <a:solidFill>
                  <a:srgbClr val="001626"/>
                </a:solidFill>
                <a:effectLst/>
                <a:uLnTx/>
                <a:uFillTx/>
                <a:latin typeface="Calibri" panose="020F0502020204030204"/>
                <a:ea typeface="+mn-ea"/>
                <a:cs typeface="+mn-cs"/>
              </a:rPr>
              <a:t>Toplumsal katkı alanında çalışmalar planlanma aşamasındadır.</a:t>
            </a:r>
            <a:endParaRPr kumimoji="0" lang="en-US" sz="1800" b="0" i="0" u="none" strike="noStrike" kern="1200" cap="none" spc="0" normalizeH="0" baseline="0" noProof="0" dirty="0">
              <a:ln>
                <a:noFill/>
              </a:ln>
              <a:solidFill>
                <a:srgbClr val="001626"/>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4252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1088122"/>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p>
          <a:p>
            <a:endParaRPr lang="tr-TR" sz="2700" dirty="0">
              <a:solidFill>
                <a:schemeClr val="tx2"/>
              </a:solidFill>
              <a:latin typeface="+mn-lt"/>
            </a:endParaRPr>
          </a:p>
          <a:p>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EE4869EE-F684-42D4-A701-720486717B8A}"/>
              </a:ext>
            </a:extLst>
          </p:cNvPr>
          <p:cNvSpPr txBox="1"/>
          <p:nvPr/>
        </p:nvSpPr>
        <p:spPr>
          <a:xfrm>
            <a:off x="826754" y="2609728"/>
            <a:ext cx="7225553" cy="646331"/>
          </a:xfrm>
          <a:prstGeom prst="rect">
            <a:avLst/>
          </a:prstGeom>
          <a:noFill/>
        </p:spPr>
        <p:txBody>
          <a:bodyPr wrap="square" rtlCol="0">
            <a:spAutoFit/>
          </a:bodyPr>
          <a:lstStyle/>
          <a:p>
            <a:pPr marL="285750" indent="-285750">
              <a:buFont typeface="Arial" panose="020B0604020202020204" pitchFamily="34" charset="0"/>
              <a:buChar char="•"/>
            </a:pPr>
            <a:r>
              <a:rPr lang="tr-TR" dirty="0">
                <a:solidFill>
                  <a:srgbClr val="001626"/>
                </a:solidFill>
              </a:rPr>
              <a:t>Bölümümüz kurumsal arşivini, "L klasörü" ve "</a:t>
            </a:r>
            <a:r>
              <a:rPr lang="tr-TR" dirty="0" err="1">
                <a:solidFill>
                  <a:srgbClr val="001626"/>
                </a:solidFill>
              </a:rPr>
              <a:t>OneDrive</a:t>
            </a:r>
            <a:r>
              <a:rPr lang="tr-TR" dirty="0">
                <a:solidFill>
                  <a:srgbClr val="001626"/>
                </a:solidFill>
              </a:rPr>
              <a:t>" kullanarak oluşturmaktadır. </a:t>
            </a:r>
          </a:p>
        </p:txBody>
      </p:sp>
    </p:spTree>
    <p:extLst>
      <p:ext uri="{BB962C8B-B14F-4D97-AF65-F5344CB8AC3E}">
        <p14:creationId xmlns:p14="http://schemas.microsoft.com/office/powerpoint/2010/main" val="1784154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898C194A-7556-48DC-A217-2C5D98683270}"/>
              </a:ext>
            </a:extLst>
          </p:cNvPr>
          <p:cNvSpPr txBox="1"/>
          <p:nvPr/>
        </p:nvSpPr>
        <p:spPr>
          <a:xfrm>
            <a:off x="407027" y="1882833"/>
            <a:ext cx="8329944" cy="3139321"/>
          </a:xfrm>
          <a:prstGeom prst="rect">
            <a:avLst/>
          </a:prstGeom>
          <a:noFill/>
        </p:spPr>
        <p:txBody>
          <a:bodyPr wrap="square" rtlCol="0">
            <a:spAutoFit/>
          </a:bodyPr>
          <a:lstStyle/>
          <a:p>
            <a:r>
              <a:rPr lang="tr-TR" dirty="0">
                <a:solidFill>
                  <a:srgbClr val="001626"/>
                </a:solidFill>
              </a:rPr>
              <a:t>1-Bölümdeki akademik kadro sayısının artırılması.</a:t>
            </a:r>
          </a:p>
          <a:p>
            <a:endParaRPr lang="tr-TR" dirty="0">
              <a:solidFill>
                <a:srgbClr val="001626"/>
              </a:solidFill>
            </a:endParaRPr>
          </a:p>
          <a:p>
            <a:r>
              <a:rPr lang="tr-TR" dirty="0">
                <a:solidFill>
                  <a:srgbClr val="001626"/>
                </a:solidFill>
              </a:rPr>
              <a:t>2-B</a:t>
            </a:r>
            <a:r>
              <a:rPr kumimoji="0" lang="tr-TR" b="0" i="0" u="none" strike="noStrike" kern="1200" cap="none" spc="0" normalizeH="0" baseline="0" noProof="0" dirty="0">
                <a:ln>
                  <a:noFill/>
                </a:ln>
                <a:solidFill>
                  <a:srgbClr val="000000"/>
                </a:solidFill>
                <a:effectLst/>
                <a:uLnTx/>
                <a:uFillTx/>
                <a:ea typeface="+mn-ea"/>
                <a:cs typeface="+mn-cs"/>
              </a:rPr>
              <a:t>esin Kimyası Analizleri ve Mikrobiyoloji Laboratuvarı, </a:t>
            </a:r>
            <a:r>
              <a:rPr kumimoji="0" lang="tr-TR" b="0" i="0" u="none" strike="noStrike" kern="1200" cap="none" spc="0" normalizeH="0" baseline="0" noProof="0" dirty="0" err="1">
                <a:ln>
                  <a:noFill/>
                </a:ln>
                <a:solidFill>
                  <a:srgbClr val="000000"/>
                </a:solidFill>
                <a:effectLst/>
                <a:uLnTx/>
                <a:uFillTx/>
                <a:ea typeface="+mn-ea"/>
                <a:cs typeface="+mn-cs"/>
              </a:rPr>
              <a:t>Antropometri</a:t>
            </a:r>
            <a:r>
              <a:rPr kumimoji="0" lang="tr-TR" b="0" i="0" u="none" strike="noStrike" kern="1200" cap="none" spc="0" normalizeH="0" baseline="0" noProof="0" dirty="0">
                <a:ln>
                  <a:noFill/>
                </a:ln>
                <a:solidFill>
                  <a:srgbClr val="000000"/>
                </a:solidFill>
                <a:effectLst/>
                <a:uLnTx/>
                <a:uFillTx/>
                <a:ea typeface="+mn-ea"/>
                <a:cs typeface="+mn-cs"/>
              </a:rPr>
              <a:t> Laboratuvarı, Beslenme İlkeleri Laboratuvarı, Bilgisayar laboratuvarlarının kurulması.</a:t>
            </a:r>
          </a:p>
          <a:p>
            <a:endParaRPr kumimoji="0" lang="tr-TR" b="0" i="0" u="none" strike="noStrike" kern="1200" cap="none" spc="0" normalizeH="0" baseline="0" noProof="0" dirty="0">
              <a:ln>
                <a:noFill/>
              </a:ln>
              <a:solidFill>
                <a:srgbClr val="000000"/>
              </a:solidFill>
              <a:effectLst/>
              <a:uLnTx/>
              <a:uFillTx/>
              <a:ea typeface="+mn-ea"/>
              <a:cs typeface="+mn-cs"/>
            </a:endParaRPr>
          </a:p>
          <a:p>
            <a:r>
              <a:rPr lang="tr-TR" dirty="0">
                <a:solidFill>
                  <a:srgbClr val="000000"/>
                </a:solidFill>
              </a:rPr>
              <a:t>3-Lisansüstü eğitimin başlaması.</a:t>
            </a:r>
          </a:p>
          <a:p>
            <a:endParaRPr lang="tr-TR" dirty="0">
              <a:solidFill>
                <a:srgbClr val="000000"/>
              </a:solidFill>
            </a:endParaRPr>
          </a:p>
          <a:p>
            <a:r>
              <a:rPr lang="tr-TR" dirty="0">
                <a:solidFill>
                  <a:srgbClr val="000000"/>
                </a:solidFill>
              </a:rPr>
              <a:t>4-Erasmus, çift </a:t>
            </a:r>
            <a:r>
              <a:rPr lang="tr-TR" dirty="0" err="1">
                <a:solidFill>
                  <a:srgbClr val="000000"/>
                </a:solidFill>
              </a:rPr>
              <a:t>anadal-yandal</a:t>
            </a:r>
            <a:r>
              <a:rPr lang="tr-TR" dirty="0">
                <a:solidFill>
                  <a:srgbClr val="000000"/>
                </a:solidFill>
              </a:rPr>
              <a:t>.</a:t>
            </a:r>
          </a:p>
          <a:p>
            <a:endParaRPr lang="tr-TR" dirty="0">
              <a:solidFill>
                <a:srgbClr val="000000"/>
              </a:solidFill>
            </a:endParaRPr>
          </a:p>
          <a:p>
            <a:r>
              <a:rPr lang="tr-TR" dirty="0">
                <a:solidFill>
                  <a:srgbClr val="000000"/>
                </a:solidFill>
              </a:rPr>
              <a:t>5-Dış paydaşlarla üniversitenin ve bölümün tanınırlığı için yeni eğitim ve projelerin düzenlenmesi.</a:t>
            </a:r>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057575356"/>
              </p:ext>
            </p:extLst>
          </p:nvPr>
        </p:nvGraphicFramePr>
        <p:xfrm>
          <a:off x="0" y="1288031"/>
          <a:ext cx="9144000" cy="5254810"/>
        </p:xfrm>
        <a:graphic>
          <a:graphicData uri="http://schemas.openxmlformats.org/drawingml/2006/table">
            <a:tbl>
              <a:tblPr/>
              <a:tblGrid>
                <a:gridCol w="2182403">
                  <a:extLst>
                    <a:ext uri="{9D8B030D-6E8A-4147-A177-3AD203B41FA5}">
                      <a16:colId xmlns:a16="http://schemas.microsoft.com/office/drawing/2014/main" val="3918363564"/>
                    </a:ext>
                  </a:extLst>
                </a:gridCol>
                <a:gridCol w="2308427">
                  <a:extLst>
                    <a:ext uri="{9D8B030D-6E8A-4147-A177-3AD203B41FA5}">
                      <a16:colId xmlns:a16="http://schemas.microsoft.com/office/drawing/2014/main" val="1683979601"/>
                    </a:ext>
                  </a:extLst>
                </a:gridCol>
                <a:gridCol w="2326585">
                  <a:extLst>
                    <a:ext uri="{9D8B030D-6E8A-4147-A177-3AD203B41FA5}">
                      <a16:colId xmlns:a16="http://schemas.microsoft.com/office/drawing/2014/main" val="2592459544"/>
                    </a:ext>
                  </a:extLst>
                </a:gridCol>
                <a:gridCol w="2326585">
                  <a:extLst>
                    <a:ext uri="{9D8B030D-6E8A-4147-A177-3AD203B41FA5}">
                      <a16:colId xmlns:a16="http://schemas.microsoft.com/office/drawing/2014/main" val="588152821"/>
                    </a:ext>
                  </a:extLst>
                </a:gridCol>
              </a:tblGrid>
              <a:tr h="313582">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75538">
                <a:tc>
                  <a:txBody>
                    <a:bodyPr/>
                    <a:lstStyle/>
                    <a:p>
                      <a:pPr algn="ctr" fontAlgn="ctr"/>
                      <a:r>
                        <a:rPr lang="tr-TR" sz="1000" b="0" i="0" u="none" strike="noStrike" dirty="0">
                          <a:solidFill>
                            <a:srgbClr val="000000"/>
                          </a:solidFill>
                          <a:effectLst/>
                          <a:latin typeface="Calibri" panose="020F0502020204030204" pitchFamily="34" charset="0"/>
                        </a:rPr>
                        <a:t>G1- Antalya ilinde merkezde Beslenme ve Diyetetik lisans programı olan  ilk ve tek vakıf üniversitesi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Z1- Eğitime Ekim 2021 itibariyle başlayan bir bölüm olmasından dolayı kurumsallaşma sürecinin tamamlanmamış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F1- Üniversitemizin sağlık politikası gereği uluslararası sağlık turizmine önem verilmesi</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T1- Yurtdışından bölümü tercih edebilecek öğrencilerin ülkenin ekonomik ve stratejik sorunlarından çekinmesi</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744000">
                <a:tc>
                  <a:txBody>
                    <a:bodyPr/>
                    <a:lstStyle/>
                    <a:p>
                      <a:pPr algn="ctr" fontAlgn="ctr"/>
                      <a:r>
                        <a:rPr lang="tr-TR" sz="1000" b="0" i="0" u="none" strike="noStrike" dirty="0">
                          <a:solidFill>
                            <a:srgbClr val="000000"/>
                          </a:solidFill>
                          <a:effectLst/>
                          <a:latin typeface="Calibri" panose="020F0502020204030204" pitchFamily="34" charset="0"/>
                        </a:rPr>
                        <a:t>G2-Dört yıllık eğitim müfredatının Beslenme ve Diyetetik  ÇEP ve ulusal-uluslararası Akreditasyon kuruluşlarının kriterleri ölçüsünde hazırlanmış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Z2-Meslek alanında akademik personelin sayıca yetersiz olması ve akademik yapılanmanın tamamlanmamış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 F2- Antalya'nın turizm şehri olmasından dolayı yurtiçi ve yurtdışından öğrencilerin ilgisini çekmesi</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T2-F11 </a:t>
                      </a:r>
                      <a:r>
                        <a:rPr lang="tr-TR" sz="1000" b="0" i="0" u="none" strike="noStrike" dirty="0" err="1">
                          <a:solidFill>
                            <a:srgbClr val="000000"/>
                          </a:solidFill>
                          <a:effectLst/>
                          <a:latin typeface="Calibri" panose="020F0502020204030204" pitchFamily="34" charset="0"/>
                        </a:rPr>
                        <a:t>Pandemi</a:t>
                      </a:r>
                      <a:r>
                        <a:rPr lang="tr-TR" sz="1000" b="0" i="0" u="none" strike="noStrike" dirty="0">
                          <a:solidFill>
                            <a:srgbClr val="000000"/>
                          </a:solidFill>
                          <a:effectLst/>
                          <a:latin typeface="Calibri" panose="020F0502020204030204" pitchFamily="34" charset="0"/>
                        </a:rPr>
                        <a:t> sebebiyle bazı seçmeli derslerin yüz yüze yapılamaması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75538">
                <a:tc>
                  <a:txBody>
                    <a:bodyPr/>
                    <a:lstStyle/>
                    <a:p>
                      <a:pPr algn="ctr" fontAlgn="ctr"/>
                      <a:r>
                        <a:rPr lang="tr-TR" sz="1000" b="0" i="0" u="none" strike="noStrike" dirty="0">
                          <a:solidFill>
                            <a:srgbClr val="000000"/>
                          </a:solidFill>
                          <a:effectLst/>
                          <a:latin typeface="Calibri" panose="020F0502020204030204" pitchFamily="34" charset="0"/>
                        </a:rPr>
                        <a:t> G3-Öğrenci merkezli eğitim sisteminin benimsenmiş olması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 Z3- Beslenme ilkeleri, Besin Kimyası Laboratuvarlarının ve </a:t>
                      </a:r>
                      <a:r>
                        <a:rPr lang="tr-TR" sz="1000" b="0" i="0" u="none" strike="noStrike" dirty="0" err="1">
                          <a:solidFill>
                            <a:srgbClr val="000000"/>
                          </a:solidFill>
                          <a:effectLst/>
                          <a:latin typeface="Calibri" panose="020F0502020204030204" pitchFamily="34" charset="0"/>
                        </a:rPr>
                        <a:t>Antropometri</a:t>
                      </a:r>
                      <a:r>
                        <a:rPr lang="tr-TR" sz="1000" b="0" i="0" u="none" strike="noStrike" dirty="0">
                          <a:solidFill>
                            <a:srgbClr val="000000"/>
                          </a:solidFill>
                          <a:effectLst/>
                          <a:latin typeface="Calibri" panose="020F0502020204030204" pitchFamily="34" charset="0"/>
                        </a:rPr>
                        <a:t> Laboratuvarının kurulum aşamasında olması.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F3- Yönetim ve Mütevelli Heyetinin eğitime bakış açısı ve gelişmeye, yeniliklere açık bir üniversite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T3-Temel tıp bilimlerinde uygulama yapılacak birimlerin yetersizliği.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575538">
                <a:tc>
                  <a:txBody>
                    <a:bodyPr/>
                    <a:lstStyle/>
                    <a:p>
                      <a:pPr algn="ctr" fontAlgn="ctr"/>
                      <a:r>
                        <a:rPr lang="tr-TR" sz="1000" b="0" i="0" u="none" strike="noStrike" dirty="0">
                          <a:solidFill>
                            <a:srgbClr val="000000"/>
                          </a:solidFill>
                          <a:effectLst/>
                          <a:latin typeface="Calibri" panose="020F0502020204030204" pitchFamily="34" charset="0"/>
                        </a:rPr>
                        <a:t>G4- Öğrenci akademisyen ilişkisinin güçlü olması, danışman ve danışmanlık saatlerinin etkin yapılabilmesi</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Z4-Yüksek lisans ve doktora programlarının henüz  olmaması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F4- Üniversitenin ildeki sağlık kurumları ile protokolleri</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T4- Eğitimde klinik uygulamalar açısından Üniversitenin Devlet ve Özel Hastanelere uzaklığı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744000">
                <a:tc>
                  <a:txBody>
                    <a:bodyPr/>
                    <a:lstStyle/>
                    <a:p>
                      <a:pPr algn="ctr" fontAlgn="ctr"/>
                      <a:r>
                        <a:rPr lang="tr-TR" sz="1000" b="0" i="0" u="none" strike="noStrike" dirty="0">
                          <a:solidFill>
                            <a:srgbClr val="000000"/>
                          </a:solidFill>
                          <a:effectLst/>
                          <a:latin typeface="Calibri" panose="020F0502020204030204" pitchFamily="34" charset="0"/>
                        </a:rPr>
                        <a:t> G5-Bölüm akademik kadrosunun Beslenme ve Diyetetik alanından mezun,  deneyimli, spesifik alanlarda uzman  akademisyenler olmaları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F5- Sağlık Bilimleri alanına ilgi ve danışmanlık taleplerinin artmış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T5- </a:t>
                      </a:r>
                      <a:r>
                        <a:rPr lang="tr-TR" sz="1000" b="0" i="0" u="none" strike="noStrike" dirty="0" err="1">
                          <a:solidFill>
                            <a:srgbClr val="000000"/>
                          </a:solidFill>
                          <a:effectLst/>
                          <a:latin typeface="Calibri" panose="020F0502020204030204" pitchFamily="34" charset="0"/>
                        </a:rPr>
                        <a:t>Pandemi</a:t>
                      </a:r>
                      <a:r>
                        <a:rPr lang="tr-TR" sz="1000" b="0" i="0" u="none" strike="noStrike" dirty="0">
                          <a:solidFill>
                            <a:srgbClr val="000000"/>
                          </a:solidFill>
                          <a:effectLst/>
                          <a:latin typeface="Calibri" panose="020F0502020204030204" pitchFamily="34" charset="0"/>
                        </a:rPr>
                        <a:t> sebebiyle online derslerin yaygınlaşma olasılığı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75538">
                <a:tc>
                  <a:txBody>
                    <a:bodyPr/>
                    <a:lstStyle/>
                    <a:p>
                      <a:pPr algn="ctr" fontAlgn="ctr"/>
                      <a:r>
                        <a:rPr lang="tr-TR" sz="1000" b="0" i="0" u="none" strike="noStrike" dirty="0">
                          <a:solidFill>
                            <a:srgbClr val="000000"/>
                          </a:solidFill>
                          <a:effectLst/>
                          <a:latin typeface="Calibri" panose="020F0502020204030204" pitchFamily="34" charset="0"/>
                        </a:rPr>
                        <a:t>G6-Uzaktan eğitim sisteminin etkin ve kontrollü bir şekilde kullanımının sağlanması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F6- Ülkemizde diyetisyen ihtiyacının fazla olması </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T6-F12- Yatay geçiş ile öğrencilerin gidebilmesi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75538">
                <a:tc>
                  <a:txBody>
                    <a:bodyPr/>
                    <a:lstStyle/>
                    <a:p>
                      <a:pPr algn="ctr" fontAlgn="ctr"/>
                      <a:r>
                        <a:rPr lang="tr-TR" sz="1000" b="0" i="0" u="none" strike="noStrike" dirty="0">
                          <a:solidFill>
                            <a:srgbClr val="000000"/>
                          </a:solidFill>
                          <a:effectLst/>
                          <a:latin typeface="Calibri" panose="020F0502020204030204" pitchFamily="34" charset="0"/>
                        </a:rPr>
                        <a:t>G7 -Üniversitedeki diğer sağlık programları ile aynı kampüste bulunulması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F7-Ülkemizde beslenme ve diyetetik hizmeti veren merkezlerin artıyor olması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T7- Öğrencilerin </a:t>
                      </a:r>
                      <a:r>
                        <a:rPr lang="tr-TR" sz="1000" b="0" i="0" u="none" strike="noStrike" dirty="0" err="1">
                          <a:solidFill>
                            <a:srgbClr val="000000"/>
                          </a:solidFill>
                          <a:effectLst/>
                          <a:latin typeface="Calibri" panose="020F0502020204030204" pitchFamily="34" charset="0"/>
                        </a:rPr>
                        <a:t>pandemi</a:t>
                      </a:r>
                      <a:r>
                        <a:rPr lang="tr-TR" sz="1000" b="0" i="0" u="none" strike="noStrike" dirty="0">
                          <a:solidFill>
                            <a:srgbClr val="000000"/>
                          </a:solidFill>
                          <a:effectLst/>
                          <a:latin typeface="Calibri" panose="020F0502020204030204" pitchFamily="34" charset="0"/>
                        </a:rPr>
                        <a:t> sürecinde online olarak yürütülen seçmeli derslere  adaptasyonunun zor olması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575538">
                <a:tc>
                  <a:txBody>
                    <a:bodyPr/>
                    <a:lstStyle/>
                    <a:p>
                      <a:pPr algn="ctr" fontAlgn="ctr"/>
                      <a:r>
                        <a:rPr lang="tr-TR" sz="1000" b="0" i="0" u="none" strike="noStrike" dirty="0">
                          <a:solidFill>
                            <a:srgbClr val="000000"/>
                          </a:solidFill>
                          <a:effectLst/>
                          <a:latin typeface="Calibri" panose="020F0502020204030204" pitchFamily="34" charset="0"/>
                        </a:rPr>
                        <a:t> G8- Bölüm ile ilgili mesleki ve bilimsel etkinliklerin yapılması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F8- Farklı kültürlerden öğrencilerin bulunması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T8- Öğrencilerin </a:t>
                      </a:r>
                      <a:r>
                        <a:rPr lang="tr-TR" sz="1000" b="0" i="0" u="none" strike="noStrike" dirty="0" err="1">
                          <a:solidFill>
                            <a:srgbClr val="000000"/>
                          </a:solidFill>
                          <a:effectLst/>
                          <a:latin typeface="Calibri" panose="020F0502020204030204" pitchFamily="34" charset="0"/>
                        </a:rPr>
                        <a:t>pandemi</a:t>
                      </a:r>
                      <a:r>
                        <a:rPr lang="tr-TR" sz="1000" b="0" i="0" u="none" strike="noStrike" dirty="0">
                          <a:solidFill>
                            <a:srgbClr val="000000"/>
                          </a:solidFill>
                          <a:effectLst/>
                          <a:latin typeface="Calibri" panose="020F0502020204030204" pitchFamily="34" charset="0"/>
                        </a:rPr>
                        <a:t> sürecinde online olarak yürütülen seçmeli derslere  adaptasyonunun zor olması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bl>
          </a:graphicData>
        </a:graphic>
      </p:graphicFrame>
    </p:spTree>
    <p:extLst>
      <p:ext uri="{BB962C8B-B14F-4D97-AF65-F5344CB8AC3E}">
        <p14:creationId xmlns:p14="http://schemas.microsoft.com/office/powerpoint/2010/main" val="238898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SWOT (GZFT) ANALİZİ</a:t>
            </a:r>
            <a:endPar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929199325"/>
              </p:ext>
            </p:extLst>
          </p:nvPr>
        </p:nvGraphicFramePr>
        <p:xfrm>
          <a:off x="0" y="1288031"/>
          <a:ext cx="9144000" cy="4353336"/>
        </p:xfrm>
        <a:graphic>
          <a:graphicData uri="http://schemas.openxmlformats.org/drawingml/2006/table">
            <a:tbl>
              <a:tblPr/>
              <a:tblGrid>
                <a:gridCol w="2182403">
                  <a:extLst>
                    <a:ext uri="{9D8B030D-6E8A-4147-A177-3AD203B41FA5}">
                      <a16:colId xmlns:a16="http://schemas.microsoft.com/office/drawing/2014/main" val="3918363564"/>
                    </a:ext>
                  </a:extLst>
                </a:gridCol>
                <a:gridCol w="2308427">
                  <a:extLst>
                    <a:ext uri="{9D8B030D-6E8A-4147-A177-3AD203B41FA5}">
                      <a16:colId xmlns:a16="http://schemas.microsoft.com/office/drawing/2014/main" val="1683979601"/>
                    </a:ext>
                  </a:extLst>
                </a:gridCol>
                <a:gridCol w="2326585">
                  <a:extLst>
                    <a:ext uri="{9D8B030D-6E8A-4147-A177-3AD203B41FA5}">
                      <a16:colId xmlns:a16="http://schemas.microsoft.com/office/drawing/2014/main" val="2592459544"/>
                    </a:ext>
                  </a:extLst>
                </a:gridCol>
                <a:gridCol w="2326585">
                  <a:extLst>
                    <a:ext uri="{9D8B030D-6E8A-4147-A177-3AD203B41FA5}">
                      <a16:colId xmlns:a16="http://schemas.microsoft.com/office/drawing/2014/main" val="588152821"/>
                    </a:ext>
                  </a:extLst>
                </a:gridCol>
              </a:tblGrid>
              <a:tr h="311465">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38975">
                <a:tc>
                  <a:txBody>
                    <a:bodyPr/>
                    <a:lstStyle/>
                    <a:p>
                      <a:pPr algn="ctr" fontAlgn="ctr"/>
                      <a:r>
                        <a:rPr lang="tr-TR" sz="1000" b="0" i="0" u="none" strike="noStrike" dirty="0">
                          <a:solidFill>
                            <a:srgbClr val="000000"/>
                          </a:solidFill>
                          <a:effectLst/>
                          <a:latin typeface="Calibri" panose="020F0502020204030204" pitchFamily="34" charset="0"/>
                        </a:rPr>
                        <a:t>G9- Bölümün üniversite kampüsünün içinde yer almasına bağlı kampüsün bütün imkanlarından yararlanma olanağının fazla olması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i-FI" sz="1000" b="0" i="0" u="none" strike="noStrike" dirty="0">
                          <a:solidFill>
                            <a:srgbClr val="000000"/>
                          </a:solidFill>
                          <a:effectLst/>
                          <a:latin typeface="Calibri" panose="020F0502020204030204" pitchFamily="34" charset="0"/>
                        </a:rPr>
                        <a:t>F9- Üst yönetimin etkin iletişimi</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T9-Açılan beslenme ve diyetetik bölümünün sayısındaki artış</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571651">
                <a:tc>
                  <a:txBody>
                    <a:bodyPr/>
                    <a:lstStyle/>
                    <a:p>
                      <a:pPr algn="ctr" fontAlgn="ctr"/>
                      <a:r>
                        <a:rPr lang="tr-TR" sz="1000" b="0" i="0" u="none" strike="noStrike" dirty="0">
                          <a:solidFill>
                            <a:srgbClr val="000000"/>
                          </a:solidFill>
                          <a:effectLst/>
                          <a:latin typeface="Calibri" panose="020F0502020204030204" pitchFamily="34" charset="0"/>
                        </a:rPr>
                        <a:t> G10- Müfredatta öğrencilerin kişisel ve mesleki gelişimlerine katkı sağlayacak seçmeli derslerin bulunması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 F10- Sağlık alanında uygulama ağırlıklı bir bölüm olarak öğrenci kontenjanının yüksek olmaması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T10-Bölümün aday öğrenciler tarafından bilinirlik ve tanınırlığının yeterli düzeyde olmaması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404326">
                <a:tc>
                  <a:txBody>
                    <a:bodyPr/>
                    <a:lstStyle/>
                    <a:p>
                      <a:pPr algn="ctr" fontAlgn="ctr"/>
                      <a:r>
                        <a:rPr lang="tr-TR" sz="1000" b="0" i="0" u="none" strike="noStrike" dirty="0">
                          <a:solidFill>
                            <a:srgbClr val="000000"/>
                          </a:solidFill>
                          <a:effectLst/>
                          <a:latin typeface="Calibri" panose="020F0502020204030204" pitchFamily="34" charset="0"/>
                        </a:rPr>
                        <a:t>G11-Dinamikve üretken  bir çalışma sisteminin bulunması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F11-T2 </a:t>
                      </a:r>
                      <a:r>
                        <a:rPr lang="tr-TR" sz="1000" b="0" i="0" u="none" strike="noStrike" dirty="0" err="1">
                          <a:solidFill>
                            <a:srgbClr val="000000"/>
                          </a:solidFill>
                          <a:effectLst/>
                          <a:latin typeface="Calibri" panose="020F0502020204030204" pitchFamily="34" charset="0"/>
                        </a:rPr>
                        <a:t>Pandemi</a:t>
                      </a:r>
                      <a:r>
                        <a:rPr lang="tr-TR" sz="1000" b="0" i="0" u="none" strike="noStrike" dirty="0">
                          <a:solidFill>
                            <a:srgbClr val="000000"/>
                          </a:solidFill>
                          <a:effectLst/>
                          <a:latin typeface="Calibri" panose="020F0502020204030204" pitchFamily="34" charset="0"/>
                        </a:rPr>
                        <a:t> sebebiyle bazı seçmeli derslerin yüz yüze yapılamaması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738975">
                <a:tc>
                  <a:txBody>
                    <a:bodyPr/>
                    <a:lstStyle/>
                    <a:p>
                      <a:pPr algn="ctr" fontAlgn="ctr"/>
                      <a:r>
                        <a:rPr lang="tr-TR" sz="1000" b="0" i="0" u="none" strike="noStrike" dirty="0">
                          <a:solidFill>
                            <a:srgbClr val="000000"/>
                          </a:solidFill>
                          <a:effectLst/>
                          <a:latin typeface="Calibri" panose="020F0502020204030204" pitchFamily="34" charset="0"/>
                        </a:rPr>
                        <a:t> G12- Fakültenin eğitim dilinin Türkçe olmasına rağmen 4 yıllık eğitim </a:t>
                      </a:r>
                      <a:r>
                        <a:rPr lang="tr-TR" sz="1000" b="0" i="0" u="none" strike="noStrike" dirty="0" err="1">
                          <a:solidFill>
                            <a:srgbClr val="000000"/>
                          </a:solidFill>
                          <a:effectLst/>
                          <a:latin typeface="Calibri" panose="020F0502020204030204" pitchFamily="34" charset="0"/>
                        </a:rPr>
                        <a:t>programıda</a:t>
                      </a:r>
                      <a:r>
                        <a:rPr lang="tr-TR" sz="1000" b="0" i="0" u="none" strike="noStrike" dirty="0">
                          <a:solidFill>
                            <a:srgbClr val="000000"/>
                          </a:solidFill>
                          <a:effectLst/>
                          <a:latin typeface="Calibri" panose="020F0502020204030204" pitchFamily="34" charset="0"/>
                        </a:rPr>
                        <a:t> İngilizce dil eğitimine yer verilmesi</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F12-T 7 Yatay ve dikey geçiş ile öğrencilerin gelebilmesi</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404326">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 F13- İkili işbirlikleri için il içerisinde bir beslenme ve diyetetik bölümünün bulunması </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77319">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F14- </a:t>
                      </a:r>
                      <a:r>
                        <a:rPr lang="tr-TR" sz="1000" b="0" i="0" u="none" strike="noStrike" dirty="0" err="1">
                          <a:solidFill>
                            <a:srgbClr val="000000"/>
                          </a:solidFill>
                          <a:effectLst/>
                          <a:latin typeface="Calibri" panose="020F0502020204030204" pitchFamily="34" charset="0"/>
                        </a:rPr>
                        <a:t>Multidisipliner</a:t>
                      </a:r>
                      <a:r>
                        <a:rPr lang="tr-TR" sz="1000" b="0" i="0" u="none" strike="noStrike" dirty="0">
                          <a:solidFill>
                            <a:srgbClr val="000000"/>
                          </a:solidFill>
                          <a:effectLst/>
                          <a:latin typeface="Calibri" panose="020F0502020204030204" pitchFamily="34" charset="0"/>
                        </a:rPr>
                        <a:t> çalışma olanakları</a:t>
                      </a:r>
                    </a:p>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r h="906299">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F15- Dört yıllık eğitim programına ikinci yabancı dil </a:t>
                      </a:r>
                      <a:r>
                        <a:rPr lang="tr-TR" sz="1000" b="0" i="0" u="none" strike="noStrike" dirty="0" err="1">
                          <a:solidFill>
                            <a:srgbClr val="000000"/>
                          </a:solidFill>
                          <a:effectLst/>
                          <a:latin typeface="Calibri" panose="020F0502020204030204" pitchFamily="34" charset="0"/>
                        </a:rPr>
                        <a:t>olaral</a:t>
                      </a:r>
                      <a:r>
                        <a:rPr lang="tr-TR" sz="1000" b="0" i="0" u="none" strike="noStrike" dirty="0">
                          <a:solidFill>
                            <a:srgbClr val="000000"/>
                          </a:solidFill>
                          <a:effectLst/>
                          <a:latin typeface="Calibri" panose="020F0502020204030204" pitchFamily="34" charset="0"/>
                        </a:rPr>
                        <a:t> Modern Diller dersinin yerleştirilmesi ve mezuniyette transkriptlerde ek AKTS olarak gösterilebilecek olması</a:t>
                      </a:r>
                    </a:p>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5502251"/>
                  </a:ext>
                </a:extLst>
              </a:tr>
            </a:tbl>
          </a:graphicData>
        </a:graphic>
      </p:graphicFrame>
    </p:spTree>
    <p:extLst>
      <p:ext uri="{BB962C8B-B14F-4D97-AF65-F5344CB8AC3E}">
        <p14:creationId xmlns:p14="http://schemas.microsoft.com/office/powerpoint/2010/main" val="2397987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2104046357"/>
              </p:ext>
            </p:extLst>
          </p:nvPr>
        </p:nvGraphicFramePr>
        <p:xfrm>
          <a:off x="0" y="1160054"/>
          <a:ext cx="9144000" cy="5697946"/>
        </p:xfrm>
        <a:graphic>
          <a:graphicData uri="http://schemas.openxmlformats.org/drawingml/2006/table">
            <a:tbl>
              <a:tblPr/>
              <a:tblGrid>
                <a:gridCol w="2927194">
                  <a:extLst>
                    <a:ext uri="{9D8B030D-6E8A-4147-A177-3AD203B41FA5}">
                      <a16:colId xmlns:a16="http://schemas.microsoft.com/office/drawing/2014/main" val="3918363564"/>
                    </a:ext>
                  </a:extLst>
                </a:gridCol>
                <a:gridCol w="3096225">
                  <a:extLst>
                    <a:ext uri="{9D8B030D-6E8A-4147-A177-3AD203B41FA5}">
                      <a16:colId xmlns:a16="http://schemas.microsoft.com/office/drawing/2014/main" val="1683979601"/>
                    </a:ext>
                  </a:extLst>
                </a:gridCol>
                <a:gridCol w="3120581">
                  <a:extLst>
                    <a:ext uri="{9D8B030D-6E8A-4147-A177-3AD203B41FA5}">
                      <a16:colId xmlns:a16="http://schemas.microsoft.com/office/drawing/2014/main" val="2592459544"/>
                    </a:ext>
                  </a:extLst>
                </a:gridCol>
              </a:tblGrid>
              <a:tr h="689175">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568678">
                <a:tc>
                  <a:txBody>
                    <a:bodyPr/>
                    <a:lstStyle/>
                    <a:p>
                      <a:pPr algn="ctr" fontAlgn="ctr"/>
                      <a:r>
                        <a:rPr lang="tr-TR" sz="1000" b="0" i="0" u="none" strike="noStrike" dirty="0">
                          <a:solidFill>
                            <a:srgbClr val="000000"/>
                          </a:solidFill>
                          <a:effectLst/>
                          <a:latin typeface="Calibri" panose="020F0502020204030204" pitchFamily="34" charset="0"/>
                        </a:rPr>
                        <a:t>Rektörlük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Kurumu Yönetme Sorumluluğu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Politika ve Mevzuata Uygunluk, Akademik Başarı, İç ve Dış Paydaş Memnuniyeti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407933">
                <a:tc>
                  <a:txBody>
                    <a:bodyPr/>
                    <a:lstStyle/>
                    <a:p>
                      <a:pPr algn="ctr" fontAlgn="ctr"/>
                      <a:r>
                        <a:rPr lang="tr-TR" sz="1000" b="0" i="0" u="none" strike="noStrike">
                          <a:solidFill>
                            <a:srgbClr val="000000"/>
                          </a:solidFill>
                          <a:effectLst/>
                          <a:latin typeface="Calibri" panose="020F0502020204030204" pitchFamily="34" charset="0"/>
                        </a:rPr>
                        <a:t>Dekanlık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Fakülte Yönetme Sorumluluğu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Uyum, Akademik Başarı-Öğrenci Memnuniyeti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755130">
                <a:tc>
                  <a:txBody>
                    <a:bodyPr/>
                    <a:lstStyle/>
                    <a:p>
                      <a:pPr algn="ctr" fontAlgn="ctr"/>
                      <a:r>
                        <a:rPr lang="tr-TR" sz="1000" b="0" i="0" u="none" strike="noStrike">
                          <a:solidFill>
                            <a:srgbClr val="000000"/>
                          </a:solidFill>
                          <a:effectLst/>
                          <a:latin typeface="Calibri" panose="020F0502020204030204" pitchFamily="34" charset="0"/>
                        </a:rPr>
                        <a:t>Bölüm Akademik Personeli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Hizmet Verme Sorumluluğu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Öğrenci İlgisi ve Başarısı-Akademik Çalışmalar İçin Kaynak-Güçlü İletişim ve Empati-Kurumsal Yapı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07933">
                <a:tc>
                  <a:txBody>
                    <a:bodyPr/>
                    <a:lstStyle/>
                    <a:p>
                      <a:pPr algn="ctr" fontAlgn="ctr"/>
                      <a:r>
                        <a:rPr lang="tr-TR" sz="1000" b="0" i="0" u="none" strike="noStrike">
                          <a:solidFill>
                            <a:srgbClr val="000000"/>
                          </a:solidFill>
                          <a:effectLst/>
                          <a:latin typeface="Calibri" panose="020F0502020204030204" pitchFamily="34" charset="0"/>
                        </a:rPr>
                        <a:t>İdari Personel</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İdari Hizmet Verme Sorumluluğu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Güçlü İletişim ve Kurumsal Yapı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407933">
                <a:tc>
                  <a:txBody>
                    <a:bodyPr/>
                    <a:lstStyle/>
                    <a:p>
                      <a:pPr algn="ctr" fontAlgn="ctr"/>
                      <a:r>
                        <a:rPr lang="tr-TR" sz="1000" b="0" i="0" u="none" strike="noStrike">
                          <a:solidFill>
                            <a:srgbClr val="000000"/>
                          </a:solidFill>
                          <a:effectLst/>
                          <a:latin typeface="Calibri" panose="020F0502020204030204" pitchFamily="34" charset="0"/>
                        </a:rPr>
                        <a:t>YÖK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Mevzuat Yaratıcı Üst Kurum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Mevzuata Uyum, Eğitim ve Araştırma Alanlarında Başarı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755130">
                <a:tc>
                  <a:txBody>
                    <a:bodyPr/>
                    <a:lstStyle/>
                    <a:p>
                      <a:pPr algn="ctr" fontAlgn="ctr"/>
                      <a:r>
                        <a:rPr lang="tr-TR" sz="1000" b="0" i="0" u="none" strike="noStrike">
                          <a:solidFill>
                            <a:srgbClr val="000000"/>
                          </a:solidFill>
                          <a:effectLst/>
                          <a:latin typeface="Calibri" panose="020F0502020204030204" pitchFamily="34" charset="0"/>
                        </a:rPr>
                        <a:t>Devam Eden Öğrenci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Hizmeti kullanan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Kaliteli Eğitim, Sosyal İmkanlar, Kariyer Planlama, Güçlü İletişim , Kurumsal Yapı, Akademik Çalışma Ortaklığı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68678">
                <a:tc>
                  <a:txBody>
                    <a:bodyPr/>
                    <a:lstStyle/>
                    <a:p>
                      <a:pPr algn="ctr" fontAlgn="ctr"/>
                      <a:r>
                        <a:rPr lang="tr-TR" sz="1000" b="0" i="0" u="none" strike="noStrike">
                          <a:solidFill>
                            <a:srgbClr val="000000"/>
                          </a:solidFill>
                          <a:effectLst/>
                          <a:latin typeface="Calibri" panose="020F0502020204030204" pitchFamily="34" charset="0"/>
                        </a:rPr>
                        <a:t>Potansiyel Öğrenci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Tercih Etme Olasılığı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Etkin İletişim, Eğitim, Araştırma Olanakları, Kültürel ve Sosyal Olanaklar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568678">
                <a:tc>
                  <a:txBody>
                    <a:bodyPr/>
                    <a:lstStyle/>
                    <a:p>
                      <a:pPr algn="ctr" fontAlgn="ctr"/>
                      <a:r>
                        <a:rPr lang="tr-TR" sz="1000" b="0" i="0" u="none" strike="noStrike">
                          <a:solidFill>
                            <a:srgbClr val="000000"/>
                          </a:solidFill>
                          <a:effectLst/>
                          <a:latin typeface="Calibri" panose="020F0502020204030204" pitchFamily="34" charset="0"/>
                        </a:rPr>
                        <a:t>Diğer Üniversiteler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Bilgi Paylaşımı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Ortak Araştırma Geliştirme Faaliyetleri, Sürdürülebilir Bilgi Paylaşımı, Etkili İletişim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568678">
                <a:tc>
                  <a:txBody>
                    <a:bodyPr/>
                    <a:lstStyle/>
                    <a:p>
                      <a:pPr algn="ctr" fontAlgn="ctr"/>
                      <a:r>
                        <a:rPr lang="tr-TR" sz="1000" b="0" i="0" u="none" strike="noStrike">
                          <a:solidFill>
                            <a:srgbClr val="000000"/>
                          </a:solidFill>
                          <a:effectLst/>
                          <a:latin typeface="Calibri" panose="020F0502020204030204" pitchFamily="34" charset="0"/>
                        </a:rPr>
                        <a:t>TÜBİTAK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Hibe Sağlayıcı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 Projeler Üretilerek Bilimin Geliştirilmesi ve Yaygınlaştırılması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bl>
          </a:graphicData>
        </a:graphic>
      </p:graphicFrame>
    </p:spTree>
    <p:extLst>
      <p:ext uri="{BB962C8B-B14F-4D97-AF65-F5344CB8AC3E}">
        <p14:creationId xmlns:p14="http://schemas.microsoft.com/office/powerpoint/2010/main" val="459836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PAYDAŞ BEKLENTİLERİ</a:t>
            </a:r>
            <a:endParaRPr kumimoji="0" lang="tr-TR" sz="28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227030993"/>
              </p:ext>
            </p:extLst>
          </p:nvPr>
        </p:nvGraphicFramePr>
        <p:xfrm>
          <a:off x="0" y="1109708"/>
          <a:ext cx="9144000" cy="6452049"/>
        </p:xfrm>
        <a:graphic>
          <a:graphicData uri="http://schemas.openxmlformats.org/drawingml/2006/table">
            <a:tbl>
              <a:tblPr/>
              <a:tblGrid>
                <a:gridCol w="2927194">
                  <a:extLst>
                    <a:ext uri="{9D8B030D-6E8A-4147-A177-3AD203B41FA5}">
                      <a16:colId xmlns:a16="http://schemas.microsoft.com/office/drawing/2014/main" val="3918363564"/>
                    </a:ext>
                  </a:extLst>
                </a:gridCol>
                <a:gridCol w="3096225">
                  <a:extLst>
                    <a:ext uri="{9D8B030D-6E8A-4147-A177-3AD203B41FA5}">
                      <a16:colId xmlns:a16="http://schemas.microsoft.com/office/drawing/2014/main" val="1683979601"/>
                    </a:ext>
                  </a:extLst>
                </a:gridCol>
                <a:gridCol w="3120581">
                  <a:extLst>
                    <a:ext uri="{9D8B030D-6E8A-4147-A177-3AD203B41FA5}">
                      <a16:colId xmlns:a16="http://schemas.microsoft.com/office/drawing/2014/main" val="2592459544"/>
                    </a:ext>
                  </a:extLst>
                </a:gridCol>
              </a:tblGrid>
              <a:tr h="602845">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986729">
                <a:tc>
                  <a:txBody>
                    <a:bodyPr/>
                    <a:lstStyle/>
                    <a:p>
                      <a:pPr algn="ctr" fontAlgn="ctr"/>
                      <a:r>
                        <a:rPr lang="tr-TR" sz="1000" b="0" i="0" u="none" strike="noStrike">
                          <a:solidFill>
                            <a:srgbClr val="000000"/>
                          </a:solidFill>
                          <a:effectLst/>
                          <a:latin typeface="Calibri" panose="020F0502020204030204" pitchFamily="34" charset="0"/>
                        </a:rPr>
                        <a:t>Öğrenci Velileri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Dolaylı Müşteri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Kaliteli Eğitim, Sosyal ve Kültürel İmkanlar, Kariyer Planlama, Güçlü İletişim, Kurumsal Yapı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217670"/>
                  </a:ext>
                </a:extLst>
              </a:tr>
              <a:tr h="986729">
                <a:tc>
                  <a:txBody>
                    <a:bodyPr/>
                    <a:lstStyle/>
                    <a:p>
                      <a:pPr algn="ctr" fontAlgn="ctr"/>
                      <a:r>
                        <a:rPr lang="tr-TR" sz="1000" b="0" i="0" u="none" strike="noStrike">
                          <a:solidFill>
                            <a:srgbClr val="000000"/>
                          </a:solidFill>
                          <a:effectLst/>
                          <a:latin typeface="Calibri" panose="020F0502020204030204" pitchFamily="34" charset="0"/>
                        </a:rPr>
                        <a:t>Sağlık Bakanlığı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Türkiye Cumhuriyeti Cumhurbaşkanlığına Bağlı Olarak Sağlık İşlerinin Yönetilmesi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Diploma Onayları ve Klinik Uygulamalar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388752"/>
                  </a:ext>
                </a:extLst>
              </a:tr>
              <a:tr h="986729">
                <a:tc>
                  <a:txBody>
                    <a:bodyPr/>
                    <a:lstStyle/>
                    <a:p>
                      <a:pPr algn="ctr" fontAlgn="ctr"/>
                      <a:r>
                        <a:rPr lang="tr-TR" sz="1000" b="0" i="0" u="none" strike="noStrike" dirty="0">
                          <a:solidFill>
                            <a:srgbClr val="000000"/>
                          </a:solidFill>
                          <a:effectLst/>
                          <a:latin typeface="Calibri" panose="020F0502020204030204" pitchFamily="34" charset="0"/>
                        </a:rPr>
                        <a:t>Mesleki Dernekler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Beslenme ve Diyetetik İle İlgili Teknik ve Sosyal Alanlardaki Çalışma, Yenilik, Gelişme ve Yayınları İzlemek, Ülkemizde Diyetisyenlerin Bilimsel Araştırmalarını Teşvik Etmek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823634">
                <a:tc>
                  <a:txBody>
                    <a:bodyPr/>
                    <a:lstStyle/>
                    <a:p>
                      <a:pPr algn="ctr" fontAlgn="ctr"/>
                      <a:r>
                        <a:rPr lang="tr-TR" sz="1000" b="0" i="0" u="none" strike="noStrike">
                          <a:solidFill>
                            <a:srgbClr val="000000"/>
                          </a:solidFill>
                          <a:effectLst/>
                          <a:latin typeface="Calibri" panose="020F0502020204030204" pitchFamily="34" charset="0"/>
                        </a:rPr>
                        <a:t>Fakültenin Diğer Bölümleri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 Ders ve Akademik Çalışmalar İçin Destek-Güçlü İletişim, Ortak Araştırma ve Geliştirme Faaliyetleri ve Empati-Kurumsal Yapı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r h="356833">
                <a:tc>
                  <a:txBody>
                    <a:bodyPr/>
                    <a:lstStyle/>
                    <a:p>
                      <a:pPr algn="ctr" fontAlgn="ctr"/>
                      <a:r>
                        <a:rPr lang="tr-TR" sz="1000" b="0" i="0" u="none" strike="noStrike">
                          <a:solidFill>
                            <a:srgbClr val="000000"/>
                          </a:solidFill>
                          <a:effectLst/>
                          <a:latin typeface="Calibri" panose="020F0502020204030204" pitchFamily="34" charset="0"/>
                        </a:rPr>
                        <a:t>Fakülte dışı akademisyenler</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Akademik Hizmet Verme Sorumluluğu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Uygun eğitim ortamının sağlanması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2106288"/>
                  </a:ext>
                </a:extLst>
              </a:tr>
              <a:tr h="356833">
                <a:tc>
                  <a:txBody>
                    <a:bodyPr/>
                    <a:lstStyle/>
                    <a:p>
                      <a:pPr algn="ctr" fontAlgn="ctr"/>
                      <a:r>
                        <a:rPr lang="tr-TR" sz="1000" b="0" i="0" u="none" strike="noStrike">
                          <a:solidFill>
                            <a:srgbClr val="000000"/>
                          </a:solidFill>
                          <a:effectLst/>
                          <a:latin typeface="Calibri" panose="020F0502020204030204" pitchFamily="34" charset="0"/>
                        </a:rPr>
                        <a:t>Kamu ve Özel Sağlık Kuruluşları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İşbirliği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Klinik Uygulamalar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75881709"/>
                  </a:ext>
                </a:extLst>
              </a:tr>
              <a:tr h="497442">
                <a:tc>
                  <a:txBody>
                    <a:bodyPr/>
                    <a:lstStyle/>
                    <a:p>
                      <a:pPr algn="ctr" fontAlgn="ctr"/>
                      <a:r>
                        <a:rPr lang="tr-TR" sz="1000" b="0" i="0" u="none" strike="noStrike" dirty="0">
                          <a:solidFill>
                            <a:srgbClr val="000000"/>
                          </a:solidFill>
                          <a:effectLst/>
                          <a:latin typeface="Calibri" panose="020F0502020204030204" pitchFamily="34" charset="0"/>
                        </a:rPr>
                        <a:t>Öğrenci Kulüpleri</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Öğrenci Aktiviteleri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Öğrenci Aktivitelerinin Oluşturulması, Konferans Düzenlenmesi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9526605"/>
                  </a:ext>
                </a:extLst>
              </a:tr>
              <a:tr h="356833">
                <a:tc>
                  <a:txBody>
                    <a:bodyPr/>
                    <a:lstStyle/>
                    <a:p>
                      <a:pPr algn="ctr" fontAlgn="ctr"/>
                      <a:r>
                        <a:rPr lang="tr-TR" sz="1000" b="0" i="0" u="none" strike="noStrike" dirty="0">
                          <a:solidFill>
                            <a:srgbClr val="000000"/>
                          </a:solidFill>
                          <a:effectLst/>
                          <a:latin typeface="Calibri" panose="020F0502020204030204" pitchFamily="34" charset="0"/>
                        </a:rPr>
                        <a:t>YÖKAK</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Dış denetleme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Mevzuat ve Standartlara uygun eğitim verilmesi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45487787"/>
                  </a:ext>
                </a:extLst>
              </a:tr>
              <a:tr h="497442">
                <a:tc>
                  <a:txBody>
                    <a:bodyPr/>
                    <a:lstStyle/>
                    <a:p>
                      <a:pPr algn="ctr" fontAlgn="ctr"/>
                      <a:r>
                        <a:rPr lang="tr-TR" sz="1000" b="0" i="0" u="none" strike="noStrike">
                          <a:solidFill>
                            <a:srgbClr val="000000"/>
                          </a:solidFill>
                          <a:effectLst/>
                          <a:latin typeface="Calibri" panose="020F0502020204030204" pitchFamily="34" charset="0"/>
                        </a:rPr>
                        <a:t>Bağımsız Dış Denetleme Kurumları</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Kalite standartlarını belgeleme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Müfredat ve ders </a:t>
                      </a:r>
                      <a:r>
                        <a:rPr lang="tr-TR" sz="1000" b="0" i="0" u="none" strike="noStrike" dirty="0" err="1">
                          <a:solidFill>
                            <a:srgbClr val="000000"/>
                          </a:solidFill>
                          <a:effectLst/>
                          <a:latin typeface="Calibri" panose="020F0502020204030204" pitchFamily="34" charset="0"/>
                        </a:rPr>
                        <a:t>standardlarının</a:t>
                      </a:r>
                      <a:r>
                        <a:rPr lang="tr-TR" sz="1000" b="0" i="0" u="none" strike="noStrike" dirty="0">
                          <a:solidFill>
                            <a:srgbClr val="000000"/>
                          </a:solidFill>
                          <a:effectLst/>
                          <a:latin typeface="Calibri" panose="020F0502020204030204" pitchFamily="34" charset="0"/>
                        </a:rPr>
                        <a:t> oluşturulması - akreditasyon belgelerinin edinilmesi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4921166"/>
                  </a:ext>
                </a:extLst>
              </a:tr>
            </a:tbl>
          </a:graphicData>
        </a:graphic>
      </p:graphicFrame>
    </p:spTree>
    <p:extLst>
      <p:ext uri="{BB962C8B-B14F-4D97-AF65-F5344CB8AC3E}">
        <p14:creationId xmlns:p14="http://schemas.microsoft.com/office/powerpoint/2010/main" val="342335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1752926694"/>
              </p:ext>
            </p:extLst>
          </p:nvPr>
        </p:nvGraphicFramePr>
        <p:xfrm>
          <a:off x="1696178" y="1688696"/>
          <a:ext cx="5472441" cy="3396782"/>
        </p:xfrm>
        <a:graphic>
          <a:graphicData uri="http://schemas.openxmlformats.org/drawingml/2006/table">
            <a:tbl>
              <a:tblPr/>
              <a:tblGrid>
                <a:gridCol w="1041192">
                  <a:extLst>
                    <a:ext uri="{9D8B030D-6E8A-4147-A177-3AD203B41FA5}">
                      <a16:colId xmlns:a16="http://schemas.microsoft.com/office/drawing/2014/main" val="3918363564"/>
                    </a:ext>
                  </a:extLst>
                </a:gridCol>
                <a:gridCol w="1101315">
                  <a:extLst>
                    <a:ext uri="{9D8B030D-6E8A-4147-A177-3AD203B41FA5}">
                      <a16:colId xmlns:a16="http://schemas.microsoft.com/office/drawing/2014/main" val="1683979601"/>
                    </a:ext>
                  </a:extLst>
                </a:gridCol>
                <a:gridCol w="1109978">
                  <a:extLst>
                    <a:ext uri="{9D8B030D-6E8A-4147-A177-3AD203B41FA5}">
                      <a16:colId xmlns:a16="http://schemas.microsoft.com/office/drawing/2014/main" val="2592459544"/>
                    </a:ext>
                  </a:extLst>
                </a:gridCol>
                <a:gridCol w="1109978">
                  <a:extLst>
                    <a:ext uri="{9D8B030D-6E8A-4147-A177-3AD203B41FA5}">
                      <a16:colId xmlns:a16="http://schemas.microsoft.com/office/drawing/2014/main" val="3383282758"/>
                    </a:ext>
                  </a:extLst>
                </a:gridCol>
                <a:gridCol w="1109978">
                  <a:extLst>
                    <a:ext uri="{9D8B030D-6E8A-4147-A177-3AD203B41FA5}">
                      <a16:colId xmlns:a16="http://schemas.microsoft.com/office/drawing/2014/main" val="494559924"/>
                    </a:ext>
                  </a:extLst>
                </a:gridCol>
              </a:tblGrid>
              <a:tr h="563311">
                <a:tc>
                  <a:txBody>
                    <a:bodyPr/>
                    <a:lstStyle/>
                    <a:p>
                      <a:pPr algn="ctr" fontAlgn="ctr"/>
                      <a:r>
                        <a:rPr lang="tr-TR" sz="14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3432">
                <a:tc>
                  <a:txBody>
                    <a:bodyPr/>
                    <a:lstStyle/>
                    <a:p>
                      <a:pPr algn="ctr" fontAlgn="ctr"/>
                      <a:r>
                        <a:rPr lang="tr-TR" sz="1400" b="0" i="0" dirty="0">
                          <a:solidFill>
                            <a:srgbClr val="000000"/>
                          </a:solidFill>
                          <a:effectLst/>
                          <a:latin typeface="+mn-lt"/>
                        </a:rPr>
                        <a:t>Besin Kimyası Analizleri ve Mikrobiyoloji Laboratuvarı</a:t>
                      </a:r>
                      <a:endParaRPr lang="tr-TR" sz="1400" b="0" i="0" u="none" strike="noStrike" dirty="0">
                        <a:solidFill>
                          <a:srgbClr val="000000"/>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Beslenme ve Diyetetik</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err="1">
                          <a:solidFill>
                            <a:srgbClr val="000000"/>
                          </a:solidFill>
                          <a:effectLst/>
                          <a:latin typeface="Calibri" panose="020F0502020204030204" pitchFamily="34" charset="0"/>
                        </a:rPr>
                        <a:t>Yök</a:t>
                      </a:r>
                      <a:r>
                        <a:rPr lang="tr-TR" sz="1400" b="0" i="0" u="none" strike="noStrike" dirty="0">
                          <a:solidFill>
                            <a:srgbClr val="000000"/>
                          </a:solidFill>
                          <a:effectLst/>
                          <a:latin typeface="Calibri" panose="020F0502020204030204" pitchFamily="34" charset="0"/>
                        </a:rPr>
                        <a:t> asgari kriteri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3432">
                <a:tc>
                  <a:txBody>
                    <a:bodyPr/>
                    <a:lstStyle/>
                    <a:p>
                      <a:pPr algn="ctr" fontAlgn="ctr"/>
                      <a:r>
                        <a:rPr lang="tr-TR" sz="1400" b="0" i="0" u="none" strike="noStrike" dirty="0">
                          <a:solidFill>
                            <a:srgbClr val="000000"/>
                          </a:solidFill>
                          <a:effectLst/>
                          <a:latin typeface="Calibri" panose="020F0502020204030204" pitchFamily="34" charset="0"/>
                        </a:rPr>
                        <a:t> </a:t>
                      </a:r>
                      <a:r>
                        <a:rPr lang="tr-TR" sz="1400" b="0" i="0" u="none" strike="noStrike" dirty="0" err="1">
                          <a:solidFill>
                            <a:srgbClr val="000000"/>
                          </a:solidFill>
                          <a:effectLst/>
                          <a:latin typeface="Calibri" panose="020F0502020204030204" pitchFamily="34" charset="0"/>
                        </a:rPr>
                        <a:t>Antropometri</a:t>
                      </a:r>
                      <a:r>
                        <a:rPr lang="tr-TR" sz="1400" b="0" i="0" u="none" strike="noStrike" dirty="0">
                          <a:solidFill>
                            <a:srgbClr val="000000"/>
                          </a:solidFill>
                          <a:effectLst/>
                          <a:latin typeface="Calibri" panose="020F0502020204030204" pitchFamily="34" charset="0"/>
                        </a:rPr>
                        <a:t> Laboratuvarı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Beslenme ve Diyetetik</a:t>
                      </a:r>
                    </a:p>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err="1">
                          <a:solidFill>
                            <a:srgbClr val="000000"/>
                          </a:solidFill>
                          <a:effectLst/>
                          <a:latin typeface="Calibri" panose="020F0502020204030204" pitchFamily="34" charset="0"/>
                        </a:rPr>
                        <a:t>Yök</a:t>
                      </a:r>
                      <a:r>
                        <a:rPr lang="tr-TR" sz="1400" b="0" i="0" u="none" strike="noStrike" dirty="0">
                          <a:solidFill>
                            <a:srgbClr val="000000"/>
                          </a:solidFill>
                          <a:effectLst/>
                          <a:latin typeface="Calibri" panose="020F0502020204030204" pitchFamily="34" charset="0"/>
                        </a:rPr>
                        <a:t> asgari kriteri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79002">
                <a:tc>
                  <a:txBody>
                    <a:bodyPr/>
                    <a:lstStyle/>
                    <a:p>
                      <a:pPr algn="ctr" fontAlgn="ctr"/>
                      <a:r>
                        <a:rPr lang="tr-TR" sz="1400" b="0" i="0" u="none" strike="noStrike" dirty="0">
                          <a:solidFill>
                            <a:srgbClr val="000000"/>
                          </a:solidFill>
                          <a:effectLst/>
                          <a:latin typeface="Calibri" panose="020F0502020204030204" pitchFamily="34" charset="0"/>
                        </a:rPr>
                        <a:t>Beslenme İlkeleri Laboratuvarı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Gastronomi ve Mutfak Sanatları</a:t>
                      </a:r>
                    </a:p>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err="1">
                          <a:solidFill>
                            <a:srgbClr val="000000"/>
                          </a:solidFill>
                          <a:effectLst/>
                          <a:latin typeface="Calibri" panose="020F0502020204030204" pitchFamily="34" charset="0"/>
                        </a:rPr>
                        <a:t>Yök</a:t>
                      </a:r>
                      <a:r>
                        <a:rPr lang="tr-TR" sz="1400" b="0" i="0" u="none" strike="noStrike" dirty="0">
                          <a:solidFill>
                            <a:srgbClr val="000000"/>
                          </a:solidFill>
                          <a:effectLst/>
                          <a:latin typeface="Calibri" panose="020F0502020204030204" pitchFamily="34" charset="0"/>
                        </a:rPr>
                        <a:t> asgari kriteri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79002">
                <a:tc>
                  <a:txBody>
                    <a:bodyPr/>
                    <a:lstStyle/>
                    <a:p>
                      <a:pPr algn="ctr" fontAlgn="ctr"/>
                      <a:r>
                        <a:rPr lang="tr-TR" sz="1400" b="0" i="0" u="none" strike="noStrike" dirty="0">
                          <a:solidFill>
                            <a:srgbClr val="000000"/>
                          </a:solidFill>
                          <a:effectLst/>
                          <a:latin typeface="Calibri" panose="020F0502020204030204" pitchFamily="34" charset="0"/>
                        </a:rPr>
                        <a:t>Bilgisayar laboratuvarı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kumimoji="0" lang="tr-TR"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Beslenme ve Diyetetik</a:t>
                      </a: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err="1">
                          <a:solidFill>
                            <a:srgbClr val="000000"/>
                          </a:solidFill>
                          <a:effectLst/>
                          <a:latin typeface="Calibri" panose="020F0502020204030204" pitchFamily="34" charset="0"/>
                        </a:rPr>
                        <a:t>Yök</a:t>
                      </a:r>
                      <a:r>
                        <a:rPr lang="tr-TR" sz="1400" b="0" i="0" u="none" strike="noStrike" dirty="0">
                          <a:solidFill>
                            <a:srgbClr val="000000"/>
                          </a:solidFill>
                          <a:effectLst/>
                          <a:latin typeface="Calibri" panose="020F0502020204030204" pitchFamily="34" charset="0"/>
                        </a:rPr>
                        <a:t> asgari kriteri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41394744"/>
                  </a:ext>
                </a:extLst>
              </a:tr>
            </a:tbl>
          </a:graphicData>
        </a:graphic>
      </p:graphicFrame>
    </p:spTree>
    <p:extLst>
      <p:ext uri="{BB962C8B-B14F-4D97-AF65-F5344CB8AC3E}">
        <p14:creationId xmlns:p14="http://schemas.microsoft.com/office/powerpoint/2010/main" val="32389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575318"/>
            <a:ext cx="8201679" cy="499258"/>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10000"/>
              </a:lnSpc>
              <a:spcBef>
                <a:spcPct val="0"/>
              </a:spcBef>
              <a:spcAft>
                <a:spcPts val="600"/>
              </a:spcAft>
              <a:buClrTx/>
              <a:buSzTx/>
              <a:buFontTx/>
              <a:buNone/>
              <a:tabLst/>
              <a:defRPr/>
            </a:pPr>
            <a:r>
              <a:rPr kumimoji="0" lang="tr-TR"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MEVCUT </a:t>
            </a:r>
            <a:r>
              <a:rPr kumimoji="0" lang="en-US"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KAYNAK</a:t>
            </a:r>
            <a:r>
              <a:rPr kumimoji="0" lang="tr-TR"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LAR ve </a:t>
            </a:r>
            <a:r>
              <a:rPr kumimoji="0" lang="en-US"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 İHTİYA</a:t>
            </a:r>
            <a:r>
              <a:rPr kumimoji="0" lang="tr-TR"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ÇLAR</a:t>
            </a:r>
          </a:p>
          <a:p>
            <a:pPr marL="0" marR="0" lvl="0" indent="0" algn="ctr" defTabSz="914400" rtl="0" eaLnBrk="1" fontAlgn="auto" latinLnBrk="0" hangingPunct="1">
              <a:lnSpc>
                <a:spcPct val="110000"/>
              </a:lnSpc>
              <a:spcBef>
                <a:spcPct val="0"/>
              </a:spcBef>
              <a:spcAft>
                <a:spcPts val="600"/>
              </a:spcAft>
              <a:buClrTx/>
              <a:buSzTx/>
              <a:buFontTx/>
              <a:buNone/>
              <a:tabLst/>
              <a:defRPr/>
            </a:pPr>
            <a:r>
              <a:rPr kumimoji="0" lang="tr-TR"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rPr>
              <a:t>(FİZİKİ, MALZEME, TEÇHİZAT, EKİPMAN vb.)</a:t>
            </a:r>
            <a:endParaRPr kumimoji="0" lang="en-US" sz="2400" b="1" i="0" u="none" strike="noStrike" kern="1200" cap="none" spc="0" normalizeH="0" baseline="0" noProof="0" dirty="0">
              <a:ln>
                <a:noFill/>
              </a:ln>
              <a:solidFill>
                <a:srgbClr val="9E5E9B"/>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FF0000"/>
              </a:solidFill>
              <a:effectLst/>
              <a:uLnTx/>
              <a:uFillTx/>
              <a:latin typeface="Calibri" panose="020F0502020204030204"/>
              <a:ea typeface="+mn-ea"/>
              <a:cs typeface="+mn-cs"/>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100" b="0" i="0" u="none" strike="noStrike" kern="1200" cap="none" spc="0" normalizeH="0" baseline="0" noProof="0">
              <a:ln>
                <a:noFill/>
              </a:ln>
              <a:solidFill>
                <a:srgbClr val="8AD0D5"/>
              </a:solidFill>
              <a:effectLst/>
              <a:uLnTx/>
              <a:uFillTx/>
              <a:latin typeface="Calibri" panose="020F0502020204030204"/>
              <a:ea typeface="+mn-ea"/>
              <a:cs typeface="+mn-cs"/>
            </a:endParaRP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7" name="Tablo 66">
            <a:extLst>
              <a:ext uri="{FF2B5EF4-FFF2-40B4-BE49-F238E27FC236}">
                <a16:creationId xmlns:a16="http://schemas.microsoft.com/office/drawing/2014/main" id="{EF8B3213-0FA7-45B3-8136-C81655887C30}"/>
              </a:ext>
            </a:extLst>
          </p:cNvPr>
          <p:cNvGraphicFramePr>
            <a:graphicFrameLocks noGrp="1"/>
          </p:cNvGraphicFramePr>
          <p:nvPr>
            <p:extLst>
              <p:ext uri="{D42A27DB-BD31-4B8C-83A1-F6EECF244321}">
                <p14:modId xmlns:p14="http://schemas.microsoft.com/office/powerpoint/2010/main" val="3159033240"/>
              </p:ext>
            </p:extLst>
          </p:nvPr>
        </p:nvGraphicFramePr>
        <p:xfrm>
          <a:off x="0" y="1690658"/>
          <a:ext cx="4572000" cy="5351079"/>
        </p:xfrm>
        <a:graphic>
          <a:graphicData uri="http://schemas.openxmlformats.org/drawingml/2006/table">
            <a:tbl>
              <a:tblPr/>
              <a:tblGrid>
                <a:gridCol w="869873">
                  <a:extLst>
                    <a:ext uri="{9D8B030D-6E8A-4147-A177-3AD203B41FA5}">
                      <a16:colId xmlns:a16="http://schemas.microsoft.com/office/drawing/2014/main" val="3918363564"/>
                    </a:ext>
                  </a:extLst>
                </a:gridCol>
                <a:gridCol w="920104">
                  <a:extLst>
                    <a:ext uri="{9D8B030D-6E8A-4147-A177-3AD203B41FA5}">
                      <a16:colId xmlns:a16="http://schemas.microsoft.com/office/drawing/2014/main" val="1683979601"/>
                    </a:ext>
                  </a:extLst>
                </a:gridCol>
                <a:gridCol w="927341">
                  <a:extLst>
                    <a:ext uri="{9D8B030D-6E8A-4147-A177-3AD203B41FA5}">
                      <a16:colId xmlns:a16="http://schemas.microsoft.com/office/drawing/2014/main" val="2592459544"/>
                    </a:ext>
                  </a:extLst>
                </a:gridCol>
                <a:gridCol w="927341">
                  <a:extLst>
                    <a:ext uri="{9D8B030D-6E8A-4147-A177-3AD203B41FA5}">
                      <a16:colId xmlns:a16="http://schemas.microsoft.com/office/drawing/2014/main" val="3383282758"/>
                    </a:ext>
                  </a:extLst>
                </a:gridCol>
                <a:gridCol w="927341">
                  <a:extLst>
                    <a:ext uri="{9D8B030D-6E8A-4147-A177-3AD203B41FA5}">
                      <a16:colId xmlns:a16="http://schemas.microsoft.com/office/drawing/2014/main" val="494559924"/>
                    </a:ext>
                  </a:extLst>
                </a:gridCol>
              </a:tblGrid>
              <a:tr h="37392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72855">
                <a:tc>
                  <a:txBody>
                    <a:bodyPr/>
                    <a:lstStyle/>
                    <a:p>
                      <a:pPr algn="ctr" fontAlgn="ctr"/>
                      <a:r>
                        <a:rPr lang="tr-TR" sz="1000" b="0" i="0" u="none" strike="noStrike" dirty="0" err="1">
                          <a:solidFill>
                            <a:srgbClr val="000000"/>
                          </a:solidFill>
                          <a:effectLst/>
                          <a:latin typeface="Calibri" panose="020F0502020204030204" pitchFamily="34" charset="0"/>
                        </a:rPr>
                        <a:t>Kjeldah</a:t>
                      </a:r>
                      <a:r>
                        <a:rPr lang="tr-TR" sz="1000" b="0" i="0" u="none" strike="noStrike" dirty="0">
                          <a:solidFill>
                            <a:srgbClr val="000000"/>
                          </a:solidFill>
                          <a:effectLst/>
                          <a:latin typeface="Calibri" panose="020F0502020204030204" pitchFamily="34" charset="0"/>
                        </a:rPr>
                        <a:t> Cihazı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81269">
                <a:tc>
                  <a:txBody>
                    <a:bodyPr/>
                    <a:lstStyle/>
                    <a:p>
                      <a:pPr algn="ctr" fontAlgn="ctr"/>
                      <a:r>
                        <a:rPr lang="tr-TR" sz="1000" b="0" i="0" u="none" strike="noStrike" dirty="0" err="1">
                          <a:solidFill>
                            <a:srgbClr val="000000"/>
                          </a:solidFill>
                          <a:effectLst/>
                          <a:latin typeface="Calibri" panose="020F0502020204030204" pitchFamily="34" charset="0"/>
                        </a:rPr>
                        <a:t>Soxhlet</a:t>
                      </a:r>
                      <a:r>
                        <a:rPr lang="tr-TR" sz="1000" b="0" i="0" u="none" strike="noStrike" dirty="0">
                          <a:solidFill>
                            <a:srgbClr val="000000"/>
                          </a:solidFill>
                          <a:effectLst/>
                          <a:latin typeface="Calibri" panose="020F0502020204030204" pitchFamily="34" charset="0"/>
                        </a:rPr>
                        <a:t> Cihazı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72855">
                <a:tc>
                  <a:txBody>
                    <a:bodyPr/>
                    <a:lstStyle/>
                    <a:p>
                      <a:pPr algn="ctr" fontAlgn="ctr"/>
                      <a:r>
                        <a:rPr lang="tr-TR" sz="1000" b="0" i="0" u="none" strike="noStrike" dirty="0">
                          <a:solidFill>
                            <a:srgbClr val="000000"/>
                          </a:solidFill>
                          <a:effectLst/>
                          <a:latin typeface="Calibri" panose="020F0502020204030204" pitchFamily="34" charset="0"/>
                        </a:rPr>
                        <a:t> Kül Fırını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72855">
                <a:tc>
                  <a:txBody>
                    <a:bodyPr/>
                    <a:lstStyle/>
                    <a:p>
                      <a:pPr algn="ctr" fontAlgn="ctr"/>
                      <a:r>
                        <a:rPr lang="tr-TR" sz="1000" b="0" i="0" u="none" strike="noStrike" dirty="0">
                          <a:solidFill>
                            <a:srgbClr val="000000"/>
                          </a:solidFill>
                          <a:effectLst/>
                          <a:latin typeface="Calibri" panose="020F0502020204030204" pitchFamily="34" charset="0"/>
                        </a:rPr>
                        <a:t>Çeker Ocak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72855">
                <a:tc>
                  <a:txBody>
                    <a:bodyPr/>
                    <a:lstStyle/>
                    <a:p>
                      <a:pPr algn="ctr" fontAlgn="ctr"/>
                      <a:r>
                        <a:rPr lang="tr-TR" sz="1000" b="0" i="0" u="none" strike="noStrike" dirty="0">
                          <a:solidFill>
                            <a:srgbClr val="000000"/>
                          </a:solidFill>
                          <a:effectLst/>
                          <a:latin typeface="Calibri" panose="020F0502020204030204" pitchFamily="34" charset="0"/>
                        </a:rPr>
                        <a:t> Etüv</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70792">
                <a:tc>
                  <a:txBody>
                    <a:bodyPr/>
                    <a:lstStyle/>
                    <a:p>
                      <a:pPr algn="ctr" fontAlgn="ctr"/>
                      <a:r>
                        <a:rPr lang="tr-TR" sz="1000" b="0" i="0" u="none" strike="noStrike" dirty="0">
                          <a:solidFill>
                            <a:srgbClr val="000000"/>
                          </a:solidFill>
                          <a:effectLst/>
                          <a:latin typeface="Calibri" panose="020F0502020204030204" pitchFamily="34" charset="0"/>
                        </a:rPr>
                        <a:t>Biyolojik Emniyet Kabini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70792">
                <a:tc>
                  <a:txBody>
                    <a:bodyPr/>
                    <a:lstStyle/>
                    <a:p>
                      <a:pPr algn="ctr" fontAlgn="ctr"/>
                      <a:r>
                        <a:rPr lang="tr-TR" sz="1000" b="0" i="0" u="none" strike="noStrike" dirty="0">
                          <a:solidFill>
                            <a:srgbClr val="000000"/>
                          </a:solidFill>
                          <a:effectLst/>
                          <a:latin typeface="Calibri" panose="020F0502020204030204" pitchFamily="34" charset="0"/>
                        </a:rPr>
                        <a:t>Derin dondurucu (-20°C)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272855">
                <a:tc>
                  <a:txBody>
                    <a:bodyPr/>
                    <a:lstStyle/>
                    <a:p>
                      <a:pPr algn="ctr" fontAlgn="ctr"/>
                      <a:r>
                        <a:rPr lang="tr-TR" sz="1000" b="0" i="0" u="none" strike="noStrike" dirty="0">
                          <a:solidFill>
                            <a:srgbClr val="000000"/>
                          </a:solidFill>
                          <a:effectLst/>
                          <a:latin typeface="Calibri" panose="020F0502020204030204" pitchFamily="34" charset="0"/>
                        </a:rPr>
                        <a:t>Mikroskop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81269">
                <a:tc>
                  <a:txBody>
                    <a:bodyPr/>
                    <a:lstStyle/>
                    <a:p>
                      <a:pPr algn="ctr" fontAlgn="ctr"/>
                      <a:r>
                        <a:rPr lang="tr-TR" sz="1000" b="0" i="0" u="none" strike="noStrike" dirty="0" err="1">
                          <a:solidFill>
                            <a:srgbClr val="000000"/>
                          </a:solidFill>
                          <a:effectLst/>
                          <a:latin typeface="Calibri" panose="020F0502020204030204" pitchFamily="34" charset="0"/>
                        </a:rPr>
                        <a:t>Distile</a:t>
                      </a:r>
                      <a:r>
                        <a:rPr lang="tr-TR" sz="1000" b="0" i="0" u="none" strike="noStrike" dirty="0">
                          <a:solidFill>
                            <a:srgbClr val="000000"/>
                          </a:solidFill>
                          <a:effectLst/>
                          <a:latin typeface="Calibri" panose="020F0502020204030204" pitchFamily="34" charset="0"/>
                        </a:rPr>
                        <a:t> Su Cihazı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72855">
                <a:tc>
                  <a:txBody>
                    <a:bodyPr/>
                    <a:lstStyle/>
                    <a:p>
                      <a:pPr algn="ctr" fontAlgn="ctr"/>
                      <a:r>
                        <a:rPr lang="tr-TR" sz="1000" b="0" i="0" u="none" strike="noStrike" dirty="0">
                          <a:solidFill>
                            <a:srgbClr val="000000"/>
                          </a:solidFill>
                          <a:effectLst/>
                          <a:latin typeface="Calibri" panose="020F0502020204030204" pitchFamily="34" charset="0"/>
                        </a:rPr>
                        <a:t> Buzdolabı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72855">
                <a:tc>
                  <a:txBody>
                    <a:bodyPr/>
                    <a:lstStyle/>
                    <a:p>
                      <a:pPr algn="ctr" fontAlgn="ctr"/>
                      <a:r>
                        <a:rPr lang="tr-TR" sz="1000" b="0" i="0" u="none" strike="noStrike" dirty="0">
                          <a:solidFill>
                            <a:srgbClr val="000000"/>
                          </a:solidFill>
                          <a:effectLst/>
                          <a:latin typeface="Calibri" panose="020F0502020204030204" pitchFamily="34" charset="0"/>
                        </a:rPr>
                        <a:t>Su banyosu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272855">
                <a:tc>
                  <a:txBody>
                    <a:bodyPr/>
                    <a:lstStyle/>
                    <a:p>
                      <a:pPr algn="ctr" fontAlgn="ctr"/>
                      <a:r>
                        <a:rPr lang="tr-TR" sz="1000" b="0" i="0" u="none" strike="noStrike" dirty="0">
                          <a:solidFill>
                            <a:srgbClr val="000000"/>
                          </a:solidFill>
                          <a:effectLst/>
                          <a:latin typeface="Calibri" panose="020F0502020204030204" pitchFamily="34" charset="0"/>
                        </a:rPr>
                        <a:t>Metal Tabure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272855">
                <a:tc>
                  <a:txBody>
                    <a:bodyPr/>
                    <a:lstStyle/>
                    <a:p>
                      <a:pPr algn="ctr" fontAlgn="ctr"/>
                      <a:r>
                        <a:rPr lang="tr-TR" sz="1000" b="0" i="0" u="none" strike="noStrike" dirty="0">
                          <a:solidFill>
                            <a:srgbClr val="000000"/>
                          </a:solidFill>
                          <a:effectLst/>
                          <a:latin typeface="Calibri" panose="020F0502020204030204" pitchFamily="34" charset="0"/>
                        </a:rPr>
                        <a:t>Hassas terazi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272855">
                <a:tc>
                  <a:txBody>
                    <a:bodyPr/>
                    <a:lstStyle/>
                    <a:p>
                      <a:pPr algn="ctr" fontAlgn="ctr"/>
                      <a:r>
                        <a:rPr lang="tr-TR" sz="1000" b="0" i="0" u="none" strike="noStrike" dirty="0">
                          <a:solidFill>
                            <a:srgbClr val="000000"/>
                          </a:solidFill>
                          <a:effectLst/>
                          <a:latin typeface="Calibri" panose="020F0502020204030204" pitchFamily="34" charset="0"/>
                        </a:rPr>
                        <a:t>Santrifüj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graphicFrame>
        <p:nvGraphicFramePr>
          <p:cNvPr id="66" name="Tablo 65">
            <a:extLst>
              <a:ext uri="{FF2B5EF4-FFF2-40B4-BE49-F238E27FC236}">
                <a16:creationId xmlns:a16="http://schemas.microsoft.com/office/drawing/2014/main" id="{DAAF22C1-61AE-4B2E-BCB2-0334116264A3}"/>
              </a:ext>
            </a:extLst>
          </p:cNvPr>
          <p:cNvGraphicFramePr>
            <a:graphicFrameLocks noGrp="1"/>
          </p:cNvGraphicFramePr>
          <p:nvPr>
            <p:extLst>
              <p:ext uri="{D42A27DB-BD31-4B8C-83A1-F6EECF244321}">
                <p14:modId xmlns:p14="http://schemas.microsoft.com/office/powerpoint/2010/main" val="72960368"/>
              </p:ext>
            </p:extLst>
          </p:nvPr>
        </p:nvGraphicFramePr>
        <p:xfrm>
          <a:off x="4613189" y="1690658"/>
          <a:ext cx="4572000" cy="5346293"/>
        </p:xfrm>
        <a:graphic>
          <a:graphicData uri="http://schemas.openxmlformats.org/drawingml/2006/table">
            <a:tbl>
              <a:tblPr/>
              <a:tblGrid>
                <a:gridCol w="869873">
                  <a:extLst>
                    <a:ext uri="{9D8B030D-6E8A-4147-A177-3AD203B41FA5}">
                      <a16:colId xmlns:a16="http://schemas.microsoft.com/office/drawing/2014/main" val="3918363564"/>
                    </a:ext>
                  </a:extLst>
                </a:gridCol>
                <a:gridCol w="920104">
                  <a:extLst>
                    <a:ext uri="{9D8B030D-6E8A-4147-A177-3AD203B41FA5}">
                      <a16:colId xmlns:a16="http://schemas.microsoft.com/office/drawing/2014/main" val="1683979601"/>
                    </a:ext>
                  </a:extLst>
                </a:gridCol>
                <a:gridCol w="927341">
                  <a:extLst>
                    <a:ext uri="{9D8B030D-6E8A-4147-A177-3AD203B41FA5}">
                      <a16:colId xmlns:a16="http://schemas.microsoft.com/office/drawing/2014/main" val="2592459544"/>
                    </a:ext>
                  </a:extLst>
                </a:gridCol>
                <a:gridCol w="927341">
                  <a:extLst>
                    <a:ext uri="{9D8B030D-6E8A-4147-A177-3AD203B41FA5}">
                      <a16:colId xmlns:a16="http://schemas.microsoft.com/office/drawing/2014/main" val="3383282758"/>
                    </a:ext>
                  </a:extLst>
                </a:gridCol>
                <a:gridCol w="927341">
                  <a:extLst>
                    <a:ext uri="{9D8B030D-6E8A-4147-A177-3AD203B41FA5}">
                      <a16:colId xmlns:a16="http://schemas.microsoft.com/office/drawing/2014/main" val="494559924"/>
                    </a:ext>
                  </a:extLst>
                </a:gridCol>
              </a:tblGrid>
              <a:tr h="37314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06657">
                <a:tc>
                  <a:txBody>
                    <a:bodyPr/>
                    <a:lstStyle/>
                    <a:p>
                      <a:pPr algn="ctr" fontAlgn="ctr"/>
                      <a:r>
                        <a:rPr lang="tr-TR" sz="1000" b="0" i="0" dirty="0" err="1">
                          <a:solidFill>
                            <a:srgbClr val="000000"/>
                          </a:solidFill>
                          <a:effectLst/>
                          <a:latin typeface="+mn-lt"/>
                        </a:rPr>
                        <a:t>pH</a:t>
                      </a:r>
                      <a:r>
                        <a:rPr lang="tr-TR" sz="1000" b="0" i="0" dirty="0">
                          <a:solidFill>
                            <a:srgbClr val="000000"/>
                          </a:solidFill>
                          <a:effectLst/>
                          <a:latin typeface="+mn-lt"/>
                        </a:rPr>
                        <a:t> Metre</a:t>
                      </a:r>
                      <a:endParaRPr lang="tr-TR" sz="1000" b="0" i="0" u="none" strike="noStrike" dirty="0">
                        <a:solidFill>
                          <a:srgbClr val="000000"/>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mn-lt"/>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80468">
                <a:tc>
                  <a:txBody>
                    <a:bodyPr/>
                    <a:lstStyle/>
                    <a:p>
                      <a:pPr algn="ctr" fontAlgn="ctr"/>
                      <a:r>
                        <a:rPr lang="tr-TR" sz="1000" b="0" i="0" u="none" strike="noStrike" dirty="0" err="1">
                          <a:solidFill>
                            <a:srgbClr val="000000"/>
                          </a:solidFill>
                          <a:effectLst/>
                          <a:latin typeface="+mn-lt"/>
                        </a:rPr>
                        <a:t>Spektrofotometre</a:t>
                      </a:r>
                      <a:endParaRPr lang="tr-TR" sz="1000" b="0" i="0" u="none" strike="noStrike" dirty="0">
                        <a:solidFill>
                          <a:srgbClr val="000000"/>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1</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06657">
                <a:tc>
                  <a:txBody>
                    <a:bodyPr/>
                    <a:lstStyle/>
                    <a:p>
                      <a:pPr algn="ctr" fontAlgn="ctr"/>
                      <a:r>
                        <a:rPr lang="tr-TR" sz="1000" b="0" i="0" u="none" strike="noStrike" dirty="0">
                          <a:solidFill>
                            <a:srgbClr val="000000"/>
                          </a:solidFill>
                          <a:effectLst/>
                          <a:latin typeface="+mn-lt"/>
                        </a:rPr>
                        <a:t>Cam Termometre</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40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06657">
                <a:tc>
                  <a:txBody>
                    <a:bodyPr/>
                    <a:lstStyle/>
                    <a:p>
                      <a:pPr algn="ctr" fontAlgn="ctr"/>
                      <a:r>
                        <a:rPr lang="tr-TR" sz="1000" b="0" i="0" u="none" strike="noStrike" dirty="0">
                          <a:solidFill>
                            <a:srgbClr val="000000"/>
                          </a:solidFill>
                          <a:effectLst/>
                          <a:latin typeface="+mn-lt"/>
                        </a:rPr>
                        <a:t> Cam huni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06657">
                <a:tc>
                  <a:txBody>
                    <a:bodyPr/>
                    <a:lstStyle/>
                    <a:p>
                      <a:pPr algn="ctr" fontAlgn="ctr"/>
                      <a:r>
                        <a:rPr lang="tr-TR" sz="1000" b="0" i="0" u="none" strike="noStrike" dirty="0">
                          <a:solidFill>
                            <a:srgbClr val="000000"/>
                          </a:solidFill>
                          <a:effectLst/>
                          <a:latin typeface="+mn-lt"/>
                        </a:rPr>
                        <a:t>Cam mezür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75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69593">
                <a:tc>
                  <a:txBody>
                    <a:bodyPr/>
                    <a:lstStyle/>
                    <a:p>
                      <a:pPr algn="ctr" fontAlgn="ctr"/>
                      <a:r>
                        <a:rPr lang="tr-TR" sz="1000" b="0" i="0" u="none" strike="noStrike" dirty="0">
                          <a:solidFill>
                            <a:srgbClr val="000000"/>
                          </a:solidFill>
                          <a:effectLst/>
                          <a:latin typeface="+mn-lt"/>
                        </a:rPr>
                        <a:t>Cam ayırma hunisi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25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mn-lt"/>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69593">
                <a:tc>
                  <a:txBody>
                    <a:bodyPr/>
                    <a:lstStyle/>
                    <a:p>
                      <a:pPr algn="ctr" fontAlgn="ctr"/>
                      <a:r>
                        <a:rPr lang="tr-TR" sz="1000" b="0" i="0" u="none" strike="noStrike" dirty="0">
                          <a:solidFill>
                            <a:srgbClr val="000000"/>
                          </a:solidFill>
                          <a:effectLst/>
                          <a:latin typeface="+mn-lt"/>
                        </a:rPr>
                        <a:t>Cam baget</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06657">
                <a:tc>
                  <a:txBody>
                    <a:bodyPr/>
                    <a:lstStyle/>
                    <a:p>
                      <a:pPr algn="ctr" fontAlgn="ctr"/>
                      <a:r>
                        <a:rPr lang="tr-TR" sz="1000" b="0" i="0" u="none" strike="noStrike" dirty="0">
                          <a:solidFill>
                            <a:srgbClr val="000000"/>
                          </a:solidFill>
                          <a:effectLst/>
                          <a:latin typeface="+mn-lt"/>
                        </a:rPr>
                        <a:t> Cam damlalık</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100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80468">
                <a:tc>
                  <a:txBody>
                    <a:bodyPr/>
                    <a:lstStyle/>
                    <a:p>
                      <a:pPr algn="ctr" fontAlgn="ctr"/>
                      <a:r>
                        <a:rPr lang="tr-TR" sz="1000" b="0" i="0" u="none" strike="noStrike" dirty="0">
                          <a:solidFill>
                            <a:srgbClr val="000000"/>
                          </a:solidFill>
                          <a:effectLst/>
                          <a:latin typeface="+mn-lt"/>
                        </a:rPr>
                        <a:t>Cam </a:t>
                      </a:r>
                      <a:r>
                        <a:rPr lang="tr-TR" sz="1000" b="0" i="0" u="none" strike="noStrike" dirty="0" err="1">
                          <a:solidFill>
                            <a:srgbClr val="000000"/>
                          </a:solidFill>
                          <a:effectLst/>
                          <a:latin typeface="+mn-lt"/>
                        </a:rPr>
                        <a:t>dragaski</a:t>
                      </a:r>
                      <a:r>
                        <a:rPr lang="tr-TR" sz="1000" b="0" i="0" u="none" strike="noStrike" dirty="0">
                          <a:solidFill>
                            <a:srgbClr val="000000"/>
                          </a:solidFill>
                          <a:effectLst/>
                          <a:latin typeface="+mn-lt"/>
                        </a:rPr>
                        <a:t> </a:t>
                      </a:r>
                      <a:r>
                        <a:rPr lang="tr-TR" sz="1000" b="0" i="0" u="none" strike="noStrike" dirty="0" err="1">
                          <a:solidFill>
                            <a:srgbClr val="000000"/>
                          </a:solidFill>
                          <a:effectLst/>
                          <a:latin typeface="+mn-lt"/>
                        </a:rPr>
                        <a:t>spatülü</a:t>
                      </a:r>
                      <a:endParaRPr lang="tr-TR" sz="1000" b="0" i="0" u="none" strike="noStrike" dirty="0">
                        <a:solidFill>
                          <a:srgbClr val="000000"/>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25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06657">
                <a:tc>
                  <a:txBody>
                    <a:bodyPr/>
                    <a:lstStyle/>
                    <a:p>
                      <a:pPr algn="ctr" fontAlgn="ctr"/>
                      <a:r>
                        <a:rPr lang="tr-TR" sz="1000" b="0" i="0" u="none" strike="noStrike" dirty="0">
                          <a:solidFill>
                            <a:srgbClr val="000000"/>
                          </a:solidFill>
                          <a:effectLst/>
                          <a:latin typeface="+mn-lt"/>
                        </a:rPr>
                        <a:t>Plastik damlalık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100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06657">
                <a:tc>
                  <a:txBody>
                    <a:bodyPr/>
                    <a:lstStyle/>
                    <a:p>
                      <a:pPr algn="ctr" fontAlgn="ctr"/>
                      <a:r>
                        <a:rPr lang="tr-TR" sz="1000" b="0" i="0" u="none" strike="noStrike" dirty="0">
                          <a:solidFill>
                            <a:srgbClr val="000000"/>
                          </a:solidFill>
                          <a:effectLst/>
                          <a:latin typeface="+mn-lt"/>
                        </a:rPr>
                        <a:t> Balon </a:t>
                      </a:r>
                      <a:r>
                        <a:rPr lang="tr-TR" sz="1000" b="0" i="0" u="none" strike="noStrike" dirty="0" err="1">
                          <a:solidFill>
                            <a:srgbClr val="000000"/>
                          </a:solidFill>
                          <a:effectLst/>
                          <a:latin typeface="+mn-lt"/>
                        </a:rPr>
                        <a:t>joje</a:t>
                      </a:r>
                      <a:endParaRPr lang="tr-TR" sz="1000" b="0" i="0" u="none" strike="noStrike" dirty="0">
                        <a:solidFill>
                          <a:srgbClr val="000000"/>
                        </a:solidFill>
                        <a:effectLst/>
                        <a:latin typeface="+mn-lt"/>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30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06657">
                <a:tc>
                  <a:txBody>
                    <a:bodyPr/>
                    <a:lstStyle/>
                    <a:p>
                      <a:pPr algn="ctr" fontAlgn="ctr"/>
                      <a:r>
                        <a:rPr lang="tr-TR" sz="1000" b="0" i="0" u="none" strike="noStrike" dirty="0">
                          <a:solidFill>
                            <a:srgbClr val="000000"/>
                          </a:solidFill>
                          <a:effectLst/>
                          <a:latin typeface="+mn-lt"/>
                        </a:rPr>
                        <a:t>Deney tüpü</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400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06657">
                <a:tc>
                  <a:txBody>
                    <a:bodyPr/>
                    <a:lstStyle/>
                    <a:p>
                      <a:pPr algn="ctr" fontAlgn="ctr"/>
                      <a:r>
                        <a:rPr lang="tr-TR" sz="1000" b="0" i="0" u="none" strike="noStrike" dirty="0">
                          <a:solidFill>
                            <a:srgbClr val="000000"/>
                          </a:solidFill>
                          <a:effectLst/>
                          <a:latin typeface="+mn-lt"/>
                        </a:rPr>
                        <a:t>Beher</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BDB</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mn-lt"/>
                        </a:rPr>
                        <a:t>0</a:t>
                      </a:r>
                      <a:endParaRPr lang="tr-TR" sz="1000" b="0" i="0" u="none" strike="noStrike" dirty="0">
                        <a:solidFill>
                          <a:srgbClr val="000000"/>
                        </a:solidFill>
                        <a:effectLst/>
                        <a:latin typeface="+mn-l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mn-lt"/>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mn-lt"/>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06657">
                <a:tc>
                  <a:txBody>
                    <a:bodyPr/>
                    <a:lstStyle/>
                    <a:p>
                      <a:pPr algn="ctr" fontAlgn="ctr"/>
                      <a:r>
                        <a:rPr lang="tr-TR" sz="1000" b="0" i="0" u="none" strike="noStrike" dirty="0" err="1">
                          <a:solidFill>
                            <a:srgbClr val="000000"/>
                          </a:solidFill>
                          <a:effectLst/>
                          <a:latin typeface="+mn-lt"/>
                        </a:rPr>
                        <a:t>Erlen</a:t>
                      </a:r>
                      <a:r>
                        <a:rPr lang="tr-TR" sz="1000" b="0" i="0" u="none" strike="noStrike" dirty="0">
                          <a:solidFill>
                            <a:srgbClr val="000000"/>
                          </a:solidFill>
                          <a:effectLst/>
                          <a:latin typeface="+mn-lt"/>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mn-lt"/>
                        </a:rPr>
                        <a:t>20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mn-lt"/>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
        <p:nvSpPr>
          <p:cNvPr id="68" name="Dikdörtgen 67">
            <a:extLst>
              <a:ext uri="{FF2B5EF4-FFF2-40B4-BE49-F238E27FC236}">
                <a16:creationId xmlns:a16="http://schemas.microsoft.com/office/drawing/2014/main" id="{FA373312-0859-4BE2-B497-CB822BF585E6}"/>
              </a:ext>
            </a:extLst>
          </p:cNvPr>
          <p:cNvSpPr/>
          <p:nvPr/>
        </p:nvSpPr>
        <p:spPr>
          <a:xfrm>
            <a:off x="2051980" y="1125322"/>
            <a:ext cx="5316485"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a:ln>
                  <a:noFill/>
                </a:ln>
                <a:solidFill>
                  <a:srgbClr val="000000"/>
                </a:solidFill>
                <a:effectLst/>
                <a:uLnTx/>
                <a:uFillTx/>
                <a:ea typeface="+mn-ea"/>
                <a:cs typeface="+mn-cs"/>
              </a:rPr>
              <a:t>Besin Kimyası Analizleri ve Mikrobiyoloji Laboratuvarı Malzeme Listesi</a:t>
            </a:r>
          </a:p>
        </p:txBody>
      </p:sp>
    </p:spTree>
    <p:extLst>
      <p:ext uri="{BB962C8B-B14F-4D97-AF65-F5344CB8AC3E}">
        <p14:creationId xmlns:p14="http://schemas.microsoft.com/office/powerpoint/2010/main" val="1832697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a:extLst>
              <a:ext uri="{FF2B5EF4-FFF2-40B4-BE49-F238E27FC236}">
                <a16:creationId xmlns:a16="http://schemas.microsoft.com/office/drawing/2014/main" id="{7438490C-5C25-4200-B85A-F0126D483F60}"/>
              </a:ext>
            </a:extLst>
          </p:cNvPr>
          <p:cNvSpPr/>
          <p:nvPr/>
        </p:nvSpPr>
        <p:spPr>
          <a:xfrm>
            <a:off x="2008794" y="1364042"/>
            <a:ext cx="5297528"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a:ln>
                  <a:noFill/>
                </a:ln>
                <a:solidFill>
                  <a:srgbClr val="000000"/>
                </a:solidFill>
                <a:effectLst/>
                <a:uLnTx/>
                <a:uFillTx/>
                <a:ea typeface="+mn-ea"/>
                <a:cs typeface="+mn-cs"/>
              </a:rPr>
              <a:t>Besin Kimyası Analizleri ve Mikrobiyoloji Laboratuvarı Malzeme Listesi</a:t>
            </a:r>
          </a:p>
        </p:txBody>
      </p:sp>
      <p:graphicFrame>
        <p:nvGraphicFramePr>
          <p:cNvPr id="69" name="Tablo 68">
            <a:extLst>
              <a:ext uri="{FF2B5EF4-FFF2-40B4-BE49-F238E27FC236}">
                <a16:creationId xmlns:a16="http://schemas.microsoft.com/office/drawing/2014/main" id="{3E3C2919-B7BF-4588-8B8F-12A732C4A874}"/>
              </a:ext>
            </a:extLst>
          </p:cNvPr>
          <p:cNvGraphicFramePr>
            <a:graphicFrameLocks noGrp="1"/>
          </p:cNvGraphicFramePr>
          <p:nvPr>
            <p:extLst>
              <p:ext uri="{D42A27DB-BD31-4B8C-83A1-F6EECF244321}">
                <p14:modId xmlns:p14="http://schemas.microsoft.com/office/powerpoint/2010/main" val="1932454668"/>
              </p:ext>
            </p:extLst>
          </p:nvPr>
        </p:nvGraphicFramePr>
        <p:xfrm>
          <a:off x="1" y="1851404"/>
          <a:ext cx="4572000" cy="4466741"/>
        </p:xfrm>
        <a:graphic>
          <a:graphicData uri="http://schemas.openxmlformats.org/drawingml/2006/table">
            <a:tbl>
              <a:tblPr/>
              <a:tblGrid>
                <a:gridCol w="869873">
                  <a:extLst>
                    <a:ext uri="{9D8B030D-6E8A-4147-A177-3AD203B41FA5}">
                      <a16:colId xmlns:a16="http://schemas.microsoft.com/office/drawing/2014/main" val="3918363564"/>
                    </a:ext>
                  </a:extLst>
                </a:gridCol>
                <a:gridCol w="920104">
                  <a:extLst>
                    <a:ext uri="{9D8B030D-6E8A-4147-A177-3AD203B41FA5}">
                      <a16:colId xmlns:a16="http://schemas.microsoft.com/office/drawing/2014/main" val="1683979601"/>
                    </a:ext>
                  </a:extLst>
                </a:gridCol>
                <a:gridCol w="927341">
                  <a:extLst>
                    <a:ext uri="{9D8B030D-6E8A-4147-A177-3AD203B41FA5}">
                      <a16:colId xmlns:a16="http://schemas.microsoft.com/office/drawing/2014/main" val="2592459544"/>
                    </a:ext>
                  </a:extLst>
                </a:gridCol>
                <a:gridCol w="927341">
                  <a:extLst>
                    <a:ext uri="{9D8B030D-6E8A-4147-A177-3AD203B41FA5}">
                      <a16:colId xmlns:a16="http://schemas.microsoft.com/office/drawing/2014/main" val="3383282758"/>
                    </a:ext>
                  </a:extLst>
                </a:gridCol>
                <a:gridCol w="927341">
                  <a:extLst>
                    <a:ext uri="{9D8B030D-6E8A-4147-A177-3AD203B41FA5}">
                      <a16:colId xmlns:a16="http://schemas.microsoft.com/office/drawing/2014/main" val="494559924"/>
                    </a:ext>
                  </a:extLst>
                </a:gridCol>
              </a:tblGrid>
              <a:tr h="37392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44874">
                <a:tc>
                  <a:txBody>
                    <a:bodyPr/>
                    <a:lstStyle/>
                    <a:p>
                      <a:pPr algn="ctr" fontAlgn="ctr"/>
                      <a:r>
                        <a:rPr lang="tr-TR" sz="1000" b="0" i="0" u="none" strike="noStrike" dirty="0" err="1">
                          <a:solidFill>
                            <a:srgbClr val="000000"/>
                          </a:solidFill>
                          <a:effectLst/>
                          <a:latin typeface="Calibri" panose="020F0502020204030204" pitchFamily="34" charset="0"/>
                        </a:rPr>
                        <a:t>Soxhelet</a:t>
                      </a:r>
                      <a:r>
                        <a:rPr lang="tr-TR" sz="1000" b="0" i="0" u="none" strike="noStrike" dirty="0">
                          <a:solidFill>
                            <a:srgbClr val="000000"/>
                          </a:solidFill>
                          <a:effectLst/>
                          <a:latin typeface="Calibri" panose="020F0502020204030204" pitchFamily="34" charset="0"/>
                        </a:rPr>
                        <a:t> Balonu</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81269">
                <a:tc>
                  <a:txBody>
                    <a:bodyPr/>
                    <a:lstStyle/>
                    <a:p>
                      <a:pPr algn="ctr" fontAlgn="ctr"/>
                      <a:r>
                        <a:rPr lang="tr-TR" sz="1000" b="0" i="0" u="none" strike="noStrike" dirty="0" err="1">
                          <a:solidFill>
                            <a:srgbClr val="000000"/>
                          </a:solidFill>
                          <a:effectLst/>
                          <a:latin typeface="Calibri" panose="020F0502020204030204" pitchFamily="34" charset="0"/>
                        </a:rPr>
                        <a:t>Soxhelet</a:t>
                      </a:r>
                      <a:r>
                        <a:rPr lang="tr-TR" sz="1000" b="0" i="0" u="none" strike="noStrike" dirty="0">
                          <a:solidFill>
                            <a:srgbClr val="000000"/>
                          </a:solidFill>
                          <a:effectLst/>
                          <a:latin typeface="Calibri" panose="020F0502020204030204" pitchFamily="34" charset="0"/>
                        </a:rPr>
                        <a:t> Kolonu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72855">
                <a:tc>
                  <a:txBody>
                    <a:bodyPr/>
                    <a:lstStyle/>
                    <a:p>
                      <a:pPr algn="ctr" fontAlgn="ct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Kjeldah</a:t>
                      </a:r>
                      <a:r>
                        <a:rPr lang="tr-TR" sz="1000" b="0" i="0" u="none" strike="noStrike" dirty="0">
                          <a:solidFill>
                            <a:srgbClr val="000000"/>
                          </a:solidFill>
                          <a:effectLst/>
                          <a:latin typeface="Calibri" panose="020F0502020204030204" pitchFamily="34" charset="0"/>
                        </a:rPr>
                        <a:t> balonu</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72855">
                <a:tc>
                  <a:txBody>
                    <a:bodyPr/>
                    <a:lstStyle/>
                    <a:p>
                      <a:pPr algn="ctr" fontAlgn="ctr"/>
                      <a:r>
                        <a:rPr lang="tr-TR" sz="1000" b="0" i="0" u="none" strike="noStrike" dirty="0">
                          <a:solidFill>
                            <a:srgbClr val="000000"/>
                          </a:solidFill>
                          <a:effectLst/>
                          <a:latin typeface="Calibri" panose="020F0502020204030204" pitchFamily="34" charset="0"/>
                        </a:rPr>
                        <a:t>Plastik yıkama şişeleri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40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72855">
                <a:tc>
                  <a:txBody>
                    <a:bodyPr/>
                    <a:lstStyle/>
                    <a:p>
                      <a:pPr algn="ctr" fontAlgn="ctr"/>
                      <a:r>
                        <a:rPr lang="tr-TR" sz="1000" b="0" i="0" u="none" strike="noStrike" dirty="0">
                          <a:solidFill>
                            <a:srgbClr val="000000"/>
                          </a:solidFill>
                          <a:effectLst/>
                          <a:latin typeface="Calibri" panose="020F0502020204030204" pitchFamily="34" charset="0"/>
                        </a:rPr>
                        <a:t>Cam havan ve eli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15</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70792">
                <a:tc>
                  <a:txBody>
                    <a:bodyPr/>
                    <a:lstStyle/>
                    <a:p>
                      <a:pPr algn="ctr" fontAlgn="ctr"/>
                      <a:r>
                        <a:rPr lang="tr-TR" sz="1000" b="0" i="0" u="none" strike="noStrike" dirty="0">
                          <a:solidFill>
                            <a:srgbClr val="000000"/>
                          </a:solidFill>
                          <a:effectLst/>
                          <a:latin typeface="Calibri" panose="020F0502020204030204" pitchFamily="34" charset="0"/>
                        </a:rPr>
                        <a:t>Porselen </a:t>
                      </a:r>
                      <a:r>
                        <a:rPr lang="tr-TR" sz="1000" b="0" i="0" u="none" strike="noStrike" dirty="0" err="1">
                          <a:solidFill>
                            <a:srgbClr val="000000"/>
                          </a:solidFill>
                          <a:effectLst/>
                          <a:latin typeface="Calibri" panose="020F0502020204030204" pitchFamily="34" charset="0"/>
                        </a:rPr>
                        <a:t>kroze</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30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570792">
                <a:tc>
                  <a:txBody>
                    <a:bodyPr/>
                    <a:lstStyle/>
                    <a:p>
                      <a:pPr algn="ctr" fontAlgn="ctr"/>
                      <a:r>
                        <a:rPr lang="tr-TR" sz="1000" b="0" i="0" u="none" strike="noStrike" dirty="0" err="1">
                          <a:solidFill>
                            <a:srgbClr val="000000"/>
                          </a:solidFill>
                          <a:effectLst/>
                          <a:latin typeface="Calibri" panose="020F0502020204030204" pitchFamily="34" charset="0"/>
                        </a:rPr>
                        <a:t>Kroze</a:t>
                      </a:r>
                      <a:r>
                        <a:rPr lang="tr-TR" sz="1000" b="0" i="0" u="none" strike="noStrike" dirty="0">
                          <a:solidFill>
                            <a:srgbClr val="000000"/>
                          </a:solidFill>
                          <a:effectLst/>
                          <a:latin typeface="Calibri" panose="020F0502020204030204" pitchFamily="34" charset="0"/>
                        </a:rPr>
                        <a:t> maşası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30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272855">
                <a:tc>
                  <a:txBody>
                    <a:bodyPr/>
                    <a:lstStyle/>
                    <a:p>
                      <a:pPr algn="ctr" fontAlgn="ct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Petri</a:t>
                      </a:r>
                      <a:r>
                        <a:rPr lang="tr-TR" sz="1000" b="0" i="0" u="none" strike="noStrike" dirty="0">
                          <a:solidFill>
                            <a:srgbClr val="000000"/>
                          </a:solidFill>
                          <a:effectLst/>
                          <a:latin typeface="Calibri" panose="020F0502020204030204" pitchFamily="34" charset="0"/>
                        </a:rPr>
                        <a:t> kabı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30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81269">
                <a:tc>
                  <a:txBody>
                    <a:bodyPr/>
                    <a:lstStyle/>
                    <a:p>
                      <a:pPr algn="ctr" fontAlgn="ctr"/>
                      <a:r>
                        <a:rPr lang="tr-TR" sz="1000" b="0" i="0" u="none" strike="noStrike" dirty="0">
                          <a:solidFill>
                            <a:srgbClr val="000000"/>
                          </a:solidFill>
                          <a:effectLst/>
                          <a:latin typeface="Calibri" panose="020F0502020204030204" pitchFamily="34" charset="0"/>
                        </a:rPr>
                        <a:t> Pipet</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272855">
                <a:tc>
                  <a:txBody>
                    <a:bodyPr/>
                    <a:lstStyle/>
                    <a:p>
                      <a:pPr algn="ctr" fontAlgn="ctr"/>
                      <a:r>
                        <a:rPr lang="tr-TR" sz="1000" b="0" i="0" u="none" strike="noStrike" dirty="0">
                          <a:solidFill>
                            <a:srgbClr val="000000"/>
                          </a:solidFill>
                          <a:effectLst/>
                          <a:latin typeface="Calibri" panose="020F0502020204030204" pitchFamily="34" charset="0"/>
                        </a:rPr>
                        <a:t> Pipet ucu</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30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272855">
                <a:tc>
                  <a:txBody>
                    <a:bodyPr/>
                    <a:lstStyle/>
                    <a:p>
                      <a:pPr algn="ctr" fontAlgn="ctr"/>
                      <a:r>
                        <a:rPr lang="tr-TR" sz="1000" b="0" i="0" u="none" strike="noStrike" dirty="0" err="1">
                          <a:solidFill>
                            <a:srgbClr val="000000"/>
                          </a:solidFill>
                          <a:effectLst/>
                          <a:latin typeface="Calibri" panose="020F0502020204030204" pitchFamily="34" charset="0"/>
                        </a:rPr>
                        <a:t>Pipetör</a:t>
                      </a:r>
                      <a:r>
                        <a:rPr lang="tr-TR" sz="10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graphicFrame>
        <p:nvGraphicFramePr>
          <p:cNvPr id="70" name="Tablo 69">
            <a:extLst>
              <a:ext uri="{FF2B5EF4-FFF2-40B4-BE49-F238E27FC236}">
                <a16:creationId xmlns:a16="http://schemas.microsoft.com/office/drawing/2014/main" id="{8C2C67FE-745A-41DF-9954-BE6BB3FB85BD}"/>
              </a:ext>
            </a:extLst>
          </p:cNvPr>
          <p:cNvGraphicFramePr>
            <a:graphicFrameLocks noGrp="1"/>
          </p:cNvGraphicFramePr>
          <p:nvPr>
            <p:extLst>
              <p:ext uri="{D42A27DB-BD31-4B8C-83A1-F6EECF244321}">
                <p14:modId xmlns:p14="http://schemas.microsoft.com/office/powerpoint/2010/main" val="3201979190"/>
              </p:ext>
            </p:extLst>
          </p:nvPr>
        </p:nvGraphicFramePr>
        <p:xfrm>
          <a:off x="4572000" y="1859342"/>
          <a:ext cx="4572000" cy="1984408"/>
        </p:xfrm>
        <a:graphic>
          <a:graphicData uri="http://schemas.openxmlformats.org/drawingml/2006/table">
            <a:tbl>
              <a:tblPr/>
              <a:tblGrid>
                <a:gridCol w="869873">
                  <a:extLst>
                    <a:ext uri="{9D8B030D-6E8A-4147-A177-3AD203B41FA5}">
                      <a16:colId xmlns:a16="http://schemas.microsoft.com/office/drawing/2014/main" val="3918363564"/>
                    </a:ext>
                  </a:extLst>
                </a:gridCol>
                <a:gridCol w="920104">
                  <a:extLst>
                    <a:ext uri="{9D8B030D-6E8A-4147-A177-3AD203B41FA5}">
                      <a16:colId xmlns:a16="http://schemas.microsoft.com/office/drawing/2014/main" val="1683979601"/>
                    </a:ext>
                  </a:extLst>
                </a:gridCol>
                <a:gridCol w="927341">
                  <a:extLst>
                    <a:ext uri="{9D8B030D-6E8A-4147-A177-3AD203B41FA5}">
                      <a16:colId xmlns:a16="http://schemas.microsoft.com/office/drawing/2014/main" val="2592459544"/>
                    </a:ext>
                  </a:extLst>
                </a:gridCol>
                <a:gridCol w="927341">
                  <a:extLst>
                    <a:ext uri="{9D8B030D-6E8A-4147-A177-3AD203B41FA5}">
                      <a16:colId xmlns:a16="http://schemas.microsoft.com/office/drawing/2014/main" val="3383282758"/>
                    </a:ext>
                  </a:extLst>
                </a:gridCol>
                <a:gridCol w="927341">
                  <a:extLst>
                    <a:ext uri="{9D8B030D-6E8A-4147-A177-3AD203B41FA5}">
                      <a16:colId xmlns:a16="http://schemas.microsoft.com/office/drawing/2014/main" val="494559924"/>
                    </a:ext>
                  </a:extLst>
                </a:gridCol>
              </a:tblGrid>
              <a:tr h="37392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272855">
                <a:tc>
                  <a:txBody>
                    <a:bodyPr/>
                    <a:lstStyle/>
                    <a:p>
                      <a:pPr algn="ctr" fontAlgn="ctr"/>
                      <a:r>
                        <a:rPr lang="tr-TR" sz="1000" b="0" i="0" u="none" strike="noStrike" dirty="0">
                          <a:solidFill>
                            <a:srgbClr val="000000"/>
                          </a:solidFill>
                          <a:effectLst/>
                          <a:latin typeface="Calibri" panose="020F0502020204030204" pitchFamily="34" charset="0"/>
                        </a:rPr>
                        <a:t> Lam/ lamel/ Saat camı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100 kutu</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81269">
                <a:tc>
                  <a:txBody>
                    <a:bodyPr/>
                    <a:lstStyle/>
                    <a:p>
                      <a:pPr algn="ctr" fontAlgn="ctr"/>
                      <a:r>
                        <a:rPr lang="tr-TR" sz="1000" b="0" i="0" u="none" strike="noStrike" dirty="0">
                          <a:solidFill>
                            <a:srgbClr val="000000"/>
                          </a:solidFill>
                          <a:effectLst/>
                          <a:latin typeface="Calibri" panose="020F0502020204030204" pitchFamily="34" charset="0"/>
                        </a:rPr>
                        <a:t> Tüp yıkama fırçası</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20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272855">
                <a:tc>
                  <a:txBody>
                    <a:bodyPr/>
                    <a:lstStyle/>
                    <a:p>
                      <a:pPr algn="ctr" fontAlgn="ctr"/>
                      <a:r>
                        <a:rPr lang="tr-TR" sz="1000" b="0" i="0" u="none" strike="noStrike" dirty="0">
                          <a:solidFill>
                            <a:srgbClr val="000000"/>
                          </a:solidFill>
                          <a:effectLst/>
                          <a:latin typeface="Calibri" panose="020F0502020204030204" pitchFamily="34" charset="0"/>
                        </a:rPr>
                        <a:t> </a:t>
                      </a:r>
                      <a:r>
                        <a:rPr lang="tr-TR" sz="1000" b="0" i="0" u="none" strike="noStrike" dirty="0" err="1">
                          <a:solidFill>
                            <a:srgbClr val="000000"/>
                          </a:solidFill>
                          <a:effectLst/>
                          <a:latin typeface="Calibri" panose="020F0502020204030204" pitchFamily="34" charset="0"/>
                        </a:rPr>
                        <a:t>Spatül</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BDB</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50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72855">
                <a:tc>
                  <a:txBody>
                    <a:bodyPr/>
                    <a:lstStyle/>
                    <a:p>
                      <a:pPr algn="ctr" fontAlgn="ctr"/>
                      <a:r>
                        <a:rPr lang="tr-TR" sz="1000" b="0" i="0" dirty="0">
                          <a:solidFill>
                            <a:srgbClr val="000000"/>
                          </a:solidFill>
                          <a:effectLst/>
                          <a:latin typeface="Times New Roman" panose="02020603050405020304" pitchFamily="18" charset="0"/>
                        </a:rPr>
                        <a:t>Metal yakma kaşığı</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0</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40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Dersin uygulaması için</a:t>
                      </a:r>
                      <a:endPar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272855">
                <a:tc>
                  <a:txBody>
                    <a:bodyPr/>
                    <a:lstStyle/>
                    <a:p>
                      <a:pPr algn="ctr" fontAlgn="ctr"/>
                      <a:r>
                        <a:rPr lang="tr-TR" sz="1000" b="0" i="0" dirty="0">
                          <a:solidFill>
                            <a:srgbClr val="000000"/>
                          </a:solidFill>
                          <a:effectLst/>
                          <a:latin typeface="Times New Roman" panose="02020603050405020304" pitchFamily="18" charset="0"/>
                        </a:rPr>
                        <a:t>Kahverengi şişe</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000" b="0" i="0" u="none" strike="noStrike">
                          <a:solidFill>
                            <a:srgbClr val="000000"/>
                          </a:solidFill>
                          <a:effectLst/>
                          <a:latin typeface="Calibri" panose="020F0502020204030204" pitchFamily="34" charset="0"/>
                        </a:rPr>
                        <a:t>BDB</a:t>
                      </a: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000" b="0" i="0" u="none" strike="noStrike" dirty="0">
                          <a:solidFill>
                            <a:srgbClr val="000000"/>
                          </a:solidFill>
                          <a:effectLst/>
                          <a:latin typeface="Calibri" panose="020F0502020204030204" pitchFamily="34" charset="0"/>
                        </a:rPr>
                        <a:t>100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Dersin uygulaması için</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bl>
          </a:graphicData>
        </a:graphic>
      </p:graphicFrame>
    </p:spTree>
    <p:extLst>
      <p:ext uri="{BB962C8B-B14F-4D97-AF65-F5344CB8AC3E}">
        <p14:creationId xmlns:p14="http://schemas.microsoft.com/office/powerpoint/2010/main" val="27912344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1261</TotalTime>
  <Words>2612</Words>
  <Application>Microsoft Office PowerPoint</Application>
  <PresentationFormat>Ekran Gösterisi (4:3)</PresentationFormat>
  <Paragraphs>748</Paragraphs>
  <Slides>29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29</vt:i4>
      </vt:variant>
    </vt:vector>
  </HeadingPairs>
  <TitlesOfParts>
    <vt:vector size="35"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zeynep Kalaycı</cp:lastModifiedBy>
  <cp:revision>118</cp:revision>
  <dcterms:created xsi:type="dcterms:W3CDTF">2020-01-20T10:44:30Z</dcterms:created>
  <dcterms:modified xsi:type="dcterms:W3CDTF">2022-04-26T07:04:17Z</dcterms:modified>
</cp:coreProperties>
</file>