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365" r:id="rId3"/>
    <p:sldId id="367" r:id="rId4"/>
    <p:sldId id="368" r:id="rId5"/>
    <p:sldId id="347" r:id="rId6"/>
    <p:sldId id="346" r:id="rId7"/>
    <p:sldId id="369" r:id="rId8"/>
    <p:sldId id="364" r:id="rId9"/>
    <p:sldId id="285" r:id="rId10"/>
    <p:sldId id="370" r:id="rId11"/>
    <p:sldId id="371" r:id="rId12"/>
    <p:sldId id="353" r:id="rId13"/>
    <p:sldId id="352" r:id="rId14"/>
    <p:sldId id="357" r:id="rId15"/>
    <p:sldId id="359" r:id="rId16"/>
    <p:sldId id="361" r:id="rId17"/>
    <p:sldId id="362" r:id="rId18"/>
    <p:sldId id="278"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 id="365"/>
            <p14:sldId id="367"/>
            <p14:sldId id="368"/>
          </p14:sldIdLst>
        </p14:section>
        <p14:section name="Başlıksız Bölüm" id="{29ED5E7A-0C58-4AF1-A401-2AB9E7D510F4}">
          <p14:sldIdLst>
            <p14:sldId id="347"/>
            <p14:sldId id="346"/>
            <p14:sldId id="369"/>
            <p14:sldId id="364"/>
            <p14:sldId id="285"/>
            <p14:sldId id="370"/>
            <p14:sldId id="371"/>
            <p14:sldId id="353"/>
            <p14:sldId id="352"/>
            <p14:sldId id="357"/>
            <p14:sldId id="359"/>
            <p14:sldId id="361"/>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282"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20.2.2022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20.2.2022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20.2.2022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20.2.2022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20.2.2022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20.2.2022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040578" y="5187341"/>
            <a:ext cx="3456384" cy="1323439"/>
          </a:xfrm>
          <a:prstGeom prst="rect">
            <a:avLst/>
          </a:prstGeom>
          <a:noFill/>
        </p:spPr>
        <p:txBody>
          <a:bodyPr wrap="square" rtlCol="0">
            <a:spAutoFit/>
          </a:bodyPr>
          <a:lstStyle/>
          <a:p>
            <a:pPr algn="ctr"/>
            <a:r>
              <a:rPr lang="tr-TR" sz="2000" b="1" dirty="0" smtClean="0">
                <a:solidFill>
                  <a:schemeClr val="accent5">
                    <a:lumMod val="50000"/>
                  </a:schemeClr>
                </a:solidFill>
              </a:rPr>
              <a:t>Akdeniz ve Güneydoğu Avrupa Ülkeleri çalışmaları Uygulama ve Araştırma Merkezi (AKVAÇAM)</a:t>
            </a:r>
            <a:endParaRPr lang="tr-TR" sz="20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2021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935013274"/>
              </p:ext>
            </p:extLst>
          </p:nvPr>
        </p:nvGraphicFramePr>
        <p:xfrm>
          <a:off x="545122" y="1801446"/>
          <a:ext cx="8203223" cy="2840004"/>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710001">
                <a:tc gridSpan="2">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Z3 -Birimin faaliyet alanındaki networklere dahil olmaması (</a:t>
                      </a:r>
                      <a:r>
                        <a:rPr lang="tr-TR" baseline="0" dirty="0" err="1" smtClean="0">
                          <a:solidFill>
                            <a:srgbClr val="0C0D0D"/>
                          </a:solidFill>
                        </a:rPr>
                        <a:t>örn</a:t>
                      </a:r>
                      <a:r>
                        <a:rPr lang="tr-TR" baseline="0" dirty="0" smtClean="0">
                          <a:solidFill>
                            <a:srgbClr val="0C0D0D"/>
                          </a:solidFill>
                        </a:rPr>
                        <a:t>. FEMISE)</a:t>
                      </a:r>
                      <a:endParaRPr lang="tr-TR" dirty="0">
                        <a:solidFill>
                          <a:srgbClr val="0C0D0D"/>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tc hMerge="1">
                  <a:txBody>
                    <a:bodyPr/>
                    <a:lstStyle/>
                    <a:p>
                      <a:endParaRPr lang="tr-TR"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7100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F2303"/>
                          </a:solidFill>
                        </a:rPr>
                        <a:t>31.08.2021</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7100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baseline="0" dirty="0" smtClean="0">
                          <a:solidFill>
                            <a:srgbClr val="0F2303"/>
                          </a:solidFill>
                        </a:rPr>
                        <a:t>AKVAÇAM</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7100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err="1" smtClean="0">
                          <a:solidFill>
                            <a:srgbClr val="0F2303"/>
                          </a:solidFill>
                        </a:rPr>
                        <a:t>FEMISE'ye</a:t>
                      </a:r>
                      <a:r>
                        <a:rPr lang="tr-TR" dirty="0" smtClean="0">
                          <a:solidFill>
                            <a:srgbClr val="0F2303"/>
                          </a:solidFill>
                        </a:rPr>
                        <a:t> üyelik başvurusunun hazırlanarak başvurunun gerçekleştirilmesi</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spTree>
    <p:extLst>
      <p:ext uri="{BB962C8B-B14F-4D97-AF65-F5344CB8AC3E}">
        <p14:creationId xmlns:p14="http://schemas.microsoft.com/office/powerpoint/2010/main" val="2199253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504186116"/>
              </p:ext>
            </p:extLst>
          </p:nvPr>
        </p:nvGraphicFramePr>
        <p:xfrm>
          <a:off x="545122" y="1801446"/>
          <a:ext cx="8203223" cy="2840004"/>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710001">
                <a:tc gridSpan="2">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T2- Üniversitenin farklı fakülte ve programlarında görev alan akademisyenlerinden yeterli destek alınamaması</a:t>
                      </a:r>
                      <a:endParaRPr lang="tr-TR" dirty="0">
                        <a:solidFill>
                          <a:srgbClr val="0C0D0D"/>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tc hMerge="1">
                  <a:txBody>
                    <a:bodyPr/>
                    <a:lstStyle/>
                    <a:p>
                      <a:endParaRPr lang="tr-TR"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7100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F2303"/>
                          </a:solidFill>
                        </a:rPr>
                        <a:t>31.08.2021</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7100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baseline="0" dirty="0" smtClean="0">
                          <a:solidFill>
                            <a:srgbClr val="0F2303"/>
                          </a:solidFill>
                        </a:rPr>
                        <a:t>AKVAÇAM</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7100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smtClean="0">
                          <a:solidFill>
                            <a:srgbClr val="0F2303"/>
                          </a:solidFill>
                        </a:rPr>
                        <a:t>Merkezin çalışmaları hakkında diğer birimlerle bilgilendirme toplantılarının düzenlenmesi</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spTree>
    <p:extLst>
      <p:ext uri="{BB962C8B-B14F-4D97-AF65-F5344CB8AC3E}">
        <p14:creationId xmlns:p14="http://schemas.microsoft.com/office/powerpoint/2010/main" val="1990273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xmlns=""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lstStyle/>
          <a:p>
            <a:r>
              <a:rPr lang="tr-TR" dirty="0" smtClean="0">
                <a:solidFill>
                  <a:srgbClr val="0F2303"/>
                </a:solidFill>
              </a:rPr>
              <a:t>Merkez 2021 Aralık ayı sonunda faaliyete geçmiş olup paydaşlarla henüz bir anket çalışması düzenlenmemiştir.</a:t>
            </a:r>
            <a:endParaRPr lang="tr-TR" dirty="0">
              <a:solidFill>
                <a:srgbClr val="0F2303"/>
              </a:solidFill>
            </a:endParaRPr>
          </a:p>
        </p:txBody>
      </p:sp>
    </p:spTree>
    <p:extLst>
      <p:ext uri="{BB962C8B-B14F-4D97-AF65-F5344CB8AC3E}">
        <p14:creationId xmlns:p14="http://schemas.microsoft.com/office/powerpoint/2010/main" val="1666700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3204994885"/>
              </p:ext>
            </p:extLst>
          </p:nvPr>
        </p:nvGraphicFramePr>
        <p:xfrm>
          <a:off x="470388" y="1885208"/>
          <a:ext cx="8203223" cy="175260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xmlns="" val="3521804200"/>
                    </a:ext>
                  </a:extLst>
                </a:gridCol>
                <a:gridCol w="5231422">
                  <a:extLst>
                    <a:ext uri="{9D8B030D-6E8A-4147-A177-3AD203B41FA5}">
                      <a16:colId xmlns:a16="http://schemas.microsoft.com/office/drawing/2014/main" xmlns="" val="2784112581"/>
                    </a:ext>
                  </a:extLst>
                </a:gridCol>
              </a:tblGrid>
              <a:tr h="370840">
                <a:tc gridSpan="2">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smtClean="0">
                          <a:solidFill>
                            <a:srgbClr val="0C0D0D"/>
                          </a:solidFill>
                        </a:rPr>
                        <a:t>: İÇ DENETİM SONUCUNDA HERHANGİ BİR DÜZELTİCİ FAALİYET GEREKTİRECEK MAJOR YA DA MİNÖR HATA SAPTANMAMIŞTIR.</a:t>
                      </a:r>
                      <a:endParaRPr lang="tr-TR" dirty="0">
                        <a:solidFill>
                          <a:srgbClr val="0C0D0D"/>
                        </a:solidFill>
                      </a:endParaRPr>
                    </a:p>
                  </a:txBody>
                  <a:tcPr>
                    <a:solidFill>
                      <a:schemeClr val="accent6">
                        <a:lumMod val="20000"/>
                        <a:lumOff val="80000"/>
                      </a:schemeClr>
                    </a:solidFill>
                  </a:tcPr>
                </a:tc>
                <a:tc hMerge="1">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xmlns=""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xmlns=""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xmlns=""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graphicFrame>
        <p:nvGraphicFramePr>
          <p:cNvPr id="6" name="Tablo 5">
            <a:extLst>
              <a:ext uri="{FF2B5EF4-FFF2-40B4-BE49-F238E27FC236}">
                <a16:creationId xmlns:a16="http://schemas.microsoft.com/office/drawing/2014/main" xmlns="" id="{358F49DB-67A9-4A30-AB61-0A5CA1A55F41}"/>
              </a:ext>
            </a:extLst>
          </p:cNvPr>
          <p:cNvGraphicFramePr>
            <a:graphicFrameLocks noGrp="1"/>
          </p:cNvGraphicFramePr>
          <p:nvPr>
            <p:extLst>
              <p:ext uri="{D42A27DB-BD31-4B8C-83A1-F6EECF244321}">
                <p14:modId xmlns:p14="http://schemas.microsoft.com/office/powerpoint/2010/main" val="1169532498"/>
              </p:ext>
            </p:extLst>
          </p:nvPr>
        </p:nvGraphicFramePr>
        <p:xfrm>
          <a:off x="470387" y="3803515"/>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xmlns="" val="3521804200"/>
                    </a:ext>
                  </a:extLst>
                </a:gridCol>
                <a:gridCol w="5231422">
                  <a:extLst>
                    <a:ext uri="{9D8B030D-6E8A-4147-A177-3AD203B41FA5}">
                      <a16:colId xmlns:a16="http://schemas.microsoft.com/office/drawing/2014/main" xmlns=""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xmlns=""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xmlns=""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xmlns=""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spTree>
    <p:extLst>
      <p:ext uri="{BB962C8B-B14F-4D97-AF65-F5344CB8AC3E}">
        <p14:creationId xmlns:p14="http://schemas.microsoft.com/office/powerpoint/2010/main" val="1082165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xmlns=""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lstStyle/>
          <a:p>
            <a:pPr marL="0" indent="0" algn="just">
              <a:buNone/>
            </a:pPr>
            <a:r>
              <a:rPr lang="tr-TR" dirty="0" smtClean="0">
                <a:solidFill>
                  <a:srgbClr val="0F2303"/>
                </a:solidFill>
              </a:rPr>
              <a:t>AKVAÇAM 2021 yılı İç Denetim Puanı 98/100’dir</a:t>
            </a:r>
          </a:p>
          <a:p>
            <a:pPr marL="0" indent="0" algn="just">
              <a:buNone/>
            </a:pPr>
            <a:r>
              <a:rPr lang="tr-TR" dirty="0" smtClean="0">
                <a:solidFill>
                  <a:srgbClr val="0F2303"/>
                </a:solidFill>
              </a:rPr>
              <a:t>AKVAÇAM </a:t>
            </a:r>
            <a:r>
              <a:rPr lang="tr-TR" dirty="0" smtClean="0">
                <a:solidFill>
                  <a:srgbClr val="0F2303"/>
                </a:solidFill>
              </a:rPr>
              <a:t>bünyesinde kalite </a:t>
            </a:r>
            <a:r>
              <a:rPr lang="tr-TR" dirty="0">
                <a:solidFill>
                  <a:srgbClr val="0F2303"/>
                </a:solidFill>
              </a:rPr>
              <a:t>süreci içselleştirilmiştir.</a:t>
            </a:r>
          </a:p>
          <a:p>
            <a:pPr marL="0" indent="0" algn="just">
              <a:buNone/>
            </a:pPr>
            <a:r>
              <a:rPr lang="tr-TR" dirty="0">
                <a:solidFill>
                  <a:srgbClr val="0F2303"/>
                </a:solidFill>
              </a:rPr>
              <a:t>Kalite sürecinin otomasyonu süreçlerin izlenmesini ve dokümantasyonunu kolaylaştırmıştır.</a:t>
            </a:r>
          </a:p>
          <a:p>
            <a:pPr marL="0" indent="0" algn="just">
              <a:buNone/>
            </a:pPr>
            <a:r>
              <a:rPr lang="tr-TR" dirty="0" smtClean="0">
                <a:solidFill>
                  <a:srgbClr val="0F2303"/>
                </a:solidFill>
              </a:rPr>
              <a:t>Kalite </a:t>
            </a:r>
            <a:r>
              <a:rPr lang="tr-TR" dirty="0">
                <a:solidFill>
                  <a:srgbClr val="0F2303"/>
                </a:solidFill>
              </a:rPr>
              <a:t>süreci SPİK tablolarının aynı zamanda YÖKAK kriterlerini içermesi daha bütüncül bir kalite sürecini ortaya koymuştur.</a:t>
            </a:r>
          </a:p>
          <a:p>
            <a:pPr marL="0" indent="0" algn="just">
              <a:buNone/>
            </a:pPr>
            <a:r>
              <a:rPr lang="tr-TR" dirty="0">
                <a:solidFill>
                  <a:srgbClr val="0F2303"/>
                </a:solidFill>
              </a:rPr>
              <a:t>Risk analizi tablolarının güncellenmesi risklerin takibini ve kontrol faaliyetlerinin uygulanmasını kolaylaştırmıştır</a:t>
            </a:r>
            <a:r>
              <a:rPr lang="tr-TR" dirty="0" smtClean="0">
                <a:solidFill>
                  <a:srgbClr val="0F2303"/>
                </a:solidFill>
              </a:rPr>
              <a:t>.</a:t>
            </a:r>
          </a:p>
          <a:p>
            <a:pPr marL="0" indent="0" algn="just">
              <a:buNone/>
            </a:pPr>
            <a:r>
              <a:rPr lang="tr-TR" dirty="0" smtClean="0">
                <a:solidFill>
                  <a:srgbClr val="0F2303"/>
                </a:solidFill>
              </a:rPr>
              <a:t>Kalite kriterleri belirlenirken AKVAÇAM Antalya ve Türkiye için bir kalkınma aktörü olduğu bilinci ile yola çıkmıştır. </a:t>
            </a:r>
            <a:endParaRPr lang="tr-TR" dirty="0">
              <a:solidFill>
                <a:srgbClr val="0F2303"/>
              </a:solidFill>
            </a:endParaRPr>
          </a:p>
          <a:p>
            <a:endParaRPr lang="tr-TR" dirty="0">
              <a:solidFill>
                <a:srgbClr val="0F2303"/>
              </a:solidFill>
            </a:endParaRPr>
          </a:p>
        </p:txBody>
      </p:sp>
    </p:spTree>
    <p:extLst>
      <p:ext uri="{BB962C8B-B14F-4D97-AF65-F5344CB8AC3E}">
        <p14:creationId xmlns:p14="http://schemas.microsoft.com/office/powerpoint/2010/main" val="1346354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xmlns=""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lstStyle/>
          <a:p>
            <a:pPr algn="just"/>
            <a:r>
              <a:rPr lang="tr-TR" dirty="0" smtClean="0">
                <a:solidFill>
                  <a:srgbClr val="0F2303"/>
                </a:solidFill>
              </a:rPr>
              <a:t>AKVAÇAM 2022 Mart ayında Üniversitemizde gerçekleşecek olan Uluslararası Dünya Göç Hareketleri Sempozyumunda aktif olarak görev almaktadır.</a:t>
            </a:r>
          </a:p>
          <a:p>
            <a:pPr algn="just"/>
            <a:r>
              <a:rPr lang="tr-TR" dirty="0" smtClean="0">
                <a:solidFill>
                  <a:srgbClr val="0F2303"/>
                </a:solidFill>
              </a:rPr>
              <a:t>Sempozyum öncesinde ve sonrasında sempozyum konusu ile alakalı ve sempozyum sonrasında gönderilecek tam metin bildirileri içerecek bir kitap serisi hazırlıkları yapılmıştır. Sempozyuma hazırlık bildirilerini içeren kitap hazırlanmış ve yayınevine basıma gönderilmiştir. Sempozyum sonrasında en az iki adet kitabın daha basıma gönderilmesi planlanmıştır. Kitaplar doçentlik kriterlerini karşılayacak şekilde basılacaktır.</a:t>
            </a:r>
            <a:endParaRPr lang="tr-TR" dirty="0">
              <a:solidFill>
                <a:srgbClr val="0F2303"/>
              </a:solidFill>
            </a:endParaRPr>
          </a:p>
        </p:txBody>
      </p:sp>
    </p:spTree>
    <p:extLst>
      <p:ext uri="{BB962C8B-B14F-4D97-AF65-F5344CB8AC3E}">
        <p14:creationId xmlns:p14="http://schemas.microsoft.com/office/powerpoint/2010/main" val="2179233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xmlns=""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lstStyle/>
          <a:p>
            <a:pPr algn="just"/>
            <a:r>
              <a:rPr lang="tr-TR" dirty="0" smtClean="0">
                <a:solidFill>
                  <a:srgbClr val="0F2303"/>
                </a:solidFill>
              </a:rPr>
              <a:t>AKVAÇAM Nisan ayından itibaren çalışmaları ve faaliyet alanındaki gelişmeler hakkında toplumu bilgilendirmek amacıyla yılda 4 kez elektronik bülten hazırlamayı planlamaktadır.</a:t>
            </a:r>
          </a:p>
          <a:p>
            <a:pPr algn="just"/>
            <a:r>
              <a:rPr lang="tr-TR" dirty="0" smtClean="0">
                <a:solidFill>
                  <a:srgbClr val="0F2303"/>
                </a:solidFill>
              </a:rPr>
              <a:t>İlki 2022 Mart ayında gerçekleşecek uluslararası sempozyumların organizasyonuna devam edilecektir.</a:t>
            </a:r>
          </a:p>
          <a:p>
            <a:pPr algn="just"/>
            <a:r>
              <a:rPr lang="tr-TR" dirty="0" smtClean="0">
                <a:solidFill>
                  <a:srgbClr val="0F2303"/>
                </a:solidFill>
              </a:rPr>
              <a:t>AKVAÇAM bünyesinde merkezin faaliyet alanında uzman kişilerin Üniversitemizde konferans vermeleri planlanmıştır. Bu kapsamda ilk olarak 2022 Mart-Nisan ve Mayıs aylarında 3 adet konferans planlanmış ve konferans verecek kişiler ile iletişime geçilmiştir.</a:t>
            </a:r>
            <a:endParaRPr lang="tr-TR" dirty="0">
              <a:solidFill>
                <a:srgbClr val="0F2303"/>
              </a:solidFill>
            </a:endParaRPr>
          </a:p>
        </p:txBody>
      </p:sp>
    </p:spTree>
    <p:extLst>
      <p:ext uri="{BB962C8B-B14F-4D97-AF65-F5344CB8AC3E}">
        <p14:creationId xmlns:p14="http://schemas.microsoft.com/office/powerpoint/2010/main" val="2544252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xmlns=""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a:xfrm>
            <a:off x="827699" y="2052925"/>
            <a:ext cx="7760715" cy="4195481"/>
          </a:xfrm>
        </p:spPr>
        <p:txBody>
          <a:bodyPr/>
          <a:lstStyle/>
          <a:p>
            <a:pPr algn="just"/>
            <a:r>
              <a:rPr lang="tr-TR" dirty="0" smtClean="0">
                <a:solidFill>
                  <a:srgbClr val="0F2303"/>
                </a:solidFill>
              </a:rPr>
              <a:t>Kendisi de bir Akdeniz ülkesi olan Türkiye’de faaliyet gösteren araştırma merkezlerinin diğer Akdeniz Ülkelerinin oluşturduğu ağlara katılımı proje fon kaynaklarına erişim için önem arz etmektedir. Bu bağlamda AKVAÇAM </a:t>
            </a:r>
            <a:r>
              <a:rPr lang="en-US" dirty="0" smtClean="0"/>
              <a:t> </a:t>
            </a:r>
            <a:r>
              <a:rPr lang="en-US" dirty="0">
                <a:solidFill>
                  <a:srgbClr val="0F2303"/>
                </a:solidFill>
              </a:rPr>
              <a:t>Euro-Mediterranean Forum of Institutes of Economic </a:t>
            </a:r>
            <a:r>
              <a:rPr lang="en-US" dirty="0" smtClean="0">
                <a:solidFill>
                  <a:srgbClr val="0F2303"/>
                </a:solidFill>
              </a:rPr>
              <a:t>Sciences</a:t>
            </a:r>
            <a:r>
              <a:rPr lang="tr-TR" dirty="0" smtClean="0">
                <a:solidFill>
                  <a:srgbClr val="0F2303"/>
                </a:solidFill>
              </a:rPr>
              <a:t> (FEMISE) adlı </a:t>
            </a:r>
            <a:r>
              <a:rPr lang="tr-TR" dirty="0" err="1" smtClean="0">
                <a:solidFill>
                  <a:srgbClr val="0F2303"/>
                </a:solidFill>
              </a:rPr>
              <a:t>EuroMed</a:t>
            </a:r>
            <a:r>
              <a:rPr lang="tr-TR" dirty="0" smtClean="0">
                <a:solidFill>
                  <a:srgbClr val="0F2303"/>
                </a:solidFill>
              </a:rPr>
              <a:t> ağında aktif üye olmak için başvuru çalışmalarına başlamıştır. </a:t>
            </a:r>
            <a:endParaRPr lang="tr-TR" dirty="0">
              <a:solidFill>
                <a:srgbClr val="0F2303"/>
              </a:solidFill>
            </a:endParaRPr>
          </a:p>
        </p:txBody>
      </p:sp>
    </p:spTree>
    <p:extLst>
      <p:ext uri="{BB962C8B-B14F-4D97-AF65-F5344CB8AC3E}">
        <p14:creationId xmlns:p14="http://schemas.microsoft.com/office/powerpoint/2010/main" val="1784154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normAutofit fontScale="92500" lnSpcReduction="10000"/>
          </a:bodyPr>
          <a:lstStyle/>
          <a:p>
            <a:pPr algn="just"/>
            <a:r>
              <a:rPr lang="tr-TR" dirty="0" smtClean="0">
                <a:solidFill>
                  <a:srgbClr val="0F2303"/>
                </a:solidFill>
              </a:rPr>
              <a:t>AKVAÇAM Yönetim Kurulu olağan toplantılarının düzenli olarak yapılması</a:t>
            </a:r>
          </a:p>
          <a:p>
            <a:pPr algn="just"/>
            <a:r>
              <a:rPr lang="tr-TR" dirty="0" smtClean="0">
                <a:solidFill>
                  <a:srgbClr val="0F2303"/>
                </a:solidFill>
              </a:rPr>
              <a:t>Konularında uzman öğretim üyelerinden oluşan Danışma Kurulu üyeleri ile yılda 2 kez </a:t>
            </a:r>
            <a:r>
              <a:rPr lang="tr-TR" dirty="0" smtClean="0">
                <a:solidFill>
                  <a:srgbClr val="0F2303"/>
                </a:solidFill>
              </a:rPr>
              <a:t>bir araya </a:t>
            </a:r>
            <a:r>
              <a:rPr lang="tr-TR" dirty="0" smtClean="0">
                <a:solidFill>
                  <a:srgbClr val="0F2303"/>
                </a:solidFill>
              </a:rPr>
              <a:t>gelerek tecrübe paylaşımına olanak sağlanması</a:t>
            </a:r>
          </a:p>
          <a:p>
            <a:pPr algn="just"/>
            <a:r>
              <a:rPr lang="tr-TR" dirty="0" smtClean="0">
                <a:solidFill>
                  <a:srgbClr val="0F2303"/>
                </a:solidFill>
              </a:rPr>
              <a:t>AKVAÇAM ile İİSBF öğretim üyeleri ve öğrencilerini bir araya getirerek bilgi alışverişi sağlamak</a:t>
            </a:r>
          </a:p>
          <a:p>
            <a:pPr algn="just"/>
            <a:r>
              <a:rPr lang="tr-TR" dirty="0" smtClean="0">
                <a:solidFill>
                  <a:srgbClr val="0F2303"/>
                </a:solidFill>
              </a:rPr>
              <a:t>Yılda dört kez elektronik olarak yayınlanması planlanan bültenlerin ayrıca basılarak ülkede mevcut diğer araştırma merkezlerine gönderilmesi yokuyla merkezin tanınırlığını artırmak</a:t>
            </a:r>
          </a:p>
          <a:p>
            <a:pPr algn="just"/>
            <a:r>
              <a:rPr lang="tr-TR" dirty="0" smtClean="0">
                <a:solidFill>
                  <a:srgbClr val="0F2303"/>
                </a:solidFill>
              </a:rPr>
              <a:t>Türkiye’de ve Avrupa’da benzer faaliyet alanına sahip araştırma merkezleri ile online toplantı organizasyonlarının yapılması</a:t>
            </a:r>
            <a:endParaRPr lang="tr-TR" dirty="0">
              <a:solidFill>
                <a:srgbClr val="0F2303"/>
              </a:solidFill>
            </a:endParaRPr>
          </a:p>
        </p:txBody>
      </p:sp>
    </p:spTree>
    <p:extLst>
      <p:ext uri="{BB962C8B-B14F-4D97-AF65-F5344CB8AC3E}">
        <p14:creationId xmlns:p14="http://schemas.microsoft.com/office/powerpoint/2010/main" val="2340244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7" name="Dikdörtgen 6"/>
          <p:cNvSpPr/>
          <p:nvPr/>
        </p:nvSpPr>
        <p:spPr>
          <a:xfrm>
            <a:off x="322066" y="1489432"/>
            <a:ext cx="8352928" cy="1338828"/>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fontAlgn="base">
              <a:lnSpc>
                <a:spcPct val="150000"/>
              </a:lnSpc>
              <a:spcAft>
                <a:spcPts val="0"/>
              </a:spcAft>
            </a:pPr>
            <a:r>
              <a:rPr lang="tr-TR" b="1" dirty="0">
                <a:solidFill>
                  <a:srgbClr val="0F2303"/>
                </a:solidFill>
              </a:rPr>
              <a:t>Yenilikçi ve uygulama odaklı bilimsel araştırmaları ve eğitimi sayesinde girişimcilikte öncü, uluslararası platformda rekabet edebilen bir üniversite olabilmektir.</a:t>
            </a:r>
            <a:endParaRPr lang="tr-TR" b="1" dirty="0">
              <a:solidFill>
                <a:srgbClr val="0F2303"/>
              </a:solidFill>
              <a:latin typeface="Times New Roman" panose="02020603050405020304" pitchFamily="18" charset="0"/>
              <a:ea typeface="Times New Roman" panose="02020603050405020304" pitchFamily="18" charset="0"/>
            </a:endParaRPr>
          </a:p>
        </p:txBody>
      </p:sp>
      <p:sp>
        <p:nvSpPr>
          <p:cNvPr id="8" name="Dikdörtgen 7"/>
          <p:cNvSpPr/>
          <p:nvPr/>
        </p:nvSpPr>
        <p:spPr>
          <a:xfrm>
            <a:off x="256224" y="3469385"/>
            <a:ext cx="8352928" cy="2446824"/>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marL="285750" indent="-285750">
              <a:buFont typeface="Wingdings" panose="05000000000000000000" pitchFamily="2" charset="2"/>
              <a:buChar char="Ø"/>
            </a:pPr>
            <a:r>
              <a:rPr lang="tr-TR" b="1" dirty="0">
                <a:solidFill>
                  <a:srgbClr val="0F2303"/>
                </a:solidFill>
              </a:rPr>
              <a:t>Farklılıkları zenginlik olarak algılayan yapısı ve nitelikli akademik kadrosu ile ait olduğu toplumun değerlerine sahip çıkar, bilimsel ve sosyal gelişmeleri takip eder ve katkıda bulunur.</a:t>
            </a:r>
          </a:p>
          <a:p>
            <a:pPr marL="285750" indent="-285750">
              <a:buFont typeface="Wingdings" panose="05000000000000000000" pitchFamily="2" charset="2"/>
              <a:buChar char="Ø"/>
            </a:pPr>
            <a:r>
              <a:rPr lang="tr-TR" b="1" dirty="0">
                <a:solidFill>
                  <a:srgbClr val="0F2303"/>
                </a:solidFill>
              </a:rPr>
              <a:t>Bireyin ve toplumun gelişmesine katkı sağlayan eğitim ve araştırma hizmetleri sunar.</a:t>
            </a:r>
          </a:p>
          <a:p>
            <a:pPr marL="285750" indent="-285750">
              <a:buFont typeface="Wingdings" panose="05000000000000000000" pitchFamily="2" charset="2"/>
              <a:buChar char="Ø"/>
            </a:pPr>
            <a:r>
              <a:rPr lang="tr-TR" b="1" dirty="0">
                <a:solidFill>
                  <a:srgbClr val="0F2303"/>
                </a:solidFill>
              </a:rPr>
              <a:t>Yenilikçi programlar ile öğrencilerin eleştirel, özgün ve bilimsel düşünmesine olanak sağlar.</a:t>
            </a:r>
          </a:p>
        </p:txBody>
      </p:sp>
    </p:spTree>
    <p:extLst>
      <p:ext uri="{BB962C8B-B14F-4D97-AF65-F5344CB8AC3E}">
        <p14:creationId xmlns:p14="http://schemas.microsoft.com/office/powerpoint/2010/main" val="1355346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309942" y="1970468"/>
            <a:ext cx="8352928" cy="4247317"/>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a:t>
            </a:r>
            <a:r>
              <a:rPr lang="tr-TR" b="1" dirty="0" smtClean="0">
                <a:solidFill>
                  <a:srgbClr val="FF0000"/>
                </a:solidFill>
                <a:latin typeface="Calibri" panose="020F0502020204030204" pitchFamily="34" charset="0"/>
                <a:ea typeface="Times New Roman" panose="02020603050405020304" pitchFamily="18" charset="0"/>
              </a:rPr>
              <a:t>POLİTİKASI</a:t>
            </a:r>
          </a:p>
          <a:p>
            <a:pPr fontAlgn="base">
              <a:lnSpc>
                <a:spcPct val="150000"/>
              </a:lnSpc>
              <a:spcAft>
                <a:spcPts val="0"/>
              </a:spcAft>
            </a:pPr>
            <a:r>
              <a:rPr lang="tr-TR" b="1" dirty="0" smtClean="0">
                <a:solidFill>
                  <a:srgbClr val="FF0000"/>
                </a:solidFill>
                <a:latin typeface="Calibri" panose="020F0502020204030204" pitchFamily="34" charset="0"/>
                <a:ea typeface="Times New Roman" panose="02020603050405020304" pitchFamily="18" charset="0"/>
              </a:rPr>
              <a:t>ARAŞTIRMA POLİTİKASI</a:t>
            </a:r>
            <a:endParaRPr lang="tr-TR" b="1" dirty="0">
              <a:solidFill>
                <a:srgbClr val="FF0000"/>
              </a:solidFill>
              <a:latin typeface="Calibri" panose="020F0502020204030204" pitchFamily="34" charset="0"/>
              <a:ea typeface="Times New Roman" panose="02020603050405020304" pitchFamily="18" charset="0"/>
            </a:endParaRPr>
          </a:p>
          <a:p>
            <a:pPr algn="just" fontAlgn="base">
              <a:lnSpc>
                <a:spcPct val="150000"/>
              </a:lnSpc>
              <a:spcAft>
                <a:spcPts val="0"/>
              </a:spcAft>
            </a:pPr>
            <a:r>
              <a:rPr lang="tr-TR" b="1" dirty="0" smtClean="0">
                <a:solidFill>
                  <a:srgbClr val="0F2303"/>
                </a:solidFill>
              </a:rPr>
              <a:t>Ülkemizin </a:t>
            </a:r>
            <a:r>
              <a:rPr lang="tr-TR" b="1" dirty="0">
                <a:solidFill>
                  <a:srgbClr val="0F2303"/>
                </a:solidFill>
              </a:rPr>
              <a:t>teknolojik, ekonomik ve sosyal alanlardaki gelişimine katkı sağlayan, uluslararası platformlarda nitelikli ve özgün çalışmalarla ön sıralarda yer alan, diğer ulusal ve uluslararası üniversiteler, sanayi  ve kamu işbirliği ile beşeri ve fiziki kaynaklarını zenginleştirerek araştırmacıların hizmetine sunan bir üniversite olmayı hedefler. Antalya Bilim Üniversitesi ulusal, bölgesel ve yerel ihtiyaçları gözeterek toplumsal faydayı amaçlayan temel ve uygulamalı araştırmalar yapar. Yaptığı araştırmalarda evrensel bilimsel değerler, etik ilkeler, düşünce ve ifade özgürlüğünü benimser.</a:t>
            </a:r>
            <a:endParaRPr lang="tr-TR" b="1" dirty="0">
              <a:solidFill>
                <a:srgbClr val="0F2303"/>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0719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309942" y="1970468"/>
            <a:ext cx="8352928" cy="3416320"/>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a:t>
            </a:r>
            <a:r>
              <a:rPr lang="tr-TR" b="1" dirty="0" smtClean="0">
                <a:solidFill>
                  <a:srgbClr val="FF0000"/>
                </a:solidFill>
                <a:latin typeface="Calibri" panose="020F0502020204030204" pitchFamily="34" charset="0"/>
                <a:ea typeface="Times New Roman" panose="02020603050405020304" pitchFamily="18" charset="0"/>
              </a:rPr>
              <a:t>POLİTİKASI</a:t>
            </a:r>
          </a:p>
          <a:p>
            <a:pPr fontAlgn="base">
              <a:lnSpc>
                <a:spcPct val="150000"/>
              </a:lnSpc>
              <a:spcAft>
                <a:spcPts val="0"/>
              </a:spcAft>
            </a:pPr>
            <a:r>
              <a:rPr lang="tr-TR" b="1" dirty="0" smtClean="0">
                <a:solidFill>
                  <a:srgbClr val="FF0000"/>
                </a:solidFill>
                <a:latin typeface="Calibri" panose="020F0502020204030204" pitchFamily="34" charset="0"/>
                <a:ea typeface="Times New Roman" panose="02020603050405020304" pitchFamily="18" charset="0"/>
              </a:rPr>
              <a:t>TOPLUMSAL KATKI POLİTİKASI</a:t>
            </a:r>
            <a:endParaRPr lang="tr-TR" b="1" dirty="0">
              <a:solidFill>
                <a:srgbClr val="FF0000"/>
              </a:solidFill>
              <a:latin typeface="Calibri" panose="020F0502020204030204" pitchFamily="34" charset="0"/>
              <a:ea typeface="Times New Roman" panose="02020603050405020304" pitchFamily="18" charset="0"/>
            </a:endParaRPr>
          </a:p>
          <a:p>
            <a:pPr algn="just" fontAlgn="base">
              <a:lnSpc>
                <a:spcPct val="150000"/>
              </a:lnSpc>
              <a:spcAft>
                <a:spcPts val="0"/>
              </a:spcAft>
            </a:pPr>
            <a:r>
              <a:rPr lang="tr-TR" b="1" dirty="0">
                <a:solidFill>
                  <a:srgbClr val="0F2303"/>
                </a:solidFill>
              </a:rPr>
              <a:t>Bilgi birikimini ve tecrübelerini dış paydaşlarına aktararak toplumun bilimsel, ekonomik, kültürel, sosyal seviyesini arttıran,  ulusal /uluslararası bilimsel, kültürel etkinlikler düzenleyerek bulunduğu bölgeye katma değer sağlayan ve sorunlarına çözüm üreten, sosyal sorumluluk projeleri ile topluma katkı sağlayan bir üniversite olmayı hedefler. Antalya Bilim Üniversitesi eğitim ve araştırma faaliyetlerinin toplumsal katkı temelli olmasını benimser.</a:t>
            </a:r>
            <a:endParaRPr lang="tr-TR" b="1" dirty="0">
              <a:solidFill>
                <a:srgbClr val="0F2303"/>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99761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xmlns="" id="{71D4A1E5-060A-49D3-A943-BEC00AFE7E9A}"/>
              </a:ext>
            </a:extLst>
          </p:cNvPr>
          <p:cNvGraphicFramePr>
            <a:graphicFrameLocks noGrp="1"/>
          </p:cNvGraphicFramePr>
          <p:nvPr>
            <p:extLst>
              <p:ext uri="{D42A27DB-BD31-4B8C-83A1-F6EECF244321}">
                <p14:modId xmlns:p14="http://schemas.microsoft.com/office/powerpoint/2010/main" val="1790308482"/>
              </p:ext>
            </p:extLst>
          </p:nvPr>
        </p:nvGraphicFramePr>
        <p:xfrm>
          <a:off x="179514" y="1288031"/>
          <a:ext cx="8802439" cy="4106611"/>
        </p:xfrm>
        <a:graphic>
          <a:graphicData uri="http://schemas.openxmlformats.org/drawingml/2006/table">
            <a:tbl>
              <a:tblPr/>
              <a:tblGrid>
                <a:gridCol w="2100883">
                  <a:extLst>
                    <a:ext uri="{9D8B030D-6E8A-4147-A177-3AD203B41FA5}">
                      <a16:colId xmlns:a16="http://schemas.microsoft.com/office/drawing/2014/main" xmlns="" val="3918363564"/>
                    </a:ext>
                  </a:extLst>
                </a:gridCol>
                <a:gridCol w="2222198">
                  <a:extLst>
                    <a:ext uri="{9D8B030D-6E8A-4147-A177-3AD203B41FA5}">
                      <a16:colId xmlns:a16="http://schemas.microsoft.com/office/drawing/2014/main" xmlns="" val="1683979601"/>
                    </a:ext>
                  </a:extLst>
                </a:gridCol>
                <a:gridCol w="2239679">
                  <a:extLst>
                    <a:ext uri="{9D8B030D-6E8A-4147-A177-3AD203B41FA5}">
                      <a16:colId xmlns:a16="http://schemas.microsoft.com/office/drawing/2014/main" xmlns="" val="2592459544"/>
                    </a:ext>
                  </a:extLst>
                </a:gridCol>
                <a:gridCol w="2239679">
                  <a:extLst>
                    <a:ext uri="{9D8B030D-6E8A-4147-A177-3AD203B41FA5}">
                      <a16:colId xmlns:a16="http://schemas.microsoft.com/office/drawing/2014/main" xmlns="" val="588152821"/>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0355102"/>
                  </a:ext>
                </a:extLst>
              </a:tr>
              <a:tr h="333432">
                <a:tc>
                  <a:txBody>
                    <a:bodyPr/>
                    <a:lstStyle/>
                    <a:p>
                      <a:pPr algn="l" fontAlgn="t"/>
                      <a:r>
                        <a:rPr lang="tr-TR" sz="1000" b="0" i="0" u="none" strike="noStrike" dirty="0">
                          <a:solidFill>
                            <a:srgbClr val="0F2303"/>
                          </a:solidFill>
                          <a:effectLst/>
                          <a:latin typeface="Calibri" panose="020F0502020204030204" pitchFamily="34" charset="0"/>
                        </a:rPr>
                        <a:t>G1- Merkezde görev alan akademisyenlerin farklı disiplinlerin uzmanları olması ve Üniversitenin güçlü iletişim ağlarına sahip olması</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000" b="0" i="0" u="none" strike="noStrike" dirty="0">
                          <a:solidFill>
                            <a:srgbClr val="0F2303"/>
                          </a:solidFill>
                          <a:effectLst/>
                          <a:latin typeface="Calibri" panose="020F0502020204030204" pitchFamily="34" charset="0"/>
                        </a:rPr>
                        <a:t>Z1- Merkezin yeni faaliyete geçmiş olması ve dolayısıyla geçmişinde gerçekleştirdiği proje çalışmalarının mevcut olmaması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dirty="0">
                          <a:solidFill>
                            <a:srgbClr val="0F2303"/>
                          </a:solidFill>
                          <a:effectLst/>
                          <a:latin typeface="Calibri" panose="020F0502020204030204" pitchFamily="34" charset="0"/>
                        </a:rPr>
                        <a:t>F1- Antalya'da Akdeniz ve Güneydoğu Avrupa ülkelerinin  ekonomik, sosyal ve çevresel sorunlarına odaklanan başka bir araştırma merkezinin bulunmaması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dirty="0" smtClean="0">
                          <a:solidFill>
                            <a:srgbClr val="0F2303"/>
                          </a:solidFill>
                          <a:effectLst/>
                          <a:latin typeface="Calibri" panose="020F0502020204030204" pitchFamily="34" charset="0"/>
                        </a:rPr>
                        <a:t>T1- </a:t>
                      </a:r>
                      <a:r>
                        <a:rPr lang="tr-TR" sz="1000" b="0" i="0" u="none" strike="noStrike" dirty="0">
                          <a:solidFill>
                            <a:srgbClr val="0F2303"/>
                          </a:solidFill>
                          <a:effectLst/>
                          <a:latin typeface="Calibri" panose="020F0502020204030204" pitchFamily="34" charset="0"/>
                        </a:rPr>
                        <a:t>Üniversitenin farklı fakülte ve programlarında görev alan akademisyenlerinden yeterli destek alınamaması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63968908"/>
                  </a:ext>
                </a:extLst>
              </a:tr>
              <a:tr h="333432">
                <a:tc>
                  <a:txBody>
                    <a:bodyPr/>
                    <a:lstStyle/>
                    <a:p>
                      <a:pPr algn="l" fontAlgn="t"/>
                      <a:r>
                        <a:rPr lang="tr-TR" sz="1000" b="0" i="0" u="none" strike="noStrike">
                          <a:solidFill>
                            <a:srgbClr val="0F2303"/>
                          </a:solidFill>
                          <a:effectLst/>
                          <a:latin typeface="Calibri" panose="020F0502020204030204" pitchFamily="34" charset="0"/>
                        </a:rPr>
                        <a:t>G2-Merkez danışma kurulunda merkezin faaliyet alanı ile ilgili proje deneyimleri bulunan akademisyenlerin bulunması+A15</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F2303"/>
                          </a:solidFill>
                          <a:effectLst/>
                          <a:latin typeface="Calibri" panose="020F0502020204030204" pitchFamily="34" charset="0"/>
                        </a:rPr>
                        <a:t>Z2- İdari işler için personel bulunmaması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F2303"/>
                          </a:solidFill>
                          <a:effectLst/>
                          <a:latin typeface="Calibri" panose="020F0502020204030204" pitchFamily="34" charset="0"/>
                        </a:rPr>
                        <a:t>F2 - Sadece Akdeniz ülkeleri ile ilgili Avrupa Birliği proje çağrılarının (örn. PRIMA) bulunması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dirty="0" smtClean="0">
                          <a:solidFill>
                            <a:srgbClr val="0F2303"/>
                          </a:solidFill>
                          <a:effectLst/>
                          <a:latin typeface="Calibri" panose="020F0502020204030204" pitchFamily="34" charset="0"/>
                        </a:rPr>
                        <a:t>T2-Pandemi nedeniyle paydaşlarla gerçekleştirilecek  proje </a:t>
                      </a:r>
                      <a:r>
                        <a:rPr lang="tr-TR" sz="1000" b="0" i="0" u="none" strike="noStrike" dirty="0">
                          <a:solidFill>
                            <a:srgbClr val="0F2303"/>
                          </a:solidFill>
                          <a:effectLst/>
                          <a:latin typeface="Calibri" panose="020F0502020204030204" pitchFamily="34" charset="0"/>
                        </a:rPr>
                        <a:t>çalışmalarında aksaklıklar olması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15462751"/>
                  </a:ext>
                </a:extLst>
              </a:tr>
              <a:tr h="333432">
                <a:tc>
                  <a:txBody>
                    <a:bodyPr/>
                    <a:lstStyle/>
                    <a:p>
                      <a:pPr algn="l" fontAlgn="t"/>
                      <a:r>
                        <a:rPr lang="tr-TR" sz="1000" b="0" i="0" u="none" strike="noStrike">
                          <a:solidFill>
                            <a:srgbClr val="0F2303"/>
                          </a:solidFill>
                          <a:effectLst/>
                          <a:latin typeface="Calibri" panose="020F0502020204030204" pitchFamily="34" charset="0"/>
                        </a:rPr>
                        <a:t>G3 - Merkezde görev alan akademisyenlerin yurt içi ve yurt dışı üniversiteler, enstitüler ve araştırma merkezlerinden oluşan networkleri</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000" b="0" i="0" u="none" strike="noStrike" dirty="0">
                          <a:solidFill>
                            <a:srgbClr val="0F2303"/>
                          </a:solidFill>
                          <a:effectLst/>
                          <a:latin typeface="Calibri" panose="020F0502020204030204" pitchFamily="34" charset="0"/>
                        </a:rPr>
                        <a:t>Z3 -Birimin faaliyet alanındaki networklere dahil olmaması (</a:t>
                      </a:r>
                      <a:r>
                        <a:rPr lang="tr-TR" sz="1000" b="0" i="0" u="none" strike="noStrike" dirty="0" err="1">
                          <a:solidFill>
                            <a:srgbClr val="0F2303"/>
                          </a:solidFill>
                          <a:effectLst/>
                          <a:latin typeface="Calibri" panose="020F0502020204030204" pitchFamily="34" charset="0"/>
                        </a:rPr>
                        <a:t>örn</a:t>
                      </a:r>
                      <a:r>
                        <a:rPr lang="tr-TR" sz="1000" b="0" i="0" u="none" strike="noStrike" dirty="0">
                          <a:solidFill>
                            <a:srgbClr val="0F2303"/>
                          </a:solidFill>
                          <a:effectLst/>
                          <a:latin typeface="Calibri" panose="020F0502020204030204" pitchFamily="34" charset="0"/>
                        </a:rPr>
                        <a:t>. FEMISE)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F2303"/>
                          </a:solidFill>
                          <a:effectLst/>
                          <a:latin typeface="Calibri" panose="020F0502020204030204" pitchFamily="34" charset="0"/>
                        </a:rPr>
                        <a:t>F3- Avrupa'da yüksek lisans ve doktora çalışmalarını yürütmek isteyen öğrenciler için Merkez faaliyetlerinin cazipliği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endParaRPr lang="tr-TR" dirty="0"/>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82415262"/>
                  </a:ext>
                </a:extLst>
              </a:tr>
              <a:tr h="333432">
                <a:tc>
                  <a:txBody>
                    <a:bodyPr/>
                    <a:lstStyle/>
                    <a:p>
                      <a:pPr algn="l" fontAlgn="t"/>
                      <a:r>
                        <a:rPr lang="tr-TR" sz="1000" b="0" i="0" u="none" strike="noStrike" dirty="0">
                          <a:solidFill>
                            <a:srgbClr val="0F2303"/>
                          </a:solidFill>
                          <a:effectLst/>
                          <a:latin typeface="Calibri" panose="020F0502020204030204" pitchFamily="34" charset="0"/>
                        </a:rPr>
                        <a:t>G4 - Merkezin faaliyet alanlarının çeşitliliği (Aralarında Türkiye'nin de yer aldığı Akdeniz ülkelerinin ve Güneydoğu Avrupa ülkelerinin ekonomik, sosyal ve çevresel problemlerinin analiz ve çözümlerine yönelik faaliyetlerin kapsam dahilinde olması)</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a:solidFill>
                            <a:srgbClr val="0F2303"/>
                          </a:solidFill>
                          <a:effectLst/>
                          <a:latin typeface="Calibri" panose="020F0502020204030204" pitchFamily="34" charset="0"/>
                        </a:rPr>
                        <a:t>F4 - Bizzat kendisi bir Akdeniz şehri olan Antalya'da yerel yönetimlerin proje ve işbirliklerine istekliliği</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23855125"/>
                  </a:ext>
                </a:extLst>
              </a:tr>
              <a:tr h="333432">
                <a:tc>
                  <a:txBody>
                    <a:bodyPr/>
                    <a:lstStyle/>
                    <a:p>
                      <a:pPr algn="ctr" fontAlgn="ctr"/>
                      <a:r>
                        <a:rPr lang="tr-TR" sz="1200" b="0" i="0" u="none" strike="noStrike">
                          <a:solidFill>
                            <a:srgbClr val="000000"/>
                          </a:solidFill>
                          <a:effectLst/>
                          <a:latin typeface="Times New Roman" panose="02020603050405020304" pitchFamily="18" charset="0"/>
                          <a:cs typeface="Times New Roman" panose="02020603050405020304" pitchFamily="18"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imes New Roman" panose="02020603050405020304" pitchFamily="18" charset="0"/>
                          <a:cs typeface="Times New Roman" panose="02020603050405020304" pitchFamily="18"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000" b="0" i="0" u="none" strike="noStrike" dirty="0">
                          <a:solidFill>
                            <a:srgbClr val="0F2303"/>
                          </a:solidFill>
                          <a:effectLst/>
                          <a:latin typeface="Calibri" panose="020F0502020204030204" pitchFamily="34" charset="0"/>
                        </a:rPr>
                        <a:t>F5 - Merkezin Üniversite'nin diğer araştırma merkezleri ile ortak çalışabilecekleri çalışma alanına sahip olması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05291738"/>
                  </a:ext>
                </a:extLst>
              </a:tr>
            </a:tbl>
          </a:graphicData>
        </a:graphic>
      </p:graphicFrame>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3267555018"/>
              </p:ext>
            </p:extLst>
          </p:nvPr>
        </p:nvGraphicFramePr>
        <p:xfrm>
          <a:off x="208344" y="1288031"/>
          <a:ext cx="8750460" cy="5956965"/>
        </p:xfrm>
        <a:graphic>
          <a:graphicData uri="http://schemas.openxmlformats.org/drawingml/2006/table">
            <a:tbl>
              <a:tblPr/>
              <a:tblGrid>
                <a:gridCol w="2801214">
                  <a:extLst>
                    <a:ext uri="{9D8B030D-6E8A-4147-A177-3AD203B41FA5}">
                      <a16:colId xmlns:a16="http://schemas.microsoft.com/office/drawing/2014/main" xmlns="" val="3918363564"/>
                    </a:ext>
                  </a:extLst>
                </a:gridCol>
                <a:gridCol w="2962969">
                  <a:extLst>
                    <a:ext uri="{9D8B030D-6E8A-4147-A177-3AD203B41FA5}">
                      <a16:colId xmlns:a16="http://schemas.microsoft.com/office/drawing/2014/main" xmlns="" val="1683979601"/>
                    </a:ext>
                  </a:extLst>
                </a:gridCol>
                <a:gridCol w="2986277">
                  <a:extLst>
                    <a:ext uri="{9D8B030D-6E8A-4147-A177-3AD203B41FA5}">
                      <a16:colId xmlns:a16="http://schemas.microsoft.com/office/drawing/2014/main" xmlns="" val="2592459544"/>
                    </a:ext>
                  </a:extLst>
                </a:gridCol>
              </a:tblGrid>
              <a:tr h="676685">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0355102"/>
                  </a:ext>
                </a:extLst>
              </a:tr>
              <a:tr h="400540">
                <a:tc>
                  <a:txBody>
                    <a:bodyPr/>
                    <a:lstStyle/>
                    <a:p>
                      <a:pPr algn="ctr" fontAlgn="ctr"/>
                      <a:r>
                        <a:rPr lang="tr-TR" sz="1100" b="1" i="0" u="none" strike="noStrike" dirty="0">
                          <a:solidFill>
                            <a:srgbClr val="000000"/>
                          </a:solidFill>
                          <a:effectLst/>
                          <a:latin typeface="Calibri" panose="020F0502020204030204" pitchFamily="34" charset="0"/>
                        </a:rPr>
                        <a:t>Ekonomi Bölümü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err="1">
                          <a:solidFill>
                            <a:srgbClr val="000000"/>
                          </a:solidFill>
                          <a:effectLst/>
                          <a:latin typeface="Calibri" panose="020F0502020204030204" pitchFamily="34" charset="0"/>
                        </a:rPr>
                        <a:t>AKVAÇAM'ın</a:t>
                      </a:r>
                      <a:r>
                        <a:rPr lang="tr-TR" sz="1000" b="0" i="0" u="none" strike="noStrike" dirty="0">
                          <a:solidFill>
                            <a:srgbClr val="000000"/>
                          </a:solidFill>
                          <a:effectLst/>
                          <a:latin typeface="Calibri" panose="020F0502020204030204" pitchFamily="34" charset="0"/>
                        </a:rPr>
                        <a:t> çalışmalarına katkı verebilecek formasyonda olmaları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Merkezin faaliyetlerinde Ekonomi disiplininin gerektiği alanlarda katkı sağlanması, araştırma kalitesinin geliştirilmesini sağlayacak faaliyetler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63968908"/>
                  </a:ext>
                </a:extLst>
              </a:tr>
              <a:tr h="400540">
                <a:tc>
                  <a:txBody>
                    <a:bodyPr/>
                    <a:lstStyle/>
                    <a:p>
                      <a:pPr algn="ctr" fontAlgn="ctr"/>
                      <a:r>
                        <a:rPr lang="tr-TR" sz="1000" b="1" i="0" u="none" strike="noStrike">
                          <a:solidFill>
                            <a:srgbClr val="000000"/>
                          </a:solidFill>
                          <a:effectLst/>
                          <a:latin typeface="Calibri" panose="020F0502020204030204" pitchFamily="34" charset="0"/>
                        </a:rPr>
                        <a:t>Siyaset Bilimi ve Uluslararası İlişkiler Bölümü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AKVAÇAM'ın çalışmalarına katkı verebilecek formasyonda olmaları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Merkezin faaliyetlerinde Siyaset Bilimi ve Uluslararası İlişkiler disiplininin gerektiği alanlarda katkı sağlanması, araştırma kalitesinin geliştirilmesini sağlayacak faaliyetler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0540">
                <a:tc>
                  <a:txBody>
                    <a:bodyPr/>
                    <a:lstStyle/>
                    <a:p>
                      <a:pPr algn="ctr" fontAlgn="ctr"/>
                      <a:r>
                        <a:rPr lang="tr-TR" sz="1000" b="1" i="0" u="none" strike="noStrike">
                          <a:solidFill>
                            <a:srgbClr val="000000"/>
                          </a:solidFill>
                          <a:effectLst/>
                          <a:latin typeface="Calibri" panose="020F0502020204030204" pitchFamily="34" charset="0"/>
                        </a:rPr>
                        <a:t>Psikoloji Bölümü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AKVAÇAM'ın çalışmalarına katkı verebilecek formasyonda olmaları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Merkezin faaliyetlerinde Psikoloji disiplininin gerektiği alanlarda katkı sağlanması, araştırma kalitesinin geliştirilmesini sağlayacak faaliyetler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0540">
                <a:tc>
                  <a:txBody>
                    <a:bodyPr/>
                    <a:lstStyle/>
                    <a:p>
                      <a:pPr algn="ctr" fontAlgn="ctr"/>
                      <a:r>
                        <a:rPr lang="tr-TR" sz="1000" b="1" i="0" u="none" strike="noStrike">
                          <a:solidFill>
                            <a:srgbClr val="000000"/>
                          </a:solidFill>
                          <a:effectLst/>
                          <a:latin typeface="Calibri" panose="020F0502020204030204" pitchFamily="34" charset="0"/>
                        </a:rPr>
                        <a:t>İşletme Bölümü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AKVAÇAM'ın çalışmalarına katkı verebilecek formasyonda olmaları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Merkezin faaliyetlerinde İşletme disiplininin gerektiği alanlarda katkı sağlanması, araştırma kalitesinin geliştirilmesini sağlayacak faaliyetler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0540">
                <a:tc>
                  <a:txBody>
                    <a:bodyPr/>
                    <a:lstStyle/>
                    <a:p>
                      <a:pPr algn="ctr" fontAlgn="ctr"/>
                      <a:r>
                        <a:rPr lang="tr-TR" sz="1000" b="1" i="0" u="none" strike="noStrike">
                          <a:solidFill>
                            <a:srgbClr val="000000"/>
                          </a:solidFill>
                          <a:effectLst/>
                          <a:latin typeface="Calibri" panose="020F0502020204030204" pitchFamily="34" charset="0"/>
                        </a:rPr>
                        <a:t>İİSBF Dekanlık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Siyaset Bilimi ve Uluslararası İlişkler, Ekonomi,  İşletme ve Psikoloji bölümlerini bünyesinde barındırması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Dekanlık, akademik etkinliklerin arttırılması ve öğrenci memnuniyeti konusunda beklenti içerisindedir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0540">
                <a:tc>
                  <a:txBody>
                    <a:bodyPr/>
                    <a:lstStyle/>
                    <a:p>
                      <a:pPr algn="ctr" fontAlgn="ctr"/>
                      <a:r>
                        <a:rPr lang="tr-TR" sz="1000" b="1" i="0" u="none" strike="noStrike">
                          <a:solidFill>
                            <a:srgbClr val="000000"/>
                          </a:solidFill>
                          <a:effectLst/>
                          <a:latin typeface="Calibri" panose="020F0502020204030204" pitchFamily="34" charset="0"/>
                        </a:rPr>
                        <a:t>AKVAÇAM Çalışanları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Birimin tüm işleyişini yürüttükleri için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Araştırmaları ve çalışmalarının niteliğinin arttırılması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0540">
                <a:tc>
                  <a:txBody>
                    <a:bodyPr/>
                    <a:lstStyle/>
                    <a:p>
                      <a:pPr algn="ctr" fontAlgn="ctr"/>
                      <a:r>
                        <a:rPr lang="tr-TR" sz="1000" b="1" i="0" u="none" strike="noStrike">
                          <a:solidFill>
                            <a:srgbClr val="000000"/>
                          </a:solidFill>
                          <a:effectLst/>
                          <a:latin typeface="Calibri" panose="020F0502020204030204" pitchFamily="34" charset="0"/>
                        </a:rPr>
                        <a:t>Genel Sekreterlik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Üniversitedeki en üst idari birim olması ve AKVAÇAM faaliyetlerinin sorunsuz yürütülmesi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İdari süreçlerde iş birliği beklemektedir.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15462751"/>
                  </a:ext>
                </a:extLst>
              </a:tr>
              <a:tr h="400540">
                <a:tc>
                  <a:txBody>
                    <a:bodyPr/>
                    <a:lstStyle/>
                    <a:p>
                      <a:pPr algn="ctr" fontAlgn="ctr"/>
                      <a:r>
                        <a:rPr lang="tr-TR" sz="1000" b="1" i="0" u="none" strike="noStrike">
                          <a:solidFill>
                            <a:srgbClr val="000000"/>
                          </a:solidFill>
                          <a:effectLst/>
                          <a:latin typeface="Calibri" panose="020F0502020204030204" pitchFamily="34" charset="0"/>
                        </a:rPr>
                        <a:t>Lisans öğrencileri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Lisans öğrencilerinin etkinliklere aktif bir şekilde katılımın amaçlanması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Seminerlerden maksimum verim alma ve konuşmacılarla bağlantı kurmayı beklemektedirler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82415262"/>
                  </a:ext>
                </a:extLst>
              </a:tr>
              <a:tr h="400540">
                <a:tc>
                  <a:txBody>
                    <a:bodyPr/>
                    <a:lstStyle/>
                    <a:p>
                      <a:pPr algn="ctr" fontAlgn="ctr"/>
                      <a:r>
                        <a:rPr lang="tr-TR" sz="1000" b="1" i="0" u="none" strike="noStrike">
                          <a:solidFill>
                            <a:srgbClr val="000000"/>
                          </a:solidFill>
                          <a:effectLst/>
                          <a:latin typeface="Calibri" panose="020F0502020204030204" pitchFamily="34" charset="0"/>
                        </a:rPr>
                        <a:t>Yüksek Lisans ve Doktora Öğrencileri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faaliyetlerine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Kendi entellektüel gelişimlerine katkı verilmesi, araştırmalarına destek verilmesi ve yürütülecek projelerde görev almaları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23855125"/>
                  </a:ext>
                </a:extLst>
              </a:tr>
              <a:tr h="400540">
                <a:tc>
                  <a:txBody>
                    <a:bodyPr/>
                    <a:lstStyle/>
                    <a:p>
                      <a:pPr algn="ctr" fontAlgn="ctr"/>
                      <a:r>
                        <a:rPr lang="tr-TR" sz="1000" b="1" i="0" u="none" strike="noStrike">
                          <a:solidFill>
                            <a:srgbClr val="000000"/>
                          </a:solidFill>
                          <a:effectLst/>
                          <a:latin typeface="Calibri" panose="020F0502020204030204" pitchFamily="34" charset="0"/>
                        </a:rPr>
                        <a:t>Rektörlük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Bağlı olduğu birim olması ve AKVAÇAM faaliyetlerine uygunluk verecek makam olması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Üniversitenin akademik ve toplumsal katkı faaliyetlerinin artırılması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05291738"/>
                  </a:ext>
                </a:extLst>
              </a:tr>
              <a:tr h="400540">
                <a:tc>
                  <a:txBody>
                    <a:bodyPr/>
                    <a:lstStyle/>
                    <a:p>
                      <a:pPr algn="ctr" fontAlgn="ctr"/>
                      <a:r>
                        <a:rPr lang="tr-TR" sz="1000" b="1" i="0" u="none" strike="noStrike">
                          <a:solidFill>
                            <a:srgbClr val="000000"/>
                          </a:solidFill>
                          <a:effectLst/>
                          <a:latin typeface="Calibri" panose="020F0502020204030204" pitchFamily="34" charset="0"/>
                        </a:rPr>
                        <a:t>Diğer Araştırma Merkezleri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Birlikte akademik işbirlikleri yapılabiecek kurumlar omlaları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Ortak çalışmalar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82409110"/>
                  </a:ext>
                </a:extLst>
              </a:tr>
              <a:tr h="400540">
                <a:tc>
                  <a:txBody>
                    <a:bodyPr/>
                    <a:lstStyle/>
                    <a:p>
                      <a:pPr algn="ctr" fontAlgn="ctr"/>
                      <a:r>
                        <a:rPr lang="tr-TR" sz="1000" b="1" i="0" u="none" strike="noStrike">
                          <a:solidFill>
                            <a:srgbClr val="000000"/>
                          </a:solidFill>
                          <a:effectLst/>
                          <a:latin typeface="Calibri" panose="020F0502020204030204" pitchFamily="34" charset="0"/>
                        </a:rPr>
                        <a:t>Lisans üstü öğrenciler/Araştırmacılar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AKVAÇAM faaliyetlerine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Kendi </a:t>
                      </a:r>
                      <a:r>
                        <a:rPr lang="tr-TR" sz="1000" b="0" i="0" u="none" strike="noStrike" dirty="0" err="1">
                          <a:solidFill>
                            <a:srgbClr val="000000"/>
                          </a:solidFill>
                          <a:effectLst/>
                          <a:latin typeface="Calibri" panose="020F0502020204030204" pitchFamily="34" charset="0"/>
                        </a:rPr>
                        <a:t>entellektüel</a:t>
                      </a:r>
                      <a:r>
                        <a:rPr lang="tr-TR" sz="1000" b="0" i="0" u="none" strike="noStrike" dirty="0">
                          <a:solidFill>
                            <a:srgbClr val="000000"/>
                          </a:solidFill>
                          <a:effectLst/>
                          <a:latin typeface="Calibri" panose="020F0502020204030204" pitchFamily="34" charset="0"/>
                        </a:rPr>
                        <a:t> gelişimlerine katkı verilmesi ve araştırmalarına destek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159061239"/>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3941844965"/>
              </p:ext>
            </p:extLst>
          </p:nvPr>
        </p:nvGraphicFramePr>
        <p:xfrm>
          <a:off x="208344" y="1288031"/>
          <a:ext cx="8750460" cy="4811826"/>
        </p:xfrm>
        <a:graphic>
          <a:graphicData uri="http://schemas.openxmlformats.org/drawingml/2006/table">
            <a:tbl>
              <a:tblPr/>
              <a:tblGrid>
                <a:gridCol w="2801214">
                  <a:extLst>
                    <a:ext uri="{9D8B030D-6E8A-4147-A177-3AD203B41FA5}">
                      <a16:colId xmlns:a16="http://schemas.microsoft.com/office/drawing/2014/main" xmlns="" val="3918363564"/>
                    </a:ext>
                  </a:extLst>
                </a:gridCol>
                <a:gridCol w="2962969">
                  <a:extLst>
                    <a:ext uri="{9D8B030D-6E8A-4147-A177-3AD203B41FA5}">
                      <a16:colId xmlns:a16="http://schemas.microsoft.com/office/drawing/2014/main" xmlns="" val="1683979601"/>
                    </a:ext>
                  </a:extLst>
                </a:gridCol>
                <a:gridCol w="2986277">
                  <a:extLst>
                    <a:ext uri="{9D8B030D-6E8A-4147-A177-3AD203B41FA5}">
                      <a16:colId xmlns:a16="http://schemas.microsoft.com/office/drawing/2014/main" xmlns="" val="2592459544"/>
                    </a:ext>
                  </a:extLst>
                </a:gridCol>
              </a:tblGrid>
              <a:tr h="935534">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0355102"/>
                  </a:ext>
                </a:extLst>
              </a:tr>
              <a:tr h="553756">
                <a:tc>
                  <a:txBody>
                    <a:bodyPr/>
                    <a:lstStyle/>
                    <a:p>
                      <a:pPr algn="ctr" fontAlgn="ctr"/>
                      <a:r>
                        <a:rPr lang="tr-TR" sz="1000" b="1" i="0" u="none" strike="noStrike" dirty="0">
                          <a:solidFill>
                            <a:srgbClr val="000000"/>
                          </a:solidFill>
                          <a:effectLst/>
                          <a:latin typeface="Calibri" panose="020F0502020204030204" pitchFamily="34" charset="0"/>
                        </a:rPr>
                        <a:t>Merkezi Yönetim Birimleri (</a:t>
                      </a:r>
                      <a:r>
                        <a:rPr lang="tr-TR" sz="1000" b="1" i="0" u="none" strike="noStrike" dirty="0" err="1">
                          <a:solidFill>
                            <a:srgbClr val="000000"/>
                          </a:solidFill>
                          <a:effectLst/>
                          <a:latin typeface="Calibri" panose="020F0502020204030204" pitchFamily="34" charset="0"/>
                        </a:rPr>
                        <a:t>Bakanlıklar,Valilikler</a:t>
                      </a:r>
                      <a:r>
                        <a:rPr lang="tr-TR" sz="1000" b="1" i="0" u="none" strike="noStrike" dirty="0">
                          <a:solidFill>
                            <a:srgbClr val="000000"/>
                          </a:solidFill>
                          <a:effectLst/>
                          <a:latin typeface="Calibri" panose="020F0502020204030204" pitchFamily="34" charset="0"/>
                        </a:rPr>
                        <a:t>, Kaymakamlıklar </a:t>
                      </a:r>
                      <a:r>
                        <a:rPr lang="tr-TR" sz="1000" b="1" i="0" u="none" strike="noStrike" dirty="0" err="1">
                          <a:solidFill>
                            <a:srgbClr val="000000"/>
                          </a:solidFill>
                          <a:effectLst/>
                          <a:latin typeface="Calibri" panose="020F0502020204030204" pitchFamily="34" charset="0"/>
                        </a:rPr>
                        <a:t>vs</a:t>
                      </a:r>
                      <a:r>
                        <a:rPr lang="tr-TR" sz="1000" b="1" i="0" u="none" strike="noStrike" dirty="0">
                          <a:solidFill>
                            <a:srgbClr val="000000"/>
                          </a:solidFill>
                          <a:effectLst/>
                          <a:latin typeface="Calibri" panose="020F0502020204030204" pitchFamily="34" charset="0"/>
                        </a:rPr>
                        <a:t>)</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AKVAÇAM faaliyetlerine proje ortağı,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İşbirliklerinin arttırılması ve onların çalışmalarına destek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63968908"/>
                  </a:ext>
                </a:extLst>
              </a:tr>
              <a:tr h="553756">
                <a:tc>
                  <a:txBody>
                    <a:bodyPr/>
                    <a:lstStyle/>
                    <a:p>
                      <a:pPr algn="ctr" fontAlgn="ctr"/>
                      <a:r>
                        <a:rPr lang="tr-TR" sz="1000" b="1" i="0" u="none" strike="noStrike" dirty="0">
                          <a:solidFill>
                            <a:srgbClr val="000000"/>
                          </a:solidFill>
                          <a:effectLst/>
                          <a:latin typeface="Calibri" panose="020F0502020204030204" pitchFamily="34" charset="0"/>
                        </a:rPr>
                        <a:t>Yerel Yönetimler (Büyükşehir ve İlçe Belediyeleri)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faaliyetlerine proje ortağı,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İşbirliklerinin arttırılması ve onların çalışmalarına destek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3756">
                <a:tc>
                  <a:txBody>
                    <a:bodyPr/>
                    <a:lstStyle/>
                    <a:p>
                      <a:pPr algn="ctr" fontAlgn="ctr"/>
                      <a:r>
                        <a:rPr lang="tr-TR" sz="1000" b="1" i="0" u="none" strike="noStrike" dirty="0">
                          <a:solidFill>
                            <a:srgbClr val="000000"/>
                          </a:solidFill>
                          <a:effectLst/>
                          <a:latin typeface="Calibri" panose="020F0502020204030204" pitchFamily="34" charset="0"/>
                        </a:rPr>
                        <a:t> Medya Kuruluşları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faaliyetlerinin kamuoyuna duyurulması ve tanınırlığının artırılması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Şehirdeki bilimsel faaliyetlerin görünür hale gelmesi ve haber değeri taşıması.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3756">
                <a:tc>
                  <a:txBody>
                    <a:bodyPr/>
                    <a:lstStyle/>
                    <a:p>
                      <a:pPr algn="ctr" fontAlgn="ctr"/>
                      <a:r>
                        <a:rPr lang="tr-TR" sz="1000" b="1" i="0" u="none" strike="noStrike" dirty="0">
                          <a:solidFill>
                            <a:srgbClr val="000000"/>
                          </a:solidFill>
                          <a:effectLst/>
                          <a:latin typeface="Calibri" panose="020F0502020204030204" pitchFamily="34" charset="0"/>
                        </a:rPr>
                        <a:t>Sivil Toplum Kuruluşları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faaliyetlerine proje ortağı,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İşbirliklerinin arttırılması ve onların çalışmalarına destek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3756">
                <a:tc>
                  <a:txBody>
                    <a:bodyPr/>
                    <a:lstStyle/>
                    <a:p>
                      <a:pPr algn="ctr" fontAlgn="ctr"/>
                      <a:r>
                        <a:rPr lang="tr-TR" sz="1000" b="1" i="0" u="none" strike="noStrike" dirty="0">
                          <a:solidFill>
                            <a:srgbClr val="000000"/>
                          </a:solidFill>
                          <a:effectLst/>
                          <a:latin typeface="Calibri" panose="020F0502020204030204" pitchFamily="34" charset="0"/>
                        </a:rPr>
                        <a:t>Yüksek Öğretim Kurulu</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Üniversitelere bağlı araştırma ve uygulama merkezlerinin bünyelerinde barındırmaları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uygun akademik faaliyetler düzenlenmesi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3756">
                <a:tc>
                  <a:txBody>
                    <a:bodyPr/>
                    <a:lstStyle/>
                    <a:p>
                      <a:pPr algn="ctr" fontAlgn="ctr"/>
                      <a:r>
                        <a:rPr lang="tr-TR" sz="1000" b="1" i="0" u="none" strike="noStrike" dirty="0">
                          <a:solidFill>
                            <a:srgbClr val="000000"/>
                          </a:solidFill>
                          <a:effectLst/>
                          <a:latin typeface="Calibri" panose="020F0502020204030204" pitchFamily="34" charset="0"/>
                        </a:rPr>
                        <a:t>Yükseköğretim Kalite Kurulu</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Üniversiteler için ortak akrediyasyon politikalarının yönlendirici olması sebebiyle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uygun akademik faaliyetler düzenlenmesi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53756">
                <a:tc>
                  <a:txBody>
                    <a:bodyPr/>
                    <a:lstStyle/>
                    <a:p>
                      <a:pPr algn="ctr" fontAlgn="ctr"/>
                      <a:r>
                        <a:rPr lang="tr-TR" sz="1000" b="1" i="0" u="none" strike="noStrike" dirty="0">
                          <a:solidFill>
                            <a:srgbClr val="000000"/>
                          </a:solidFill>
                          <a:effectLst/>
                          <a:latin typeface="Calibri" panose="020F0502020204030204" pitchFamily="34" charset="0"/>
                        </a:rPr>
                        <a:t>Bağımsız Denetim Kuruluşu</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Dış denetimleri gerçekleştirmesi sebebiyle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Mevzuata uygun olarak dış denetimleri gerçekleştirmesi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15462751"/>
                  </a:ext>
                </a:extLst>
              </a:tr>
            </a:tbl>
          </a:graphicData>
        </a:graphic>
      </p:graphicFrame>
    </p:spTree>
    <p:extLst>
      <p:ext uri="{BB962C8B-B14F-4D97-AF65-F5344CB8AC3E}">
        <p14:creationId xmlns:p14="http://schemas.microsoft.com/office/powerpoint/2010/main" val="2902521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xmlns=""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xmlns="" id="{0F23ED71-2D0A-4A91-BB06-5711D160085E}"/>
              </a:ext>
            </a:extLst>
          </p:cNvPr>
          <p:cNvGraphicFramePr>
            <a:graphicFrameLocks noGrp="1"/>
          </p:cNvGraphicFramePr>
          <p:nvPr>
            <p:extLst>
              <p:ext uri="{D42A27DB-BD31-4B8C-83A1-F6EECF244321}">
                <p14:modId xmlns:p14="http://schemas.microsoft.com/office/powerpoint/2010/main" val="3249218279"/>
              </p:ext>
            </p:extLst>
          </p:nvPr>
        </p:nvGraphicFramePr>
        <p:xfrm>
          <a:off x="266216" y="1385082"/>
          <a:ext cx="8681015" cy="7247390"/>
        </p:xfrm>
        <a:graphic>
          <a:graphicData uri="http://schemas.openxmlformats.org/drawingml/2006/table">
            <a:tbl>
              <a:tblPr/>
              <a:tblGrid>
                <a:gridCol w="1651658">
                  <a:extLst>
                    <a:ext uri="{9D8B030D-6E8A-4147-A177-3AD203B41FA5}">
                      <a16:colId xmlns:a16="http://schemas.microsoft.com/office/drawing/2014/main" xmlns="" val="3918363564"/>
                    </a:ext>
                  </a:extLst>
                </a:gridCol>
                <a:gridCol w="1747032">
                  <a:extLst>
                    <a:ext uri="{9D8B030D-6E8A-4147-A177-3AD203B41FA5}">
                      <a16:colId xmlns:a16="http://schemas.microsoft.com/office/drawing/2014/main" xmlns="" val="1683979601"/>
                    </a:ext>
                  </a:extLst>
                </a:gridCol>
                <a:gridCol w="1760775">
                  <a:extLst>
                    <a:ext uri="{9D8B030D-6E8A-4147-A177-3AD203B41FA5}">
                      <a16:colId xmlns:a16="http://schemas.microsoft.com/office/drawing/2014/main" xmlns="" val="2592459544"/>
                    </a:ext>
                  </a:extLst>
                </a:gridCol>
                <a:gridCol w="1760775">
                  <a:extLst>
                    <a:ext uri="{9D8B030D-6E8A-4147-A177-3AD203B41FA5}">
                      <a16:colId xmlns:a16="http://schemas.microsoft.com/office/drawing/2014/main" xmlns="" val="3383282758"/>
                    </a:ext>
                  </a:extLst>
                </a:gridCol>
                <a:gridCol w="1760775">
                  <a:extLst>
                    <a:ext uri="{9D8B030D-6E8A-4147-A177-3AD203B41FA5}">
                      <a16:colId xmlns:a16="http://schemas.microsoft.com/office/drawing/2014/main" xmlns=""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0355102"/>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Kısmi Zamanlı Öğrenci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5</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2</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Halihazırda çalışan öğrencilerimizin 2 tanesinin Haziran 2022</a:t>
                      </a:r>
                      <a:r>
                        <a:rPr lang="tr-TR" sz="1400" b="0" i="0" u="none" strike="noStrike" baseline="0" dirty="0" smtClean="0">
                          <a:solidFill>
                            <a:srgbClr val="000000"/>
                          </a:solidFill>
                          <a:effectLst/>
                          <a:latin typeface="Calibri" panose="020F0502020204030204" pitchFamily="34" charset="0"/>
                        </a:rPr>
                        <a:t>’de mezun olacak olmaları nedeniyle Merkezin ileride gerçekleştirmeyi planladığı sempozyum, konferans, kitap basımı vb. faaliyetlerde görev alma</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56396890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15462751"/>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8241526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23855125"/>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90529173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82409110"/>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15906123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867738203"/>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59513874"/>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7529262"/>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45830074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0643128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699661676"/>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416796659"/>
                  </a:ext>
                </a:extLst>
              </a:tr>
            </a:tbl>
          </a:graphicData>
        </a:graphic>
      </p:graphicFrame>
    </p:spTree>
    <p:extLst>
      <p:ext uri="{BB962C8B-B14F-4D97-AF65-F5344CB8AC3E}">
        <p14:creationId xmlns:p14="http://schemas.microsoft.com/office/powerpoint/2010/main" val="449389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924140702"/>
              </p:ext>
            </p:extLst>
          </p:nvPr>
        </p:nvGraphicFramePr>
        <p:xfrm>
          <a:off x="545122" y="1801446"/>
          <a:ext cx="8203223" cy="2840004"/>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xmlns="" val="3521804200"/>
                    </a:ext>
                  </a:extLst>
                </a:gridCol>
                <a:gridCol w="6374422">
                  <a:extLst>
                    <a:ext uri="{9D8B030D-6E8A-4147-A177-3AD203B41FA5}">
                      <a16:colId xmlns:a16="http://schemas.microsoft.com/office/drawing/2014/main" xmlns="" val="2784112581"/>
                    </a:ext>
                  </a:extLst>
                </a:gridCol>
              </a:tblGrid>
              <a:tr h="710001">
                <a:tc gridSpan="2">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Z2 İdari işler için personel bulunmaması</a:t>
                      </a:r>
                      <a:endParaRPr lang="tr-TR" dirty="0">
                        <a:solidFill>
                          <a:srgbClr val="0C0D0D"/>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tc hMerge="1">
                  <a:txBody>
                    <a:bodyPr/>
                    <a:lstStyle/>
                    <a:p>
                      <a:endParaRPr lang="tr-TR"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xmlns="" val="2463863686"/>
                  </a:ext>
                </a:extLst>
              </a:tr>
              <a:tr h="7100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F2303"/>
                          </a:solidFill>
                        </a:rPr>
                        <a:t>31.08.2021</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3702495391"/>
                  </a:ext>
                </a:extLst>
              </a:tr>
              <a:tr h="7100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F2303"/>
                          </a:solidFill>
                        </a:rPr>
                        <a:t>Mezunlar ve</a:t>
                      </a:r>
                      <a:r>
                        <a:rPr lang="tr-TR" baseline="0" dirty="0" smtClean="0">
                          <a:solidFill>
                            <a:srgbClr val="0F2303"/>
                          </a:solidFill>
                        </a:rPr>
                        <a:t> Kariyer Ofisi</a:t>
                      </a:r>
                    </a:p>
                    <a:p>
                      <a:r>
                        <a:rPr lang="tr-TR" baseline="0" dirty="0" smtClean="0">
                          <a:solidFill>
                            <a:srgbClr val="0F2303"/>
                          </a:solidFill>
                        </a:rPr>
                        <a:t>AKVAÇAM</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xmlns="" val="2571400847"/>
                  </a:ext>
                </a:extLst>
              </a:tr>
              <a:tr h="7100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smtClean="0">
                          <a:solidFill>
                            <a:srgbClr val="0F2303"/>
                          </a:solidFill>
                        </a:rPr>
                        <a:t>Merkezin yürüteceği çalışmalara yardımcı olunması için Üniversitemiz öğrencilerinden kısmi zamanlı öğrenci çalıştırılması</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006109038"/>
                  </a:ext>
                </a:extLst>
              </a:tr>
            </a:tbl>
          </a:graphicData>
        </a:graphic>
      </p:graphicFrame>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534</TotalTime>
  <Words>1419</Words>
  <Application>Microsoft Office PowerPoint</Application>
  <PresentationFormat>Ekran Gösterisi (4:3)</PresentationFormat>
  <Paragraphs>221</Paragraphs>
  <Slides>18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Arial</vt:lpstr>
      <vt:lpstr>Calibri</vt:lpstr>
      <vt:lpstr>Calibri Light</vt:lpstr>
      <vt:lpstr>Times New Roman</vt:lpstr>
      <vt:lpstr>Wingdings</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Windows User</cp:lastModifiedBy>
  <cp:revision>87</cp:revision>
  <dcterms:created xsi:type="dcterms:W3CDTF">2020-01-20T10:44:30Z</dcterms:created>
  <dcterms:modified xsi:type="dcterms:W3CDTF">2022-02-20T09:13:23Z</dcterms:modified>
</cp:coreProperties>
</file>