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88" r:id="rId3"/>
    <p:sldId id="347" r:id="rId4"/>
    <p:sldId id="366" r:id="rId5"/>
    <p:sldId id="346" r:id="rId6"/>
    <p:sldId id="367" r:id="rId7"/>
    <p:sldId id="384" r:id="rId8"/>
    <p:sldId id="320" r:id="rId9"/>
    <p:sldId id="364" r:id="rId10"/>
    <p:sldId id="285" r:id="rId11"/>
    <p:sldId id="374" r:id="rId12"/>
    <p:sldId id="375" r:id="rId13"/>
    <p:sldId id="382" r:id="rId14"/>
    <p:sldId id="353" r:id="rId15"/>
    <p:sldId id="383" r:id="rId16"/>
    <p:sldId id="376" r:id="rId17"/>
    <p:sldId id="385" r:id="rId18"/>
    <p:sldId id="352" r:id="rId19"/>
    <p:sldId id="357" r:id="rId20"/>
    <p:sldId id="304" r:id="rId21"/>
    <p:sldId id="359" r:id="rId22"/>
    <p:sldId id="360" r:id="rId23"/>
    <p:sldId id="361" r:id="rId24"/>
    <p:sldId id="362" r:id="rId25"/>
    <p:sldId id="278"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66"/>
            <p14:sldId id="346"/>
            <p14:sldId id="367"/>
            <p14:sldId id="384"/>
            <p14:sldId id="320"/>
            <p14:sldId id="364"/>
            <p14:sldId id="285"/>
            <p14:sldId id="374"/>
            <p14:sldId id="375"/>
            <p14:sldId id="382"/>
            <p14:sldId id="353"/>
            <p14:sldId id="383"/>
            <p14:sldId id="376"/>
            <p14:sldId id="385"/>
            <p14:sldId id="352"/>
            <p14:sldId id="357"/>
            <p14:sldId id="304"/>
            <p14:sldId id="359"/>
            <p14:sldId id="360"/>
            <p14:sldId id="361"/>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626"/>
    <a:srgbClr val="0C0D0D"/>
    <a:srgbClr val="0F2303"/>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66" d="100"/>
          <a:sy n="66" d="100"/>
        </p:scale>
        <p:origin x="3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tr-TR"/>
              <a:t>2021-2022 Ebelik Bölümü Oryantasyon Memnuniyet Anket Analizi</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tr-T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38100" dist="25400" dir="5400000" rotWithShape="0">
                <a:srgbClr val="000000">
                  <a:alpha val="4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'[2021-2022 Ebelik Memnuniyet Anket Analizi.XLSX]ORYANTASYON MEMNUNİYET ANKETİ'!$B$24:$H$24</c:f>
              <c:numCache>
                <c:formatCode>0%</c:formatCode>
                <c:ptCount val="7"/>
                <c:pt idx="0">
                  <c:v>0.91578947368421049</c:v>
                </c:pt>
                <c:pt idx="1">
                  <c:v>0.9263157894736842</c:v>
                </c:pt>
                <c:pt idx="2">
                  <c:v>0.89473684210526316</c:v>
                </c:pt>
                <c:pt idx="3">
                  <c:v>0.91578947368421049</c:v>
                </c:pt>
                <c:pt idx="4">
                  <c:v>0.91578947368421049</c:v>
                </c:pt>
                <c:pt idx="5">
                  <c:v>0.9263157894736842</c:v>
                </c:pt>
                <c:pt idx="6">
                  <c:v>0.83157894736842108</c:v>
                </c:pt>
              </c:numCache>
            </c:numRef>
          </c:val>
          <c:extLst>
            <c:ext xmlns:c16="http://schemas.microsoft.com/office/drawing/2014/chart" uri="{C3380CC4-5D6E-409C-BE32-E72D297353CC}">
              <c16:uniqueId val="{00000000-592A-423D-8486-297E566DF419}"/>
            </c:ext>
          </c:extLst>
        </c:ser>
        <c:dLbls>
          <c:showLegendKey val="0"/>
          <c:showVal val="1"/>
          <c:showCatName val="0"/>
          <c:showSerName val="0"/>
          <c:showPercent val="0"/>
          <c:showBubbleSize val="0"/>
        </c:dLbls>
        <c:gapWidth val="150"/>
        <c:shape val="box"/>
        <c:axId val="200958464"/>
        <c:axId val="134664128"/>
        <c:axId val="0"/>
      </c:bar3DChart>
      <c:catAx>
        <c:axId val="200958464"/>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134664128"/>
        <c:crosses val="autoZero"/>
        <c:auto val="1"/>
        <c:lblAlgn val="ctr"/>
        <c:lblOffset val="100"/>
        <c:noMultiLvlLbl val="0"/>
      </c:catAx>
      <c:valAx>
        <c:axId val="13466412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200958464"/>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tr-TR"/>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22.02.2022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22.02.2022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22.02.2022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22.02.2022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22.02.2022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22.02.2022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22.02.2022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22.02.2022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22.02.2022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22.02.2022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22.02.2022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22.02.2022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22.02.2022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22.02.2022</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22.02.2022</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22.02.2022</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22.02.2022</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22.02.2022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22.02.2022</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80346" y="5636567"/>
            <a:ext cx="7836310" cy="769441"/>
          </a:xfrm>
          <a:prstGeom prst="rect">
            <a:avLst/>
          </a:prstGeom>
          <a:noFill/>
        </p:spPr>
        <p:txBody>
          <a:bodyPr wrap="square" rtlCol="0">
            <a:spAutoFit/>
          </a:bodyPr>
          <a:lstStyle/>
          <a:p>
            <a:pPr algn="ctr"/>
            <a:r>
              <a:rPr lang="tr-TR" sz="2200" b="1" dirty="0">
                <a:solidFill>
                  <a:schemeClr val="accent5">
                    <a:lumMod val="50000"/>
                  </a:schemeClr>
                </a:solidFill>
              </a:rPr>
              <a:t>SAĞLIK BİLİMLERİ FAKÜLTESİ </a:t>
            </a:r>
          </a:p>
          <a:p>
            <a:pPr algn="ctr"/>
            <a:r>
              <a:rPr lang="tr-TR" sz="2200" b="1" dirty="0">
                <a:solidFill>
                  <a:schemeClr val="accent5">
                    <a:lumMod val="50000"/>
                  </a:schemeClr>
                </a:solidFill>
              </a:rPr>
              <a:t>EBELİK BÖLÜMÜ</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2022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639334473"/>
              </p:ext>
            </p:extLst>
          </p:nvPr>
        </p:nvGraphicFramePr>
        <p:xfrm>
          <a:off x="545122" y="1801446"/>
          <a:ext cx="8203223" cy="202184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b="1" dirty="0">
                          <a:solidFill>
                            <a:srgbClr val="0C0D0D"/>
                          </a:solidFill>
                        </a:rPr>
                        <a:t>Riskin</a:t>
                      </a:r>
                      <a:r>
                        <a:rPr lang="tr-TR" b="1" baseline="0" dirty="0">
                          <a:solidFill>
                            <a:srgbClr val="0C0D0D"/>
                          </a:solidFill>
                        </a:rPr>
                        <a:t> Tanımı :</a:t>
                      </a:r>
                      <a:endParaRPr lang="tr-TR" b="1"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i="0" u="none" strike="noStrike" dirty="0">
                          <a:solidFill>
                            <a:srgbClr val="000000"/>
                          </a:solidFill>
                          <a:effectLst/>
                          <a:latin typeface="+mn-lt"/>
                        </a:rPr>
                        <a:t>Klinik uygulamalar için üniversiteye bağlı bir hastanenin  olmaması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01626"/>
                          </a:solidFill>
                        </a:rPr>
                        <a:t>Termin Tarihi </a:t>
                      </a:r>
                      <a:r>
                        <a:rPr lang="tr-TR" baseline="0" dirty="0">
                          <a:solidFill>
                            <a:srgbClr val="001626"/>
                          </a:solidFill>
                        </a:rPr>
                        <a:t>:</a:t>
                      </a:r>
                      <a:endParaRPr lang="tr-TR" dirty="0">
                        <a:solidFill>
                          <a:srgbClr val="001626"/>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01626"/>
                          </a:solidFill>
                          <a:latin typeface="+mn-lt"/>
                        </a:rPr>
                        <a:t>27.12.2021</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01626"/>
                          </a:solidFill>
                          <a:latin typeface="+mn-lt"/>
                        </a:rPr>
                        <a:t>Rektörlük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i="0" u="none" strike="noStrike" dirty="0">
                          <a:solidFill>
                            <a:srgbClr val="000000"/>
                          </a:solidFill>
                          <a:effectLst/>
                          <a:latin typeface="+mn-lt"/>
                        </a:rPr>
                        <a:t>Sağlık Bakanlığına bağlı hastanelerle klinik uygulamalar konusunda protokoller yapmak.</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SKORU YÜKSEK OLAN ve AKSİYON GEREKTİREN </a:t>
            </a:r>
            <a:r>
              <a:rPr kumimoji="0" lang="en-US"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RİS</a:t>
            </a: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KLER</a:t>
            </a:r>
            <a:endParaRPr kumimoji="0" lang="en-US"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2801" b="0" i="0" u="none" strike="noStrike" kern="1200" cap="none" spc="0" normalizeH="0" baseline="0" noProof="0">
              <a:ln>
                <a:noFill/>
              </a:ln>
              <a:solidFill>
                <a:srgbClr val="8AD0D5">
                  <a:tint val="75000"/>
                </a:srgbClr>
              </a:solidFill>
              <a:effectLst/>
              <a:uLnTx/>
              <a:uFillTx/>
              <a:latin typeface="Calibri" panose="020F0502020204030204"/>
              <a:ea typeface="+mn-ea"/>
              <a:cs typeface="+mn-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810036607"/>
              </p:ext>
            </p:extLst>
          </p:nvPr>
        </p:nvGraphicFramePr>
        <p:xfrm>
          <a:off x="545122" y="1801446"/>
          <a:ext cx="8203223" cy="1752600"/>
        </p:xfrm>
        <a:graphic>
          <a:graphicData uri="http://schemas.openxmlformats.org/drawingml/2006/table">
            <a:tbl>
              <a:tblPr firstRow="1" bandRow="1">
                <a:tableStyleId>{3B4B98B0-60AC-42C2-AFA5-B58CD77FA1E5}</a:tableStyleId>
              </a:tblPr>
              <a:tblGrid>
                <a:gridCol w="1848122">
                  <a:extLst>
                    <a:ext uri="{9D8B030D-6E8A-4147-A177-3AD203B41FA5}">
                      <a16:colId xmlns:a16="http://schemas.microsoft.com/office/drawing/2014/main" val="3521804200"/>
                    </a:ext>
                  </a:extLst>
                </a:gridCol>
                <a:gridCol w="6355101">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i="0" u="none" strike="noStrike" dirty="0">
                          <a:solidFill>
                            <a:srgbClr val="000000"/>
                          </a:solidFill>
                          <a:effectLst/>
                          <a:latin typeface="+mn-lt"/>
                        </a:rPr>
                        <a:t>Farklı bölümlerle yan dal programının planlanma sürecinin tamamlanmaması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dirty="0">
                          <a:solidFill>
                            <a:srgbClr val="001626"/>
                          </a:solidFill>
                          <a:latin typeface="+mn-lt"/>
                        </a:rPr>
                        <a:t>30.09.2022</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b="0" dirty="0">
                          <a:solidFill>
                            <a:srgbClr val="0C0D0D"/>
                          </a:solidFill>
                          <a:latin typeface="+mn-lt"/>
                        </a:rPr>
                        <a:t>Sorumlu</a:t>
                      </a:r>
                      <a:r>
                        <a:rPr lang="tr-TR" b="0" baseline="0" dirty="0">
                          <a:solidFill>
                            <a:srgbClr val="0C0D0D"/>
                          </a:solidFill>
                          <a:latin typeface="+mn-lt"/>
                        </a:rPr>
                        <a:t> Birim :</a:t>
                      </a:r>
                      <a:endParaRPr lang="tr-TR" b="0" dirty="0">
                        <a:solidFill>
                          <a:srgbClr val="0C0D0D"/>
                        </a:solidFill>
                        <a:latin typeface="+mn-lt"/>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dirty="0">
                          <a:solidFill>
                            <a:srgbClr val="000000"/>
                          </a:solidFill>
                          <a:effectLst/>
                          <a:latin typeface="+mn-lt"/>
                        </a:rPr>
                        <a:t>Ebelik</a:t>
                      </a:r>
                      <a:r>
                        <a:rPr lang="tr-TR" sz="1800" b="0" i="0" u="none" strike="noStrike" baseline="0" dirty="0">
                          <a:solidFill>
                            <a:srgbClr val="000000"/>
                          </a:solidFill>
                          <a:effectLst/>
                          <a:latin typeface="+mn-lt"/>
                        </a:rPr>
                        <a:t> Bölüm Başkanlığı</a:t>
                      </a:r>
                      <a:endParaRPr lang="tr-TR" sz="1800" b="0" i="0" u="none" strike="noStrike" dirty="0">
                        <a:solidFill>
                          <a:srgbClr val="000000"/>
                        </a:solidFill>
                        <a:effectLst/>
                        <a:latin typeface="+mn-lt"/>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i="0" u="none" strike="noStrike" dirty="0">
                          <a:solidFill>
                            <a:srgbClr val="000000"/>
                          </a:solidFill>
                          <a:effectLst/>
                          <a:latin typeface="+mn-lt"/>
                        </a:rPr>
                        <a:t>Yan dal programlama sürecini etkin bir şekilde sürdürmek</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99598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SKORU YÜKSEK OLAN ve AKSİYON GEREKTİREN </a:t>
            </a:r>
            <a:r>
              <a:rPr kumimoji="0" lang="en-US"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RİS</a:t>
            </a: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KLER</a:t>
            </a:r>
            <a:endParaRPr kumimoji="0" lang="en-US"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2801" b="0" i="0" u="none" strike="noStrike" kern="1200" cap="none" spc="0" normalizeH="0" baseline="0" noProof="0">
              <a:ln>
                <a:noFill/>
              </a:ln>
              <a:solidFill>
                <a:srgbClr val="8AD0D5">
                  <a:tint val="75000"/>
                </a:srgbClr>
              </a:solidFill>
              <a:effectLst/>
              <a:uLnTx/>
              <a:uFillTx/>
              <a:latin typeface="Calibri" panose="020F0502020204030204"/>
              <a:ea typeface="+mn-ea"/>
              <a:cs typeface="+mn-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148352025"/>
              </p:ext>
            </p:extLst>
          </p:nvPr>
        </p:nvGraphicFramePr>
        <p:xfrm>
          <a:off x="545122" y="1801446"/>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800" b="1" i="0" u="none" strike="noStrike" dirty="0">
                          <a:solidFill>
                            <a:srgbClr val="000000"/>
                          </a:solidFill>
                          <a:effectLst/>
                          <a:latin typeface="Calibri Light"/>
                        </a:rPr>
                        <a:t>Bölüm iş yoğunluğunun akademik çalışmaları yavaşlatması</a:t>
                      </a:r>
                      <a:endParaRPr lang="tr-T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01626"/>
                          </a:solidFill>
                        </a:rPr>
                        <a:t>30.09.2022</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01626"/>
                          </a:solidFill>
                        </a:rPr>
                        <a:t>Rektörlük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i="0" u="none" strike="noStrike" dirty="0">
                          <a:solidFill>
                            <a:srgbClr val="000000"/>
                          </a:solidFill>
                          <a:effectLst/>
                          <a:latin typeface="Calibri Light"/>
                        </a:rPr>
                        <a:t>Akademik Personel sayısını artırılmasını sağlamak</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1" name="Tablo 10">
            <a:extLst>
              <a:ext uri="{FF2B5EF4-FFF2-40B4-BE49-F238E27FC236}">
                <a16:creationId xmlns:a16="http://schemas.microsoft.com/office/drawing/2014/main" id="{F1EA84E2-F854-407D-8A77-6573AEBB9ABB}"/>
              </a:ext>
            </a:extLst>
          </p:cNvPr>
          <p:cNvGraphicFramePr>
            <a:graphicFrameLocks noGrp="1"/>
          </p:cNvGraphicFramePr>
          <p:nvPr>
            <p:extLst>
              <p:ext uri="{D42A27DB-BD31-4B8C-83A1-F6EECF244321}">
                <p14:modId xmlns:p14="http://schemas.microsoft.com/office/powerpoint/2010/main" val="2588066324"/>
              </p:ext>
            </p:extLst>
          </p:nvPr>
        </p:nvGraphicFramePr>
        <p:xfrm>
          <a:off x="545122" y="3714584"/>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800" b="1" i="0" u="none" strike="noStrike" dirty="0">
                          <a:solidFill>
                            <a:srgbClr val="000000"/>
                          </a:solidFill>
                          <a:effectLst/>
                          <a:latin typeface="Calibri Light"/>
                        </a:rPr>
                        <a:t>Klinik uygulamalar için devlete ve YÖK' e bağlı sağlık kurumları ile  işbirliği kurmada yetersizlikler olması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01626"/>
                          </a:solidFill>
                        </a:rPr>
                        <a:t>27.12.2021</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01626"/>
                          </a:solidFill>
                        </a:rPr>
                        <a:t>Rektörlük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800" b="1" i="0" u="none" strike="noStrike" dirty="0">
                          <a:solidFill>
                            <a:srgbClr val="000000"/>
                          </a:solidFill>
                          <a:effectLst/>
                          <a:latin typeface="Calibri Light"/>
                        </a:rPr>
                        <a:t>Devlete ve YÖK' e bağlı sağlık kurumlarıyla </a:t>
                      </a:r>
                      <a:r>
                        <a:rPr lang="tr-TR" sz="1800" b="1" i="0" u="none" strike="noStrike" dirty="0" err="1">
                          <a:solidFill>
                            <a:srgbClr val="000000"/>
                          </a:solidFill>
                          <a:effectLst/>
                          <a:latin typeface="Calibri Light"/>
                        </a:rPr>
                        <a:t>protokoler</a:t>
                      </a:r>
                      <a:r>
                        <a:rPr lang="tr-TR" sz="1800" b="1" i="0" u="none" strike="noStrike" dirty="0">
                          <a:solidFill>
                            <a:srgbClr val="000000"/>
                          </a:solidFill>
                          <a:effectLst/>
                          <a:latin typeface="Calibri Light"/>
                        </a:rPr>
                        <a:t> yapılması</a:t>
                      </a:r>
                      <a:endParaRPr lang="tr-T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753254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SKORU YÜKSEK OLAN ve AKSİYON GEREKTİREN </a:t>
            </a:r>
            <a:r>
              <a:rPr kumimoji="0" lang="en-US"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RİS</a:t>
            </a: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KLER</a:t>
            </a:r>
            <a:endParaRPr kumimoji="0" lang="en-US"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2801" b="0" i="0" u="none" strike="noStrike" kern="1200" cap="none" spc="0" normalizeH="0" baseline="0" noProof="0">
              <a:ln>
                <a:noFill/>
              </a:ln>
              <a:solidFill>
                <a:srgbClr val="8AD0D5">
                  <a:tint val="75000"/>
                </a:srgbClr>
              </a:solidFill>
              <a:effectLst/>
              <a:uLnTx/>
              <a:uFillTx/>
              <a:latin typeface="Calibri" panose="020F0502020204030204"/>
              <a:ea typeface="+mn-ea"/>
              <a:cs typeface="+mn-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a:ln>
                <a:noFill/>
              </a:ln>
              <a:solidFill>
                <a:srgbClr val="8AD0D5"/>
              </a:solidFill>
              <a:effectLst/>
              <a:uLnTx/>
              <a:uFillTx/>
              <a:latin typeface="Calibri" panose="020F0502020204030204"/>
              <a:ea typeface="+mn-ea"/>
              <a:cs typeface="+mn-cs"/>
            </a:endParaRP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744590786"/>
              </p:ext>
            </p:extLst>
          </p:nvPr>
        </p:nvGraphicFramePr>
        <p:xfrm>
          <a:off x="545122" y="1801446"/>
          <a:ext cx="8203767" cy="3301132"/>
        </p:xfrm>
        <a:graphic>
          <a:graphicData uri="http://schemas.openxmlformats.org/drawingml/2006/table">
            <a:tbl>
              <a:tblPr firstRow="1" bandRow="1">
                <a:tableStyleId>{3B4B98B0-60AC-42C2-AFA5-B58CD77FA1E5}</a:tableStyleId>
              </a:tblPr>
              <a:tblGrid>
                <a:gridCol w="1828922">
                  <a:extLst>
                    <a:ext uri="{9D8B030D-6E8A-4147-A177-3AD203B41FA5}">
                      <a16:colId xmlns:a16="http://schemas.microsoft.com/office/drawing/2014/main" val="3521804200"/>
                    </a:ext>
                  </a:extLst>
                </a:gridCol>
                <a:gridCol w="6374845">
                  <a:extLst>
                    <a:ext uri="{9D8B030D-6E8A-4147-A177-3AD203B41FA5}">
                      <a16:colId xmlns:a16="http://schemas.microsoft.com/office/drawing/2014/main" val="2784112581"/>
                    </a:ext>
                  </a:extLst>
                </a:gridCol>
              </a:tblGrid>
              <a:tr h="187519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lvl="0" indent="0" algn="just" defTabSz="457207" rtl="0" eaLnBrk="1" fontAlgn="auto" latinLnBrk="0" hangingPunct="1">
                        <a:lnSpc>
                          <a:spcPct val="100000"/>
                        </a:lnSpc>
                        <a:spcBef>
                          <a:spcPts val="0"/>
                        </a:spcBef>
                        <a:spcAft>
                          <a:spcPts val="0"/>
                        </a:spcAft>
                        <a:buClrTx/>
                        <a:buSzTx/>
                        <a:buFontTx/>
                        <a:buNone/>
                        <a:tabLst/>
                        <a:defRPr/>
                      </a:pPr>
                      <a:r>
                        <a:rPr lang="tr-TR" sz="1800" b="1" i="0" u="none" strike="noStrike" dirty="0">
                          <a:solidFill>
                            <a:srgbClr val="000000"/>
                          </a:solidFill>
                          <a:effectLst/>
                          <a:latin typeface="+mn-lt"/>
                        </a:rPr>
                        <a:t>Ebelik bölümü alanında yetişmiş öğretim elamanı sayısının azlığı ve YÖK tarafından ebelik bölümünün öncelikli alan ilan edilmesi nedeniyle alanında yetişmiş öğretim elemanlarının devlet üniversitelerini tercihi nedeniyle yeterli öğretim elemanı kadrosunun oluşturulamama ihtimali</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47531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b="1" dirty="0">
                          <a:solidFill>
                            <a:srgbClr val="001626"/>
                          </a:solidFill>
                          <a:latin typeface="Calibri Light" panose="020F0302020204030204" pitchFamily="34" charset="0"/>
                          <a:cs typeface="Calibri Light" panose="020F0302020204030204" pitchFamily="34" charset="0"/>
                        </a:rPr>
                        <a:t>Katlanılması Zorunlu Risk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47531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01626"/>
                          </a:solidFill>
                        </a:rPr>
                        <a:t>Rektörlük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47531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b="1" i="0" u="none" strike="noStrike" dirty="0">
                        <a:solidFill>
                          <a:srgbClr val="000000"/>
                        </a:solidFill>
                        <a:effectLst/>
                        <a:latin typeface="Calibri Light"/>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623657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CFCA8AAD-D568-4170-BFAB-8BE57B4F2A4C}"/>
              </a:ext>
            </a:extLst>
          </p:cNvPr>
          <p:cNvSpPr txBox="1"/>
          <p:nvPr/>
        </p:nvSpPr>
        <p:spPr>
          <a:xfrm>
            <a:off x="7457480" y="2758254"/>
            <a:ext cx="146723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b="1" dirty="0">
                <a:solidFill>
                  <a:srgbClr val="001626"/>
                </a:solidFill>
              </a:rPr>
              <a:t>Oryantasyon memnuniyet </a:t>
            </a:r>
          </a:p>
          <a:p>
            <a:r>
              <a:rPr lang="tr-TR" b="1" dirty="0">
                <a:solidFill>
                  <a:srgbClr val="001626"/>
                </a:solidFill>
              </a:rPr>
              <a:t>oranı %91.58</a:t>
            </a:r>
          </a:p>
        </p:txBody>
      </p:sp>
      <p:graphicFrame>
        <p:nvGraphicFramePr>
          <p:cNvPr id="15" name="Grafik 14">
            <a:extLst>
              <a:ext uri="{FF2B5EF4-FFF2-40B4-BE49-F238E27FC236}">
                <a16:creationId xmlns:a16="http://schemas.microsoft.com/office/drawing/2014/main" id="{C9379667-500B-4531-871F-4CD75FD1B284}"/>
              </a:ext>
            </a:extLst>
          </p:cNvPr>
          <p:cNvGraphicFramePr>
            <a:graphicFrameLocks/>
          </p:cNvGraphicFramePr>
          <p:nvPr>
            <p:extLst>
              <p:ext uri="{D42A27DB-BD31-4B8C-83A1-F6EECF244321}">
                <p14:modId xmlns:p14="http://schemas.microsoft.com/office/powerpoint/2010/main" val="2695347874"/>
              </p:ext>
            </p:extLst>
          </p:nvPr>
        </p:nvGraphicFramePr>
        <p:xfrm>
          <a:off x="820765" y="1863404"/>
          <a:ext cx="6480720" cy="25406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İçerik Yer Tutucusu 4">
            <a:extLst>
              <a:ext uri="{FF2B5EF4-FFF2-40B4-BE49-F238E27FC236}">
                <a16:creationId xmlns:a16="http://schemas.microsoft.com/office/drawing/2014/main" id="{2C3741D5-A608-44AE-B632-EFE56CD9AFC6}"/>
              </a:ext>
            </a:extLst>
          </p:cNvPr>
          <p:cNvGraphicFramePr>
            <a:graphicFrameLocks/>
          </p:cNvGraphicFramePr>
          <p:nvPr>
            <p:extLst>
              <p:ext uri="{D42A27DB-BD31-4B8C-83A1-F6EECF244321}">
                <p14:modId xmlns:p14="http://schemas.microsoft.com/office/powerpoint/2010/main" val="392811021"/>
              </p:ext>
            </p:extLst>
          </p:nvPr>
        </p:nvGraphicFramePr>
        <p:xfrm>
          <a:off x="143507" y="4690967"/>
          <a:ext cx="8856985" cy="2145482"/>
        </p:xfrm>
        <a:graphic>
          <a:graphicData uri="http://schemas.openxmlformats.org/drawingml/2006/table">
            <a:tbl>
              <a:tblPr>
                <a:tableStyleId>{5C22544A-7EE6-4342-B048-85BDC9FD1C3A}</a:tableStyleId>
              </a:tblPr>
              <a:tblGrid>
                <a:gridCol w="1107656">
                  <a:extLst>
                    <a:ext uri="{9D8B030D-6E8A-4147-A177-3AD203B41FA5}">
                      <a16:colId xmlns:a16="http://schemas.microsoft.com/office/drawing/2014/main" val="20000"/>
                    </a:ext>
                  </a:extLst>
                </a:gridCol>
                <a:gridCol w="1252503">
                  <a:extLst>
                    <a:ext uri="{9D8B030D-6E8A-4147-A177-3AD203B41FA5}">
                      <a16:colId xmlns:a16="http://schemas.microsoft.com/office/drawing/2014/main" val="20001"/>
                    </a:ext>
                  </a:extLst>
                </a:gridCol>
                <a:gridCol w="1450603">
                  <a:extLst>
                    <a:ext uri="{9D8B030D-6E8A-4147-A177-3AD203B41FA5}">
                      <a16:colId xmlns:a16="http://schemas.microsoft.com/office/drawing/2014/main" val="20002"/>
                    </a:ext>
                  </a:extLst>
                </a:gridCol>
                <a:gridCol w="1516636">
                  <a:extLst>
                    <a:ext uri="{9D8B030D-6E8A-4147-A177-3AD203B41FA5}">
                      <a16:colId xmlns:a16="http://schemas.microsoft.com/office/drawing/2014/main" val="20003"/>
                    </a:ext>
                  </a:extLst>
                </a:gridCol>
                <a:gridCol w="1269543">
                  <a:extLst>
                    <a:ext uri="{9D8B030D-6E8A-4147-A177-3AD203B41FA5}">
                      <a16:colId xmlns:a16="http://schemas.microsoft.com/office/drawing/2014/main" val="20004"/>
                    </a:ext>
                  </a:extLst>
                </a:gridCol>
                <a:gridCol w="1192860">
                  <a:extLst>
                    <a:ext uri="{9D8B030D-6E8A-4147-A177-3AD203B41FA5}">
                      <a16:colId xmlns:a16="http://schemas.microsoft.com/office/drawing/2014/main" val="20005"/>
                    </a:ext>
                  </a:extLst>
                </a:gridCol>
                <a:gridCol w="1067184">
                  <a:extLst>
                    <a:ext uri="{9D8B030D-6E8A-4147-A177-3AD203B41FA5}">
                      <a16:colId xmlns:a16="http://schemas.microsoft.com/office/drawing/2014/main" val="20006"/>
                    </a:ext>
                  </a:extLst>
                </a:gridCol>
              </a:tblGrid>
              <a:tr h="89685">
                <a:tc gridSpan="7">
                  <a:txBody>
                    <a:bodyPr/>
                    <a:lstStyle/>
                    <a:p>
                      <a:pPr algn="ctr" fontAlgn="b"/>
                      <a:r>
                        <a:rPr lang="tr-TR" sz="1400" b="1" i="0" u="none" strike="noStrike" dirty="0">
                          <a:solidFill>
                            <a:srgbClr val="FF0000"/>
                          </a:solidFill>
                          <a:effectLst/>
                          <a:latin typeface="Arial"/>
                        </a:rPr>
                        <a:t>SORULAR</a:t>
                      </a:r>
                    </a:p>
                  </a:txBody>
                  <a:tcPr marL="5941" marR="5941" marT="5941" marB="0" anchor="b"/>
                </a:tc>
                <a:tc hMerge="1">
                  <a:txBody>
                    <a:bodyPr/>
                    <a:lstStyle/>
                    <a:p>
                      <a:pPr algn="l" fontAlgn="b"/>
                      <a:endParaRPr lang="en-US" sz="1400" b="0" i="0" u="none" strike="noStrike" dirty="0">
                        <a:solidFill>
                          <a:srgbClr val="000000"/>
                        </a:solidFill>
                        <a:effectLst/>
                        <a:latin typeface="Arial"/>
                      </a:endParaRPr>
                    </a:p>
                  </a:txBody>
                  <a:tcPr marL="5941" marR="5941" marT="5941" marB="0" anchor="b"/>
                </a:tc>
                <a:tc hMerge="1">
                  <a:txBody>
                    <a:bodyPr/>
                    <a:lstStyle/>
                    <a:p>
                      <a:pPr algn="l" fontAlgn="b"/>
                      <a:endParaRPr lang="tr-TR" sz="1400" b="0" i="0" u="none" strike="noStrike" dirty="0">
                        <a:solidFill>
                          <a:srgbClr val="000000"/>
                        </a:solidFill>
                        <a:effectLst/>
                        <a:latin typeface="Arial"/>
                      </a:endParaRPr>
                    </a:p>
                  </a:txBody>
                  <a:tcPr marL="5941" marR="5941" marT="5941" marB="0" anchor="b"/>
                </a:tc>
                <a:tc hMerge="1">
                  <a:txBody>
                    <a:bodyPr/>
                    <a:lstStyle/>
                    <a:p>
                      <a:pPr algn="l" fontAlgn="b"/>
                      <a:endParaRPr lang="tr-TR" sz="1400" b="0" i="0" u="none" strike="noStrike" dirty="0">
                        <a:solidFill>
                          <a:srgbClr val="000000"/>
                        </a:solidFill>
                        <a:effectLst/>
                        <a:latin typeface="Arial"/>
                      </a:endParaRPr>
                    </a:p>
                  </a:txBody>
                  <a:tcPr marL="5941" marR="5941" marT="5941" marB="0" anchor="b"/>
                </a:tc>
                <a:tc hMerge="1">
                  <a:txBody>
                    <a:bodyPr/>
                    <a:lstStyle/>
                    <a:p>
                      <a:pPr algn="l" fontAlgn="b"/>
                      <a:endParaRPr lang="en-US" sz="1400" b="0" i="0" u="none" strike="noStrike" dirty="0">
                        <a:solidFill>
                          <a:srgbClr val="000000"/>
                        </a:solidFill>
                        <a:effectLst/>
                        <a:latin typeface="Arial"/>
                      </a:endParaRPr>
                    </a:p>
                  </a:txBody>
                  <a:tcPr marL="5941" marR="5941" marT="5941" marB="0" anchor="b"/>
                </a:tc>
                <a:tc hMerge="1">
                  <a:txBody>
                    <a:bodyPr/>
                    <a:lstStyle/>
                    <a:p>
                      <a:pPr algn="l" fontAlgn="b"/>
                      <a:endParaRPr lang="en-US" sz="1400" b="0" i="0" u="none" strike="noStrike" dirty="0">
                        <a:solidFill>
                          <a:srgbClr val="000000"/>
                        </a:solidFill>
                        <a:effectLst/>
                        <a:latin typeface="Arial"/>
                      </a:endParaRPr>
                    </a:p>
                  </a:txBody>
                  <a:tcPr marL="5941" marR="5941" marT="5941" marB="0" anchor="b"/>
                </a:tc>
                <a:tc hMerge="1">
                  <a:txBody>
                    <a:bodyPr/>
                    <a:lstStyle/>
                    <a:p>
                      <a:pPr algn="l" fontAlgn="b"/>
                      <a:endParaRPr lang="en-US" sz="1400" b="0" i="0" u="none" strike="noStrike" dirty="0">
                        <a:solidFill>
                          <a:srgbClr val="000000"/>
                        </a:solidFill>
                        <a:effectLst/>
                        <a:latin typeface="Arial"/>
                      </a:endParaRPr>
                    </a:p>
                  </a:txBody>
                  <a:tcPr marL="5941" marR="5941" marT="5941" marB="0" anchor="b"/>
                </a:tc>
                <a:extLst>
                  <a:ext uri="{0D108BD9-81ED-4DB2-BD59-A6C34878D82A}">
                    <a16:rowId xmlns:a16="http://schemas.microsoft.com/office/drawing/2014/main" val="10000"/>
                  </a:ext>
                </a:extLst>
              </a:tr>
              <a:tr h="1352910">
                <a:tc>
                  <a:txBody>
                    <a:bodyPr/>
                    <a:lstStyle/>
                    <a:p>
                      <a:pPr marL="0" indent="0" algn="ctr" fontAlgn="b">
                        <a:buFontTx/>
                        <a:buNone/>
                      </a:pPr>
                      <a:r>
                        <a:rPr lang="tr-TR" sz="1400" u="none" strike="noStrike" dirty="0">
                          <a:solidFill>
                            <a:srgbClr val="001626"/>
                          </a:solidFill>
                          <a:effectLst/>
                        </a:rPr>
                        <a:t>1- </a:t>
                      </a:r>
                    </a:p>
                    <a:p>
                      <a:pPr marL="0" indent="0" algn="ctr" fontAlgn="b">
                        <a:buFontTx/>
                        <a:buNone/>
                      </a:pPr>
                      <a:r>
                        <a:rPr lang="tr-TR" sz="1400" u="none" strike="noStrike" dirty="0">
                          <a:solidFill>
                            <a:srgbClr val="001626"/>
                          </a:solidFill>
                          <a:effectLst/>
                        </a:rPr>
                        <a:t>Görsel sunum araçları / Visual </a:t>
                      </a:r>
                      <a:r>
                        <a:rPr lang="tr-TR" sz="1400" u="none" strike="noStrike" dirty="0" err="1">
                          <a:solidFill>
                            <a:srgbClr val="001626"/>
                          </a:solidFill>
                          <a:effectLst/>
                        </a:rPr>
                        <a:t>presentation</a:t>
                      </a:r>
                      <a:r>
                        <a:rPr lang="tr-TR" sz="1400" u="none" strike="noStrike" dirty="0">
                          <a:solidFill>
                            <a:srgbClr val="001626"/>
                          </a:solidFill>
                          <a:effectLst/>
                        </a:rPr>
                        <a:t> </a:t>
                      </a:r>
                      <a:r>
                        <a:rPr lang="tr-TR" sz="1400" u="none" strike="noStrike" dirty="0" err="1">
                          <a:solidFill>
                            <a:srgbClr val="001626"/>
                          </a:solidFill>
                          <a:effectLst/>
                        </a:rPr>
                        <a:t>tools</a:t>
                      </a:r>
                      <a:endParaRPr lang="tr-TR" sz="1400" u="none" strike="noStrike" dirty="0">
                        <a:solidFill>
                          <a:srgbClr val="001626"/>
                        </a:solidFill>
                        <a:effectLst/>
                      </a:endParaRPr>
                    </a:p>
                    <a:p>
                      <a:pPr marL="0" indent="0" algn="ctr" fontAlgn="b">
                        <a:buFontTx/>
                        <a:buNone/>
                      </a:pPr>
                      <a:endParaRPr lang="tr-TR" sz="1400" b="0" i="0" u="none" strike="noStrike" dirty="0">
                        <a:solidFill>
                          <a:srgbClr val="001626"/>
                        </a:solidFill>
                        <a:effectLst/>
                        <a:latin typeface="Arial"/>
                      </a:endParaRPr>
                    </a:p>
                    <a:p>
                      <a:pPr marL="0" indent="0" algn="ctr" fontAlgn="b">
                        <a:buFontTx/>
                        <a:buNone/>
                      </a:pPr>
                      <a:endParaRPr lang="tr-TR" sz="1400" b="0" i="0" u="none" strike="noStrike" dirty="0">
                        <a:solidFill>
                          <a:srgbClr val="001626"/>
                        </a:solidFill>
                        <a:effectLst/>
                        <a:latin typeface="Arial"/>
                      </a:endParaRPr>
                    </a:p>
                    <a:p>
                      <a:pPr marL="0" indent="0" algn="ctr" fontAlgn="b">
                        <a:buFontTx/>
                        <a:buNone/>
                      </a:pPr>
                      <a:endParaRPr lang="tr-TR" sz="1400" b="0" i="0" u="none" strike="noStrike" dirty="0">
                        <a:solidFill>
                          <a:srgbClr val="001626"/>
                        </a:solidFill>
                        <a:effectLst/>
                        <a:latin typeface="Arial"/>
                      </a:endParaRPr>
                    </a:p>
                  </a:txBody>
                  <a:tcPr marL="5941" marR="5941" marT="5941" marB="0" anchor="b"/>
                </a:tc>
                <a:tc>
                  <a:txBody>
                    <a:bodyPr/>
                    <a:lstStyle/>
                    <a:p>
                      <a:pPr marL="0" indent="0" algn="ctr" fontAlgn="b">
                        <a:buFontTx/>
                        <a:buNone/>
                      </a:pPr>
                      <a:r>
                        <a:rPr lang="en-US" sz="1400" u="none" strike="noStrike" dirty="0">
                          <a:solidFill>
                            <a:srgbClr val="001626"/>
                          </a:solidFill>
                          <a:effectLst/>
                        </a:rPr>
                        <a:t>2</a:t>
                      </a:r>
                      <a:r>
                        <a:rPr lang="tr-TR" sz="1400" u="none" strike="noStrike" dirty="0">
                          <a:solidFill>
                            <a:srgbClr val="001626"/>
                          </a:solidFill>
                          <a:effectLst/>
                        </a:rPr>
                        <a:t>-</a:t>
                      </a:r>
                      <a:r>
                        <a:rPr lang="en-US" sz="1400" u="none" strike="noStrike" dirty="0" err="1">
                          <a:solidFill>
                            <a:srgbClr val="001626"/>
                          </a:solidFill>
                          <a:effectLst/>
                        </a:rPr>
                        <a:t>Oryantasyonun</a:t>
                      </a:r>
                      <a:r>
                        <a:rPr lang="en-US" sz="1400" u="none" strike="noStrike" dirty="0">
                          <a:solidFill>
                            <a:srgbClr val="001626"/>
                          </a:solidFill>
                          <a:effectLst/>
                        </a:rPr>
                        <a:t> </a:t>
                      </a:r>
                      <a:r>
                        <a:rPr lang="en-US" sz="1400" u="none" strike="noStrike" dirty="0" err="1">
                          <a:solidFill>
                            <a:srgbClr val="001626"/>
                          </a:solidFill>
                          <a:effectLst/>
                        </a:rPr>
                        <a:t>toplam</a:t>
                      </a:r>
                      <a:r>
                        <a:rPr lang="en-US" sz="1400" u="none" strike="noStrike" dirty="0">
                          <a:solidFill>
                            <a:srgbClr val="001626"/>
                          </a:solidFill>
                          <a:effectLst/>
                        </a:rPr>
                        <a:t> </a:t>
                      </a:r>
                      <a:r>
                        <a:rPr lang="en-US" sz="1400" u="none" strike="noStrike" dirty="0" err="1">
                          <a:solidFill>
                            <a:srgbClr val="001626"/>
                          </a:solidFill>
                          <a:effectLst/>
                        </a:rPr>
                        <a:t>süresi</a:t>
                      </a:r>
                      <a:r>
                        <a:rPr lang="en-US" sz="1400" u="none" strike="noStrike" dirty="0">
                          <a:solidFill>
                            <a:srgbClr val="001626"/>
                          </a:solidFill>
                          <a:effectLst/>
                        </a:rPr>
                        <a:t> / The total duration of the orientation</a:t>
                      </a:r>
                      <a:endParaRPr lang="tr-TR" sz="1400" u="none" strike="noStrike" dirty="0">
                        <a:solidFill>
                          <a:srgbClr val="001626"/>
                        </a:solidFill>
                        <a:effectLst/>
                      </a:endParaRPr>
                    </a:p>
                    <a:p>
                      <a:pPr marL="0" indent="0" algn="ctr" fontAlgn="b">
                        <a:buFontTx/>
                        <a:buNone/>
                      </a:pPr>
                      <a:endParaRPr lang="tr-TR" sz="1400" u="none" strike="noStrike" dirty="0">
                        <a:solidFill>
                          <a:srgbClr val="001626"/>
                        </a:solidFill>
                        <a:effectLst/>
                      </a:endParaRPr>
                    </a:p>
                    <a:p>
                      <a:pPr marL="0" indent="0" algn="ctr" fontAlgn="b">
                        <a:buFontTx/>
                        <a:buNone/>
                      </a:pPr>
                      <a:endParaRPr lang="tr-TR" sz="1400" u="none" strike="noStrike" dirty="0">
                        <a:solidFill>
                          <a:srgbClr val="001626"/>
                        </a:solidFill>
                        <a:effectLst/>
                      </a:endParaRPr>
                    </a:p>
                    <a:p>
                      <a:pPr marL="0" indent="0" algn="ctr" fontAlgn="b">
                        <a:buFontTx/>
                        <a:buNone/>
                      </a:pPr>
                      <a:endParaRPr lang="en-US" sz="1400" b="0" i="0" u="none" strike="noStrike" dirty="0">
                        <a:solidFill>
                          <a:srgbClr val="001626"/>
                        </a:solidFill>
                        <a:effectLst/>
                        <a:latin typeface="Arial"/>
                      </a:endParaRPr>
                    </a:p>
                  </a:txBody>
                  <a:tcPr marL="5941" marR="5941" marT="5941" marB="0" anchor="b"/>
                </a:tc>
                <a:tc>
                  <a:txBody>
                    <a:bodyPr/>
                    <a:lstStyle/>
                    <a:p>
                      <a:pPr marL="0" indent="0" algn="ctr" fontAlgn="b">
                        <a:buFontTx/>
                        <a:buNone/>
                      </a:pPr>
                      <a:r>
                        <a:rPr lang="tr-TR" sz="1400" u="none" strike="noStrike" dirty="0">
                          <a:solidFill>
                            <a:srgbClr val="001626"/>
                          </a:solidFill>
                          <a:effectLst/>
                        </a:rPr>
                        <a:t>3-</a:t>
                      </a:r>
                    </a:p>
                    <a:p>
                      <a:pPr marL="0" indent="0" algn="ctr" fontAlgn="b">
                        <a:buFontTx/>
                        <a:buNone/>
                      </a:pPr>
                      <a:r>
                        <a:rPr lang="tr-TR" sz="1400" u="none" strike="noStrike" dirty="0">
                          <a:solidFill>
                            <a:srgbClr val="001626"/>
                          </a:solidFill>
                          <a:effectLst/>
                        </a:rPr>
                        <a:t>Oryantasyonun içeriğinin beklentilerinizi karşılama düzeyi / How </a:t>
                      </a:r>
                      <a:r>
                        <a:rPr lang="tr-TR" sz="1400" u="none" strike="noStrike" dirty="0" err="1">
                          <a:solidFill>
                            <a:srgbClr val="001626"/>
                          </a:solidFill>
                          <a:effectLst/>
                        </a:rPr>
                        <a:t>much</a:t>
                      </a:r>
                      <a:r>
                        <a:rPr lang="tr-TR" sz="1400" u="none" strike="noStrike" dirty="0">
                          <a:solidFill>
                            <a:srgbClr val="001626"/>
                          </a:solidFill>
                          <a:effectLst/>
                        </a:rPr>
                        <a:t> </a:t>
                      </a:r>
                      <a:r>
                        <a:rPr lang="tr-TR" sz="1400" u="none" strike="noStrike" dirty="0" err="1">
                          <a:solidFill>
                            <a:srgbClr val="001626"/>
                          </a:solidFill>
                          <a:effectLst/>
                        </a:rPr>
                        <a:t>the</a:t>
                      </a:r>
                      <a:r>
                        <a:rPr lang="tr-TR" sz="1400" u="none" strike="noStrike" dirty="0">
                          <a:solidFill>
                            <a:srgbClr val="001626"/>
                          </a:solidFill>
                          <a:effectLst/>
                        </a:rPr>
                        <a:t> </a:t>
                      </a:r>
                      <a:r>
                        <a:rPr lang="tr-TR" sz="1400" u="none" strike="noStrike" dirty="0" err="1">
                          <a:solidFill>
                            <a:srgbClr val="001626"/>
                          </a:solidFill>
                          <a:effectLst/>
                        </a:rPr>
                        <a:t>orientation</a:t>
                      </a:r>
                      <a:r>
                        <a:rPr lang="tr-TR" sz="1400" u="none" strike="noStrike" dirty="0">
                          <a:solidFill>
                            <a:srgbClr val="001626"/>
                          </a:solidFill>
                          <a:effectLst/>
                        </a:rPr>
                        <a:t> </a:t>
                      </a:r>
                      <a:r>
                        <a:rPr lang="tr-TR" sz="1400" u="none" strike="noStrike" dirty="0" err="1">
                          <a:solidFill>
                            <a:srgbClr val="001626"/>
                          </a:solidFill>
                          <a:effectLst/>
                        </a:rPr>
                        <a:t>content</a:t>
                      </a:r>
                      <a:r>
                        <a:rPr lang="tr-TR" sz="1400" u="none" strike="noStrike" dirty="0">
                          <a:solidFill>
                            <a:srgbClr val="001626"/>
                          </a:solidFill>
                          <a:effectLst/>
                        </a:rPr>
                        <a:t> </a:t>
                      </a:r>
                      <a:r>
                        <a:rPr lang="tr-TR" sz="1400" u="none" strike="noStrike" dirty="0" err="1">
                          <a:solidFill>
                            <a:srgbClr val="001626"/>
                          </a:solidFill>
                          <a:effectLst/>
                        </a:rPr>
                        <a:t>meets</a:t>
                      </a:r>
                      <a:r>
                        <a:rPr lang="tr-TR" sz="1400" u="none" strike="noStrike" dirty="0">
                          <a:solidFill>
                            <a:srgbClr val="001626"/>
                          </a:solidFill>
                          <a:effectLst/>
                        </a:rPr>
                        <a:t> </a:t>
                      </a:r>
                      <a:r>
                        <a:rPr lang="tr-TR" sz="1400" u="none" strike="noStrike" dirty="0" err="1">
                          <a:solidFill>
                            <a:srgbClr val="001626"/>
                          </a:solidFill>
                          <a:effectLst/>
                        </a:rPr>
                        <a:t>your</a:t>
                      </a:r>
                      <a:r>
                        <a:rPr lang="tr-TR" sz="1400" u="none" strike="noStrike" dirty="0">
                          <a:solidFill>
                            <a:srgbClr val="001626"/>
                          </a:solidFill>
                          <a:effectLst/>
                        </a:rPr>
                        <a:t> </a:t>
                      </a:r>
                      <a:r>
                        <a:rPr lang="tr-TR" sz="1400" u="none" strike="noStrike" dirty="0" err="1">
                          <a:solidFill>
                            <a:srgbClr val="001626"/>
                          </a:solidFill>
                          <a:effectLst/>
                        </a:rPr>
                        <a:t>expectations</a:t>
                      </a:r>
                      <a:endParaRPr lang="tr-TR" sz="1400" b="0" i="0" u="none" strike="noStrike" dirty="0">
                        <a:solidFill>
                          <a:srgbClr val="001626"/>
                        </a:solidFill>
                        <a:effectLst/>
                        <a:latin typeface="Arial"/>
                      </a:endParaRPr>
                    </a:p>
                  </a:txBody>
                  <a:tcPr marL="5941" marR="5941" marT="5941" marB="0" anchor="b"/>
                </a:tc>
                <a:tc>
                  <a:txBody>
                    <a:bodyPr/>
                    <a:lstStyle/>
                    <a:p>
                      <a:pPr marL="0" indent="0" algn="ctr" fontAlgn="b">
                        <a:buFontTx/>
                        <a:buNone/>
                      </a:pPr>
                      <a:r>
                        <a:rPr lang="tr-TR" sz="1400" u="none" strike="noStrike" dirty="0">
                          <a:solidFill>
                            <a:srgbClr val="001626"/>
                          </a:solidFill>
                          <a:effectLst/>
                        </a:rPr>
                        <a:t>4-</a:t>
                      </a:r>
                    </a:p>
                    <a:p>
                      <a:pPr marL="0" indent="0" algn="ctr" fontAlgn="b">
                        <a:buFontTx/>
                        <a:buNone/>
                      </a:pPr>
                      <a:r>
                        <a:rPr lang="tr-TR" sz="1400" u="none" strike="noStrike" dirty="0">
                          <a:solidFill>
                            <a:srgbClr val="001626"/>
                          </a:solidFill>
                          <a:effectLst/>
                        </a:rPr>
                        <a:t>Konuşmacıların konuları net ve anlaşılır açıklıkta ifade etme durumu / How </a:t>
                      </a:r>
                      <a:r>
                        <a:rPr lang="tr-TR" sz="1400" u="none" strike="noStrike" dirty="0" err="1">
                          <a:solidFill>
                            <a:srgbClr val="001626"/>
                          </a:solidFill>
                          <a:effectLst/>
                        </a:rPr>
                        <a:t>clearly</a:t>
                      </a:r>
                      <a:r>
                        <a:rPr lang="tr-TR" sz="1400" u="none" strike="noStrike" dirty="0">
                          <a:solidFill>
                            <a:srgbClr val="001626"/>
                          </a:solidFill>
                          <a:effectLst/>
                        </a:rPr>
                        <a:t> </a:t>
                      </a:r>
                      <a:r>
                        <a:rPr lang="tr-TR" sz="1400" u="none" strike="noStrike" dirty="0" err="1">
                          <a:solidFill>
                            <a:srgbClr val="001626"/>
                          </a:solidFill>
                          <a:effectLst/>
                        </a:rPr>
                        <a:t>and</a:t>
                      </a:r>
                      <a:r>
                        <a:rPr lang="tr-TR" sz="1400" u="none" strike="noStrike" dirty="0">
                          <a:solidFill>
                            <a:srgbClr val="001626"/>
                          </a:solidFill>
                          <a:effectLst/>
                        </a:rPr>
                        <a:t> </a:t>
                      </a:r>
                      <a:r>
                        <a:rPr lang="tr-TR" sz="1400" u="none" strike="noStrike" dirty="0" err="1">
                          <a:solidFill>
                            <a:srgbClr val="001626"/>
                          </a:solidFill>
                          <a:effectLst/>
                        </a:rPr>
                        <a:t>comprehensibly</a:t>
                      </a:r>
                      <a:r>
                        <a:rPr lang="tr-TR" sz="1400" u="none" strike="noStrike" dirty="0">
                          <a:solidFill>
                            <a:srgbClr val="001626"/>
                          </a:solidFill>
                          <a:effectLst/>
                        </a:rPr>
                        <a:t> </a:t>
                      </a:r>
                      <a:r>
                        <a:rPr lang="tr-TR" sz="1400" u="none" strike="noStrike" dirty="0" err="1">
                          <a:solidFill>
                            <a:srgbClr val="001626"/>
                          </a:solidFill>
                          <a:effectLst/>
                        </a:rPr>
                        <a:t>the</a:t>
                      </a:r>
                      <a:r>
                        <a:rPr lang="tr-TR" sz="1400" u="none" strike="noStrike" dirty="0">
                          <a:solidFill>
                            <a:srgbClr val="001626"/>
                          </a:solidFill>
                          <a:effectLst/>
                        </a:rPr>
                        <a:t> </a:t>
                      </a:r>
                      <a:r>
                        <a:rPr lang="tr-TR" sz="1400" u="none" strike="noStrike" dirty="0" err="1">
                          <a:solidFill>
                            <a:srgbClr val="001626"/>
                          </a:solidFill>
                          <a:effectLst/>
                        </a:rPr>
                        <a:t>speakers</a:t>
                      </a:r>
                      <a:r>
                        <a:rPr lang="tr-TR" sz="1400" u="none" strike="noStrike" dirty="0">
                          <a:solidFill>
                            <a:srgbClr val="001626"/>
                          </a:solidFill>
                          <a:effectLst/>
                        </a:rPr>
                        <a:t> </a:t>
                      </a:r>
                      <a:r>
                        <a:rPr lang="tr-TR" sz="1400" u="none" strike="noStrike" dirty="0" err="1">
                          <a:solidFill>
                            <a:srgbClr val="001626"/>
                          </a:solidFill>
                          <a:effectLst/>
                        </a:rPr>
                        <a:t>explains</a:t>
                      </a:r>
                      <a:r>
                        <a:rPr lang="tr-TR" sz="1400" u="none" strike="noStrike" dirty="0">
                          <a:solidFill>
                            <a:srgbClr val="001626"/>
                          </a:solidFill>
                          <a:effectLst/>
                        </a:rPr>
                        <a:t> </a:t>
                      </a:r>
                      <a:r>
                        <a:rPr lang="tr-TR" sz="1400" u="none" strike="noStrike" dirty="0" err="1">
                          <a:solidFill>
                            <a:srgbClr val="001626"/>
                          </a:solidFill>
                          <a:effectLst/>
                        </a:rPr>
                        <a:t>the</a:t>
                      </a:r>
                      <a:r>
                        <a:rPr lang="tr-TR" sz="1400" u="none" strike="noStrike" dirty="0">
                          <a:solidFill>
                            <a:srgbClr val="001626"/>
                          </a:solidFill>
                          <a:effectLst/>
                        </a:rPr>
                        <a:t> </a:t>
                      </a:r>
                      <a:r>
                        <a:rPr lang="tr-TR" sz="1400" u="none" strike="noStrike" dirty="0" err="1">
                          <a:solidFill>
                            <a:srgbClr val="001626"/>
                          </a:solidFill>
                          <a:effectLst/>
                        </a:rPr>
                        <a:t>topics</a:t>
                      </a:r>
                      <a:endParaRPr lang="tr-TR" sz="1400" b="0" i="0" u="none" strike="noStrike" dirty="0">
                        <a:solidFill>
                          <a:srgbClr val="001626"/>
                        </a:solidFill>
                        <a:effectLst/>
                        <a:latin typeface="Arial"/>
                      </a:endParaRPr>
                    </a:p>
                  </a:txBody>
                  <a:tcPr marL="5941" marR="5941" marT="5941" marB="0" anchor="b"/>
                </a:tc>
                <a:tc>
                  <a:txBody>
                    <a:bodyPr/>
                    <a:lstStyle/>
                    <a:p>
                      <a:pPr marL="0" indent="0" algn="ctr" fontAlgn="b">
                        <a:buFontTx/>
                        <a:buNone/>
                      </a:pPr>
                      <a:r>
                        <a:rPr lang="en-US" sz="1400" u="none" strike="noStrike" dirty="0">
                          <a:solidFill>
                            <a:srgbClr val="001626"/>
                          </a:solidFill>
                          <a:effectLst/>
                        </a:rPr>
                        <a:t>5-</a:t>
                      </a:r>
                      <a:endParaRPr lang="tr-TR" sz="1400" u="none" strike="noStrike" dirty="0">
                        <a:solidFill>
                          <a:srgbClr val="001626"/>
                        </a:solidFill>
                        <a:effectLst/>
                      </a:endParaRPr>
                    </a:p>
                    <a:p>
                      <a:pPr marL="0" indent="0" algn="ctr" fontAlgn="b">
                        <a:buFontTx/>
                        <a:buNone/>
                      </a:pPr>
                      <a:r>
                        <a:rPr lang="en-US" sz="1400" u="none" strike="noStrike" dirty="0" err="1">
                          <a:solidFill>
                            <a:srgbClr val="001626"/>
                          </a:solidFill>
                          <a:effectLst/>
                        </a:rPr>
                        <a:t>Oryantasyonun</a:t>
                      </a:r>
                      <a:r>
                        <a:rPr lang="en-US" sz="1400" u="none" strike="noStrike" dirty="0">
                          <a:solidFill>
                            <a:srgbClr val="001626"/>
                          </a:solidFill>
                          <a:effectLst/>
                        </a:rPr>
                        <a:t> </a:t>
                      </a:r>
                      <a:r>
                        <a:rPr lang="en-US" sz="1400" u="none" strike="noStrike" dirty="0" err="1">
                          <a:solidFill>
                            <a:srgbClr val="001626"/>
                          </a:solidFill>
                          <a:effectLst/>
                        </a:rPr>
                        <a:t>sunuş</a:t>
                      </a:r>
                      <a:r>
                        <a:rPr lang="en-US" sz="1400" u="none" strike="noStrike" dirty="0">
                          <a:solidFill>
                            <a:srgbClr val="001626"/>
                          </a:solidFill>
                          <a:effectLst/>
                        </a:rPr>
                        <a:t> </a:t>
                      </a:r>
                      <a:r>
                        <a:rPr lang="en-US" sz="1400" u="none" strike="noStrike" dirty="0" err="1">
                          <a:solidFill>
                            <a:srgbClr val="001626"/>
                          </a:solidFill>
                          <a:effectLst/>
                        </a:rPr>
                        <a:t>tekniği</a:t>
                      </a:r>
                      <a:r>
                        <a:rPr lang="en-US" sz="1400" u="none" strike="noStrike" dirty="0">
                          <a:solidFill>
                            <a:srgbClr val="001626"/>
                          </a:solidFill>
                          <a:effectLst/>
                        </a:rPr>
                        <a:t> / The presentation technique of the orientation</a:t>
                      </a:r>
                      <a:endParaRPr lang="tr-TR" sz="1400" u="none" strike="noStrike" dirty="0">
                        <a:solidFill>
                          <a:srgbClr val="001626"/>
                        </a:solidFill>
                        <a:effectLst/>
                      </a:endParaRPr>
                    </a:p>
                    <a:p>
                      <a:pPr marL="0" indent="0" algn="ctr" fontAlgn="b">
                        <a:buFontTx/>
                        <a:buNone/>
                      </a:pPr>
                      <a:endParaRPr lang="tr-TR" sz="1400" b="0" i="0" u="none" strike="noStrike" dirty="0">
                        <a:solidFill>
                          <a:srgbClr val="001626"/>
                        </a:solidFill>
                        <a:effectLst/>
                        <a:latin typeface="Arial"/>
                      </a:endParaRPr>
                    </a:p>
                    <a:p>
                      <a:pPr marL="0" indent="0" algn="ctr" fontAlgn="b">
                        <a:buFontTx/>
                        <a:buNone/>
                      </a:pPr>
                      <a:endParaRPr lang="tr-TR" sz="1400" b="0" i="0" u="none" strike="noStrike" dirty="0">
                        <a:solidFill>
                          <a:srgbClr val="001626"/>
                        </a:solidFill>
                        <a:effectLst/>
                        <a:latin typeface="Arial"/>
                      </a:endParaRPr>
                    </a:p>
                    <a:p>
                      <a:pPr marL="0" indent="0" algn="ctr" fontAlgn="b">
                        <a:buFontTx/>
                        <a:buNone/>
                      </a:pPr>
                      <a:endParaRPr lang="en-US" sz="1400" b="0" i="0" u="none" strike="noStrike" dirty="0">
                        <a:solidFill>
                          <a:srgbClr val="001626"/>
                        </a:solidFill>
                        <a:effectLst/>
                        <a:latin typeface="Arial"/>
                      </a:endParaRPr>
                    </a:p>
                  </a:txBody>
                  <a:tcPr marL="5941" marR="5941" marT="5941" marB="0" anchor="b"/>
                </a:tc>
                <a:tc>
                  <a:txBody>
                    <a:bodyPr/>
                    <a:lstStyle/>
                    <a:p>
                      <a:pPr marL="0" indent="0" algn="ctr" fontAlgn="b">
                        <a:buFontTx/>
                        <a:buNone/>
                      </a:pPr>
                      <a:r>
                        <a:rPr lang="en-US" sz="1400" u="none" strike="noStrike" dirty="0">
                          <a:solidFill>
                            <a:srgbClr val="001626"/>
                          </a:solidFill>
                          <a:effectLst/>
                        </a:rPr>
                        <a:t>6-Konuşmacıların </a:t>
                      </a:r>
                      <a:r>
                        <a:rPr lang="en-US" sz="1400" u="none" strike="noStrike" dirty="0" err="1">
                          <a:solidFill>
                            <a:srgbClr val="001626"/>
                          </a:solidFill>
                          <a:effectLst/>
                        </a:rPr>
                        <a:t>konuya</a:t>
                      </a:r>
                      <a:r>
                        <a:rPr lang="en-US" sz="1400" u="none" strike="noStrike" dirty="0">
                          <a:solidFill>
                            <a:srgbClr val="001626"/>
                          </a:solidFill>
                          <a:effectLst/>
                        </a:rPr>
                        <a:t> </a:t>
                      </a:r>
                      <a:r>
                        <a:rPr lang="en-US" sz="1400" u="none" strike="noStrike" dirty="0" err="1">
                          <a:solidFill>
                            <a:srgbClr val="001626"/>
                          </a:solidFill>
                          <a:effectLst/>
                        </a:rPr>
                        <a:t>hakimiyeti</a:t>
                      </a:r>
                      <a:r>
                        <a:rPr lang="en-US" sz="1400" u="none" strike="noStrike" dirty="0">
                          <a:solidFill>
                            <a:srgbClr val="001626"/>
                          </a:solidFill>
                          <a:effectLst/>
                        </a:rPr>
                        <a:t> / The speakers' command of the subject</a:t>
                      </a:r>
                      <a:endParaRPr lang="tr-TR" sz="1400" u="none" strike="noStrike" dirty="0">
                        <a:solidFill>
                          <a:srgbClr val="001626"/>
                        </a:solidFill>
                        <a:effectLst/>
                      </a:endParaRPr>
                    </a:p>
                    <a:p>
                      <a:pPr marL="0" indent="0" algn="ctr" fontAlgn="b">
                        <a:buFontTx/>
                        <a:buNone/>
                      </a:pPr>
                      <a:endParaRPr lang="tr-TR" sz="1400" b="0" i="0" u="none" strike="noStrike" dirty="0">
                        <a:solidFill>
                          <a:srgbClr val="001626"/>
                        </a:solidFill>
                        <a:effectLst/>
                        <a:latin typeface="Arial"/>
                      </a:endParaRPr>
                    </a:p>
                    <a:p>
                      <a:pPr marL="0" indent="0" algn="ctr" fontAlgn="b">
                        <a:buFontTx/>
                        <a:buNone/>
                      </a:pPr>
                      <a:endParaRPr lang="en-US" sz="1400" b="0" i="0" u="none" strike="noStrike" dirty="0">
                        <a:solidFill>
                          <a:srgbClr val="001626"/>
                        </a:solidFill>
                        <a:effectLst/>
                        <a:latin typeface="Arial"/>
                      </a:endParaRPr>
                    </a:p>
                  </a:txBody>
                  <a:tcPr marL="5941" marR="5941" marT="5941" marB="0" anchor="b"/>
                </a:tc>
                <a:tc>
                  <a:txBody>
                    <a:bodyPr/>
                    <a:lstStyle/>
                    <a:p>
                      <a:pPr marL="0" indent="0" algn="ctr" fontAlgn="b">
                        <a:buFontTx/>
                        <a:buNone/>
                      </a:pPr>
                      <a:r>
                        <a:rPr lang="en-US" sz="1400" u="none" strike="noStrike" dirty="0">
                          <a:solidFill>
                            <a:srgbClr val="001626"/>
                          </a:solidFill>
                          <a:effectLst/>
                        </a:rPr>
                        <a:t>7-Oryantasyon </a:t>
                      </a:r>
                      <a:r>
                        <a:rPr lang="en-US" sz="1400" u="none" strike="noStrike" dirty="0" err="1">
                          <a:solidFill>
                            <a:srgbClr val="001626"/>
                          </a:solidFill>
                          <a:effectLst/>
                        </a:rPr>
                        <a:t>salonu</a:t>
                      </a:r>
                      <a:r>
                        <a:rPr lang="en-US" sz="1400" u="none" strike="noStrike" dirty="0">
                          <a:solidFill>
                            <a:srgbClr val="001626"/>
                          </a:solidFill>
                          <a:effectLst/>
                        </a:rPr>
                        <a:t> / The orientation hall</a:t>
                      </a:r>
                      <a:endParaRPr lang="tr-TR" sz="1400" u="none" strike="noStrike" dirty="0">
                        <a:solidFill>
                          <a:srgbClr val="001626"/>
                        </a:solidFill>
                        <a:effectLst/>
                      </a:endParaRPr>
                    </a:p>
                    <a:p>
                      <a:pPr marL="0" indent="0" algn="ctr" fontAlgn="b">
                        <a:buFontTx/>
                        <a:buNone/>
                      </a:pPr>
                      <a:endParaRPr lang="tr-TR" sz="1400" b="0" i="0" u="none" strike="noStrike" dirty="0">
                        <a:solidFill>
                          <a:srgbClr val="001626"/>
                        </a:solidFill>
                        <a:effectLst/>
                        <a:latin typeface="Arial"/>
                      </a:endParaRPr>
                    </a:p>
                    <a:p>
                      <a:pPr marL="0" indent="0" algn="ctr" fontAlgn="b">
                        <a:buFontTx/>
                        <a:buNone/>
                      </a:pPr>
                      <a:endParaRPr lang="tr-TR" sz="1400" b="0" i="0" u="none" strike="noStrike" dirty="0">
                        <a:solidFill>
                          <a:srgbClr val="001626"/>
                        </a:solidFill>
                        <a:effectLst/>
                        <a:latin typeface="Arial"/>
                      </a:endParaRPr>
                    </a:p>
                    <a:p>
                      <a:pPr marL="0" indent="0" algn="ctr" fontAlgn="b">
                        <a:buFontTx/>
                        <a:buNone/>
                      </a:pPr>
                      <a:endParaRPr lang="tr-TR" sz="1400" b="0" i="0" u="none" strike="noStrike" dirty="0">
                        <a:solidFill>
                          <a:srgbClr val="001626"/>
                        </a:solidFill>
                        <a:effectLst/>
                        <a:latin typeface="Arial"/>
                      </a:endParaRPr>
                    </a:p>
                    <a:p>
                      <a:pPr marL="0" indent="0" algn="ctr" fontAlgn="b">
                        <a:buFontTx/>
                        <a:buNone/>
                      </a:pPr>
                      <a:endParaRPr lang="en-US" sz="1400" b="0" i="0" u="none" strike="noStrike" dirty="0">
                        <a:solidFill>
                          <a:srgbClr val="001626"/>
                        </a:solidFill>
                        <a:effectLst/>
                        <a:latin typeface="Arial"/>
                      </a:endParaRPr>
                    </a:p>
                  </a:txBody>
                  <a:tcPr marL="5941" marR="5941" marT="5941"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6670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CFCA8AAD-D568-4170-BFAB-8BE57B4F2A4C}"/>
              </a:ext>
            </a:extLst>
          </p:cNvPr>
          <p:cNvSpPr txBox="1"/>
          <p:nvPr/>
        </p:nvSpPr>
        <p:spPr>
          <a:xfrm>
            <a:off x="7457480" y="2758254"/>
            <a:ext cx="146723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b="1" dirty="0">
                <a:solidFill>
                  <a:srgbClr val="001626"/>
                </a:solidFill>
              </a:rPr>
              <a:t>Oryantasyon memnuniyet </a:t>
            </a:r>
          </a:p>
          <a:p>
            <a:r>
              <a:rPr lang="tr-TR" b="1" dirty="0">
                <a:solidFill>
                  <a:srgbClr val="001626"/>
                </a:solidFill>
              </a:rPr>
              <a:t>oranı %95.11</a:t>
            </a:r>
          </a:p>
        </p:txBody>
      </p:sp>
      <p:pic>
        <p:nvPicPr>
          <p:cNvPr id="7" name="Picture 2">
            <a:extLst>
              <a:ext uri="{FF2B5EF4-FFF2-40B4-BE49-F238E27FC236}">
                <a16:creationId xmlns:a16="http://schemas.microsoft.com/office/drawing/2014/main" id="{350CB634-F7F9-40BC-84D1-6FE83717E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19" y="1349262"/>
            <a:ext cx="5206405" cy="326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İçerik Yer Tutucusu 4">
            <a:extLst>
              <a:ext uri="{FF2B5EF4-FFF2-40B4-BE49-F238E27FC236}">
                <a16:creationId xmlns:a16="http://schemas.microsoft.com/office/drawing/2014/main" id="{030CCA68-48F3-4A95-91CD-0A224E124412}"/>
              </a:ext>
            </a:extLst>
          </p:cNvPr>
          <p:cNvGraphicFramePr>
            <a:graphicFrameLocks/>
          </p:cNvGraphicFramePr>
          <p:nvPr>
            <p:extLst>
              <p:ext uri="{D42A27DB-BD31-4B8C-83A1-F6EECF244321}">
                <p14:modId xmlns:p14="http://schemas.microsoft.com/office/powerpoint/2010/main" val="3392620161"/>
              </p:ext>
            </p:extLst>
          </p:nvPr>
        </p:nvGraphicFramePr>
        <p:xfrm>
          <a:off x="622474" y="4840335"/>
          <a:ext cx="8208912" cy="1697063"/>
        </p:xfrm>
        <a:graphic>
          <a:graphicData uri="http://schemas.openxmlformats.org/drawingml/2006/table">
            <a:tbl>
              <a:tblPr>
                <a:tableStyleId>{5C22544A-7EE6-4342-B048-85BDC9FD1C3A}</a:tableStyleId>
              </a:tblPr>
              <a:tblGrid>
                <a:gridCol w="1378313">
                  <a:extLst>
                    <a:ext uri="{9D8B030D-6E8A-4147-A177-3AD203B41FA5}">
                      <a16:colId xmlns:a16="http://schemas.microsoft.com/office/drawing/2014/main" val="20000"/>
                    </a:ext>
                  </a:extLst>
                </a:gridCol>
                <a:gridCol w="1558554">
                  <a:extLst>
                    <a:ext uri="{9D8B030D-6E8A-4147-A177-3AD203B41FA5}">
                      <a16:colId xmlns:a16="http://schemas.microsoft.com/office/drawing/2014/main" val="20001"/>
                    </a:ext>
                  </a:extLst>
                </a:gridCol>
                <a:gridCol w="1805060">
                  <a:extLst>
                    <a:ext uri="{9D8B030D-6E8A-4147-A177-3AD203B41FA5}">
                      <a16:colId xmlns:a16="http://schemas.microsoft.com/office/drawing/2014/main" val="20002"/>
                    </a:ext>
                  </a:extLst>
                </a:gridCol>
                <a:gridCol w="1887228">
                  <a:extLst>
                    <a:ext uri="{9D8B030D-6E8A-4147-A177-3AD203B41FA5}">
                      <a16:colId xmlns:a16="http://schemas.microsoft.com/office/drawing/2014/main" val="20003"/>
                    </a:ext>
                  </a:extLst>
                </a:gridCol>
                <a:gridCol w="1579757">
                  <a:extLst>
                    <a:ext uri="{9D8B030D-6E8A-4147-A177-3AD203B41FA5}">
                      <a16:colId xmlns:a16="http://schemas.microsoft.com/office/drawing/2014/main" val="20004"/>
                    </a:ext>
                  </a:extLst>
                </a:gridCol>
              </a:tblGrid>
              <a:tr h="344153">
                <a:tc gridSpan="5">
                  <a:txBody>
                    <a:bodyPr/>
                    <a:lstStyle/>
                    <a:p>
                      <a:pPr algn="ctr" fontAlgn="b"/>
                      <a:r>
                        <a:rPr lang="tr-TR" sz="1400" b="1" i="0" u="none" strike="noStrike" dirty="0">
                          <a:solidFill>
                            <a:srgbClr val="FF0000"/>
                          </a:solidFill>
                          <a:effectLst/>
                          <a:latin typeface="Arial"/>
                        </a:rPr>
                        <a:t>SORULAR</a:t>
                      </a:r>
                    </a:p>
                  </a:txBody>
                  <a:tcPr marL="5941" marR="5941" marT="5941" marB="0" anchor="b"/>
                </a:tc>
                <a:tc hMerge="1">
                  <a:txBody>
                    <a:bodyPr/>
                    <a:lstStyle/>
                    <a:p>
                      <a:pPr algn="l" fontAlgn="b"/>
                      <a:endParaRPr lang="en-US" sz="1400" b="0" i="0" u="none" strike="noStrike" dirty="0">
                        <a:solidFill>
                          <a:srgbClr val="000000"/>
                        </a:solidFill>
                        <a:effectLst/>
                        <a:latin typeface="Arial"/>
                      </a:endParaRPr>
                    </a:p>
                  </a:txBody>
                  <a:tcPr marL="5941" marR="5941" marT="5941" marB="0" anchor="b"/>
                </a:tc>
                <a:tc hMerge="1">
                  <a:txBody>
                    <a:bodyPr/>
                    <a:lstStyle/>
                    <a:p>
                      <a:pPr algn="l" fontAlgn="b"/>
                      <a:endParaRPr lang="tr-TR" sz="1400" b="0" i="0" u="none" strike="noStrike" dirty="0">
                        <a:solidFill>
                          <a:srgbClr val="000000"/>
                        </a:solidFill>
                        <a:effectLst/>
                        <a:latin typeface="Arial"/>
                      </a:endParaRPr>
                    </a:p>
                  </a:txBody>
                  <a:tcPr marL="5941" marR="5941" marT="5941" marB="0" anchor="b"/>
                </a:tc>
                <a:tc hMerge="1">
                  <a:txBody>
                    <a:bodyPr/>
                    <a:lstStyle/>
                    <a:p>
                      <a:pPr algn="l" fontAlgn="b"/>
                      <a:endParaRPr lang="tr-TR" sz="1400" b="0" i="0" u="none" strike="noStrike" dirty="0">
                        <a:solidFill>
                          <a:srgbClr val="000000"/>
                        </a:solidFill>
                        <a:effectLst/>
                        <a:latin typeface="Arial"/>
                      </a:endParaRPr>
                    </a:p>
                  </a:txBody>
                  <a:tcPr marL="5941" marR="5941" marT="5941" marB="0" anchor="b"/>
                </a:tc>
                <a:tc hMerge="1">
                  <a:txBody>
                    <a:bodyPr/>
                    <a:lstStyle/>
                    <a:p>
                      <a:pPr algn="l" fontAlgn="b"/>
                      <a:endParaRPr lang="en-US" sz="1400" b="0" i="0" u="none" strike="noStrike" dirty="0">
                        <a:solidFill>
                          <a:srgbClr val="000000"/>
                        </a:solidFill>
                        <a:effectLst/>
                        <a:latin typeface="Arial"/>
                      </a:endParaRPr>
                    </a:p>
                  </a:txBody>
                  <a:tcPr marL="5941" marR="5941" marT="5941" marB="0" anchor="b"/>
                </a:tc>
                <a:extLst>
                  <a:ext uri="{0D108BD9-81ED-4DB2-BD59-A6C34878D82A}">
                    <a16:rowId xmlns:a16="http://schemas.microsoft.com/office/drawing/2014/main" val="10000"/>
                  </a:ext>
                </a:extLst>
              </a:tr>
              <a:tr h="1352910">
                <a:tc>
                  <a:txBody>
                    <a:bodyPr/>
                    <a:lstStyle/>
                    <a:p>
                      <a:pPr algn="l" fontAlgn="b"/>
                      <a:r>
                        <a:rPr lang="en-US" sz="1200" b="0" i="0" u="none" strike="noStrike" dirty="0" err="1">
                          <a:solidFill>
                            <a:srgbClr val="000000"/>
                          </a:solidFill>
                          <a:effectLst/>
                          <a:latin typeface="Arial"/>
                        </a:rPr>
                        <a:t>Etkinlik</a:t>
                      </a:r>
                      <a:r>
                        <a:rPr lang="en-US" sz="1200" b="0" i="0" u="none" strike="noStrike" dirty="0">
                          <a:solidFill>
                            <a:srgbClr val="000000"/>
                          </a:solidFill>
                          <a:effectLst/>
                          <a:latin typeface="Arial"/>
                        </a:rPr>
                        <a:t> </a:t>
                      </a:r>
                      <a:r>
                        <a:rPr lang="en-US" sz="1200" b="0" i="0" u="none" strike="noStrike" dirty="0" err="1">
                          <a:solidFill>
                            <a:srgbClr val="000000"/>
                          </a:solidFill>
                          <a:effectLst/>
                          <a:latin typeface="Arial"/>
                        </a:rPr>
                        <a:t>yeri</a:t>
                      </a:r>
                      <a:r>
                        <a:rPr lang="en-US" sz="1200" b="0" i="0" u="none" strike="noStrike" dirty="0">
                          <a:solidFill>
                            <a:srgbClr val="000000"/>
                          </a:solidFill>
                          <a:effectLst/>
                          <a:latin typeface="Arial"/>
                        </a:rPr>
                        <a:t> </a:t>
                      </a:r>
                      <a:r>
                        <a:rPr lang="en-US" sz="1200" b="0" i="0" u="none" strike="noStrike" dirty="0" err="1">
                          <a:solidFill>
                            <a:srgbClr val="000000"/>
                          </a:solidFill>
                          <a:effectLst/>
                          <a:latin typeface="Arial"/>
                        </a:rPr>
                        <a:t>uygundu</a:t>
                      </a:r>
                      <a:r>
                        <a:rPr lang="en-US" sz="1200" b="0" i="0" u="none" strike="noStrike" dirty="0">
                          <a:solidFill>
                            <a:srgbClr val="000000"/>
                          </a:solidFill>
                          <a:effectLst/>
                          <a:latin typeface="Arial"/>
                        </a:rPr>
                        <a:t>. / The location of the event was convenient.</a:t>
                      </a:r>
                      <a:endParaRPr lang="tr-TR" sz="1200" b="0" i="0" u="none" strike="noStrike" dirty="0">
                        <a:solidFill>
                          <a:srgbClr val="000000"/>
                        </a:solidFill>
                        <a:effectLst/>
                        <a:latin typeface="Arial"/>
                      </a:endParaRPr>
                    </a:p>
                    <a:p>
                      <a:pPr algn="l" fontAlgn="b"/>
                      <a:endParaRPr lang="tr-TR" sz="1200" b="0" i="0" u="none" strike="noStrike" dirty="0">
                        <a:solidFill>
                          <a:srgbClr val="000000"/>
                        </a:solidFill>
                        <a:effectLst/>
                        <a:latin typeface="Arial"/>
                      </a:endParaRPr>
                    </a:p>
                    <a:p>
                      <a:pPr algn="l" fontAlgn="b"/>
                      <a:endParaRPr lang="tr-TR" sz="1200" b="0" i="0" u="none" strike="noStrike" dirty="0">
                        <a:solidFill>
                          <a:srgbClr val="000000"/>
                        </a:solidFill>
                        <a:effectLst/>
                        <a:latin typeface="Arial"/>
                      </a:endParaRPr>
                    </a:p>
                  </a:txBody>
                  <a:tcPr marL="9525" marR="9525" marT="9525" marB="0" anchor="b"/>
                </a:tc>
                <a:tc>
                  <a:txBody>
                    <a:bodyPr/>
                    <a:lstStyle/>
                    <a:p>
                      <a:pPr algn="l" fontAlgn="b"/>
                      <a:r>
                        <a:rPr lang="en-US" sz="1200" b="0" i="0" u="none" strike="noStrike" dirty="0" err="1">
                          <a:solidFill>
                            <a:srgbClr val="000000"/>
                          </a:solidFill>
                          <a:effectLst/>
                          <a:latin typeface="Arial"/>
                        </a:rPr>
                        <a:t>Etkinlik</a:t>
                      </a:r>
                      <a:r>
                        <a:rPr lang="en-US" sz="1200" b="0" i="0" u="none" strike="noStrike" dirty="0">
                          <a:solidFill>
                            <a:srgbClr val="000000"/>
                          </a:solidFill>
                          <a:effectLst/>
                          <a:latin typeface="Arial"/>
                        </a:rPr>
                        <a:t> </a:t>
                      </a:r>
                      <a:r>
                        <a:rPr lang="en-US" sz="1200" b="0" i="0" u="none" strike="noStrike" dirty="0" err="1">
                          <a:solidFill>
                            <a:srgbClr val="000000"/>
                          </a:solidFill>
                          <a:effectLst/>
                          <a:latin typeface="Arial"/>
                        </a:rPr>
                        <a:t>içeriği</a:t>
                      </a:r>
                      <a:r>
                        <a:rPr lang="en-US" sz="1200" b="0" i="0" u="none" strike="noStrike" dirty="0">
                          <a:solidFill>
                            <a:srgbClr val="000000"/>
                          </a:solidFill>
                          <a:effectLst/>
                          <a:latin typeface="Arial"/>
                        </a:rPr>
                        <a:t> </a:t>
                      </a:r>
                      <a:r>
                        <a:rPr lang="en-US" sz="1200" b="0" i="0" u="none" strike="noStrike" dirty="0" err="1">
                          <a:solidFill>
                            <a:srgbClr val="000000"/>
                          </a:solidFill>
                          <a:effectLst/>
                          <a:latin typeface="Arial"/>
                        </a:rPr>
                        <a:t>başarılı</a:t>
                      </a:r>
                      <a:r>
                        <a:rPr lang="en-US" sz="1200" b="0" i="0" u="none" strike="noStrike" dirty="0">
                          <a:solidFill>
                            <a:srgbClr val="000000"/>
                          </a:solidFill>
                          <a:effectLst/>
                          <a:latin typeface="Arial"/>
                        </a:rPr>
                        <a:t> </a:t>
                      </a:r>
                      <a:r>
                        <a:rPr lang="en-US" sz="1200" b="0" i="0" u="none" strike="noStrike" dirty="0" err="1">
                          <a:solidFill>
                            <a:srgbClr val="000000"/>
                          </a:solidFill>
                          <a:effectLst/>
                          <a:latin typeface="Arial"/>
                        </a:rPr>
                        <a:t>idi</a:t>
                      </a:r>
                      <a:r>
                        <a:rPr lang="en-US" sz="1200" b="0" i="0" u="none" strike="noStrike" dirty="0">
                          <a:solidFill>
                            <a:srgbClr val="000000"/>
                          </a:solidFill>
                          <a:effectLst/>
                          <a:latin typeface="Arial"/>
                        </a:rPr>
                        <a:t>. / The content of the event was adequate. </a:t>
                      </a:r>
                      <a:endParaRPr lang="tr-TR" sz="1200" b="0" i="0" u="none" strike="noStrike" dirty="0">
                        <a:solidFill>
                          <a:srgbClr val="000000"/>
                        </a:solidFill>
                        <a:effectLst/>
                        <a:latin typeface="Arial"/>
                      </a:endParaRPr>
                    </a:p>
                    <a:p>
                      <a:pPr algn="l" fontAlgn="b"/>
                      <a:endParaRPr lang="tr-TR" sz="1200" b="0" i="0" u="none" strike="noStrike" dirty="0">
                        <a:solidFill>
                          <a:srgbClr val="000000"/>
                        </a:solidFill>
                        <a:effectLst/>
                        <a:latin typeface="Arial"/>
                      </a:endParaRPr>
                    </a:p>
                    <a:p>
                      <a:pPr algn="l" fontAlgn="b"/>
                      <a:endParaRPr lang="tr-TR" sz="1200" b="0" i="0" u="none" strike="noStrike" dirty="0">
                        <a:solidFill>
                          <a:srgbClr val="000000"/>
                        </a:solidFill>
                        <a:effectLst/>
                        <a:latin typeface="Arial"/>
                      </a:endParaRPr>
                    </a:p>
                    <a:p>
                      <a:pPr algn="l" fontAlgn="b"/>
                      <a:endParaRPr lang="en-US" sz="1200" b="0" i="0" u="none" strike="noStrike" dirty="0">
                        <a:solidFill>
                          <a:srgbClr val="000000"/>
                        </a:solidFill>
                        <a:effectLst/>
                        <a:latin typeface="Arial"/>
                      </a:endParaRPr>
                    </a:p>
                  </a:txBody>
                  <a:tcPr marL="9525" marR="9525" marT="9525" marB="0" anchor="b"/>
                </a:tc>
                <a:tc>
                  <a:txBody>
                    <a:bodyPr/>
                    <a:lstStyle/>
                    <a:p>
                      <a:pPr algn="l" fontAlgn="b"/>
                      <a:r>
                        <a:rPr lang="en-US" sz="1200" b="0" i="0" u="none" strike="noStrike" dirty="0" err="1">
                          <a:solidFill>
                            <a:srgbClr val="000000"/>
                          </a:solidFill>
                          <a:effectLst/>
                          <a:latin typeface="Arial"/>
                        </a:rPr>
                        <a:t>Etkinlik</a:t>
                      </a:r>
                      <a:r>
                        <a:rPr lang="en-US" sz="1200" b="0" i="0" u="none" strike="noStrike" dirty="0">
                          <a:solidFill>
                            <a:srgbClr val="000000"/>
                          </a:solidFill>
                          <a:effectLst/>
                          <a:latin typeface="Arial"/>
                        </a:rPr>
                        <a:t> </a:t>
                      </a:r>
                      <a:r>
                        <a:rPr lang="en-US" sz="1200" b="0" i="0" u="none" strike="noStrike" dirty="0" err="1">
                          <a:solidFill>
                            <a:srgbClr val="000000"/>
                          </a:solidFill>
                          <a:effectLst/>
                          <a:latin typeface="Arial"/>
                        </a:rPr>
                        <a:t>saati</a:t>
                      </a:r>
                      <a:r>
                        <a:rPr lang="en-US" sz="1200" b="0" i="0" u="none" strike="noStrike" dirty="0">
                          <a:solidFill>
                            <a:srgbClr val="000000"/>
                          </a:solidFill>
                          <a:effectLst/>
                          <a:latin typeface="Arial"/>
                        </a:rPr>
                        <a:t> </a:t>
                      </a:r>
                      <a:r>
                        <a:rPr lang="en-US" sz="1200" b="0" i="0" u="none" strike="noStrike" dirty="0" err="1">
                          <a:solidFill>
                            <a:srgbClr val="000000"/>
                          </a:solidFill>
                          <a:effectLst/>
                          <a:latin typeface="Arial"/>
                        </a:rPr>
                        <a:t>uygundu</a:t>
                      </a:r>
                      <a:r>
                        <a:rPr lang="en-US" sz="1200" b="0" i="0" u="none" strike="noStrike" dirty="0">
                          <a:solidFill>
                            <a:srgbClr val="000000"/>
                          </a:solidFill>
                          <a:effectLst/>
                          <a:latin typeface="Arial"/>
                        </a:rPr>
                        <a:t>. / The time of the event was convenient.</a:t>
                      </a:r>
                      <a:endParaRPr lang="tr-TR" sz="1200" b="0" i="0" u="none" strike="noStrike" dirty="0">
                        <a:solidFill>
                          <a:srgbClr val="000000"/>
                        </a:solidFill>
                        <a:effectLst/>
                        <a:latin typeface="Arial"/>
                      </a:endParaRPr>
                    </a:p>
                    <a:p>
                      <a:pPr algn="l" fontAlgn="b"/>
                      <a:endParaRPr lang="tr-TR" sz="1200" b="0" i="0" u="none" strike="noStrike" dirty="0">
                        <a:solidFill>
                          <a:srgbClr val="000000"/>
                        </a:solidFill>
                        <a:effectLst/>
                        <a:latin typeface="Arial"/>
                      </a:endParaRPr>
                    </a:p>
                    <a:p>
                      <a:pPr algn="l" fontAlgn="b"/>
                      <a:endParaRPr lang="tr-TR" sz="1200" b="0" i="0" u="none" strike="noStrike" dirty="0">
                        <a:solidFill>
                          <a:srgbClr val="000000"/>
                        </a:solidFill>
                        <a:effectLst/>
                        <a:latin typeface="Arial"/>
                      </a:endParaRPr>
                    </a:p>
                    <a:p>
                      <a:pPr algn="l" fontAlgn="b"/>
                      <a:endParaRPr lang="tr-TR" sz="1200" b="0" i="0" u="none" strike="noStrike" dirty="0">
                        <a:solidFill>
                          <a:srgbClr val="000000"/>
                        </a:solidFill>
                        <a:effectLst/>
                        <a:latin typeface="Arial"/>
                      </a:endParaRPr>
                    </a:p>
                    <a:p>
                      <a:pPr algn="l" fontAlgn="b"/>
                      <a:endParaRPr lang="tr-TR" sz="1200" b="0" i="0" u="none" strike="noStrike" dirty="0">
                        <a:solidFill>
                          <a:srgbClr val="000000"/>
                        </a:solidFill>
                        <a:effectLst/>
                        <a:latin typeface="Arial"/>
                      </a:endParaRPr>
                    </a:p>
                  </a:txBody>
                  <a:tcPr marL="9525" marR="9525" marT="9525" marB="0" anchor="b"/>
                </a:tc>
                <a:tc>
                  <a:txBody>
                    <a:bodyPr/>
                    <a:lstStyle/>
                    <a:p>
                      <a:pPr algn="l" fontAlgn="b"/>
                      <a:r>
                        <a:rPr lang="en-US" sz="1200" b="0" i="0" u="none" strike="noStrike" dirty="0" err="1">
                          <a:solidFill>
                            <a:srgbClr val="000000"/>
                          </a:solidFill>
                          <a:effectLst/>
                          <a:latin typeface="Arial"/>
                        </a:rPr>
                        <a:t>Etkinlikten</a:t>
                      </a:r>
                      <a:r>
                        <a:rPr lang="en-US" sz="1200" b="0" i="0" u="none" strike="noStrike" dirty="0">
                          <a:solidFill>
                            <a:srgbClr val="000000"/>
                          </a:solidFill>
                          <a:effectLst/>
                          <a:latin typeface="Arial"/>
                        </a:rPr>
                        <a:t> </a:t>
                      </a:r>
                      <a:r>
                        <a:rPr lang="en-US" sz="1200" b="0" i="0" u="none" strike="noStrike" dirty="0" err="1">
                          <a:solidFill>
                            <a:srgbClr val="000000"/>
                          </a:solidFill>
                          <a:effectLst/>
                          <a:latin typeface="Arial"/>
                        </a:rPr>
                        <a:t>memnun</a:t>
                      </a:r>
                      <a:r>
                        <a:rPr lang="en-US" sz="1200" b="0" i="0" u="none" strike="noStrike" dirty="0">
                          <a:solidFill>
                            <a:srgbClr val="000000"/>
                          </a:solidFill>
                          <a:effectLst/>
                          <a:latin typeface="Arial"/>
                        </a:rPr>
                        <a:t> </a:t>
                      </a:r>
                      <a:r>
                        <a:rPr lang="en-US" sz="1200" b="0" i="0" u="none" strike="noStrike" dirty="0" err="1">
                          <a:solidFill>
                            <a:srgbClr val="000000"/>
                          </a:solidFill>
                          <a:effectLst/>
                          <a:latin typeface="Arial"/>
                        </a:rPr>
                        <a:t>kaldım</a:t>
                      </a:r>
                      <a:r>
                        <a:rPr lang="en-US" sz="1200" b="0" i="0" u="none" strike="noStrike" dirty="0">
                          <a:solidFill>
                            <a:srgbClr val="000000"/>
                          </a:solidFill>
                          <a:effectLst/>
                          <a:latin typeface="Arial"/>
                        </a:rPr>
                        <a:t>. / I am satisfied with the event. </a:t>
                      </a:r>
                      <a:endParaRPr lang="tr-TR" sz="1200" b="0" i="0" u="none" strike="noStrike" dirty="0">
                        <a:solidFill>
                          <a:srgbClr val="000000"/>
                        </a:solidFill>
                        <a:effectLst/>
                        <a:latin typeface="Arial"/>
                      </a:endParaRPr>
                    </a:p>
                    <a:p>
                      <a:pPr algn="l" fontAlgn="b"/>
                      <a:endParaRPr lang="tr-TR" sz="1200" b="0" i="0" u="none" strike="noStrike" dirty="0">
                        <a:solidFill>
                          <a:srgbClr val="000000"/>
                        </a:solidFill>
                        <a:effectLst/>
                        <a:latin typeface="Arial"/>
                      </a:endParaRPr>
                    </a:p>
                    <a:p>
                      <a:pPr algn="l" fontAlgn="b"/>
                      <a:endParaRPr lang="tr-TR" sz="1200" b="0" i="0" u="none" strike="noStrike" dirty="0">
                        <a:solidFill>
                          <a:srgbClr val="000000"/>
                        </a:solidFill>
                        <a:effectLst/>
                        <a:latin typeface="Arial"/>
                      </a:endParaRPr>
                    </a:p>
                    <a:p>
                      <a:pPr algn="l" fontAlgn="b"/>
                      <a:endParaRPr lang="tr-TR" sz="1200" b="0" i="0" u="none" strike="noStrike" dirty="0">
                        <a:solidFill>
                          <a:srgbClr val="000000"/>
                        </a:solidFill>
                        <a:effectLst/>
                        <a:latin typeface="Arial"/>
                      </a:endParaRPr>
                    </a:p>
                    <a:p>
                      <a:pPr algn="l" fontAlgn="b"/>
                      <a:endParaRPr lang="en-US" sz="1200" b="0" i="0" u="none" strike="noStrike" dirty="0">
                        <a:solidFill>
                          <a:srgbClr val="000000"/>
                        </a:solidFill>
                        <a:effectLst/>
                        <a:latin typeface="Arial"/>
                      </a:endParaRPr>
                    </a:p>
                  </a:txBody>
                  <a:tcPr marL="9525" marR="9525" marT="9525" marB="0" anchor="b"/>
                </a:tc>
                <a:tc>
                  <a:txBody>
                    <a:bodyPr/>
                    <a:lstStyle/>
                    <a:p>
                      <a:pPr algn="l" fontAlgn="b"/>
                      <a:r>
                        <a:rPr lang="en-US" sz="1200" b="0" i="0" u="none" strike="noStrike" dirty="0">
                          <a:solidFill>
                            <a:srgbClr val="000000"/>
                          </a:solidFill>
                          <a:effectLst/>
                          <a:latin typeface="Arial"/>
                        </a:rPr>
                        <a:t>Bu </a:t>
                      </a:r>
                      <a:r>
                        <a:rPr lang="en-US" sz="1200" b="0" i="0" u="none" strike="noStrike" dirty="0" err="1">
                          <a:solidFill>
                            <a:srgbClr val="000000"/>
                          </a:solidFill>
                          <a:effectLst/>
                          <a:latin typeface="Arial"/>
                        </a:rPr>
                        <a:t>tür</a:t>
                      </a:r>
                      <a:r>
                        <a:rPr lang="en-US" sz="1200" b="0" i="0" u="none" strike="noStrike" dirty="0">
                          <a:solidFill>
                            <a:srgbClr val="000000"/>
                          </a:solidFill>
                          <a:effectLst/>
                          <a:latin typeface="Arial"/>
                        </a:rPr>
                        <a:t> </a:t>
                      </a:r>
                      <a:r>
                        <a:rPr lang="en-US" sz="1200" b="0" i="0" u="none" strike="noStrike" dirty="0" err="1">
                          <a:solidFill>
                            <a:srgbClr val="000000"/>
                          </a:solidFill>
                          <a:effectLst/>
                          <a:latin typeface="Arial"/>
                        </a:rPr>
                        <a:t>etkinliklere</a:t>
                      </a:r>
                      <a:r>
                        <a:rPr lang="en-US" sz="1200" b="0" i="0" u="none" strike="noStrike" dirty="0">
                          <a:solidFill>
                            <a:srgbClr val="000000"/>
                          </a:solidFill>
                          <a:effectLst/>
                          <a:latin typeface="Arial"/>
                        </a:rPr>
                        <a:t> her zaman </a:t>
                      </a:r>
                      <a:r>
                        <a:rPr lang="en-US" sz="1200" b="0" i="0" u="none" strike="noStrike" dirty="0" err="1">
                          <a:solidFill>
                            <a:srgbClr val="000000"/>
                          </a:solidFill>
                          <a:effectLst/>
                          <a:latin typeface="Arial"/>
                        </a:rPr>
                        <a:t>katılmayı</a:t>
                      </a:r>
                      <a:r>
                        <a:rPr lang="en-US" sz="1200" b="0" i="0" u="none" strike="noStrike" dirty="0">
                          <a:solidFill>
                            <a:srgbClr val="000000"/>
                          </a:solidFill>
                          <a:effectLst/>
                          <a:latin typeface="Arial"/>
                        </a:rPr>
                        <a:t> </a:t>
                      </a:r>
                      <a:r>
                        <a:rPr lang="en-US" sz="1200" b="0" i="0" u="none" strike="noStrike" dirty="0" err="1">
                          <a:solidFill>
                            <a:srgbClr val="000000"/>
                          </a:solidFill>
                          <a:effectLst/>
                          <a:latin typeface="Arial"/>
                        </a:rPr>
                        <a:t>isterim</a:t>
                      </a:r>
                      <a:r>
                        <a:rPr lang="en-US" sz="1200" b="0" i="0" u="none" strike="noStrike" dirty="0">
                          <a:solidFill>
                            <a:srgbClr val="000000"/>
                          </a:solidFill>
                          <a:effectLst/>
                          <a:latin typeface="Arial"/>
                        </a:rPr>
                        <a:t>. / I would like to participate in these kinds of events in the future.</a:t>
                      </a:r>
                      <a:endParaRPr lang="tr-TR" sz="1200" b="0" i="0" u="none" strike="noStrike" dirty="0">
                        <a:solidFill>
                          <a:srgbClr val="000000"/>
                        </a:solidFill>
                        <a:effectLst/>
                        <a:latin typeface="Arial"/>
                      </a:endParaRPr>
                    </a:p>
                    <a:p>
                      <a:pPr algn="l" fontAlgn="b"/>
                      <a:endParaRPr lang="en-US" sz="12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53132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PAYDAŞ GERİBİLDİRİMLERİ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(ANKET ANALİZLERİ)</a:t>
            </a:r>
            <a:endParaRPr kumimoji="0" lang="en-US" sz="2800" b="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B5FD65F3-C7DE-4600-8887-4B5B23190E55}"/>
              </a:ext>
            </a:extLst>
          </p:cNvPr>
          <p:cNvSpPr txBox="1"/>
          <p:nvPr/>
        </p:nvSpPr>
        <p:spPr>
          <a:xfrm>
            <a:off x="411749" y="1688240"/>
            <a:ext cx="41945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1626"/>
                </a:solidFill>
                <a:effectLst/>
                <a:uLnTx/>
                <a:uFillTx/>
                <a:latin typeface="Calibri" panose="020F0502020204030204"/>
                <a:ea typeface="+mn-ea"/>
                <a:cs typeface="+mn-cs"/>
              </a:rPr>
              <a:t>1- 2021-2022 Güz Ders Memnuniyet Oranı</a:t>
            </a:r>
          </a:p>
        </p:txBody>
      </p:sp>
      <p:graphicFrame>
        <p:nvGraphicFramePr>
          <p:cNvPr id="12" name="Tablo 11"/>
          <p:cNvGraphicFramePr>
            <a:graphicFrameLocks noGrp="1"/>
          </p:cNvGraphicFramePr>
          <p:nvPr>
            <p:extLst>
              <p:ext uri="{D42A27DB-BD31-4B8C-83A1-F6EECF244321}">
                <p14:modId xmlns:p14="http://schemas.microsoft.com/office/powerpoint/2010/main" val="157248835"/>
              </p:ext>
            </p:extLst>
          </p:nvPr>
        </p:nvGraphicFramePr>
        <p:xfrm>
          <a:off x="1524000" y="2363164"/>
          <a:ext cx="6022206" cy="3363871"/>
        </p:xfrm>
        <a:graphic>
          <a:graphicData uri="http://schemas.openxmlformats.org/drawingml/2006/table">
            <a:tbl>
              <a:tblPr firstRow="1" bandRow="1">
                <a:tableStyleId>{5C22544A-7EE6-4342-B048-85BDC9FD1C3A}</a:tableStyleId>
              </a:tblPr>
              <a:tblGrid>
                <a:gridCol w="3011103">
                  <a:extLst>
                    <a:ext uri="{9D8B030D-6E8A-4147-A177-3AD203B41FA5}">
                      <a16:colId xmlns:a16="http://schemas.microsoft.com/office/drawing/2014/main" val="2519917611"/>
                    </a:ext>
                  </a:extLst>
                </a:gridCol>
                <a:gridCol w="3011103">
                  <a:extLst>
                    <a:ext uri="{9D8B030D-6E8A-4147-A177-3AD203B41FA5}">
                      <a16:colId xmlns:a16="http://schemas.microsoft.com/office/drawing/2014/main" val="31760683"/>
                    </a:ext>
                  </a:extLst>
                </a:gridCol>
              </a:tblGrid>
              <a:tr h="424910">
                <a:tc>
                  <a:txBody>
                    <a:bodyPr/>
                    <a:lstStyle/>
                    <a:p>
                      <a:pPr algn="ctr"/>
                      <a:r>
                        <a:rPr lang="tr-TR" dirty="0" smtClean="0"/>
                        <a:t>DERSİN</a:t>
                      </a:r>
                      <a:r>
                        <a:rPr lang="tr-TR" baseline="0" dirty="0" smtClean="0"/>
                        <a:t> KODU</a:t>
                      </a:r>
                      <a:endParaRPr lang="tr-TR" dirty="0"/>
                    </a:p>
                  </a:txBody>
                  <a:tcPr/>
                </a:tc>
                <a:tc>
                  <a:txBody>
                    <a:bodyPr/>
                    <a:lstStyle/>
                    <a:p>
                      <a:pPr algn="ctr"/>
                      <a:r>
                        <a:rPr lang="tr-TR" dirty="0" smtClean="0"/>
                        <a:t>ANKET</a:t>
                      </a:r>
                      <a:r>
                        <a:rPr lang="tr-TR" baseline="0" dirty="0" smtClean="0"/>
                        <a:t> SONUCU</a:t>
                      </a:r>
                      <a:endParaRPr lang="tr-TR" dirty="0"/>
                    </a:p>
                  </a:txBody>
                  <a:tcPr/>
                </a:tc>
                <a:extLst>
                  <a:ext uri="{0D108BD9-81ED-4DB2-BD59-A6C34878D82A}">
                    <a16:rowId xmlns:a16="http://schemas.microsoft.com/office/drawing/2014/main" val="772571072"/>
                  </a:ext>
                </a:extLst>
              </a:tr>
              <a:tr h="413107">
                <a:tc>
                  <a:txBody>
                    <a:bodyPr/>
                    <a:lstStyle/>
                    <a:p>
                      <a:pPr algn="ctr" fontAlgn="t"/>
                      <a:r>
                        <a:rPr lang="tr-TR" sz="2000" b="0" i="0" u="none" strike="noStrike" dirty="0">
                          <a:solidFill>
                            <a:srgbClr val="001626"/>
                          </a:solidFill>
                          <a:effectLst/>
                          <a:latin typeface="+mn-lt"/>
                        </a:rPr>
                        <a:t>EBE 101</a:t>
                      </a:r>
                    </a:p>
                  </a:txBody>
                  <a:tcPr marL="25400" marR="25400" marT="25400" marB="25400"/>
                </a:tc>
                <a:tc>
                  <a:txBody>
                    <a:bodyPr/>
                    <a:lstStyle/>
                    <a:p>
                      <a:pPr algn="ctr" fontAlgn="t"/>
                      <a:r>
                        <a:rPr lang="tr-TR" sz="2000" b="0" i="0" u="none" strike="noStrike">
                          <a:solidFill>
                            <a:srgbClr val="001626"/>
                          </a:solidFill>
                          <a:effectLst/>
                          <a:latin typeface="+mn-lt"/>
                        </a:rPr>
                        <a:t>90.45</a:t>
                      </a:r>
                    </a:p>
                  </a:txBody>
                  <a:tcPr marL="25400" marR="25400" marT="25400" marB="25400"/>
                </a:tc>
                <a:extLst>
                  <a:ext uri="{0D108BD9-81ED-4DB2-BD59-A6C34878D82A}">
                    <a16:rowId xmlns:a16="http://schemas.microsoft.com/office/drawing/2014/main" val="2917117564"/>
                  </a:ext>
                </a:extLst>
              </a:tr>
              <a:tr h="413107">
                <a:tc>
                  <a:txBody>
                    <a:bodyPr/>
                    <a:lstStyle/>
                    <a:p>
                      <a:pPr algn="ctr" fontAlgn="t"/>
                      <a:r>
                        <a:rPr lang="tr-TR" sz="2000" b="0" i="0" u="none" strike="noStrike">
                          <a:solidFill>
                            <a:srgbClr val="001626"/>
                          </a:solidFill>
                          <a:effectLst/>
                          <a:latin typeface="+mn-lt"/>
                        </a:rPr>
                        <a:t>EBE 103</a:t>
                      </a:r>
                    </a:p>
                  </a:txBody>
                  <a:tcPr marL="25400" marR="25400" marT="25400" marB="25400"/>
                </a:tc>
                <a:tc>
                  <a:txBody>
                    <a:bodyPr/>
                    <a:lstStyle/>
                    <a:p>
                      <a:pPr algn="ctr" fontAlgn="t"/>
                      <a:r>
                        <a:rPr lang="tr-TR" sz="2000" b="0" i="0" u="none" strike="noStrike">
                          <a:solidFill>
                            <a:srgbClr val="001626"/>
                          </a:solidFill>
                          <a:effectLst/>
                          <a:latin typeface="+mn-lt"/>
                        </a:rPr>
                        <a:t>92.08</a:t>
                      </a:r>
                    </a:p>
                  </a:txBody>
                  <a:tcPr marL="25400" marR="25400" marT="25400" marB="25400"/>
                </a:tc>
                <a:extLst>
                  <a:ext uri="{0D108BD9-81ED-4DB2-BD59-A6C34878D82A}">
                    <a16:rowId xmlns:a16="http://schemas.microsoft.com/office/drawing/2014/main" val="467031941"/>
                  </a:ext>
                </a:extLst>
              </a:tr>
              <a:tr h="413107">
                <a:tc>
                  <a:txBody>
                    <a:bodyPr/>
                    <a:lstStyle/>
                    <a:p>
                      <a:pPr algn="ctr" fontAlgn="t"/>
                      <a:r>
                        <a:rPr lang="tr-TR" sz="2000" b="0" i="0" u="none" strike="noStrike">
                          <a:solidFill>
                            <a:srgbClr val="001626"/>
                          </a:solidFill>
                          <a:effectLst/>
                          <a:latin typeface="+mn-lt"/>
                        </a:rPr>
                        <a:t>EBE 105</a:t>
                      </a:r>
                    </a:p>
                  </a:txBody>
                  <a:tcPr marL="25400" marR="25400" marT="25400" marB="25400"/>
                </a:tc>
                <a:tc>
                  <a:txBody>
                    <a:bodyPr/>
                    <a:lstStyle/>
                    <a:p>
                      <a:pPr algn="ctr" fontAlgn="t"/>
                      <a:r>
                        <a:rPr lang="tr-TR" sz="2000" b="0" i="0" u="none" strike="noStrike">
                          <a:solidFill>
                            <a:srgbClr val="001626"/>
                          </a:solidFill>
                          <a:effectLst/>
                          <a:latin typeface="+mn-lt"/>
                        </a:rPr>
                        <a:t>92.08</a:t>
                      </a:r>
                    </a:p>
                  </a:txBody>
                  <a:tcPr marL="25400" marR="25400" marT="25400" marB="25400"/>
                </a:tc>
                <a:extLst>
                  <a:ext uri="{0D108BD9-81ED-4DB2-BD59-A6C34878D82A}">
                    <a16:rowId xmlns:a16="http://schemas.microsoft.com/office/drawing/2014/main" val="4192358097"/>
                  </a:ext>
                </a:extLst>
              </a:tr>
              <a:tr h="413107">
                <a:tc>
                  <a:txBody>
                    <a:bodyPr/>
                    <a:lstStyle/>
                    <a:p>
                      <a:pPr algn="ctr" fontAlgn="t"/>
                      <a:r>
                        <a:rPr lang="tr-TR" sz="2000" b="0" i="0" u="none" strike="noStrike">
                          <a:solidFill>
                            <a:srgbClr val="001626"/>
                          </a:solidFill>
                          <a:effectLst/>
                          <a:latin typeface="+mn-lt"/>
                        </a:rPr>
                        <a:t>EBE 107</a:t>
                      </a:r>
                    </a:p>
                  </a:txBody>
                  <a:tcPr marL="25400" marR="25400" marT="25400" marB="25400"/>
                </a:tc>
                <a:tc>
                  <a:txBody>
                    <a:bodyPr/>
                    <a:lstStyle/>
                    <a:p>
                      <a:pPr algn="ctr" fontAlgn="t"/>
                      <a:r>
                        <a:rPr lang="tr-TR" sz="2000" b="0" i="0" u="none" strike="noStrike" dirty="0">
                          <a:solidFill>
                            <a:srgbClr val="001626"/>
                          </a:solidFill>
                          <a:effectLst/>
                          <a:latin typeface="+mn-lt"/>
                        </a:rPr>
                        <a:t>90.97</a:t>
                      </a:r>
                    </a:p>
                  </a:txBody>
                  <a:tcPr marL="25400" marR="25400" marT="25400" marB="25400"/>
                </a:tc>
                <a:extLst>
                  <a:ext uri="{0D108BD9-81ED-4DB2-BD59-A6C34878D82A}">
                    <a16:rowId xmlns:a16="http://schemas.microsoft.com/office/drawing/2014/main" val="1883584492"/>
                  </a:ext>
                </a:extLst>
              </a:tr>
              <a:tr h="413107">
                <a:tc>
                  <a:txBody>
                    <a:bodyPr/>
                    <a:lstStyle/>
                    <a:p>
                      <a:pPr algn="ctr" fontAlgn="t"/>
                      <a:r>
                        <a:rPr lang="tr-TR" sz="2000" b="0" i="0" u="none" strike="noStrike">
                          <a:solidFill>
                            <a:srgbClr val="001626"/>
                          </a:solidFill>
                          <a:effectLst/>
                          <a:latin typeface="+mn-lt"/>
                        </a:rPr>
                        <a:t>EBE 109</a:t>
                      </a:r>
                    </a:p>
                  </a:txBody>
                  <a:tcPr marL="25400" marR="25400" marT="25400" marB="25400"/>
                </a:tc>
                <a:tc>
                  <a:txBody>
                    <a:bodyPr/>
                    <a:lstStyle/>
                    <a:p>
                      <a:pPr algn="ctr" fontAlgn="t"/>
                      <a:r>
                        <a:rPr lang="tr-TR" sz="2000" b="0" i="0" u="none" strike="noStrike">
                          <a:solidFill>
                            <a:srgbClr val="001626"/>
                          </a:solidFill>
                          <a:effectLst/>
                          <a:latin typeface="+mn-lt"/>
                        </a:rPr>
                        <a:t>87.92</a:t>
                      </a:r>
                    </a:p>
                  </a:txBody>
                  <a:tcPr marL="25400" marR="25400" marT="25400" marB="25400"/>
                </a:tc>
                <a:extLst>
                  <a:ext uri="{0D108BD9-81ED-4DB2-BD59-A6C34878D82A}">
                    <a16:rowId xmlns:a16="http://schemas.microsoft.com/office/drawing/2014/main" val="3632724191"/>
                  </a:ext>
                </a:extLst>
              </a:tr>
              <a:tr h="413107">
                <a:tc>
                  <a:txBody>
                    <a:bodyPr/>
                    <a:lstStyle/>
                    <a:p>
                      <a:pPr algn="ctr" fontAlgn="t"/>
                      <a:r>
                        <a:rPr lang="tr-TR" sz="2000" b="0" i="0" u="none" strike="noStrike">
                          <a:solidFill>
                            <a:srgbClr val="001626"/>
                          </a:solidFill>
                          <a:effectLst/>
                          <a:latin typeface="+mn-lt"/>
                        </a:rPr>
                        <a:t>EBE 111</a:t>
                      </a:r>
                    </a:p>
                  </a:txBody>
                  <a:tcPr marL="25400" marR="25400" marT="25400" marB="25400"/>
                </a:tc>
                <a:tc>
                  <a:txBody>
                    <a:bodyPr/>
                    <a:lstStyle/>
                    <a:p>
                      <a:pPr algn="ctr" fontAlgn="t"/>
                      <a:r>
                        <a:rPr lang="tr-TR" sz="2000" b="0" i="0" u="none" strike="noStrike" dirty="0">
                          <a:solidFill>
                            <a:srgbClr val="001626"/>
                          </a:solidFill>
                          <a:effectLst/>
                          <a:latin typeface="+mn-lt"/>
                        </a:rPr>
                        <a:t>93.33</a:t>
                      </a:r>
                    </a:p>
                  </a:txBody>
                  <a:tcPr marL="25400" marR="25400" marT="25400" marB="25400"/>
                </a:tc>
                <a:extLst>
                  <a:ext uri="{0D108BD9-81ED-4DB2-BD59-A6C34878D82A}">
                    <a16:rowId xmlns:a16="http://schemas.microsoft.com/office/drawing/2014/main" val="1040446116"/>
                  </a:ext>
                </a:extLst>
              </a:tr>
              <a:tr h="460319">
                <a:tc>
                  <a:txBody>
                    <a:bodyPr/>
                    <a:lstStyle/>
                    <a:p>
                      <a:pPr algn="ctr" fontAlgn="t"/>
                      <a:r>
                        <a:rPr lang="tr-TR" sz="2000" b="0" i="0" u="none" strike="noStrike">
                          <a:solidFill>
                            <a:srgbClr val="001626"/>
                          </a:solidFill>
                          <a:effectLst/>
                          <a:latin typeface="+mn-lt"/>
                        </a:rPr>
                        <a:t>EBE 115</a:t>
                      </a:r>
                    </a:p>
                  </a:txBody>
                  <a:tcPr marL="25400" marR="25400" marT="25400" marB="25400"/>
                </a:tc>
                <a:tc>
                  <a:txBody>
                    <a:bodyPr/>
                    <a:lstStyle/>
                    <a:p>
                      <a:pPr algn="ctr"/>
                      <a:r>
                        <a:rPr lang="tr-TR" sz="2000" b="0" i="0" kern="1200" dirty="0" smtClean="0">
                          <a:solidFill>
                            <a:srgbClr val="001626"/>
                          </a:solidFill>
                          <a:effectLst/>
                          <a:latin typeface="+mn-lt"/>
                          <a:ea typeface="+mn-ea"/>
                          <a:cs typeface="+mn-cs"/>
                        </a:rPr>
                        <a:t>91.67</a:t>
                      </a:r>
                      <a:endParaRPr lang="tr-TR" sz="2000" dirty="0">
                        <a:solidFill>
                          <a:srgbClr val="001626"/>
                        </a:solidFill>
                        <a:latin typeface="+mn-lt"/>
                      </a:endParaRPr>
                    </a:p>
                  </a:txBody>
                  <a:tcPr/>
                </a:tc>
                <a:extLst>
                  <a:ext uri="{0D108BD9-81ED-4DB2-BD59-A6C34878D82A}">
                    <a16:rowId xmlns:a16="http://schemas.microsoft.com/office/drawing/2014/main" val="2886145222"/>
                  </a:ext>
                </a:extLst>
              </a:tr>
            </a:tbl>
          </a:graphicData>
        </a:graphic>
      </p:graphicFrame>
    </p:spTree>
    <p:extLst>
      <p:ext uri="{BB962C8B-B14F-4D97-AF65-F5344CB8AC3E}">
        <p14:creationId xmlns:p14="http://schemas.microsoft.com/office/powerpoint/2010/main" val="3990924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PAYDAŞ GERİBİLDİRİMLERİ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(ANKET ANALİZLERİ)</a:t>
            </a:r>
            <a:endParaRPr kumimoji="0" lang="en-US" sz="2800" b="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o 11"/>
          <p:cNvGraphicFramePr>
            <a:graphicFrameLocks noGrp="1"/>
          </p:cNvGraphicFramePr>
          <p:nvPr>
            <p:extLst>
              <p:ext uri="{D42A27DB-BD31-4B8C-83A1-F6EECF244321}">
                <p14:modId xmlns:p14="http://schemas.microsoft.com/office/powerpoint/2010/main" val="1130473391"/>
              </p:ext>
            </p:extLst>
          </p:nvPr>
        </p:nvGraphicFramePr>
        <p:xfrm>
          <a:off x="1283368" y="2555670"/>
          <a:ext cx="5933480" cy="2895600"/>
        </p:xfrm>
        <a:graphic>
          <a:graphicData uri="http://schemas.openxmlformats.org/drawingml/2006/table">
            <a:tbl>
              <a:tblPr firstRow="1" bandRow="1">
                <a:tableStyleId>{5C22544A-7EE6-4342-B048-85BDC9FD1C3A}</a:tableStyleId>
              </a:tblPr>
              <a:tblGrid>
                <a:gridCol w="2966740">
                  <a:extLst>
                    <a:ext uri="{9D8B030D-6E8A-4147-A177-3AD203B41FA5}">
                      <a16:colId xmlns:a16="http://schemas.microsoft.com/office/drawing/2014/main" val="2519917611"/>
                    </a:ext>
                  </a:extLst>
                </a:gridCol>
                <a:gridCol w="2966740">
                  <a:extLst>
                    <a:ext uri="{9D8B030D-6E8A-4147-A177-3AD203B41FA5}">
                      <a16:colId xmlns:a16="http://schemas.microsoft.com/office/drawing/2014/main" val="31760683"/>
                    </a:ext>
                  </a:extLst>
                </a:gridCol>
              </a:tblGrid>
              <a:tr h="257698">
                <a:tc>
                  <a:txBody>
                    <a:bodyPr/>
                    <a:lstStyle/>
                    <a:p>
                      <a:pPr algn="ctr"/>
                      <a:r>
                        <a:rPr lang="tr-TR" dirty="0" smtClean="0"/>
                        <a:t>DERSİN</a:t>
                      </a:r>
                      <a:r>
                        <a:rPr lang="tr-TR" baseline="0" dirty="0" smtClean="0"/>
                        <a:t> KODU</a:t>
                      </a:r>
                      <a:endParaRPr lang="tr-TR" dirty="0"/>
                    </a:p>
                  </a:txBody>
                  <a:tcPr/>
                </a:tc>
                <a:tc>
                  <a:txBody>
                    <a:bodyPr/>
                    <a:lstStyle/>
                    <a:p>
                      <a:pPr algn="ctr"/>
                      <a:r>
                        <a:rPr lang="tr-TR" dirty="0" smtClean="0"/>
                        <a:t>ANKET</a:t>
                      </a:r>
                      <a:r>
                        <a:rPr lang="tr-TR" baseline="0" dirty="0" smtClean="0"/>
                        <a:t> SONUCU</a:t>
                      </a:r>
                      <a:endParaRPr lang="tr-TR" dirty="0"/>
                    </a:p>
                  </a:txBody>
                  <a:tcPr/>
                </a:tc>
                <a:extLst>
                  <a:ext uri="{0D108BD9-81ED-4DB2-BD59-A6C34878D82A}">
                    <a16:rowId xmlns:a16="http://schemas.microsoft.com/office/drawing/2014/main" val="772571072"/>
                  </a:ext>
                </a:extLst>
              </a:tr>
              <a:tr h="257698">
                <a:tc>
                  <a:txBody>
                    <a:bodyPr/>
                    <a:lstStyle/>
                    <a:p>
                      <a:pPr algn="ctr" fontAlgn="t"/>
                      <a:r>
                        <a:rPr lang="tr-TR" sz="2000" b="0" i="0" u="none" strike="noStrike" dirty="0">
                          <a:solidFill>
                            <a:srgbClr val="001626"/>
                          </a:solidFill>
                          <a:effectLst/>
                          <a:latin typeface="+mn-lt"/>
                        </a:rPr>
                        <a:t>EBE 101</a:t>
                      </a:r>
                    </a:p>
                  </a:txBody>
                  <a:tcPr marL="25400" marR="25400" marT="25400" marB="25400"/>
                </a:tc>
                <a:tc>
                  <a:txBody>
                    <a:bodyPr/>
                    <a:lstStyle/>
                    <a:p>
                      <a:pPr algn="ctr" fontAlgn="t"/>
                      <a:r>
                        <a:rPr lang="tr-TR" sz="2000" b="0" i="0" u="none" strike="noStrike" dirty="0" smtClean="0">
                          <a:solidFill>
                            <a:srgbClr val="001626"/>
                          </a:solidFill>
                          <a:effectLst/>
                          <a:latin typeface="+mn-lt"/>
                        </a:rPr>
                        <a:t>91.14</a:t>
                      </a:r>
                      <a:endParaRPr lang="tr-TR" sz="2000" b="0" i="0" u="none" strike="noStrike" dirty="0">
                        <a:solidFill>
                          <a:srgbClr val="001626"/>
                        </a:solidFill>
                        <a:effectLst/>
                        <a:latin typeface="+mn-lt"/>
                      </a:endParaRPr>
                    </a:p>
                  </a:txBody>
                  <a:tcPr marL="25400" marR="25400" marT="25400" marB="25400"/>
                </a:tc>
                <a:extLst>
                  <a:ext uri="{0D108BD9-81ED-4DB2-BD59-A6C34878D82A}">
                    <a16:rowId xmlns:a16="http://schemas.microsoft.com/office/drawing/2014/main" val="2917117564"/>
                  </a:ext>
                </a:extLst>
              </a:tr>
              <a:tr h="257698">
                <a:tc>
                  <a:txBody>
                    <a:bodyPr/>
                    <a:lstStyle/>
                    <a:p>
                      <a:pPr algn="ctr" fontAlgn="t"/>
                      <a:r>
                        <a:rPr lang="tr-TR" sz="2000" b="0" i="0" u="none" strike="noStrike">
                          <a:solidFill>
                            <a:srgbClr val="001626"/>
                          </a:solidFill>
                          <a:effectLst/>
                          <a:latin typeface="+mn-lt"/>
                        </a:rPr>
                        <a:t>EBE 103</a:t>
                      </a:r>
                    </a:p>
                  </a:txBody>
                  <a:tcPr marL="25400" marR="25400" marT="25400" marB="25400"/>
                </a:tc>
                <a:tc>
                  <a:txBody>
                    <a:bodyPr/>
                    <a:lstStyle/>
                    <a:p>
                      <a:pPr algn="ctr" fontAlgn="t"/>
                      <a:r>
                        <a:rPr lang="tr-TR" sz="2000" b="0" i="0" u="none" strike="noStrike" dirty="0" smtClean="0">
                          <a:solidFill>
                            <a:srgbClr val="001626"/>
                          </a:solidFill>
                          <a:effectLst/>
                          <a:latin typeface="+mn-lt"/>
                        </a:rPr>
                        <a:t>91.73</a:t>
                      </a:r>
                      <a:endParaRPr lang="tr-TR" sz="2000" b="0" i="0" u="none" strike="noStrike" dirty="0">
                        <a:solidFill>
                          <a:srgbClr val="001626"/>
                        </a:solidFill>
                        <a:effectLst/>
                        <a:latin typeface="+mn-lt"/>
                      </a:endParaRPr>
                    </a:p>
                  </a:txBody>
                  <a:tcPr marL="25400" marR="25400" marT="25400" marB="25400"/>
                </a:tc>
                <a:extLst>
                  <a:ext uri="{0D108BD9-81ED-4DB2-BD59-A6C34878D82A}">
                    <a16:rowId xmlns:a16="http://schemas.microsoft.com/office/drawing/2014/main" val="467031941"/>
                  </a:ext>
                </a:extLst>
              </a:tr>
              <a:tr h="257698">
                <a:tc>
                  <a:txBody>
                    <a:bodyPr/>
                    <a:lstStyle/>
                    <a:p>
                      <a:pPr algn="ctr" fontAlgn="t"/>
                      <a:r>
                        <a:rPr lang="tr-TR" sz="2000" b="0" i="0" u="none" strike="noStrike" dirty="0">
                          <a:solidFill>
                            <a:srgbClr val="001626"/>
                          </a:solidFill>
                          <a:effectLst/>
                          <a:latin typeface="+mn-lt"/>
                        </a:rPr>
                        <a:t>EBE 105</a:t>
                      </a:r>
                    </a:p>
                  </a:txBody>
                  <a:tcPr marL="25400" marR="25400" marT="25400" marB="25400"/>
                </a:tc>
                <a:tc>
                  <a:txBody>
                    <a:bodyPr/>
                    <a:lstStyle/>
                    <a:p>
                      <a:pPr algn="ctr" fontAlgn="t"/>
                      <a:r>
                        <a:rPr lang="tr-TR" sz="2000" b="0" i="0" u="none" strike="noStrike" dirty="0">
                          <a:solidFill>
                            <a:srgbClr val="001626"/>
                          </a:solidFill>
                          <a:effectLst/>
                          <a:latin typeface="+mn-lt"/>
                        </a:rPr>
                        <a:t>92.08</a:t>
                      </a:r>
                    </a:p>
                  </a:txBody>
                  <a:tcPr marL="25400" marR="25400" marT="25400" marB="25400"/>
                </a:tc>
                <a:extLst>
                  <a:ext uri="{0D108BD9-81ED-4DB2-BD59-A6C34878D82A}">
                    <a16:rowId xmlns:a16="http://schemas.microsoft.com/office/drawing/2014/main" val="4192358097"/>
                  </a:ext>
                </a:extLst>
              </a:tr>
              <a:tr h="257698">
                <a:tc>
                  <a:txBody>
                    <a:bodyPr/>
                    <a:lstStyle/>
                    <a:p>
                      <a:pPr algn="ctr" fontAlgn="t"/>
                      <a:r>
                        <a:rPr lang="tr-TR" sz="2000" b="0" i="0" u="none" strike="noStrike" dirty="0" smtClean="0">
                          <a:solidFill>
                            <a:srgbClr val="001626"/>
                          </a:solidFill>
                          <a:effectLst/>
                          <a:latin typeface="+mn-lt"/>
                        </a:rPr>
                        <a:t>EBE </a:t>
                      </a:r>
                      <a:r>
                        <a:rPr lang="tr-TR" sz="2000" b="0" i="0" u="none" strike="noStrike" dirty="0">
                          <a:solidFill>
                            <a:srgbClr val="001626"/>
                          </a:solidFill>
                          <a:effectLst/>
                          <a:latin typeface="+mn-lt"/>
                        </a:rPr>
                        <a:t>107</a:t>
                      </a:r>
                    </a:p>
                  </a:txBody>
                  <a:tcPr marL="25400" marR="25400" marT="25400" marB="25400"/>
                </a:tc>
                <a:tc>
                  <a:txBody>
                    <a:bodyPr/>
                    <a:lstStyle/>
                    <a:p>
                      <a:pPr algn="ctr" fontAlgn="t"/>
                      <a:r>
                        <a:rPr lang="tr-TR" sz="2000" b="0" i="0" u="none" strike="noStrike" dirty="0" smtClean="0">
                          <a:solidFill>
                            <a:srgbClr val="001626"/>
                          </a:solidFill>
                          <a:effectLst/>
                          <a:latin typeface="+mn-lt"/>
                        </a:rPr>
                        <a:t>92.06</a:t>
                      </a:r>
                      <a:endParaRPr lang="tr-TR" sz="2000" b="0" i="0" u="none" strike="noStrike" dirty="0">
                        <a:solidFill>
                          <a:srgbClr val="001626"/>
                        </a:solidFill>
                        <a:effectLst/>
                        <a:latin typeface="+mn-lt"/>
                      </a:endParaRPr>
                    </a:p>
                  </a:txBody>
                  <a:tcPr marL="25400" marR="25400" marT="25400" marB="25400"/>
                </a:tc>
                <a:extLst>
                  <a:ext uri="{0D108BD9-81ED-4DB2-BD59-A6C34878D82A}">
                    <a16:rowId xmlns:a16="http://schemas.microsoft.com/office/drawing/2014/main" val="1883584492"/>
                  </a:ext>
                </a:extLst>
              </a:tr>
              <a:tr h="257698">
                <a:tc>
                  <a:txBody>
                    <a:bodyPr/>
                    <a:lstStyle/>
                    <a:p>
                      <a:pPr algn="ctr" fontAlgn="t"/>
                      <a:r>
                        <a:rPr lang="tr-TR" sz="2000" b="0" i="0" u="none" strike="noStrike">
                          <a:solidFill>
                            <a:srgbClr val="001626"/>
                          </a:solidFill>
                          <a:effectLst/>
                          <a:latin typeface="+mn-lt"/>
                        </a:rPr>
                        <a:t>EBE 109</a:t>
                      </a:r>
                    </a:p>
                  </a:txBody>
                  <a:tcPr marL="25400" marR="25400" marT="25400" marB="25400"/>
                </a:tc>
                <a:tc>
                  <a:txBody>
                    <a:bodyPr/>
                    <a:lstStyle/>
                    <a:p>
                      <a:pPr algn="ctr" fontAlgn="t"/>
                      <a:r>
                        <a:rPr lang="tr-TR" sz="2000" b="0" i="0" u="none" strike="noStrike" dirty="0" smtClean="0">
                          <a:solidFill>
                            <a:srgbClr val="001626"/>
                          </a:solidFill>
                          <a:effectLst/>
                          <a:latin typeface="+mn-lt"/>
                        </a:rPr>
                        <a:t>88.33</a:t>
                      </a:r>
                      <a:endParaRPr lang="tr-TR" sz="2000" b="0" i="0" u="none" strike="noStrike" dirty="0">
                        <a:solidFill>
                          <a:srgbClr val="001626"/>
                        </a:solidFill>
                        <a:effectLst/>
                        <a:latin typeface="+mn-lt"/>
                      </a:endParaRPr>
                    </a:p>
                  </a:txBody>
                  <a:tcPr marL="25400" marR="25400" marT="25400" marB="25400"/>
                </a:tc>
                <a:extLst>
                  <a:ext uri="{0D108BD9-81ED-4DB2-BD59-A6C34878D82A}">
                    <a16:rowId xmlns:a16="http://schemas.microsoft.com/office/drawing/2014/main" val="3632724191"/>
                  </a:ext>
                </a:extLst>
              </a:tr>
              <a:tr h="257698">
                <a:tc>
                  <a:txBody>
                    <a:bodyPr/>
                    <a:lstStyle/>
                    <a:p>
                      <a:pPr algn="ctr" fontAlgn="t"/>
                      <a:r>
                        <a:rPr lang="tr-TR" sz="2000" b="0" i="0" u="none" strike="noStrike">
                          <a:solidFill>
                            <a:srgbClr val="001626"/>
                          </a:solidFill>
                          <a:effectLst/>
                          <a:latin typeface="+mn-lt"/>
                        </a:rPr>
                        <a:t>EBE 111</a:t>
                      </a:r>
                    </a:p>
                  </a:txBody>
                  <a:tcPr marL="25400" marR="25400" marT="25400" marB="25400"/>
                </a:tc>
                <a:tc>
                  <a:txBody>
                    <a:bodyPr/>
                    <a:lstStyle/>
                    <a:p>
                      <a:pPr algn="ctr" fontAlgn="t"/>
                      <a:r>
                        <a:rPr lang="tr-TR" sz="2000" b="0" i="0" u="none" strike="noStrike">
                          <a:solidFill>
                            <a:srgbClr val="001626"/>
                          </a:solidFill>
                          <a:effectLst/>
                          <a:latin typeface="+mn-lt"/>
                        </a:rPr>
                        <a:t>93.33</a:t>
                      </a:r>
                    </a:p>
                  </a:txBody>
                  <a:tcPr marL="25400" marR="25400" marT="25400" marB="25400"/>
                </a:tc>
                <a:extLst>
                  <a:ext uri="{0D108BD9-81ED-4DB2-BD59-A6C34878D82A}">
                    <a16:rowId xmlns:a16="http://schemas.microsoft.com/office/drawing/2014/main" val="1040446116"/>
                  </a:ext>
                </a:extLst>
              </a:tr>
              <a:tr h="275349">
                <a:tc>
                  <a:txBody>
                    <a:bodyPr/>
                    <a:lstStyle/>
                    <a:p>
                      <a:pPr algn="ctr" fontAlgn="t"/>
                      <a:r>
                        <a:rPr lang="tr-TR" sz="2000" b="0" i="0" u="none" strike="noStrike">
                          <a:solidFill>
                            <a:srgbClr val="001626"/>
                          </a:solidFill>
                          <a:effectLst/>
                          <a:latin typeface="+mn-lt"/>
                        </a:rPr>
                        <a:t>EBE 115</a:t>
                      </a:r>
                    </a:p>
                  </a:txBody>
                  <a:tcPr marL="25400" marR="25400" marT="25400" marB="25400"/>
                </a:tc>
                <a:tc>
                  <a:txBody>
                    <a:bodyPr/>
                    <a:lstStyle/>
                    <a:p>
                      <a:pPr algn="ctr"/>
                      <a:r>
                        <a:rPr lang="tr-TR" sz="2000" b="0" i="0" kern="1200" dirty="0" smtClean="0">
                          <a:solidFill>
                            <a:srgbClr val="001626"/>
                          </a:solidFill>
                          <a:effectLst/>
                          <a:latin typeface="+mn-lt"/>
                          <a:ea typeface="+mn-ea"/>
                          <a:cs typeface="+mn-cs"/>
                        </a:rPr>
                        <a:t>91.72</a:t>
                      </a:r>
                      <a:endParaRPr lang="tr-TR" sz="2000" dirty="0">
                        <a:solidFill>
                          <a:srgbClr val="001626"/>
                        </a:solidFill>
                        <a:latin typeface="+mn-lt"/>
                      </a:endParaRPr>
                    </a:p>
                  </a:txBody>
                  <a:tcPr/>
                </a:tc>
                <a:extLst>
                  <a:ext uri="{0D108BD9-81ED-4DB2-BD59-A6C34878D82A}">
                    <a16:rowId xmlns:a16="http://schemas.microsoft.com/office/drawing/2014/main" val="2886145222"/>
                  </a:ext>
                </a:extLst>
              </a:tr>
            </a:tbl>
          </a:graphicData>
        </a:graphic>
      </p:graphicFrame>
      <p:sp>
        <p:nvSpPr>
          <p:cNvPr id="7" name="Metin kutusu 6">
            <a:extLst>
              <a:ext uri="{FF2B5EF4-FFF2-40B4-BE49-F238E27FC236}">
                <a16:creationId xmlns:a16="http://schemas.microsoft.com/office/drawing/2014/main" id="{536E5A8B-3BB6-4C5F-A88A-EE855C5AF837}"/>
              </a:ext>
            </a:extLst>
          </p:cNvPr>
          <p:cNvSpPr txBox="1"/>
          <p:nvPr/>
        </p:nvSpPr>
        <p:spPr>
          <a:xfrm>
            <a:off x="251520" y="1599827"/>
            <a:ext cx="50397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rgbClr val="001626"/>
                </a:solidFill>
                <a:latin typeface="Calibri" panose="020F0502020204030204"/>
              </a:rPr>
              <a:t>2</a:t>
            </a:r>
            <a:r>
              <a:rPr kumimoji="0" lang="tr-TR" sz="1800" b="1" i="0" u="none" strike="noStrike" kern="1200" cap="none" spc="0" normalizeH="0" baseline="0" noProof="0" dirty="0">
                <a:ln>
                  <a:noFill/>
                </a:ln>
                <a:solidFill>
                  <a:srgbClr val="001626"/>
                </a:solidFill>
                <a:effectLst/>
                <a:uLnTx/>
                <a:uFillTx/>
                <a:latin typeface="Calibri" panose="020F0502020204030204"/>
                <a:ea typeface="+mn-ea"/>
                <a:cs typeface="+mn-cs"/>
              </a:rPr>
              <a:t>- 2021-2022 Güz Akademisyen Memnuniyet Oranı</a:t>
            </a:r>
          </a:p>
        </p:txBody>
      </p:sp>
    </p:spTree>
    <p:extLst>
      <p:ext uri="{BB962C8B-B14F-4D97-AF65-F5344CB8AC3E}">
        <p14:creationId xmlns:p14="http://schemas.microsoft.com/office/powerpoint/2010/main" val="428316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49468"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endParaRPr lang="tr-TR" sz="2800" b="1" kern="1200" dirty="0">
              <a:solidFill>
                <a:schemeClr val="accent6"/>
              </a:solidFill>
              <a:effectLst>
                <a:outerShdw blurRad="38100" dist="38100" dir="2700000" algn="tl">
                  <a:srgbClr val="000000">
                    <a:alpha val="43137"/>
                  </a:srgbClr>
                </a:outerShdw>
              </a:effectLst>
              <a:ea typeface="+mj-ea"/>
              <a:cs typeface="+mj-cs"/>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478872547"/>
              </p:ext>
            </p:extLst>
          </p:nvPr>
        </p:nvGraphicFramePr>
        <p:xfrm>
          <a:off x="470388" y="1885208"/>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610841331"/>
              </p:ext>
            </p:extLst>
          </p:nvPr>
        </p:nvGraphicFramePr>
        <p:xfrm>
          <a:off x="470388" y="3467849"/>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082165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87710" y="325045"/>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AC14EC25-20BC-4340-86EE-4C989807E7EC}"/>
              </a:ext>
            </a:extLst>
          </p:cNvPr>
          <p:cNvSpPr txBox="1"/>
          <p:nvPr/>
        </p:nvSpPr>
        <p:spPr>
          <a:xfrm>
            <a:off x="1007604" y="2450767"/>
            <a:ext cx="7165731" cy="2246769"/>
          </a:xfrm>
          <a:prstGeom prst="rect">
            <a:avLst/>
          </a:prstGeom>
          <a:noFill/>
        </p:spPr>
        <p:txBody>
          <a:bodyPr wrap="square">
            <a:spAutoFit/>
          </a:bodyPr>
          <a:lstStyle/>
          <a:p>
            <a:pPr marL="457200" indent="-457200">
              <a:buFont typeface="Wingdings" panose="05000000000000000000" pitchFamily="2" charset="2"/>
              <a:buChar char="Ø"/>
            </a:pPr>
            <a:r>
              <a:rPr lang="tr-TR" sz="2800" dirty="0">
                <a:solidFill>
                  <a:srgbClr val="001626"/>
                </a:solidFill>
              </a:rPr>
              <a:t>Bütün kalite süreçleri bölüm çalışanları tarafından gözden geçirilecek.</a:t>
            </a:r>
          </a:p>
          <a:p>
            <a:endParaRPr lang="tr-TR" sz="2800" dirty="0">
              <a:solidFill>
                <a:srgbClr val="001626"/>
              </a:solidFill>
            </a:endParaRPr>
          </a:p>
          <a:p>
            <a:pPr marL="457200" indent="-457200">
              <a:buFont typeface="Wingdings" panose="05000000000000000000" pitchFamily="2" charset="2"/>
              <a:buChar char="Ø"/>
            </a:pPr>
            <a:r>
              <a:rPr lang="tr-TR" sz="2800" dirty="0">
                <a:solidFill>
                  <a:srgbClr val="001626"/>
                </a:solidFill>
              </a:rPr>
              <a:t>Kalite süreçleri ile ilgili bilgi kazanmak açısından faydalı oldu. </a:t>
            </a:r>
          </a:p>
        </p:txBody>
      </p:sp>
    </p:spTree>
    <p:extLst>
      <p:ext uri="{BB962C8B-B14F-4D97-AF65-F5344CB8AC3E}">
        <p14:creationId xmlns:p14="http://schemas.microsoft.com/office/powerpoint/2010/main" val="1346354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7" name="Dikdörtgen 6"/>
          <p:cNvSpPr/>
          <p:nvPr/>
        </p:nvSpPr>
        <p:spPr>
          <a:xfrm>
            <a:off x="490637" y="3508967"/>
            <a:ext cx="8352928" cy="723275"/>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algn="just"/>
            <a:r>
              <a:rPr lang="tr-TR" sz="1400" dirty="0">
                <a:solidFill>
                  <a:srgbClr val="001626"/>
                </a:solidFill>
              </a:rPr>
              <a:t>Öğrenci odaklı bir yaklaşımla ebelik alanında ulusal ve uluslararası düzeyde tercih edilen bir bölüm olmaktır. </a:t>
            </a:r>
          </a:p>
        </p:txBody>
      </p:sp>
      <p:sp>
        <p:nvSpPr>
          <p:cNvPr id="8" name="Dikdörtgen 7"/>
          <p:cNvSpPr/>
          <p:nvPr/>
        </p:nvSpPr>
        <p:spPr>
          <a:xfrm>
            <a:off x="490637" y="1615779"/>
            <a:ext cx="8352928" cy="1154162"/>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algn="just"/>
            <a:r>
              <a:rPr lang="tr-TR" sz="1400" dirty="0">
                <a:solidFill>
                  <a:srgbClr val="001626"/>
                </a:solidFill>
              </a:rPr>
              <a:t>Ebeliğin temel kavram, kuram ve ilkelerini benimseyecek, gebelik öncesi, gebelik, doğum ve doğum sonrası süreçlerde riskli durumları erken tanılayabilecek, sağlığın yeniden kazandırılması ve sürdürülmesi için uygun yaklaşımları planlayabilecek, bilimsel yaklaşımıyla fark yaratan ebeler yetiştirmektir.</a:t>
            </a: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p>
          <a:p>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D286F551-28E9-4F01-BE7C-EBA54D99AABC}"/>
              </a:ext>
            </a:extLst>
          </p:cNvPr>
          <p:cNvSpPr txBox="1"/>
          <p:nvPr/>
        </p:nvSpPr>
        <p:spPr>
          <a:xfrm>
            <a:off x="536331" y="2198077"/>
            <a:ext cx="8168053" cy="4093428"/>
          </a:xfrm>
          <a:prstGeom prst="rect">
            <a:avLst/>
          </a:prstGeom>
          <a:noFill/>
        </p:spPr>
        <p:txBody>
          <a:bodyPr wrap="square" rtlCol="0">
            <a:spAutoFit/>
          </a:bodyPr>
          <a:lstStyle/>
          <a:p>
            <a:pPr marL="285750" indent="-285750">
              <a:buFont typeface="Wingdings" panose="05000000000000000000" pitchFamily="2" charset="2"/>
              <a:buChar char="Ø"/>
            </a:pPr>
            <a:r>
              <a:rPr lang="tr-TR" sz="2000" dirty="0">
                <a:solidFill>
                  <a:srgbClr val="001626"/>
                </a:solidFill>
              </a:rPr>
              <a:t>Müfredat oluşturulurken, diğer üniversitelerin ebelik bölümlerindeki akademisyenlerin görüşleri alındı.</a:t>
            </a:r>
          </a:p>
          <a:p>
            <a:endParaRPr lang="tr-TR" sz="2000" dirty="0">
              <a:solidFill>
                <a:srgbClr val="001626"/>
              </a:solidFill>
            </a:endParaRPr>
          </a:p>
          <a:p>
            <a:pPr marL="285750" indent="-285750">
              <a:buFont typeface="Wingdings" panose="05000000000000000000" pitchFamily="2" charset="2"/>
              <a:buChar char="Ø"/>
            </a:pPr>
            <a:r>
              <a:rPr lang="tr-TR" sz="2000" dirty="0">
                <a:solidFill>
                  <a:srgbClr val="001626"/>
                </a:solidFill>
              </a:rPr>
              <a:t>Eğitim- öğretim motivasyonunu yükseltmek amacıyla öğrencilerin Anatomi dersi kapsamında Akdeniz Üniversitesi Anatomi Laboratuvarına bilimsel etkinlik düzenlendi.</a:t>
            </a:r>
          </a:p>
          <a:p>
            <a:endParaRPr lang="tr-TR" sz="2000" dirty="0">
              <a:solidFill>
                <a:srgbClr val="001626"/>
              </a:solidFill>
            </a:endParaRPr>
          </a:p>
          <a:p>
            <a:pPr marL="285750" indent="-285750">
              <a:buFont typeface="Wingdings" panose="05000000000000000000" pitchFamily="2" charset="2"/>
              <a:buChar char="Ø"/>
            </a:pPr>
            <a:r>
              <a:rPr lang="tr-TR" sz="2000" dirty="0">
                <a:solidFill>
                  <a:srgbClr val="001626"/>
                </a:solidFill>
              </a:rPr>
              <a:t>Ebelik Felsefesi ve Temel Kavramlar dersi kapsamında öğrencilerin araştırma becerileri kazanabilmeleri için araştırma ve sunum yapmaları sağlandı.</a:t>
            </a:r>
          </a:p>
          <a:p>
            <a:endParaRPr lang="tr-TR" sz="2000" dirty="0">
              <a:solidFill>
                <a:srgbClr val="001626"/>
              </a:solidFill>
            </a:endParaRPr>
          </a:p>
          <a:p>
            <a:pPr marL="285750" indent="-285750">
              <a:buFont typeface="Wingdings" panose="05000000000000000000" pitchFamily="2" charset="2"/>
              <a:buChar char="Ø"/>
            </a:pPr>
            <a:r>
              <a:rPr lang="tr-TR" sz="2000" dirty="0">
                <a:solidFill>
                  <a:srgbClr val="001626"/>
                </a:solidFill>
              </a:rPr>
              <a:t>Eğitim öğretim alanında farklı iyi uygulama örnekleri planlanmaya devam etmektedir.</a:t>
            </a:r>
          </a:p>
        </p:txBody>
      </p:sp>
    </p:spTree>
    <p:extLst>
      <p:ext uri="{BB962C8B-B14F-4D97-AF65-F5344CB8AC3E}">
        <p14:creationId xmlns:p14="http://schemas.microsoft.com/office/powerpoint/2010/main" val="2309275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197203"/>
            <a:ext cx="5616624" cy="993393"/>
          </a:xfrm>
          <a:prstGeom prst="rect">
            <a:avLst/>
          </a:prstGeom>
          <a:noFill/>
        </p:spPr>
        <p:txBody>
          <a:bodyPr vert="horz" lIns="91440" tIns="45720" rIns="91440" bIns="45720" rtlCol="0" anchor="ctr">
            <a:normAutofit fontScale="92500"/>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7128DFE2-FF9E-4707-AA8D-469AB9AC5711}"/>
              </a:ext>
            </a:extLst>
          </p:cNvPr>
          <p:cNvSpPr txBox="1"/>
          <p:nvPr/>
        </p:nvSpPr>
        <p:spPr>
          <a:xfrm>
            <a:off x="366492" y="1366702"/>
            <a:ext cx="8777508" cy="461665"/>
          </a:xfrm>
          <a:prstGeom prst="rect">
            <a:avLst/>
          </a:prstGeom>
          <a:noFill/>
        </p:spPr>
        <p:txBody>
          <a:bodyPr wrap="square" rtlCol="0">
            <a:spAutoFit/>
          </a:bodyPr>
          <a:lstStyle/>
          <a:p>
            <a:pPr marL="285750" indent="-285750">
              <a:buFont typeface="Wingdings" panose="05000000000000000000" pitchFamily="2" charset="2"/>
              <a:buChar char="Ø"/>
            </a:pPr>
            <a:r>
              <a:rPr lang="tr-TR" sz="1200" dirty="0">
                <a:solidFill>
                  <a:srgbClr val="001626"/>
                </a:solidFill>
              </a:rPr>
              <a:t>2021-2022 Eğitim- Öğretim Döneminde 3 adet SCI, 1 adet derleme, 2 adet bildiri yayımlandı. </a:t>
            </a:r>
          </a:p>
          <a:p>
            <a:pPr marL="285750" indent="-285750">
              <a:buFont typeface="Wingdings" panose="05000000000000000000" pitchFamily="2" charset="2"/>
              <a:buChar char="Ø"/>
            </a:pPr>
            <a:r>
              <a:rPr lang="tr-TR" sz="1200" dirty="0">
                <a:solidFill>
                  <a:srgbClr val="001626"/>
                </a:solidFill>
              </a:rPr>
              <a:t>Yayınlanması beklenen çalışmalar bulunmaktadır.</a:t>
            </a:r>
          </a:p>
        </p:txBody>
      </p:sp>
      <p:pic>
        <p:nvPicPr>
          <p:cNvPr id="5" name="Resim 4" descr="metin içeren bir resim&#10;&#10;Açıklama otomatik olarak oluşturuldu">
            <a:extLst>
              <a:ext uri="{FF2B5EF4-FFF2-40B4-BE49-F238E27FC236}">
                <a16:creationId xmlns:a16="http://schemas.microsoft.com/office/drawing/2014/main" id="{9180386A-D0C0-4C6A-A0AA-2DC06B04A4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659" y="3293724"/>
            <a:ext cx="3042539" cy="1247931"/>
          </a:xfrm>
          <a:prstGeom prst="rect">
            <a:avLst/>
          </a:prstGeom>
        </p:spPr>
      </p:pic>
      <p:pic>
        <p:nvPicPr>
          <p:cNvPr id="72" name="Resim 71" descr="metin içeren bir resim&#10;&#10;Açıklama otomatik olarak oluşturuldu">
            <a:extLst>
              <a:ext uri="{FF2B5EF4-FFF2-40B4-BE49-F238E27FC236}">
                <a16:creationId xmlns:a16="http://schemas.microsoft.com/office/drawing/2014/main" id="{85E606CE-62CD-4A72-994B-458BA8406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36" y="4951230"/>
            <a:ext cx="3884979" cy="1409082"/>
          </a:xfrm>
          <a:prstGeom prst="rect">
            <a:avLst/>
          </a:prstGeom>
        </p:spPr>
      </p:pic>
      <p:pic>
        <p:nvPicPr>
          <p:cNvPr id="74" name="Resim 73" descr="metin içeren bir resim&#10;&#10;Açıklama otomatik olarak oluşturuldu">
            <a:extLst>
              <a:ext uri="{FF2B5EF4-FFF2-40B4-BE49-F238E27FC236}">
                <a16:creationId xmlns:a16="http://schemas.microsoft.com/office/drawing/2014/main" id="{EF9580EA-2B09-401E-A6A7-33A430663D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87" y="2304244"/>
            <a:ext cx="5339876" cy="2425529"/>
          </a:xfrm>
          <a:prstGeom prst="rect">
            <a:avLst/>
          </a:prstGeom>
        </p:spPr>
      </p:pic>
      <p:pic>
        <p:nvPicPr>
          <p:cNvPr id="76" name="Resim 75" descr="metin içeren bir resim&#10;&#10;Açıklama otomatik olarak oluşturuldu">
            <a:extLst>
              <a:ext uri="{FF2B5EF4-FFF2-40B4-BE49-F238E27FC236}">
                <a16:creationId xmlns:a16="http://schemas.microsoft.com/office/drawing/2014/main" id="{C65247F4-AA8F-4829-9A53-4632DAF84D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6086" y="4940777"/>
            <a:ext cx="3791665" cy="1787278"/>
          </a:xfrm>
          <a:prstGeom prst="rect">
            <a:avLst/>
          </a:prstGeom>
        </p:spPr>
      </p:pic>
      <p:pic>
        <p:nvPicPr>
          <p:cNvPr id="78" name="Resim 77" descr="metin içeren bir resim&#10;&#10;Açıklama otomatik olarak oluşturuldu">
            <a:extLst>
              <a:ext uri="{FF2B5EF4-FFF2-40B4-BE49-F238E27FC236}">
                <a16:creationId xmlns:a16="http://schemas.microsoft.com/office/drawing/2014/main" id="{7569D165-E1BF-44A8-ACBC-7875F0940E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0187" y="2376596"/>
            <a:ext cx="3693813" cy="1834256"/>
          </a:xfrm>
          <a:prstGeom prst="rect">
            <a:avLst/>
          </a:prstGeom>
        </p:spPr>
      </p:pic>
    </p:spTree>
    <p:extLst>
      <p:ext uri="{BB962C8B-B14F-4D97-AF65-F5344CB8AC3E}">
        <p14:creationId xmlns:p14="http://schemas.microsoft.com/office/powerpoint/2010/main" val="2179233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0BE78BD1-0C22-4C1E-A150-7BAF17043ED1}"/>
              </a:ext>
            </a:extLst>
          </p:cNvPr>
          <p:cNvSpPr txBox="1"/>
          <p:nvPr/>
        </p:nvSpPr>
        <p:spPr>
          <a:xfrm>
            <a:off x="764931" y="2321169"/>
            <a:ext cx="8115300" cy="2308324"/>
          </a:xfrm>
          <a:prstGeom prst="rect">
            <a:avLst/>
          </a:prstGeom>
          <a:noFill/>
        </p:spPr>
        <p:txBody>
          <a:bodyPr wrap="square" rtlCol="0">
            <a:spAutoFit/>
          </a:bodyPr>
          <a:lstStyle/>
          <a:p>
            <a:pPr marL="285750" indent="-285750">
              <a:buFont typeface="Wingdings" panose="05000000000000000000" pitchFamily="2" charset="2"/>
              <a:buChar char="Ø"/>
            </a:pPr>
            <a:r>
              <a:rPr lang="tr-TR" sz="2400" dirty="0">
                <a:solidFill>
                  <a:srgbClr val="001626"/>
                </a:solidFill>
              </a:rPr>
              <a:t>Müfredatımıza Girişimcilik dersi eklenmiştir.</a:t>
            </a:r>
          </a:p>
          <a:p>
            <a:endParaRPr lang="tr-TR" sz="2400" dirty="0">
              <a:solidFill>
                <a:srgbClr val="001626"/>
              </a:solidFill>
            </a:endParaRPr>
          </a:p>
          <a:p>
            <a:pPr marL="285750" indent="-285750">
              <a:buFont typeface="Wingdings" panose="05000000000000000000" pitchFamily="2" charset="2"/>
              <a:buChar char="Ø"/>
            </a:pPr>
            <a:r>
              <a:rPr lang="tr-TR" sz="2400" dirty="0">
                <a:solidFill>
                  <a:srgbClr val="001626"/>
                </a:solidFill>
              </a:rPr>
              <a:t>Anadolu hastanesi başhemşiresi ile görüşülmüştür.</a:t>
            </a:r>
          </a:p>
          <a:p>
            <a:pPr marL="285750" indent="-285750">
              <a:buFont typeface="Wingdings" panose="05000000000000000000" pitchFamily="2" charset="2"/>
              <a:buChar char="Ø"/>
            </a:pPr>
            <a:endParaRPr lang="tr-TR" sz="2400" dirty="0">
              <a:solidFill>
                <a:srgbClr val="001626"/>
              </a:solidFill>
            </a:endParaRPr>
          </a:p>
          <a:p>
            <a:pPr marL="285750" indent="-285750">
              <a:buFont typeface="Wingdings" panose="05000000000000000000" pitchFamily="2" charset="2"/>
              <a:buChar char="Ø"/>
            </a:pPr>
            <a:r>
              <a:rPr lang="tr-TR" sz="2400" dirty="0">
                <a:solidFill>
                  <a:srgbClr val="001626"/>
                </a:solidFill>
              </a:rPr>
              <a:t>Öğrencilerin gebelik okulunda aktif yer alması sağlanacaktır.</a:t>
            </a:r>
          </a:p>
          <a:p>
            <a:endParaRPr lang="tr-TR" sz="2400" dirty="0"/>
          </a:p>
        </p:txBody>
      </p:sp>
    </p:spTree>
    <p:extLst>
      <p:ext uri="{BB962C8B-B14F-4D97-AF65-F5344CB8AC3E}">
        <p14:creationId xmlns:p14="http://schemas.microsoft.com/office/powerpoint/2010/main" val="2926320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F8E128C6-2632-4AE6-8D42-782F8E92CC41}"/>
              </a:ext>
            </a:extLst>
          </p:cNvPr>
          <p:cNvSpPr txBox="1"/>
          <p:nvPr/>
        </p:nvSpPr>
        <p:spPr>
          <a:xfrm>
            <a:off x="624254" y="2263285"/>
            <a:ext cx="7851531" cy="1200329"/>
          </a:xfrm>
          <a:prstGeom prst="rect">
            <a:avLst/>
          </a:prstGeom>
          <a:noFill/>
        </p:spPr>
        <p:txBody>
          <a:bodyPr wrap="square" rtlCol="0">
            <a:spAutoFit/>
          </a:bodyPr>
          <a:lstStyle/>
          <a:p>
            <a:r>
              <a:rPr lang="tr-TR" sz="2400" dirty="0">
                <a:solidFill>
                  <a:srgbClr val="001626"/>
                </a:solidFill>
              </a:rPr>
              <a:t>	Belediyeler ile iş birliği sağlanıp, öğrencilerinde sürece dahil edilerek toplum yararına eğitimlerin düzenlenmesi ve toplumsal sorumluluk projeleri üzerinde çalışılmaktadır.</a:t>
            </a:r>
          </a:p>
        </p:txBody>
      </p:sp>
    </p:spTree>
    <p:extLst>
      <p:ext uri="{BB962C8B-B14F-4D97-AF65-F5344CB8AC3E}">
        <p14:creationId xmlns:p14="http://schemas.microsoft.com/office/powerpoint/2010/main" val="2544252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1861624" y="445874"/>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p>
          <a:p>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41B5A735-C9C9-428F-8275-1B6793327A94}"/>
              </a:ext>
            </a:extLst>
          </p:cNvPr>
          <p:cNvSpPr txBox="1"/>
          <p:nvPr/>
        </p:nvSpPr>
        <p:spPr>
          <a:xfrm>
            <a:off x="704605" y="2545755"/>
            <a:ext cx="8299939" cy="677108"/>
          </a:xfrm>
          <a:prstGeom prst="rect">
            <a:avLst/>
          </a:prstGeom>
          <a:noFill/>
        </p:spPr>
        <p:txBody>
          <a:bodyPr wrap="square" rtlCol="0">
            <a:spAutoFit/>
          </a:bodyPr>
          <a:lstStyle/>
          <a:p>
            <a:pPr marL="285750" indent="-285750">
              <a:buFont typeface="Wingdings" panose="05000000000000000000" pitchFamily="2" charset="2"/>
              <a:buChar char="Ø"/>
            </a:pPr>
            <a:r>
              <a:rPr lang="tr-TR" sz="2000" dirty="0">
                <a:solidFill>
                  <a:srgbClr val="001626"/>
                </a:solidFill>
              </a:rPr>
              <a:t>Bölümümüz kurumsal kayıtları için L dosyasında arşiv oluşturuldu. </a:t>
            </a:r>
          </a:p>
          <a:p>
            <a:endParaRPr lang="tr-TR" dirty="0"/>
          </a:p>
        </p:txBody>
      </p:sp>
    </p:spTree>
    <p:extLst>
      <p:ext uri="{BB962C8B-B14F-4D97-AF65-F5344CB8AC3E}">
        <p14:creationId xmlns:p14="http://schemas.microsoft.com/office/powerpoint/2010/main" val="1784154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898C194A-7556-48DC-A217-2C5D98683270}"/>
              </a:ext>
            </a:extLst>
          </p:cNvPr>
          <p:cNvSpPr txBox="1"/>
          <p:nvPr/>
        </p:nvSpPr>
        <p:spPr>
          <a:xfrm>
            <a:off x="654258" y="1859340"/>
            <a:ext cx="7482036" cy="3046988"/>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solidFill>
                  <a:srgbClr val="001626"/>
                </a:solidFill>
              </a:rPr>
              <a:t>Bölümdeki akademik kadro sayısının artırılması.</a:t>
            </a:r>
          </a:p>
          <a:p>
            <a:pPr marL="342900" indent="-342900">
              <a:buFont typeface="Wingdings" panose="05000000000000000000" pitchFamily="2" charset="2"/>
              <a:buChar char="Ø"/>
            </a:pPr>
            <a:endParaRPr lang="tr-TR" sz="2400" dirty="0">
              <a:solidFill>
                <a:srgbClr val="001626"/>
              </a:solidFill>
            </a:endParaRPr>
          </a:p>
          <a:p>
            <a:pPr marL="342900" indent="-342900">
              <a:buFont typeface="Wingdings" panose="05000000000000000000" pitchFamily="2" charset="2"/>
              <a:buChar char="Ø"/>
            </a:pPr>
            <a:r>
              <a:rPr lang="tr-TR" sz="2400" dirty="0" err="1">
                <a:solidFill>
                  <a:srgbClr val="001626"/>
                </a:solidFill>
              </a:rPr>
              <a:t>Lisanüstü</a:t>
            </a:r>
            <a:r>
              <a:rPr lang="tr-TR" sz="2400" dirty="0">
                <a:solidFill>
                  <a:srgbClr val="001626"/>
                </a:solidFill>
              </a:rPr>
              <a:t> eğitimin başlaması.</a:t>
            </a:r>
          </a:p>
          <a:p>
            <a:pPr marL="342900" indent="-342900">
              <a:buFont typeface="Wingdings" panose="05000000000000000000" pitchFamily="2" charset="2"/>
              <a:buChar char="Ø"/>
            </a:pPr>
            <a:endParaRPr lang="tr-TR" sz="2400" dirty="0">
              <a:solidFill>
                <a:srgbClr val="001626"/>
              </a:solidFill>
            </a:endParaRPr>
          </a:p>
          <a:p>
            <a:pPr marL="342900" indent="-342900">
              <a:buFont typeface="Wingdings" panose="05000000000000000000" pitchFamily="2" charset="2"/>
              <a:buChar char="Ø"/>
            </a:pPr>
            <a:r>
              <a:rPr lang="tr-TR" sz="2400" dirty="0" err="1">
                <a:solidFill>
                  <a:srgbClr val="001626"/>
                </a:solidFill>
              </a:rPr>
              <a:t>Erasmus</a:t>
            </a:r>
            <a:r>
              <a:rPr lang="tr-TR" sz="2400" dirty="0">
                <a:solidFill>
                  <a:srgbClr val="001626"/>
                </a:solidFill>
              </a:rPr>
              <a:t>, çift </a:t>
            </a:r>
            <a:r>
              <a:rPr lang="tr-TR" sz="2400" dirty="0" err="1">
                <a:solidFill>
                  <a:srgbClr val="001626"/>
                </a:solidFill>
              </a:rPr>
              <a:t>anadal-yandal</a:t>
            </a:r>
            <a:r>
              <a:rPr lang="tr-TR" sz="2400" dirty="0">
                <a:solidFill>
                  <a:srgbClr val="001626"/>
                </a:solidFill>
              </a:rPr>
              <a:t> çalışmaları.</a:t>
            </a:r>
          </a:p>
          <a:p>
            <a:pPr marL="342900" indent="-342900">
              <a:buFont typeface="Wingdings" panose="05000000000000000000" pitchFamily="2" charset="2"/>
              <a:buChar char="Ø"/>
            </a:pPr>
            <a:endParaRPr lang="tr-TR" sz="2400" dirty="0">
              <a:solidFill>
                <a:srgbClr val="001626"/>
              </a:solidFill>
            </a:endParaRPr>
          </a:p>
          <a:p>
            <a:pPr marL="342900" indent="-342900">
              <a:buFont typeface="Wingdings" panose="05000000000000000000" pitchFamily="2" charset="2"/>
              <a:buChar char="Ø"/>
            </a:pPr>
            <a:r>
              <a:rPr lang="tr-TR" sz="2400" dirty="0">
                <a:solidFill>
                  <a:srgbClr val="001626"/>
                </a:solidFill>
              </a:rPr>
              <a:t>Dış paydaşlarla üniversitenin ve bölümün tanınırlığı için yeni eğitim ve projelerin düzenlenmesi.</a:t>
            </a:r>
          </a:p>
        </p:txBody>
      </p:sp>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2894490882"/>
              </p:ext>
            </p:extLst>
          </p:nvPr>
        </p:nvGraphicFramePr>
        <p:xfrm>
          <a:off x="0" y="1288030"/>
          <a:ext cx="9144000" cy="5569969"/>
        </p:xfrm>
        <a:graphic>
          <a:graphicData uri="http://schemas.openxmlformats.org/drawingml/2006/table">
            <a:tbl>
              <a:tblPr/>
              <a:tblGrid>
                <a:gridCol w="2182403">
                  <a:extLst>
                    <a:ext uri="{9D8B030D-6E8A-4147-A177-3AD203B41FA5}">
                      <a16:colId xmlns:a16="http://schemas.microsoft.com/office/drawing/2014/main" val="3918363564"/>
                    </a:ext>
                  </a:extLst>
                </a:gridCol>
                <a:gridCol w="2286727">
                  <a:extLst>
                    <a:ext uri="{9D8B030D-6E8A-4147-A177-3AD203B41FA5}">
                      <a16:colId xmlns:a16="http://schemas.microsoft.com/office/drawing/2014/main" val="1683979601"/>
                    </a:ext>
                  </a:extLst>
                </a:gridCol>
                <a:gridCol w="2348285">
                  <a:extLst>
                    <a:ext uri="{9D8B030D-6E8A-4147-A177-3AD203B41FA5}">
                      <a16:colId xmlns:a16="http://schemas.microsoft.com/office/drawing/2014/main" val="2592459544"/>
                    </a:ext>
                  </a:extLst>
                </a:gridCol>
                <a:gridCol w="2326585">
                  <a:extLst>
                    <a:ext uri="{9D8B030D-6E8A-4147-A177-3AD203B41FA5}">
                      <a16:colId xmlns:a16="http://schemas.microsoft.com/office/drawing/2014/main" val="588152821"/>
                    </a:ext>
                  </a:extLst>
                </a:gridCol>
              </a:tblGrid>
              <a:tr h="338875">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21960">
                <a:tc>
                  <a:txBody>
                    <a:bodyPr/>
                    <a:lstStyle/>
                    <a:p>
                      <a:pPr algn="ctr" fontAlgn="ctr"/>
                      <a:r>
                        <a:rPr lang="tr-TR" sz="1000" b="0" i="0" u="none" strike="noStrike" dirty="0">
                          <a:solidFill>
                            <a:srgbClr val="001626"/>
                          </a:solidFill>
                          <a:effectLst/>
                          <a:latin typeface="+mn-lt"/>
                        </a:rPr>
                        <a:t>G1-  Üniversitenin fiziki koşullarının (ofis, derslik, yemekhane, kütüphane, sosyal alan vb.) yeterli olması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Calibri"/>
                        </a:rPr>
                        <a:t>Z1 - Klinik uygulamalar için üniversiteye bağlı bir hastanenin  olmaması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Calibri"/>
                        </a:rPr>
                        <a:t>F1- Üniversitenin sahil kentinde ve turizm bölgesinde olması nedeniyle dikkat çekmesi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Calibri"/>
                        </a:rPr>
                        <a:t>T1- Klinik uygulamalar için devlete bağlı sağlık kurumları ile  işbirliği kurmada yetersizlikler olması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804010">
                <a:tc>
                  <a:txBody>
                    <a:bodyPr/>
                    <a:lstStyle/>
                    <a:p>
                      <a:pPr algn="ctr" fontAlgn="ctr"/>
                      <a:r>
                        <a:rPr lang="tr-TR" sz="1000" b="0" i="0" u="none" strike="noStrike" dirty="0">
                          <a:solidFill>
                            <a:srgbClr val="001626"/>
                          </a:solidFill>
                          <a:effectLst/>
                          <a:latin typeface="+mn-lt"/>
                        </a:rPr>
                        <a:t>G2-Antalya ilinde öğrenci alan tek  ebelik lisans programı olması.</a:t>
                      </a:r>
                    </a:p>
                    <a:p>
                      <a:pPr algn="ctr" fontAlgn="ctr"/>
                      <a:r>
                        <a:rPr lang="tr-TR" sz="1000" b="0" i="0" u="none" strike="noStrike" dirty="0">
                          <a:solidFill>
                            <a:srgbClr val="001626"/>
                          </a:solidFill>
                          <a:effectLst/>
                          <a:latin typeface="+mn-lt"/>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Calibri"/>
                        </a:rPr>
                        <a:t>Z2 - Ebe öğretim elemanı sayısının yetersiz olması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Calibri"/>
                        </a:rPr>
                        <a:t>F2- Üniversitede öğrencilerin sosyal ve mesleki becerilerini geliştirebilecekleri öğrenci topluluklarının bulunması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Calibri"/>
                        </a:rPr>
                        <a:t>T2- Mesleki temel  dersler için alanında uzman  ebelik öğretim üyesi sayısının yeterli olmaması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69063">
                <a:tc>
                  <a:txBody>
                    <a:bodyPr/>
                    <a:lstStyle/>
                    <a:p>
                      <a:pPr algn="ctr" fontAlgn="ctr"/>
                      <a:r>
                        <a:rPr lang="tr-TR" sz="1000" b="0" i="0" u="none" strike="noStrike" dirty="0">
                          <a:solidFill>
                            <a:srgbClr val="001626"/>
                          </a:solidFill>
                          <a:effectLst/>
                          <a:latin typeface="+mn-lt"/>
                        </a:rPr>
                        <a:t> G3-Dört yıllık eğitim müfredatının Ebelik ÇEP ve Ulusal-Uluslararası Akreditasyon kuruluşlarının kriterleri ölçüsünde hazırlanmış olması.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Calibri"/>
                        </a:rPr>
                        <a:t>Z3 - Bölüm akademik kadrosunda profesör ve doçent unvanına sahip ebe öğretim üyesinin olmaması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Calibri"/>
                        </a:rPr>
                        <a:t>F3- Üniversite yönetiminin ve mütevelli heyetinin eğitimi destekleyen, yeniliklere açık bir tutum içerisinde olması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Calibri"/>
                        </a:rPr>
                        <a:t>T3- Öğretim elemanlarının devlet üniversitelerini tercih etmesinden dolayı yeterli öğretim elemanı kadrosunun oluşturulamama ihtimali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661474">
                <a:tc>
                  <a:txBody>
                    <a:bodyPr/>
                    <a:lstStyle/>
                    <a:p>
                      <a:pPr algn="ctr" fontAlgn="ctr"/>
                      <a:r>
                        <a:rPr lang="tr-TR" sz="1000" b="0" i="0" u="none" strike="noStrike" dirty="0">
                          <a:solidFill>
                            <a:srgbClr val="001626"/>
                          </a:solidFill>
                          <a:effectLst/>
                          <a:latin typeface="+mn-lt"/>
                        </a:rPr>
                        <a:t>G4- Öğretim elemanlarının uzun yıllar alanda çalışma deneyimi olması ve bu deneyimin teori ve uygulama derslerinde öğrenciye aktarılması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Calibri"/>
                        </a:rPr>
                        <a:t>Z4 - Yüksek lisans ve doktora programlarının olmaması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Calibri"/>
                        </a:rPr>
                        <a:t>F4- Ülkemizde  ebe ve ebe akademisyen ihtiyacının fazla olması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Calibri"/>
                        </a:rPr>
                        <a:t>T4- </a:t>
                      </a:r>
                      <a:r>
                        <a:rPr lang="tr-TR" sz="1000" b="0" i="0" u="none" strike="noStrike" dirty="0" err="1">
                          <a:solidFill>
                            <a:srgbClr val="001626"/>
                          </a:solidFill>
                          <a:effectLst/>
                          <a:latin typeface="Calibri"/>
                        </a:rPr>
                        <a:t>Pandemi</a:t>
                      </a:r>
                      <a:r>
                        <a:rPr lang="tr-TR" sz="1000" b="0" i="0" u="none" strike="noStrike" dirty="0">
                          <a:solidFill>
                            <a:srgbClr val="001626"/>
                          </a:solidFill>
                          <a:effectLst/>
                          <a:latin typeface="Calibri"/>
                        </a:rPr>
                        <a:t> nedeniyle </a:t>
                      </a:r>
                      <a:r>
                        <a:rPr lang="tr-TR" sz="1000" b="0" i="0" u="none" strike="noStrike" dirty="0" err="1">
                          <a:solidFill>
                            <a:srgbClr val="001626"/>
                          </a:solidFill>
                          <a:effectLst/>
                          <a:latin typeface="Calibri"/>
                        </a:rPr>
                        <a:t>yüzyüze</a:t>
                      </a:r>
                      <a:r>
                        <a:rPr lang="tr-TR" sz="1000" b="0" i="0" u="none" strike="noStrike" dirty="0">
                          <a:solidFill>
                            <a:srgbClr val="001626"/>
                          </a:solidFill>
                          <a:effectLst/>
                          <a:latin typeface="Calibri"/>
                        </a:rPr>
                        <a:t> eğitime ara verilme ihtimalinin bulunması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753244">
                <a:tc>
                  <a:txBody>
                    <a:bodyPr/>
                    <a:lstStyle/>
                    <a:p>
                      <a:pPr algn="ctr" fontAlgn="ctr"/>
                      <a:r>
                        <a:rPr lang="tr-TR" sz="1000" b="0" i="0" u="none" strike="noStrike" dirty="0">
                          <a:solidFill>
                            <a:srgbClr val="001626"/>
                          </a:solidFill>
                          <a:effectLst/>
                          <a:latin typeface="+mn-lt"/>
                        </a:rPr>
                        <a:t> G5-Bölüm temel tıp derslerinin alana özgü öğretim üyeleri tarafından veriliyor olması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Calibri"/>
                        </a:rPr>
                        <a:t>Z5 - 2021-2022 eğitim öğretim yılında açılan bir bölüm olduğu için kurumsallaşma sürecinin tamamlanmamış olması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Calibri"/>
                        </a:rPr>
                        <a:t>F5- Mezuniyet sonrası istihdam kolaylığı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Calibri"/>
                        </a:rPr>
                        <a:t>T5- Ebelik mesleğinin görev, yetki ve sorumluluklarının yeterince bilinir olmaması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477423">
                <a:tc>
                  <a:txBody>
                    <a:bodyPr/>
                    <a:lstStyle/>
                    <a:p>
                      <a:pPr algn="ctr" fontAlgn="ctr"/>
                      <a:r>
                        <a:rPr lang="tr-TR" sz="1000" b="0" i="0" u="none" strike="noStrike" dirty="0">
                          <a:solidFill>
                            <a:srgbClr val="001626"/>
                          </a:solidFill>
                          <a:effectLst/>
                          <a:latin typeface="+mn-lt"/>
                        </a:rPr>
                        <a:t>G6-Öğrenci merkezli eğitim sisteminin benimsenmiş olması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mn-lt"/>
                        </a:rPr>
                        <a:t>Z6 - Farklı bölümlerle yan dal programının planlanma sürecinin tamamlanmaması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Calibri"/>
                        </a:rPr>
                        <a:t>F6- Üniversite eğitim ücretinin ulaşılabilir olması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de-DE" sz="1000" b="0" i="0" u="none" strike="noStrike" dirty="0">
                          <a:solidFill>
                            <a:srgbClr val="001626"/>
                          </a:solidFill>
                          <a:effectLst/>
                          <a:latin typeface="Calibri"/>
                        </a:rPr>
                        <a:t>T6</a:t>
                      </a:r>
                      <a:r>
                        <a:rPr lang="tr-TR" sz="1000" b="0" i="0" u="none" strike="noStrike" dirty="0">
                          <a:solidFill>
                            <a:srgbClr val="001626"/>
                          </a:solidFill>
                          <a:effectLst/>
                          <a:latin typeface="Calibri"/>
                        </a:rPr>
                        <a:t>- </a:t>
                      </a:r>
                      <a:r>
                        <a:rPr lang="de-DE" sz="1000" b="0" i="0" u="none" strike="noStrike" dirty="0" err="1">
                          <a:solidFill>
                            <a:srgbClr val="001626"/>
                          </a:solidFill>
                          <a:effectLst/>
                          <a:latin typeface="Calibri"/>
                        </a:rPr>
                        <a:t>Ebelerin</a:t>
                      </a:r>
                      <a:r>
                        <a:rPr lang="de-DE" sz="1000" b="0" i="0" u="none" strike="noStrike" dirty="0">
                          <a:solidFill>
                            <a:srgbClr val="001626"/>
                          </a:solidFill>
                          <a:effectLst/>
                          <a:latin typeface="Calibri"/>
                        </a:rPr>
                        <a:t> </a:t>
                      </a:r>
                      <a:r>
                        <a:rPr lang="de-DE" sz="1000" b="0" i="0" u="none" strike="noStrike" dirty="0" err="1">
                          <a:solidFill>
                            <a:srgbClr val="001626"/>
                          </a:solidFill>
                          <a:effectLst/>
                          <a:latin typeface="Calibri"/>
                        </a:rPr>
                        <a:t>mesleki</a:t>
                      </a:r>
                      <a:r>
                        <a:rPr lang="de-DE" sz="1000" b="0" i="0" u="none" strike="noStrike" dirty="0">
                          <a:solidFill>
                            <a:srgbClr val="001626"/>
                          </a:solidFill>
                          <a:effectLst/>
                          <a:latin typeface="Calibri"/>
                        </a:rPr>
                        <a:t> </a:t>
                      </a:r>
                      <a:r>
                        <a:rPr lang="de-DE" sz="1000" b="0" i="0" u="none" strike="noStrike" dirty="0" err="1">
                          <a:solidFill>
                            <a:srgbClr val="001626"/>
                          </a:solidFill>
                          <a:effectLst/>
                          <a:latin typeface="Calibri"/>
                        </a:rPr>
                        <a:t>haklarının</a:t>
                      </a:r>
                      <a:r>
                        <a:rPr lang="de-DE" sz="1000" b="0" i="0" u="none" strike="noStrike" dirty="0">
                          <a:solidFill>
                            <a:srgbClr val="001626"/>
                          </a:solidFill>
                          <a:effectLst/>
                          <a:latin typeface="Calibri"/>
                        </a:rPr>
                        <a:t> </a:t>
                      </a:r>
                      <a:r>
                        <a:rPr lang="de-DE" sz="1000" b="0" i="0" u="none" strike="noStrike" dirty="0" err="1">
                          <a:solidFill>
                            <a:srgbClr val="001626"/>
                          </a:solidFill>
                          <a:effectLst/>
                          <a:latin typeface="Calibri"/>
                        </a:rPr>
                        <a:t>yetersiz</a:t>
                      </a:r>
                      <a:r>
                        <a:rPr lang="de-DE" sz="1000" b="0" i="0" u="none" strike="noStrike" dirty="0">
                          <a:solidFill>
                            <a:srgbClr val="001626"/>
                          </a:solidFill>
                          <a:effectLst/>
                          <a:latin typeface="Calibri"/>
                        </a:rPr>
                        <a:t> olması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621960">
                <a:tc>
                  <a:txBody>
                    <a:bodyPr/>
                    <a:lstStyle/>
                    <a:p>
                      <a:pPr algn="ctr" fontAlgn="ctr"/>
                      <a:r>
                        <a:rPr lang="tr-TR" sz="1000" b="0" i="0" u="none" strike="noStrike" dirty="0">
                          <a:solidFill>
                            <a:srgbClr val="001626"/>
                          </a:solidFill>
                          <a:effectLst/>
                          <a:latin typeface="+mn-lt"/>
                        </a:rPr>
                        <a:t>G7 -Bilimsel yenilikleri takip eden, kendini geliştirmeye açık, dinamik öğretim elemanı kadrosuna sahip olmak</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mn-lt"/>
                        </a:rPr>
                        <a:t>Z7 - </a:t>
                      </a:r>
                      <a:r>
                        <a:rPr lang="tr-TR" sz="1000" b="0" i="0" u="none" strike="noStrike" dirty="0" err="1">
                          <a:solidFill>
                            <a:srgbClr val="001626"/>
                          </a:solidFill>
                          <a:effectLst/>
                          <a:latin typeface="+mn-lt"/>
                        </a:rPr>
                        <a:t>Erasmus</a:t>
                      </a:r>
                      <a:r>
                        <a:rPr lang="tr-TR" sz="1000" b="0" i="0" u="none" strike="noStrike" dirty="0">
                          <a:solidFill>
                            <a:srgbClr val="001626"/>
                          </a:solidFill>
                          <a:effectLst/>
                          <a:latin typeface="+mn-lt"/>
                        </a:rPr>
                        <a:t> programının planlanma sürecinin tamamlanmaması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Calibri"/>
                        </a:rPr>
                        <a:t>F7- Sağlık alanında uygulama ağırlıklı bir bölüm olarak öğrenci kontenjanının yüksek olmaması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1626"/>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621960">
                <a:tc>
                  <a:txBody>
                    <a:bodyPr/>
                    <a:lstStyle/>
                    <a:p>
                      <a:pPr algn="ctr" fontAlgn="ctr"/>
                      <a:r>
                        <a:rPr lang="tr-TR" sz="1000" b="0" i="0" u="none" strike="noStrike" dirty="0">
                          <a:solidFill>
                            <a:srgbClr val="001626"/>
                          </a:solidFill>
                          <a:effectLst/>
                          <a:latin typeface="+mn-lt"/>
                        </a:rPr>
                        <a:t> G8- </a:t>
                      </a:r>
                      <a:r>
                        <a:rPr lang="tr-TR" sz="1000" b="0" i="0" u="none" strike="noStrike" dirty="0" err="1">
                          <a:solidFill>
                            <a:srgbClr val="001626"/>
                          </a:solidFill>
                          <a:effectLst/>
                          <a:latin typeface="+mn-lt"/>
                        </a:rPr>
                        <a:t>Multidisipliner</a:t>
                      </a:r>
                      <a:r>
                        <a:rPr lang="tr-TR" sz="1000" b="0" i="0" u="none" strike="noStrike" dirty="0">
                          <a:solidFill>
                            <a:srgbClr val="001626"/>
                          </a:solidFill>
                          <a:effectLst/>
                          <a:latin typeface="+mn-lt"/>
                        </a:rPr>
                        <a:t> çalışma anlayışının  yürütülüyor olması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mn-lt"/>
                        </a:rPr>
                        <a:t>Z8 - Bölüm iş yoğunluğunun akademik çalışmaları yavaşlatması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Calibri"/>
                        </a:rPr>
                        <a:t>F8- Fakülte içi diğer bölümlerin ve birimlerin destekleyici olması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SWOT (GZFT) ANALİZİ</a:t>
            </a:r>
            <a:endPar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2283584880"/>
              </p:ext>
            </p:extLst>
          </p:nvPr>
        </p:nvGraphicFramePr>
        <p:xfrm>
          <a:off x="0" y="1288031"/>
          <a:ext cx="9144000" cy="5799167"/>
        </p:xfrm>
        <a:graphic>
          <a:graphicData uri="http://schemas.openxmlformats.org/drawingml/2006/table">
            <a:tbl>
              <a:tblPr/>
              <a:tblGrid>
                <a:gridCol w="2182403">
                  <a:extLst>
                    <a:ext uri="{9D8B030D-6E8A-4147-A177-3AD203B41FA5}">
                      <a16:colId xmlns:a16="http://schemas.microsoft.com/office/drawing/2014/main" val="3918363564"/>
                    </a:ext>
                  </a:extLst>
                </a:gridCol>
                <a:gridCol w="2308427">
                  <a:extLst>
                    <a:ext uri="{9D8B030D-6E8A-4147-A177-3AD203B41FA5}">
                      <a16:colId xmlns:a16="http://schemas.microsoft.com/office/drawing/2014/main" val="1683979601"/>
                    </a:ext>
                  </a:extLst>
                </a:gridCol>
                <a:gridCol w="2326585">
                  <a:extLst>
                    <a:ext uri="{9D8B030D-6E8A-4147-A177-3AD203B41FA5}">
                      <a16:colId xmlns:a16="http://schemas.microsoft.com/office/drawing/2014/main" val="2592459544"/>
                    </a:ext>
                  </a:extLst>
                </a:gridCol>
                <a:gridCol w="2326585">
                  <a:extLst>
                    <a:ext uri="{9D8B030D-6E8A-4147-A177-3AD203B41FA5}">
                      <a16:colId xmlns:a16="http://schemas.microsoft.com/office/drawing/2014/main" val="588152821"/>
                    </a:ext>
                  </a:extLst>
                </a:gridCol>
              </a:tblGrid>
              <a:tr h="311465">
                <a:tc>
                  <a:txBody>
                    <a:bodyPr/>
                    <a:lstStyle/>
                    <a:p>
                      <a:pPr algn="ctr" fontAlgn="ctr"/>
                      <a:r>
                        <a:rPr lang="tr-TR" sz="1000" b="1" i="0" u="none" strike="noStrike" dirty="0">
                          <a:solidFill>
                            <a:srgbClr val="001626"/>
                          </a:solidFill>
                          <a:effectLst/>
                          <a:latin typeface="+mn-lt"/>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03624">
                <a:tc>
                  <a:txBody>
                    <a:bodyPr/>
                    <a:lstStyle/>
                    <a:p>
                      <a:pPr algn="ctr" fontAlgn="ctr"/>
                      <a:r>
                        <a:rPr lang="tr-TR" sz="1000" b="0" i="0" u="none" strike="noStrike" dirty="0">
                          <a:solidFill>
                            <a:srgbClr val="001626"/>
                          </a:solidFill>
                          <a:effectLst/>
                          <a:latin typeface="+mn-lt"/>
                        </a:rPr>
                        <a:t>G9- Öğrencilere kayıt ve öğrenim yılı sürecinde kaliteli danışmanlık hizmetinin sunulması ve etkin iletişim sağlanması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mn-lt"/>
                        </a:rPr>
                        <a:t>F9- Meslek örgütlerinin mesleğin gelişimine olan desteği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571651">
                <a:tc>
                  <a:txBody>
                    <a:bodyPr/>
                    <a:lstStyle/>
                    <a:p>
                      <a:pPr algn="ctr" fontAlgn="ctr"/>
                      <a:r>
                        <a:rPr lang="tr-TR" sz="1000" b="0" i="0" u="none" strike="noStrike" dirty="0">
                          <a:solidFill>
                            <a:srgbClr val="001626"/>
                          </a:solidFill>
                          <a:effectLst/>
                          <a:latin typeface="+mn-lt"/>
                        </a:rPr>
                        <a:t> G10- Öğrencilerin ebelikle ilgili uygulamaları birebir olarak yapabilecekleri tam donanımlı laboratuvarların bulunması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mn-lt"/>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mn-lt"/>
                        </a:rPr>
                        <a:t>F10- İl içinde uygulama yapılacak yeteri sayı ve nitelikte hastane bulunması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404326">
                <a:tc>
                  <a:txBody>
                    <a:bodyPr/>
                    <a:lstStyle/>
                    <a:p>
                      <a:pPr algn="ctr" fontAlgn="ctr"/>
                      <a:r>
                        <a:rPr lang="tr-TR" sz="1000" b="0" i="0" u="none" strike="noStrike" dirty="0">
                          <a:solidFill>
                            <a:srgbClr val="001626"/>
                          </a:solidFill>
                          <a:effectLst/>
                          <a:latin typeface="+mn-lt"/>
                        </a:rPr>
                        <a:t>G11-Bölüm öğretim elemanlarının farklı kurum ve kuruluşlarda eğitim ve mesleki deneyime sahip olması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mn-lt"/>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000" b="0" i="0" u="none" strike="noStrike" dirty="0">
                          <a:solidFill>
                            <a:srgbClr val="001626"/>
                          </a:solidFill>
                          <a:effectLst/>
                          <a:latin typeface="+mn-lt"/>
                        </a:rPr>
                        <a:t>F11- Üniversite içerisinde farklı kültürlerden öğrencilerin bulunması nedeniyle öğrencilerin yabancı dil ile ilgili pratik yapabilmesi ve kültür alışverişinde bulunabilmesi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453063">
                <a:tc>
                  <a:txBody>
                    <a:bodyPr/>
                    <a:lstStyle/>
                    <a:p>
                      <a:pPr algn="ctr" fontAlgn="ctr"/>
                      <a:r>
                        <a:rPr lang="tr-TR" sz="1000" b="0" i="0" u="none" strike="noStrike" dirty="0">
                          <a:solidFill>
                            <a:srgbClr val="001626"/>
                          </a:solidFill>
                          <a:effectLst/>
                          <a:latin typeface="+mn-lt"/>
                        </a:rPr>
                        <a:t> G12- Bölüm ile ilgili  bilimsel ve  sosyal etkinliklerin </a:t>
                      </a:r>
                      <a:r>
                        <a:rPr lang="tr-TR" sz="1000" b="0" i="0" u="none" strike="noStrike" dirty="0" err="1">
                          <a:solidFill>
                            <a:srgbClr val="001626"/>
                          </a:solidFill>
                          <a:effectLst/>
                          <a:latin typeface="+mn-lt"/>
                        </a:rPr>
                        <a:t>etkinliklerin</a:t>
                      </a:r>
                      <a:r>
                        <a:rPr lang="tr-TR" sz="1000" b="0" i="0" u="none" strike="noStrike" dirty="0">
                          <a:solidFill>
                            <a:srgbClr val="001626"/>
                          </a:solidFill>
                          <a:effectLst/>
                          <a:latin typeface="+mn-lt"/>
                        </a:rPr>
                        <a:t> yapılması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mn-lt"/>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404326">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1626"/>
                          </a:solidFill>
                          <a:effectLst/>
                          <a:latin typeface="+mn-lt"/>
                        </a:rPr>
                        <a:t>G13- Üniversitedeki diğer sağlık programları ile aynı kampüste bulunulması</a:t>
                      </a:r>
                    </a:p>
                    <a:p>
                      <a:pPr algn="ctr" fontAlgn="ctr"/>
                      <a:r>
                        <a:rPr lang="tr-TR" sz="1000" b="0" i="0" u="none" strike="noStrike" dirty="0">
                          <a:solidFill>
                            <a:srgbClr val="001626"/>
                          </a:solidFill>
                          <a:effectLst/>
                          <a:latin typeface="+mn-lt"/>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277319">
                <a:tc>
                  <a:txBody>
                    <a:bodyPr/>
                    <a:lstStyle/>
                    <a:p>
                      <a:pPr algn="ctr" fontAlgn="ctr"/>
                      <a:r>
                        <a:rPr lang="tr-TR" sz="1000" b="0" i="0" u="none" strike="noStrike" dirty="0">
                          <a:solidFill>
                            <a:srgbClr val="001626"/>
                          </a:solidFill>
                          <a:effectLst/>
                          <a:latin typeface="+mn-lt"/>
                        </a:rPr>
                        <a:t>G14 -Müfredatta öğrencilerin kişisel ve mesleki gelişimlerine katkı sağlayacak seçmeli derslerin bulunması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mn-lt"/>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r h="523715">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000" b="0" i="0" u="none" strike="noStrike">
                          <a:solidFill>
                            <a:srgbClr val="001626"/>
                          </a:solidFill>
                          <a:effectLst/>
                          <a:latin typeface="+mn-lt"/>
                        </a:rPr>
                        <a:t>G15- </a:t>
                      </a:r>
                      <a:r>
                        <a:rPr lang="tr-TR" sz="1000" b="0" i="0" u="none" strike="noStrike" dirty="0">
                          <a:solidFill>
                            <a:srgbClr val="001626"/>
                          </a:solidFill>
                          <a:effectLst/>
                          <a:latin typeface="+mn-lt"/>
                        </a:rPr>
                        <a:t>Sürekli iyileştirme ve geliştirmeye yönelik </a:t>
                      </a:r>
                      <a:r>
                        <a:rPr lang="tr-TR" sz="1000" b="0" i="0" u="none" strike="noStrike">
                          <a:solidFill>
                            <a:srgbClr val="001626"/>
                          </a:solidFill>
                          <a:effectLst/>
                          <a:latin typeface="+mn-lt"/>
                        </a:rPr>
                        <a:t>faaliyetlerin yapılması</a:t>
                      </a:r>
                      <a:endParaRPr lang="tr-TR" sz="1000" b="0" i="0" u="none" strike="noStrike" dirty="0">
                        <a:solidFill>
                          <a:srgbClr val="001626"/>
                        </a:solidFill>
                        <a:effectLst/>
                        <a:latin typeface="+mn-l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5502251"/>
                  </a:ext>
                </a:extLst>
              </a:tr>
              <a:tr h="418342">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1626"/>
                          </a:solidFill>
                          <a:effectLst/>
                          <a:latin typeface="+mn-lt"/>
                        </a:rPr>
                        <a:t>G16 - Dört yıllık eğitim programına ikinci yabancı dil olarak Modern Diller dersinin eğitim müfredatında yer alması ve öğrencilerin ikinci yabancı dil kazanımlarının sağlanabiliyor olması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5857518"/>
                  </a:ext>
                </a:extLst>
              </a:tr>
              <a:tr h="297180">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1626"/>
                          </a:solidFill>
                          <a:effectLst/>
                          <a:latin typeface="+mn-lt"/>
                        </a:rPr>
                        <a:t>G17</a:t>
                      </a:r>
                      <a:r>
                        <a:rPr lang="tr-TR" sz="1000" b="0" i="0" u="none" strike="noStrike" dirty="0">
                          <a:solidFill>
                            <a:srgbClr val="001626"/>
                          </a:solidFill>
                          <a:effectLst/>
                          <a:latin typeface="+mn-lt"/>
                        </a:rPr>
                        <a:t>-</a:t>
                      </a:r>
                      <a:r>
                        <a:rPr lang="en-US" sz="1000" b="0" i="0" u="none" strike="noStrike" dirty="0" err="1">
                          <a:solidFill>
                            <a:srgbClr val="001626"/>
                          </a:solidFill>
                          <a:effectLst/>
                          <a:latin typeface="+mn-lt"/>
                        </a:rPr>
                        <a:t>Üniversiteye</a:t>
                      </a:r>
                      <a:r>
                        <a:rPr lang="en-US" sz="1000" b="0" i="0" u="none" strike="noStrike" dirty="0">
                          <a:solidFill>
                            <a:srgbClr val="001626"/>
                          </a:solidFill>
                          <a:effectLst/>
                          <a:latin typeface="+mn-lt"/>
                        </a:rPr>
                        <a:t> </a:t>
                      </a:r>
                      <a:r>
                        <a:rPr lang="en-US" sz="1000" b="0" i="0" u="none" strike="noStrike" dirty="0" err="1">
                          <a:solidFill>
                            <a:srgbClr val="001626"/>
                          </a:solidFill>
                          <a:effectLst/>
                          <a:latin typeface="+mn-lt"/>
                        </a:rPr>
                        <a:t>ulaşım</a:t>
                      </a:r>
                      <a:r>
                        <a:rPr lang="en-US" sz="1000" b="0" i="0" u="none" strike="noStrike" dirty="0">
                          <a:solidFill>
                            <a:srgbClr val="001626"/>
                          </a:solidFill>
                          <a:effectLst/>
                          <a:latin typeface="+mn-lt"/>
                        </a:rPr>
                        <a:t> </a:t>
                      </a:r>
                      <a:r>
                        <a:rPr lang="en-US" sz="1000" b="0" i="0" u="none" strike="noStrike" dirty="0" err="1">
                          <a:solidFill>
                            <a:srgbClr val="001626"/>
                          </a:solidFill>
                          <a:effectLst/>
                          <a:latin typeface="+mn-lt"/>
                        </a:rPr>
                        <a:t>için</a:t>
                      </a:r>
                      <a:r>
                        <a:rPr lang="en-US" sz="1000" b="0" i="0" u="none" strike="noStrike" dirty="0">
                          <a:solidFill>
                            <a:srgbClr val="001626"/>
                          </a:solidFill>
                          <a:effectLst/>
                          <a:latin typeface="+mn-lt"/>
                        </a:rPr>
                        <a:t> </a:t>
                      </a:r>
                      <a:r>
                        <a:rPr lang="en-US" sz="1000" b="0" i="0" u="none" strike="noStrike" dirty="0" err="1">
                          <a:solidFill>
                            <a:srgbClr val="001626"/>
                          </a:solidFill>
                          <a:effectLst/>
                          <a:latin typeface="+mn-lt"/>
                        </a:rPr>
                        <a:t>öğrenci</a:t>
                      </a:r>
                      <a:r>
                        <a:rPr lang="en-US" sz="1000" b="0" i="0" u="none" strike="noStrike" dirty="0">
                          <a:solidFill>
                            <a:srgbClr val="001626"/>
                          </a:solidFill>
                          <a:effectLst/>
                          <a:latin typeface="+mn-lt"/>
                        </a:rPr>
                        <a:t> </a:t>
                      </a:r>
                      <a:r>
                        <a:rPr lang="en-US" sz="1000" b="0" i="0" u="none" strike="noStrike" dirty="0" err="1">
                          <a:solidFill>
                            <a:srgbClr val="001626"/>
                          </a:solidFill>
                          <a:effectLst/>
                          <a:latin typeface="+mn-lt"/>
                        </a:rPr>
                        <a:t>servislerinin</a:t>
                      </a:r>
                      <a:r>
                        <a:rPr lang="en-US" sz="1000" b="0" i="0" u="none" strike="noStrike" dirty="0">
                          <a:solidFill>
                            <a:srgbClr val="001626"/>
                          </a:solidFill>
                          <a:effectLst/>
                          <a:latin typeface="+mn-lt"/>
                        </a:rPr>
                        <a:t> </a:t>
                      </a:r>
                      <a:r>
                        <a:rPr lang="en-US" sz="1000" b="0" i="0" u="none" strike="noStrike" dirty="0" err="1">
                          <a:solidFill>
                            <a:srgbClr val="001626"/>
                          </a:solidFill>
                          <a:effectLst/>
                          <a:latin typeface="+mn-lt"/>
                        </a:rPr>
                        <a:t>bulunuyor</a:t>
                      </a:r>
                      <a:r>
                        <a:rPr lang="en-US" sz="1000" b="0" i="0" u="none" strike="noStrike" dirty="0">
                          <a:solidFill>
                            <a:srgbClr val="001626"/>
                          </a:solidFill>
                          <a:effectLst/>
                          <a:latin typeface="+mn-lt"/>
                        </a:rPr>
                        <a:t> </a:t>
                      </a:r>
                      <a:r>
                        <a:rPr lang="en-US" sz="1000" b="0" i="0" u="none" strike="noStrike" dirty="0" err="1">
                          <a:solidFill>
                            <a:srgbClr val="001626"/>
                          </a:solidFill>
                          <a:effectLst/>
                          <a:latin typeface="+mn-lt"/>
                        </a:rPr>
                        <a:t>olması</a:t>
                      </a:r>
                      <a:endParaRPr lang="en-US" sz="1000" b="0" i="0" u="none" strike="noStrike" dirty="0">
                        <a:solidFill>
                          <a:srgbClr val="001626"/>
                        </a:solidFill>
                        <a:effectLst/>
                        <a:latin typeface="+mn-l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2609128"/>
                  </a:ext>
                </a:extLst>
              </a:tr>
              <a:tr h="480060">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1626"/>
                          </a:solidFill>
                          <a:effectLst/>
                          <a:latin typeface="+mn-lt"/>
                        </a:rPr>
                        <a:t>G18 - Aktif öğrenci katılımlı öğrenme yöntemlerinin kullanılması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0160605"/>
                  </a:ext>
                </a:extLst>
              </a:tr>
            </a:tbl>
          </a:graphicData>
        </a:graphic>
      </p:graphicFrame>
    </p:spTree>
    <p:extLst>
      <p:ext uri="{BB962C8B-B14F-4D97-AF65-F5344CB8AC3E}">
        <p14:creationId xmlns:p14="http://schemas.microsoft.com/office/powerpoint/2010/main" val="239798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321591210"/>
              </p:ext>
            </p:extLst>
          </p:nvPr>
        </p:nvGraphicFramePr>
        <p:xfrm>
          <a:off x="0" y="1160054"/>
          <a:ext cx="9144000" cy="5697946"/>
        </p:xfrm>
        <a:graphic>
          <a:graphicData uri="http://schemas.openxmlformats.org/drawingml/2006/table">
            <a:tbl>
              <a:tblPr/>
              <a:tblGrid>
                <a:gridCol w="2927194">
                  <a:extLst>
                    <a:ext uri="{9D8B030D-6E8A-4147-A177-3AD203B41FA5}">
                      <a16:colId xmlns:a16="http://schemas.microsoft.com/office/drawing/2014/main" val="3918363564"/>
                    </a:ext>
                  </a:extLst>
                </a:gridCol>
                <a:gridCol w="3096225">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689175">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68678">
                <a:tc>
                  <a:txBody>
                    <a:bodyPr/>
                    <a:lstStyle/>
                    <a:p>
                      <a:pPr algn="ctr" fontAlgn="ctr"/>
                      <a:r>
                        <a:rPr lang="tr-TR" sz="1200" b="0" i="0" u="none" strike="noStrike" dirty="0">
                          <a:solidFill>
                            <a:srgbClr val="000000"/>
                          </a:solidFill>
                          <a:effectLst/>
                          <a:latin typeface="+mn-lt"/>
                        </a:rPr>
                        <a:t>Sağlık Bakanlığı</a:t>
                      </a:r>
                    </a:p>
                  </a:txBody>
                  <a:tcPr marL="7348" marR="7348" marT="7348"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İşbirliği</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Mezunların istihdamı, hasta kaynağı, ortak proje alanı, eğitim, araştırma, uygulama.</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07933">
                <a:tc>
                  <a:txBody>
                    <a:bodyPr/>
                    <a:lstStyle/>
                    <a:p>
                      <a:pPr algn="ctr" fontAlgn="ctr"/>
                      <a:r>
                        <a:rPr lang="tr-TR" sz="1200" b="0" i="0" u="none" strike="noStrike" dirty="0">
                          <a:solidFill>
                            <a:srgbClr val="000000"/>
                          </a:solidFill>
                          <a:effectLst/>
                          <a:latin typeface="+mn-lt"/>
                        </a:rPr>
                        <a:t>YÖK</a:t>
                      </a:r>
                    </a:p>
                  </a:txBody>
                  <a:tcPr marL="7348" marR="7348" marT="7348"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mn-lt"/>
                        </a:rPr>
                        <a:t>Mevzuat Yaratıcı Üst Kurum</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mn-lt"/>
                        </a:rPr>
                        <a:t>Mevzuata Uyum, Eğitim ve Akademik Başarı</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755130">
                <a:tc>
                  <a:txBody>
                    <a:bodyPr/>
                    <a:lstStyle/>
                    <a:p>
                      <a:pPr algn="ctr" fontAlgn="ctr"/>
                      <a:r>
                        <a:rPr lang="tr-TR" sz="1200" b="0" i="0" u="none" strike="noStrike" dirty="0">
                          <a:solidFill>
                            <a:srgbClr val="000000"/>
                          </a:solidFill>
                          <a:effectLst/>
                          <a:latin typeface="+mn-lt"/>
                        </a:rPr>
                        <a:t>YÖKAK</a:t>
                      </a:r>
                    </a:p>
                  </a:txBody>
                  <a:tcPr marL="7348" marR="7348" marT="7348"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Dış denetleme</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Mevzuat ve Standartlara uygun eğitim verilmesi</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407933">
                <a:tc>
                  <a:txBody>
                    <a:bodyPr/>
                    <a:lstStyle/>
                    <a:p>
                      <a:pPr algn="ctr" fontAlgn="ctr"/>
                      <a:r>
                        <a:rPr lang="tr-TR" sz="1200" b="0" i="0" u="none" strike="noStrike" dirty="0">
                          <a:solidFill>
                            <a:srgbClr val="000000"/>
                          </a:solidFill>
                          <a:effectLst/>
                          <a:latin typeface="+mn-lt"/>
                        </a:rPr>
                        <a:t>Rektörlük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Kurumu Yönetme Sorumluluğu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Mevzuata Uyum, Akademik Başarı-Öğrenci Memnuniyeti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07933">
                <a:tc>
                  <a:txBody>
                    <a:bodyPr/>
                    <a:lstStyle/>
                    <a:p>
                      <a:pPr algn="ctr" fontAlgn="ctr"/>
                      <a:r>
                        <a:rPr lang="tr-TR" sz="1200" b="0" i="0" u="none" strike="noStrike" dirty="0">
                          <a:solidFill>
                            <a:srgbClr val="000000"/>
                          </a:solidFill>
                          <a:effectLst/>
                          <a:latin typeface="+mn-lt"/>
                        </a:rPr>
                        <a:t>Dekanlık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Fakülte Yönetme Sorumluluğu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Mevzuata Uyum, Akademik Başarı-Öğrenci Memnuniyeti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755130">
                <a:tc>
                  <a:txBody>
                    <a:bodyPr/>
                    <a:lstStyle/>
                    <a:p>
                      <a:pPr algn="ctr" fontAlgn="ctr"/>
                      <a:r>
                        <a:rPr lang="tr-TR" sz="1200" b="0" i="0" u="none" strike="noStrike" dirty="0">
                          <a:solidFill>
                            <a:srgbClr val="000000"/>
                          </a:solidFill>
                          <a:effectLst/>
                          <a:latin typeface="+mn-lt"/>
                        </a:rPr>
                        <a:t>İdari Personel</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mn-lt"/>
                        </a:rPr>
                        <a:t>İdari Hizmet Verme Sorumluluğu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Güçlü İletişim ve Kurumsal Yapı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568678">
                <a:tc>
                  <a:txBody>
                    <a:bodyPr/>
                    <a:lstStyle/>
                    <a:p>
                      <a:pPr algn="ctr" fontAlgn="ctr"/>
                      <a:r>
                        <a:rPr lang="tr-TR" sz="1200" b="0" i="0" u="none" strike="noStrike" dirty="0">
                          <a:solidFill>
                            <a:srgbClr val="000000"/>
                          </a:solidFill>
                          <a:effectLst/>
                          <a:latin typeface="+mn-lt"/>
                        </a:rPr>
                        <a:t>Bölüm Akademik Personeli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Akademik Hizmet Verme Sorumluluğu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Öğrenci Başarısı-Akademik Çalışmalar İçin Destek-Güçlü İletişim ve Empati-Kurumsal Yapı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568678">
                <a:tc>
                  <a:txBody>
                    <a:bodyPr/>
                    <a:lstStyle/>
                    <a:p>
                      <a:pPr algn="ctr" fontAlgn="ctr"/>
                      <a:r>
                        <a:rPr lang="tr-TR" sz="1200" b="0" i="0" u="none" strike="noStrike" dirty="0">
                          <a:solidFill>
                            <a:srgbClr val="000000"/>
                          </a:solidFill>
                          <a:effectLst/>
                          <a:latin typeface="+mn-lt"/>
                        </a:rPr>
                        <a:t>Devam Eden Öğrenci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Hizmeti kullanan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Kaliteli Eğitim, Kariyer </a:t>
                      </a:r>
                      <a:r>
                        <a:rPr lang="tr-TR" sz="1200" b="0" i="0" u="none" strike="noStrike" dirty="0" err="1">
                          <a:solidFill>
                            <a:srgbClr val="000000"/>
                          </a:solidFill>
                          <a:effectLst/>
                          <a:latin typeface="+mn-lt"/>
                        </a:rPr>
                        <a:t>Planlama,Güçlü</a:t>
                      </a:r>
                      <a:r>
                        <a:rPr lang="tr-TR" sz="1200" b="0" i="0" u="none" strike="noStrike" dirty="0">
                          <a:solidFill>
                            <a:srgbClr val="000000"/>
                          </a:solidFill>
                          <a:effectLst/>
                          <a:latin typeface="+mn-lt"/>
                        </a:rPr>
                        <a:t> İletişim </a:t>
                      </a:r>
                      <a:r>
                        <a:rPr lang="tr-TR" sz="1200" b="0" i="0" u="none" strike="noStrike" dirty="0" err="1">
                          <a:solidFill>
                            <a:srgbClr val="000000"/>
                          </a:solidFill>
                          <a:effectLst/>
                          <a:latin typeface="+mn-lt"/>
                        </a:rPr>
                        <a:t>ve,Kurumsal</a:t>
                      </a:r>
                      <a:r>
                        <a:rPr lang="tr-TR" sz="1200" b="0" i="0" u="none" strike="noStrike" dirty="0">
                          <a:solidFill>
                            <a:srgbClr val="000000"/>
                          </a:solidFill>
                          <a:effectLst/>
                          <a:latin typeface="+mn-lt"/>
                        </a:rPr>
                        <a:t> Yapı, Akademik çalışma ortaklığı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568678">
                <a:tc>
                  <a:txBody>
                    <a:bodyPr/>
                    <a:lstStyle/>
                    <a:p>
                      <a:pPr algn="ctr" fontAlgn="ctr"/>
                      <a:r>
                        <a:rPr lang="tr-TR" sz="1200" b="0" i="0" u="none" strike="noStrike" dirty="0">
                          <a:solidFill>
                            <a:srgbClr val="000000"/>
                          </a:solidFill>
                          <a:effectLst/>
                          <a:latin typeface="+mn-lt"/>
                        </a:rPr>
                        <a:t>Potansiyel Öğrenci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Tercih Etme Olasılığı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Etkin İletişim, Meslek Tanıtımı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PAYDAŞ BEKLENTİLERİ</a:t>
            </a:r>
            <a:endPar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2895574680"/>
              </p:ext>
            </p:extLst>
          </p:nvPr>
        </p:nvGraphicFramePr>
        <p:xfrm>
          <a:off x="0" y="1109708"/>
          <a:ext cx="9144000" cy="5748292"/>
        </p:xfrm>
        <a:graphic>
          <a:graphicData uri="http://schemas.openxmlformats.org/drawingml/2006/table">
            <a:tbl>
              <a:tblPr/>
              <a:tblGrid>
                <a:gridCol w="2927194">
                  <a:extLst>
                    <a:ext uri="{9D8B030D-6E8A-4147-A177-3AD203B41FA5}">
                      <a16:colId xmlns:a16="http://schemas.microsoft.com/office/drawing/2014/main" val="3918363564"/>
                    </a:ext>
                  </a:extLst>
                </a:gridCol>
                <a:gridCol w="3096225">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598851">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742666">
                <a:tc>
                  <a:txBody>
                    <a:bodyPr/>
                    <a:lstStyle/>
                    <a:p>
                      <a:pPr algn="ctr" fontAlgn="ctr"/>
                      <a:r>
                        <a:rPr lang="tr-TR" sz="1200" b="0" i="0" u="none" strike="noStrike" dirty="0">
                          <a:solidFill>
                            <a:srgbClr val="000000"/>
                          </a:solidFill>
                          <a:effectLst/>
                          <a:latin typeface="+mn-lt"/>
                        </a:rPr>
                        <a:t>Öğrenci Velileri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Dolaylı Müşteri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Kaliteli </a:t>
                      </a:r>
                      <a:r>
                        <a:rPr lang="tr-TR" sz="1200" b="0" i="0" u="none" strike="noStrike" dirty="0" err="1">
                          <a:solidFill>
                            <a:srgbClr val="000000"/>
                          </a:solidFill>
                          <a:effectLst/>
                          <a:latin typeface="+mn-lt"/>
                        </a:rPr>
                        <a:t>Eğitim,Sosyal</a:t>
                      </a:r>
                      <a:r>
                        <a:rPr lang="tr-TR" sz="1200" b="0" i="0" u="none" strike="noStrike" dirty="0">
                          <a:solidFill>
                            <a:srgbClr val="000000"/>
                          </a:solidFill>
                          <a:effectLst/>
                          <a:latin typeface="+mn-lt"/>
                        </a:rPr>
                        <a:t> </a:t>
                      </a:r>
                      <a:r>
                        <a:rPr lang="tr-TR" sz="1200" b="0" i="0" u="none" strike="noStrike" dirty="0" err="1">
                          <a:solidFill>
                            <a:srgbClr val="000000"/>
                          </a:solidFill>
                          <a:effectLst/>
                          <a:latin typeface="+mn-lt"/>
                        </a:rPr>
                        <a:t>İmkanlar,Kariyer</a:t>
                      </a:r>
                      <a:r>
                        <a:rPr lang="tr-TR" sz="1200" b="0" i="0" u="none" strike="noStrike" dirty="0">
                          <a:solidFill>
                            <a:srgbClr val="000000"/>
                          </a:solidFill>
                          <a:effectLst/>
                          <a:latin typeface="+mn-lt"/>
                        </a:rPr>
                        <a:t> </a:t>
                      </a:r>
                      <a:r>
                        <a:rPr lang="tr-TR" sz="1200" b="0" i="0" u="none" strike="noStrike" dirty="0" err="1">
                          <a:solidFill>
                            <a:srgbClr val="000000"/>
                          </a:solidFill>
                          <a:effectLst/>
                          <a:latin typeface="+mn-lt"/>
                        </a:rPr>
                        <a:t>Planlama,Güçlü</a:t>
                      </a:r>
                      <a:r>
                        <a:rPr lang="tr-TR" sz="1200" b="0" i="0" u="none" strike="noStrike" dirty="0">
                          <a:solidFill>
                            <a:srgbClr val="000000"/>
                          </a:solidFill>
                          <a:effectLst/>
                          <a:latin typeface="+mn-lt"/>
                        </a:rPr>
                        <a:t> İletişim ve Kurumsal Yapı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1217670"/>
                  </a:ext>
                </a:extLst>
              </a:tr>
              <a:tr h="768138">
                <a:tc>
                  <a:txBody>
                    <a:bodyPr/>
                    <a:lstStyle/>
                    <a:p>
                      <a:pPr algn="ctr" fontAlgn="ctr"/>
                      <a:r>
                        <a:rPr lang="tr-TR" sz="1200" b="0" i="0" u="none" strike="noStrike" dirty="0">
                          <a:solidFill>
                            <a:srgbClr val="000000"/>
                          </a:solidFill>
                          <a:effectLst/>
                          <a:latin typeface="+mn-lt"/>
                        </a:rPr>
                        <a:t>Bağımsız Dış Denetleme Kurumları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Kalite standartlarını belgeleme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Müfredat ve ders </a:t>
                      </a:r>
                      <a:r>
                        <a:rPr lang="tr-TR" sz="1200" b="0" i="0" u="none" strike="noStrike" dirty="0" err="1">
                          <a:solidFill>
                            <a:srgbClr val="000000"/>
                          </a:solidFill>
                          <a:effectLst/>
                          <a:latin typeface="+mn-lt"/>
                        </a:rPr>
                        <a:t>standardlarının</a:t>
                      </a:r>
                      <a:r>
                        <a:rPr lang="tr-TR" sz="1200" b="0" i="0" u="none" strike="noStrike" dirty="0">
                          <a:solidFill>
                            <a:srgbClr val="000000"/>
                          </a:solidFill>
                          <a:effectLst/>
                          <a:latin typeface="+mn-lt"/>
                        </a:rPr>
                        <a:t> oluşturulması - akreditasyon belgelerinin edinilmesi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388752"/>
                  </a:ext>
                </a:extLst>
              </a:tr>
              <a:tr h="696288">
                <a:tc>
                  <a:txBody>
                    <a:bodyPr/>
                    <a:lstStyle/>
                    <a:p>
                      <a:pPr algn="ctr" fontAlgn="ctr"/>
                      <a:r>
                        <a:rPr lang="tr-TR" sz="1200" b="0" i="0" u="none" strike="noStrike" dirty="0">
                          <a:solidFill>
                            <a:srgbClr val="000000"/>
                          </a:solidFill>
                          <a:effectLst/>
                          <a:latin typeface="+mn-lt"/>
                        </a:rPr>
                        <a:t>Diğer Üniversiteler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Ortak Pazarda Rekabet, Bilgi Paylaşımı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Sürdürülebilir Bilgi Paylaşımı,  Etkin İletişim, Ortak Projeler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818178">
                <a:tc>
                  <a:txBody>
                    <a:bodyPr/>
                    <a:lstStyle/>
                    <a:p>
                      <a:pPr algn="ctr" fontAlgn="ctr"/>
                      <a:r>
                        <a:rPr lang="tr-TR" sz="1200" b="0" i="0" u="none" strike="noStrike">
                          <a:solidFill>
                            <a:srgbClr val="000000"/>
                          </a:solidFill>
                          <a:effectLst/>
                          <a:latin typeface="+mn-lt"/>
                        </a:rPr>
                        <a:t>Ulusal Uluslararası Destek Kuruluşları (TÜBİTAK vb.)</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Hibe  Sağlayıcı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Projeler üretilerek bilimin geliştirilmesi ve yaygınlaştırılması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r h="390704">
                <a:tc>
                  <a:txBody>
                    <a:bodyPr/>
                    <a:lstStyle/>
                    <a:p>
                      <a:pPr algn="ctr" fontAlgn="ctr"/>
                      <a:r>
                        <a:rPr lang="tr-TR" sz="1200" b="0" i="0" u="none" strike="noStrike" dirty="0">
                          <a:solidFill>
                            <a:srgbClr val="000000"/>
                          </a:solidFill>
                          <a:effectLst/>
                          <a:latin typeface="+mn-lt"/>
                        </a:rPr>
                        <a:t>Sağlık Hizmeti Veren Kurumlar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Hizmeti kullanan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mn-lt"/>
                        </a:rPr>
                        <a:t>Mezunların istihdamı, hasta kaynağı, ortak proje alanı, eğitim, araştırma, uygulama,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2106288"/>
                  </a:ext>
                </a:extLst>
              </a:tr>
              <a:tr h="354469">
                <a:tc>
                  <a:txBody>
                    <a:bodyPr/>
                    <a:lstStyle/>
                    <a:p>
                      <a:pPr algn="ctr" fontAlgn="ctr"/>
                      <a:r>
                        <a:rPr lang="tr-TR" sz="1200" b="0" i="0" u="none" strike="noStrike" dirty="0">
                          <a:solidFill>
                            <a:srgbClr val="000000"/>
                          </a:solidFill>
                          <a:effectLst/>
                          <a:latin typeface="+mn-lt"/>
                        </a:rPr>
                        <a:t>Hasta ve Hasta Yakınları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Hizmeti kullanan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Eğitim, araştırma ve uygulama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5881709"/>
                  </a:ext>
                </a:extLst>
              </a:tr>
              <a:tr h="494147">
                <a:tc>
                  <a:txBody>
                    <a:bodyPr/>
                    <a:lstStyle/>
                    <a:p>
                      <a:pPr algn="ctr" fontAlgn="ctr"/>
                      <a:r>
                        <a:rPr lang="tr-TR" sz="1200" b="0" i="0" u="none" strike="noStrike">
                          <a:solidFill>
                            <a:srgbClr val="000000"/>
                          </a:solidFill>
                          <a:effectLst/>
                          <a:latin typeface="+mn-lt"/>
                        </a:rPr>
                        <a:t>Mesleki Dernekler, Topluluklar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mn-lt"/>
                        </a:rPr>
                        <a:t>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Ebeler arasında iletişim, seminer vb. işbirlikleri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9526605"/>
                  </a:ext>
                </a:extLst>
              </a:tr>
              <a:tr h="390704">
                <a:tc>
                  <a:txBody>
                    <a:bodyPr/>
                    <a:lstStyle/>
                    <a:p>
                      <a:pPr algn="ctr" fontAlgn="ctr"/>
                      <a:r>
                        <a:rPr lang="tr-TR" sz="1200" b="0" i="0" u="none" strike="noStrike" dirty="0">
                          <a:solidFill>
                            <a:srgbClr val="000000"/>
                          </a:solidFill>
                          <a:effectLst/>
                          <a:latin typeface="+mn-lt"/>
                        </a:rPr>
                        <a:t>Akreditasyon Kuruluşları </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mn-lt"/>
                        </a:rPr>
                        <a:t>Eğitim standardları belirleme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mn-lt"/>
                        </a:rPr>
                        <a:t>Müfredat ve ders standartlarının oluşturulması - akreditasyon belgelerinin edinilmesi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5487787"/>
                  </a:ext>
                </a:extLst>
              </a:tr>
              <a:tr h="494147">
                <a:tc>
                  <a:txBody>
                    <a:bodyPr/>
                    <a:lstStyle/>
                    <a:p>
                      <a:pPr algn="ctr" fontAlgn="ctr"/>
                      <a:r>
                        <a:rPr lang="tr-TR" sz="1200" b="0" i="0" u="none" strike="noStrike">
                          <a:solidFill>
                            <a:srgbClr val="000000"/>
                          </a:solidFill>
                          <a:effectLst/>
                          <a:latin typeface="+mn-lt"/>
                        </a:rPr>
                        <a:t>Diğer Ülke Üniversiteleri Ebelik Bölümleri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mn-lt"/>
                        </a:rPr>
                        <a:t>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Akademik çalışmalar, konferanslar ve seminerler düzenlenmesi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4921166"/>
                  </a:ext>
                </a:extLst>
              </a:tr>
            </a:tbl>
          </a:graphicData>
        </a:graphic>
      </p:graphicFrame>
    </p:spTree>
    <p:extLst>
      <p:ext uri="{BB962C8B-B14F-4D97-AF65-F5344CB8AC3E}">
        <p14:creationId xmlns:p14="http://schemas.microsoft.com/office/powerpoint/2010/main" val="342335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PAYDAŞ BEKLENTİLERİ</a:t>
            </a:r>
            <a:endPar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3098968894"/>
              </p:ext>
            </p:extLst>
          </p:nvPr>
        </p:nvGraphicFramePr>
        <p:xfrm>
          <a:off x="0" y="1109708"/>
          <a:ext cx="9144000" cy="5748290"/>
        </p:xfrm>
        <a:graphic>
          <a:graphicData uri="http://schemas.openxmlformats.org/drawingml/2006/table">
            <a:tbl>
              <a:tblPr/>
              <a:tblGrid>
                <a:gridCol w="2927194">
                  <a:extLst>
                    <a:ext uri="{9D8B030D-6E8A-4147-A177-3AD203B41FA5}">
                      <a16:colId xmlns:a16="http://schemas.microsoft.com/office/drawing/2014/main" val="3918363564"/>
                    </a:ext>
                  </a:extLst>
                </a:gridCol>
                <a:gridCol w="3096225">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600010">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798276">
                <a:tc>
                  <a:txBody>
                    <a:bodyPr/>
                    <a:lstStyle/>
                    <a:p>
                      <a:pPr algn="ctr" fontAlgn="ctr"/>
                      <a:r>
                        <a:rPr lang="tr-TR" sz="1200" b="0" i="0" u="none" strike="noStrike" dirty="0">
                          <a:solidFill>
                            <a:srgbClr val="000000"/>
                          </a:solidFill>
                          <a:effectLst/>
                          <a:latin typeface="+mn-lt"/>
                        </a:rPr>
                        <a:t>Uluslararası Meslek Örgütleri </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Akademik Çalışmalar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Akademik çalışmalar, konferanslar ve seminerler düzenlenmesi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1217670"/>
                  </a:ext>
                </a:extLst>
              </a:tr>
              <a:tr h="622638">
                <a:tc>
                  <a:txBody>
                    <a:bodyPr/>
                    <a:lstStyle/>
                    <a:p>
                      <a:pPr algn="ctr" fontAlgn="ctr"/>
                      <a:r>
                        <a:rPr lang="tr-TR" sz="1200" b="0" i="0" u="none" strike="noStrike" dirty="0">
                          <a:solidFill>
                            <a:srgbClr val="000000"/>
                          </a:solidFill>
                          <a:effectLst/>
                          <a:latin typeface="+mn-lt"/>
                        </a:rPr>
                        <a:t>Öğrenci Kulüpleri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Öğrenci Aktiviteleri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mn-lt"/>
                        </a:rPr>
                        <a:t>Öğrenci aktivitelerinin oluşturulması, konferans düzenlenmesi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388752"/>
                  </a:ext>
                </a:extLst>
              </a:tr>
              <a:tr h="533211">
                <a:tc>
                  <a:txBody>
                    <a:bodyPr/>
                    <a:lstStyle/>
                    <a:p>
                      <a:pPr algn="ctr" fontAlgn="ctr"/>
                      <a:r>
                        <a:rPr lang="tr-TR" sz="1200" b="0" i="0" u="none" strike="noStrike" dirty="0">
                          <a:solidFill>
                            <a:srgbClr val="000000"/>
                          </a:solidFill>
                          <a:effectLst/>
                          <a:latin typeface="+mn-lt"/>
                        </a:rPr>
                        <a:t>Fakültenin Diğer Bölümleri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mn-lt"/>
                        </a:rPr>
                        <a:t>Ders ve Akademik Çalışmalar İçin Destek-Güçlü İletişim ve Empati-Kurumsal Yapı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549805">
                <a:tc>
                  <a:txBody>
                    <a:bodyPr/>
                    <a:lstStyle/>
                    <a:p>
                      <a:pPr algn="ctr" fontAlgn="ctr"/>
                      <a:r>
                        <a:rPr lang="tr-TR" sz="1200" b="0" i="0" u="none" strike="noStrike">
                          <a:solidFill>
                            <a:srgbClr val="000000"/>
                          </a:solidFill>
                          <a:effectLst/>
                          <a:latin typeface="+mn-lt"/>
                        </a:rPr>
                        <a:t>Mesleki Yayın Organları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Akademik Çalışmalar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Akademik Yayınların Yapılması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r h="413536">
                <a:tc>
                  <a:txBody>
                    <a:bodyPr/>
                    <a:lstStyle/>
                    <a:p>
                      <a:pPr algn="ctr" fontAlgn="ctr"/>
                      <a:r>
                        <a:rPr lang="tr-TR" sz="1200" b="0" i="0" u="none" strike="noStrike" dirty="0">
                          <a:solidFill>
                            <a:srgbClr val="000000"/>
                          </a:solidFill>
                          <a:effectLst/>
                          <a:latin typeface="+mn-lt"/>
                        </a:rPr>
                        <a:t>Akreditasyon Kuruluşları </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mn-lt"/>
                        </a:rPr>
                        <a:t>Eğitim standardları belirleme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mn-lt"/>
                        </a:rPr>
                        <a:t>Müfredat ve ders standartlarının oluşturulması - akreditasyon belgelerinin edinilmesi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2106288"/>
                  </a:ext>
                </a:extLst>
              </a:tr>
              <a:tr h="413536">
                <a:tc>
                  <a:txBody>
                    <a:bodyPr/>
                    <a:lstStyle/>
                    <a:p>
                      <a:pPr algn="ctr" fontAlgn="ctr"/>
                      <a:r>
                        <a:rPr lang="tr-TR" sz="1200" b="0" i="0" u="none" strike="noStrike" dirty="0">
                          <a:solidFill>
                            <a:srgbClr val="000000"/>
                          </a:solidFill>
                          <a:effectLst/>
                          <a:latin typeface="+mn-lt"/>
                        </a:rPr>
                        <a:t>Diğer Ülke Üniversiteleri Ebelik Bölümleri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mn-lt"/>
                        </a:rPr>
                        <a:t>Akademik çalışmalar, konferanslar ve seminerler düzenlenmesi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4253160"/>
                  </a:ext>
                </a:extLst>
              </a:tr>
              <a:tr h="413536">
                <a:tc>
                  <a:txBody>
                    <a:bodyPr/>
                    <a:lstStyle/>
                    <a:p>
                      <a:pPr algn="ctr" fontAlgn="ctr"/>
                      <a:r>
                        <a:rPr lang="tr-TR" sz="1200" b="0" i="0" u="none" strike="noStrike" dirty="0">
                          <a:solidFill>
                            <a:srgbClr val="000000"/>
                          </a:solidFill>
                          <a:effectLst/>
                          <a:latin typeface="+mn-lt"/>
                        </a:rPr>
                        <a:t>Uluslararası Meslek Örgütleri </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Akademik Çalışmalar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Akademik çalışmalar, konferanslar ve seminerler düzenlenmesi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5881709"/>
                  </a:ext>
                </a:extLst>
              </a:tr>
              <a:tr h="495103">
                <a:tc>
                  <a:txBody>
                    <a:bodyPr/>
                    <a:lstStyle/>
                    <a:p>
                      <a:pPr algn="ctr" fontAlgn="ctr"/>
                      <a:r>
                        <a:rPr lang="tr-TR" sz="1200" b="0" i="0" u="none" strike="noStrike" dirty="0">
                          <a:solidFill>
                            <a:srgbClr val="000000"/>
                          </a:solidFill>
                          <a:effectLst/>
                          <a:latin typeface="+mn-lt"/>
                        </a:rPr>
                        <a:t>Öğrenci Kulüpleri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Öğrenci Aktiviteleri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mn-lt"/>
                        </a:rPr>
                        <a:t>Öğrenci aktivitelerinin oluşturulması, konferans düzenlenmesi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9526605"/>
                  </a:ext>
                </a:extLst>
              </a:tr>
              <a:tr h="413536">
                <a:tc>
                  <a:txBody>
                    <a:bodyPr/>
                    <a:lstStyle/>
                    <a:p>
                      <a:pPr algn="ctr" fontAlgn="ctr"/>
                      <a:r>
                        <a:rPr lang="tr-TR" sz="1200" b="0" i="0" u="none" strike="noStrike">
                          <a:solidFill>
                            <a:srgbClr val="000000"/>
                          </a:solidFill>
                          <a:effectLst/>
                          <a:latin typeface="+mn-lt"/>
                        </a:rPr>
                        <a:t>Fakültenin Diğer Bölümleri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Ders ve Akademik Çalışmalar İçin Destek-Güçlü İletişim ve Empati-Kurumsal Yapı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5487787"/>
                  </a:ext>
                </a:extLst>
              </a:tr>
              <a:tr h="495103">
                <a:tc>
                  <a:txBody>
                    <a:bodyPr/>
                    <a:lstStyle/>
                    <a:p>
                      <a:pPr algn="ctr" fontAlgn="ctr"/>
                      <a:r>
                        <a:rPr lang="tr-TR" sz="1200" b="0" i="0" u="none" strike="noStrike">
                          <a:solidFill>
                            <a:srgbClr val="000000"/>
                          </a:solidFill>
                          <a:effectLst/>
                          <a:latin typeface="+mn-lt"/>
                        </a:rPr>
                        <a:t>Mesleki Yayın Organları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Akademik Çalışmalar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Akademik Yayınların Yapılması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4921166"/>
                  </a:ext>
                </a:extLst>
              </a:tr>
            </a:tbl>
          </a:graphicData>
        </a:graphic>
      </p:graphicFrame>
    </p:spTree>
    <p:extLst>
      <p:ext uri="{BB962C8B-B14F-4D97-AF65-F5344CB8AC3E}">
        <p14:creationId xmlns:p14="http://schemas.microsoft.com/office/powerpoint/2010/main" val="387704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3981657764"/>
              </p:ext>
            </p:extLst>
          </p:nvPr>
        </p:nvGraphicFramePr>
        <p:xfrm>
          <a:off x="1" y="1528358"/>
          <a:ext cx="9144000" cy="5329643"/>
        </p:xfrm>
        <a:graphic>
          <a:graphicData uri="http://schemas.openxmlformats.org/drawingml/2006/table">
            <a:tbl>
              <a:tblPr/>
              <a:tblGrid>
                <a:gridCol w="2306916">
                  <a:extLst>
                    <a:ext uri="{9D8B030D-6E8A-4147-A177-3AD203B41FA5}">
                      <a16:colId xmlns:a16="http://schemas.microsoft.com/office/drawing/2014/main" val="3918363564"/>
                    </a:ext>
                  </a:extLst>
                </a:gridCol>
                <a:gridCol w="1936377">
                  <a:extLst>
                    <a:ext uri="{9D8B030D-6E8A-4147-A177-3AD203B41FA5}">
                      <a16:colId xmlns:a16="http://schemas.microsoft.com/office/drawing/2014/main" val="1683979601"/>
                    </a:ext>
                  </a:extLst>
                </a:gridCol>
                <a:gridCol w="1709271">
                  <a:extLst>
                    <a:ext uri="{9D8B030D-6E8A-4147-A177-3AD203B41FA5}">
                      <a16:colId xmlns:a16="http://schemas.microsoft.com/office/drawing/2014/main" val="2592459544"/>
                    </a:ext>
                  </a:extLst>
                </a:gridCol>
                <a:gridCol w="1337717">
                  <a:extLst>
                    <a:ext uri="{9D8B030D-6E8A-4147-A177-3AD203B41FA5}">
                      <a16:colId xmlns:a16="http://schemas.microsoft.com/office/drawing/2014/main" val="3383282758"/>
                    </a:ext>
                  </a:extLst>
                </a:gridCol>
                <a:gridCol w="1853719">
                  <a:extLst>
                    <a:ext uri="{9D8B030D-6E8A-4147-A177-3AD203B41FA5}">
                      <a16:colId xmlns:a16="http://schemas.microsoft.com/office/drawing/2014/main" val="494559924"/>
                    </a:ext>
                  </a:extLst>
                </a:gridCol>
              </a:tblGrid>
              <a:tr h="328470">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89666">
                <a:tc>
                  <a:txBody>
                    <a:bodyPr/>
                    <a:lstStyle/>
                    <a:p>
                      <a:pPr algn="l" fontAlgn="ctr"/>
                      <a:r>
                        <a:rPr lang="tr-TR" sz="1200" b="0" i="0" u="none" strike="noStrike" dirty="0">
                          <a:solidFill>
                            <a:srgbClr val="001626"/>
                          </a:solidFill>
                          <a:effectLst/>
                          <a:latin typeface="+mn-lt"/>
                        </a:rPr>
                        <a:t>TAM BOY OTOMATİK DOĞUM SİMÜLATÖRÜ</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Ebelik ve Hemşirelik Laboratuvarı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200" dirty="0">
                          <a:solidFill>
                            <a:srgbClr val="001626"/>
                          </a:solidFill>
                          <a:latin typeface="+mn-lt"/>
                        </a:rPr>
                        <a:t>YÖK Asgari kriteri ve </a:t>
                      </a:r>
                    </a:p>
                    <a:p>
                      <a:r>
                        <a:rPr lang="tr-TR" sz="1200" dirty="0">
                          <a:solidFill>
                            <a:srgbClr val="001626"/>
                          </a:solidFill>
                          <a:latin typeface="+mn-lt"/>
                        </a:rPr>
                        <a:t>Ders uygulaması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69909">
                <a:tc>
                  <a:txBody>
                    <a:bodyPr/>
                    <a:lstStyle/>
                    <a:p>
                      <a:pPr algn="l" fontAlgn="ctr"/>
                      <a:r>
                        <a:rPr lang="tr-TR" sz="1200" b="0" i="0" u="none" strike="noStrike" dirty="0">
                          <a:solidFill>
                            <a:srgbClr val="001626"/>
                          </a:solidFill>
                          <a:effectLst/>
                          <a:latin typeface="+mn-lt"/>
                        </a:rPr>
                        <a:t>JİNEKOLOJİK MUAYENE MAKETİ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srgbClr val="001626"/>
                          </a:solidFill>
                          <a:effectLst/>
                          <a:uLnTx/>
                          <a:uFillTx/>
                          <a:latin typeface="+mn-lt"/>
                          <a:ea typeface="+mn-ea"/>
                          <a:cs typeface="+mn-cs"/>
                        </a:rPr>
                        <a:t>Ebelik ve Hemşirelik Laboratuvarı</a:t>
                      </a:r>
                      <a:endParaRPr kumimoji="0" lang="tr-TR" sz="1200" b="0" i="0" u="none" strike="noStrike" kern="1200" cap="none" spc="0" normalizeH="0" baseline="0" noProof="0" dirty="0">
                        <a:ln>
                          <a:noFill/>
                        </a:ln>
                        <a:solidFill>
                          <a:srgbClr val="001626"/>
                        </a:solidFill>
                        <a:effectLst/>
                        <a:uLnTx/>
                        <a:uFillTx/>
                        <a:latin typeface="+mn-lt"/>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0 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srgbClr val="001626"/>
                          </a:solidFill>
                          <a:effectLst/>
                          <a:uLnTx/>
                          <a:uFillTx/>
                          <a:latin typeface="+mn-lt"/>
                          <a:ea typeface="+mn-ea"/>
                          <a:cs typeface="+mn-cs"/>
                        </a:rPr>
                        <a:t>YÖK Asgari kriteri ve </a:t>
                      </a:r>
                    </a:p>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srgbClr val="001626"/>
                          </a:solidFill>
                          <a:effectLst/>
                          <a:uLnTx/>
                          <a:uFillTx/>
                          <a:latin typeface="+mn-lt"/>
                          <a:ea typeface="+mn-ea"/>
                          <a:cs typeface="+mn-cs"/>
                        </a:rPr>
                        <a:t>Ders uygulaması </a:t>
                      </a:r>
                      <a:endParaRPr kumimoji="0" lang="tr-TR" sz="1200" b="0" i="0" u="none" strike="noStrike" kern="1200" cap="none" spc="0" normalizeH="0" baseline="0" noProof="0" dirty="0">
                        <a:ln>
                          <a:noFill/>
                        </a:ln>
                        <a:solidFill>
                          <a:srgbClr val="001626"/>
                        </a:solidFill>
                        <a:effectLst/>
                        <a:uLnTx/>
                        <a:uFillTx/>
                        <a:latin typeface="+mn-lt"/>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469909">
                <a:tc>
                  <a:txBody>
                    <a:bodyPr/>
                    <a:lstStyle/>
                    <a:p>
                      <a:pPr algn="l" fontAlgn="ctr"/>
                      <a:r>
                        <a:rPr lang="tr-TR" sz="1200" b="0" i="0" u="none" strike="noStrike" dirty="0">
                          <a:solidFill>
                            <a:srgbClr val="001626"/>
                          </a:solidFill>
                          <a:effectLst/>
                          <a:latin typeface="+mn-lt"/>
                        </a:rPr>
                        <a:t>MEME MUAYENE MAKETİ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srgbClr val="001626"/>
                          </a:solidFill>
                          <a:effectLst/>
                          <a:uLnTx/>
                          <a:uFillTx/>
                          <a:latin typeface="+mn-lt"/>
                          <a:ea typeface="+mn-ea"/>
                          <a:cs typeface="+mn-cs"/>
                        </a:rPr>
                        <a:t>Ebelik ve Hemşirelik Laboratuvarı</a:t>
                      </a:r>
                      <a:endParaRPr kumimoji="0" lang="tr-TR" sz="1200" b="0" i="0" u="none" strike="noStrike" kern="1200" cap="none" spc="0" normalizeH="0" baseline="0" noProof="0" dirty="0">
                        <a:ln>
                          <a:noFill/>
                        </a:ln>
                        <a:solidFill>
                          <a:srgbClr val="001626"/>
                        </a:solidFill>
                        <a:effectLst/>
                        <a:uLnTx/>
                        <a:uFillTx/>
                        <a:latin typeface="+mn-lt"/>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 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srgbClr val="001626"/>
                          </a:solidFill>
                          <a:effectLst/>
                          <a:uLnTx/>
                          <a:uFillTx/>
                          <a:latin typeface="+mn-lt"/>
                          <a:ea typeface="+mn-ea"/>
                          <a:cs typeface="+mn-cs"/>
                        </a:rPr>
                        <a:t>YÖK Asgari kriteri ve </a:t>
                      </a:r>
                    </a:p>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srgbClr val="001626"/>
                          </a:solidFill>
                          <a:effectLst/>
                          <a:uLnTx/>
                          <a:uFillTx/>
                          <a:latin typeface="+mn-lt"/>
                          <a:ea typeface="+mn-ea"/>
                          <a:cs typeface="+mn-cs"/>
                        </a:rPr>
                        <a:t>Ders uygulaması </a:t>
                      </a:r>
                      <a:endParaRPr kumimoji="0" lang="tr-TR" sz="1200" b="0" i="0" u="none" strike="noStrike" kern="1200" cap="none" spc="0" normalizeH="0" baseline="0" noProof="0" dirty="0">
                        <a:ln>
                          <a:noFill/>
                        </a:ln>
                        <a:solidFill>
                          <a:srgbClr val="001626"/>
                        </a:solidFill>
                        <a:effectLst/>
                        <a:uLnTx/>
                        <a:uFillTx/>
                        <a:latin typeface="+mn-lt"/>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611072">
                <a:tc>
                  <a:txBody>
                    <a:bodyPr/>
                    <a:lstStyle/>
                    <a:p>
                      <a:pPr algn="l" fontAlgn="ctr"/>
                      <a:r>
                        <a:rPr lang="tr-TR" sz="1200" b="0" i="0" u="none" strike="noStrike" dirty="0">
                          <a:solidFill>
                            <a:srgbClr val="001626"/>
                          </a:solidFill>
                          <a:effectLst/>
                          <a:latin typeface="+mn-lt"/>
                        </a:rPr>
                        <a:t>EMBRİYONEL GELİŞİM SÜRECİ MAKETİ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srgbClr val="001626"/>
                          </a:solidFill>
                          <a:effectLst/>
                          <a:uLnTx/>
                          <a:uFillTx/>
                          <a:latin typeface="+mn-lt"/>
                          <a:ea typeface="+mn-ea"/>
                          <a:cs typeface="+mn-cs"/>
                        </a:rPr>
                        <a:t>Ebelik ve Hemşirelik Laboratuvarı</a:t>
                      </a:r>
                      <a:endParaRPr kumimoji="0" lang="tr-TR" sz="1200" b="0" i="0" u="none" strike="noStrike" kern="1200" cap="none" spc="0" normalizeH="0" baseline="0" noProof="0" dirty="0">
                        <a:ln>
                          <a:noFill/>
                        </a:ln>
                        <a:solidFill>
                          <a:srgbClr val="001626"/>
                        </a:solidFill>
                        <a:effectLst/>
                        <a:uLnTx/>
                        <a:uFillTx/>
                        <a:latin typeface="+mn-lt"/>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srgbClr val="001626"/>
                          </a:solidFill>
                          <a:effectLst/>
                          <a:uLnTx/>
                          <a:uFillTx/>
                          <a:latin typeface="+mn-lt"/>
                          <a:ea typeface="+mn-ea"/>
                          <a:cs typeface="+mn-cs"/>
                        </a:rPr>
                        <a:t>YÖK Asgari kriteri ve </a:t>
                      </a:r>
                    </a:p>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srgbClr val="001626"/>
                          </a:solidFill>
                          <a:effectLst/>
                          <a:uLnTx/>
                          <a:uFillTx/>
                          <a:latin typeface="+mn-lt"/>
                          <a:ea typeface="+mn-ea"/>
                          <a:cs typeface="+mn-cs"/>
                        </a:rPr>
                        <a:t>Ders uygulaması </a:t>
                      </a:r>
                      <a:endParaRPr kumimoji="0" lang="tr-TR" sz="1200" b="0" i="0" u="none" strike="noStrike" kern="1200" cap="none" spc="0" normalizeH="0" baseline="0" noProof="0" dirty="0">
                        <a:ln>
                          <a:noFill/>
                        </a:ln>
                        <a:solidFill>
                          <a:srgbClr val="001626"/>
                        </a:solidFill>
                        <a:effectLst/>
                        <a:uLnTx/>
                        <a:uFillTx/>
                        <a:latin typeface="+mn-lt"/>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1394744"/>
                  </a:ext>
                </a:extLst>
              </a:tr>
              <a:tr h="469909">
                <a:tc>
                  <a:txBody>
                    <a:bodyPr/>
                    <a:lstStyle/>
                    <a:p>
                      <a:pPr algn="l" fontAlgn="ctr"/>
                      <a:r>
                        <a:rPr lang="tr-TR" sz="1200" b="0" i="0" u="none" strike="noStrike" dirty="0">
                          <a:solidFill>
                            <a:srgbClr val="001626"/>
                          </a:solidFill>
                          <a:effectLst/>
                          <a:latin typeface="+mn-lt"/>
                        </a:rPr>
                        <a:t>FETAL DOPLER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srgbClr val="001626"/>
                          </a:solidFill>
                          <a:effectLst/>
                          <a:uLnTx/>
                          <a:uFillTx/>
                          <a:latin typeface="+mn-lt"/>
                          <a:ea typeface="+mn-ea"/>
                          <a:cs typeface="+mn-cs"/>
                        </a:rPr>
                        <a:t>Ebelik ve Hemşirelik Laboratuvarı</a:t>
                      </a:r>
                      <a:endParaRPr kumimoji="0" lang="tr-TR" sz="1200" b="0" i="0" u="none" strike="noStrike" kern="1200" cap="none" spc="0" normalizeH="0" baseline="0" noProof="0" dirty="0">
                        <a:ln>
                          <a:noFill/>
                        </a:ln>
                        <a:solidFill>
                          <a:srgbClr val="001626"/>
                        </a:solidFill>
                        <a:effectLst/>
                        <a:uLnTx/>
                        <a:uFillTx/>
                        <a:latin typeface="+mn-lt"/>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01626"/>
                          </a:solidFill>
                          <a:effectLst/>
                          <a:uLnTx/>
                          <a:uFillTx/>
                          <a:latin typeface="+mn-lt"/>
                          <a:ea typeface="+mn-ea"/>
                          <a:cs typeface="+mn-cs"/>
                        </a:rPr>
                        <a:t>YÖK Asgari kriteri ve </a:t>
                      </a:r>
                    </a:p>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01626"/>
                          </a:solidFill>
                          <a:effectLst/>
                          <a:uLnTx/>
                          <a:uFillTx/>
                          <a:latin typeface="+mn-lt"/>
                          <a:ea typeface="+mn-ea"/>
                          <a:cs typeface="+mn-cs"/>
                        </a:rPr>
                        <a:t>Ders uygulaması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4124468"/>
                  </a:ext>
                </a:extLst>
              </a:tr>
              <a:tr h="469909">
                <a:tc>
                  <a:txBody>
                    <a:bodyPr/>
                    <a:lstStyle/>
                    <a:p>
                      <a:pPr algn="l" fontAlgn="ctr"/>
                      <a:r>
                        <a:rPr lang="tr-TR" sz="1200" b="0" i="0" u="none" strike="noStrike" dirty="0">
                          <a:solidFill>
                            <a:srgbClr val="001626"/>
                          </a:solidFill>
                          <a:effectLst/>
                          <a:latin typeface="+mn-lt"/>
                        </a:rPr>
                        <a:t>RAHİM İÇİ ARAÇ UYGULAMA SETİ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srgbClr val="001626"/>
                          </a:solidFill>
                          <a:effectLst/>
                          <a:uLnTx/>
                          <a:uFillTx/>
                          <a:latin typeface="+mn-lt"/>
                          <a:ea typeface="+mn-ea"/>
                          <a:cs typeface="+mn-cs"/>
                        </a:rPr>
                        <a:t>Ebelik ve Hemşirelik Laboratuvarı</a:t>
                      </a:r>
                      <a:endParaRPr kumimoji="0" lang="tr-TR" sz="1200" b="0" i="0" u="none" strike="noStrike" kern="1200" cap="none" spc="0" normalizeH="0" baseline="0" noProof="0" dirty="0">
                        <a:ln>
                          <a:noFill/>
                        </a:ln>
                        <a:solidFill>
                          <a:srgbClr val="001626"/>
                        </a:solidFill>
                        <a:effectLst/>
                        <a:uLnTx/>
                        <a:uFillTx/>
                        <a:latin typeface="+mn-lt"/>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01626"/>
                          </a:solidFill>
                          <a:effectLst/>
                          <a:uLnTx/>
                          <a:uFillTx/>
                          <a:latin typeface="+mn-lt"/>
                          <a:ea typeface="+mn-ea"/>
                          <a:cs typeface="+mn-cs"/>
                        </a:rPr>
                        <a:t>YÖK Asgari kriteri ve </a:t>
                      </a:r>
                    </a:p>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01626"/>
                          </a:solidFill>
                          <a:effectLst/>
                          <a:uLnTx/>
                          <a:uFillTx/>
                          <a:latin typeface="+mn-lt"/>
                          <a:ea typeface="+mn-ea"/>
                          <a:cs typeface="+mn-cs"/>
                        </a:rPr>
                        <a:t>Ders uygulaması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812461"/>
                  </a:ext>
                </a:extLst>
              </a:tr>
              <a:tr h="469909">
                <a:tc>
                  <a:txBody>
                    <a:bodyPr/>
                    <a:lstStyle/>
                    <a:p>
                      <a:pPr algn="l" fontAlgn="ctr"/>
                      <a:r>
                        <a:rPr lang="tr-TR" sz="1200" b="0" i="0" u="none" strike="noStrike" dirty="0">
                          <a:solidFill>
                            <a:srgbClr val="001626"/>
                          </a:solidFill>
                          <a:effectLst/>
                          <a:latin typeface="+mn-lt"/>
                        </a:rPr>
                        <a:t>DOĞUM MASASI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srgbClr val="001626"/>
                          </a:solidFill>
                          <a:effectLst/>
                          <a:uLnTx/>
                          <a:uFillTx/>
                          <a:latin typeface="+mn-lt"/>
                          <a:ea typeface="+mn-ea"/>
                          <a:cs typeface="+mn-cs"/>
                        </a:rPr>
                        <a:t>Ebelik ve Hemşirelik Laboratuvarı</a:t>
                      </a:r>
                      <a:endParaRPr kumimoji="0" lang="tr-TR" sz="1200" b="0" i="0" u="none" strike="noStrike" kern="1200" cap="none" spc="0" normalizeH="0" baseline="0" noProof="0" dirty="0">
                        <a:ln>
                          <a:noFill/>
                        </a:ln>
                        <a:solidFill>
                          <a:srgbClr val="001626"/>
                        </a:solidFill>
                        <a:effectLst/>
                        <a:uLnTx/>
                        <a:uFillTx/>
                        <a:latin typeface="+mn-lt"/>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01626"/>
                          </a:solidFill>
                          <a:effectLst/>
                          <a:uLnTx/>
                          <a:uFillTx/>
                          <a:latin typeface="+mn-lt"/>
                          <a:ea typeface="+mn-ea"/>
                          <a:cs typeface="+mn-cs"/>
                        </a:rPr>
                        <a:t>Ders uygulaması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7810845"/>
                  </a:ext>
                </a:extLst>
              </a:tr>
              <a:tr h="469909">
                <a:tc>
                  <a:txBody>
                    <a:bodyPr/>
                    <a:lstStyle/>
                    <a:p>
                      <a:pPr algn="l" fontAlgn="ctr"/>
                      <a:r>
                        <a:rPr lang="tr-TR" sz="1200" b="0" i="0" u="none" strike="noStrike" dirty="0">
                          <a:solidFill>
                            <a:srgbClr val="001626"/>
                          </a:solidFill>
                          <a:effectLst/>
                          <a:latin typeface="+mn-lt"/>
                        </a:rPr>
                        <a:t>5 YAŞ ÇOCUK BAKIM VE GİRİŞİM MANKENİ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srgbClr val="001626"/>
                          </a:solidFill>
                          <a:effectLst/>
                          <a:uLnTx/>
                          <a:uFillTx/>
                          <a:latin typeface="+mn-lt"/>
                          <a:ea typeface="+mn-ea"/>
                          <a:cs typeface="+mn-cs"/>
                        </a:rPr>
                        <a:t>Ebelik ve Hemşirelik Laboratuvarı</a:t>
                      </a:r>
                      <a:endParaRPr kumimoji="0" lang="tr-TR" sz="1200" b="0" i="0" u="none" strike="noStrike" kern="1200" cap="none" spc="0" normalizeH="0" baseline="0" noProof="0" dirty="0">
                        <a:ln>
                          <a:noFill/>
                        </a:ln>
                        <a:solidFill>
                          <a:srgbClr val="001626"/>
                        </a:solidFill>
                        <a:effectLst/>
                        <a:uLnTx/>
                        <a:uFillTx/>
                        <a:latin typeface="+mn-lt"/>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srgbClr val="001626"/>
                          </a:solidFill>
                          <a:effectLst/>
                          <a:uLnTx/>
                          <a:uFillTx/>
                          <a:latin typeface="+mn-lt"/>
                          <a:ea typeface="+mn-ea"/>
                          <a:cs typeface="+mn-cs"/>
                        </a:rPr>
                        <a:t>Ders uygulaması </a:t>
                      </a:r>
                      <a:endParaRPr kumimoji="0" lang="tr-TR" sz="1200" b="0" i="0" u="none" strike="noStrike" kern="1200" cap="none" spc="0" normalizeH="0" baseline="0" noProof="0" dirty="0">
                        <a:ln>
                          <a:noFill/>
                        </a:ln>
                        <a:solidFill>
                          <a:srgbClr val="001626"/>
                        </a:solidFill>
                        <a:effectLst/>
                        <a:uLnTx/>
                        <a:uFillTx/>
                        <a:latin typeface="+mn-lt"/>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1047577"/>
                  </a:ext>
                </a:extLst>
              </a:tr>
              <a:tr h="611072">
                <a:tc>
                  <a:txBody>
                    <a:bodyPr/>
                    <a:lstStyle/>
                    <a:p>
                      <a:pPr algn="l" fontAlgn="ctr"/>
                      <a:r>
                        <a:rPr lang="tr-TR" sz="1200" b="0" i="0" u="none" strike="noStrike" dirty="0">
                          <a:solidFill>
                            <a:srgbClr val="001626"/>
                          </a:solidFill>
                          <a:effectLst/>
                          <a:latin typeface="+mn-lt"/>
                        </a:rPr>
                        <a:t>YENİDOĞAN BEBEK BACAK ENJEKSİYON GİRİŞİM MAKETİ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srgbClr val="001626"/>
                          </a:solidFill>
                          <a:effectLst/>
                          <a:uLnTx/>
                          <a:uFillTx/>
                          <a:latin typeface="+mn-lt"/>
                          <a:ea typeface="+mn-ea"/>
                          <a:cs typeface="+mn-cs"/>
                        </a:rPr>
                        <a:t>Ebelik ve Hemşirelik Laboratuvarı</a:t>
                      </a:r>
                      <a:endParaRPr kumimoji="0" lang="tr-TR" sz="1200" b="0" i="0" u="none" strike="noStrike" kern="1200" cap="none" spc="0" normalizeH="0" baseline="0" noProof="0" dirty="0">
                        <a:ln>
                          <a:noFill/>
                        </a:ln>
                        <a:solidFill>
                          <a:srgbClr val="001626"/>
                        </a:solidFill>
                        <a:effectLst/>
                        <a:uLnTx/>
                        <a:uFillTx/>
                        <a:latin typeface="+mn-lt"/>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01626"/>
                          </a:solidFill>
                          <a:effectLst/>
                          <a:uLnTx/>
                          <a:uFillTx/>
                          <a:latin typeface="+mn-lt"/>
                          <a:ea typeface="+mn-ea"/>
                          <a:cs typeface="+mn-cs"/>
                        </a:rPr>
                        <a:t>Ders uygulaması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1420127"/>
                  </a:ext>
                </a:extLst>
              </a:tr>
              <a:tr h="469909">
                <a:tc>
                  <a:txBody>
                    <a:bodyPr/>
                    <a:lstStyle/>
                    <a:p>
                      <a:pPr algn="l" fontAlgn="ctr"/>
                      <a:r>
                        <a:rPr lang="tr-TR" sz="1200" b="0" i="0" u="none" strike="noStrike" dirty="0">
                          <a:solidFill>
                            <a:srgbClr val="001626"/>
                          </a:solidFill>
                          <a:effectLst/>
                          <a:latin typeface="+mn-lt"/>
                        </a:rPr>
                        <a:t>BİLGİSAYAR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srgbClr val="001626"/>
                          </a:solidFill>
                          <a:effectLst/>
                          <a:uLnTx/>
                          <a:uFillTx/>
                          <a:latin typeface="+mn-lt"/>
                          <a:ea typeface="+mn-ea"/>
                          <a:cs typeface="+mn-cs"/>
                        </a:rPr>
                        <a:t>Ebelik ve Hemşirelik Laboratuvarı</a:t>
                      </a:r>
                      <a:endParaRPr kumimoji="0" lang="tr-TR" sz="1200" b="0" i="0" u="none" strike="noStrike" kern="1200" cap="none" spc="0" normalizeH="0" baseline="0" noProof="0" dirty="0">
                        <a:ln>
                          <a:noFill/>
                        </a:ln>
                        <a:solidFill>
                          <a:srgbClr val="001626"/>
                        </a:solidFill>
                        <a:effectLst/>
                        <a:uLnTx/>
                        <a:uFillTx/>
                        <a:latin typeface="+mn-lt"/>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1626"/>
                          </a:solidFill>
                          <a:effectLst/>
                          <a:latin typeface="+mn-lt"/>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01626"/>
                          </a:solidFill>
                          <a:effectLst/>
                          <a:uLnTx/>
                          <a:uFillTx/>
                          <a:latin typeface="+mn-lt"/>
                          <a:ea typeface="+mn-ea"/>
                          <a:cs typeface="+mn-cs"/>
                        </a:rPr>
                        <a:t>Ders uygulaması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940715"/>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7" name="Tablo 66">
            <a:extLst>
              <a:ext uri="{FF2B5EF4-FFF2-40B4-BE49-F238E27FC236}">
                <a16:creationId xmlns:a16="http://schemas.microsoft.com/office/drawing/2014/main" id="{C5F9AB38-C293-4C7A-9C50-7726624F644B}"/>
              </a:ext>
            </a:extLst>
          </p:cNvPr>
          <p:cNvGraphicFramePr>
            <a:graphicFrameLocks noGrp="1"/>
          </p:cNvGraphicFramePr>
          <p:nvPr>
            <p:extLst>
              <p:ext uri="{D42A27DB-BD31-4B8C-83A1-F6EECF244321}">
                <p14:modId xmlns:p14="http://schemas.microsoft.com/office/powerpoint/2010/main" val="110145234"/>
              </p:ext>
            </p:extLst>
          </p:nvPr>
        </p:nvGraphicFramePr>
        <p:xfrm>
          <a:off x="1988178" y="1841729"/>
          <a:ext cx="5472441" cy="3347003"/>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a:solidFill>
                            <a:srgbClr val="000000"/>
                          </a:solidFill>
                          <a:effectLst/>
                          <a:latin typeface="Calibri" panose="020F0502020204030204" pitchFamily="34" charset="0"/>
                        </a:rPr>
                        <a:t>Doçent doktor veya profesör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Öğretim elemanı</a:t>
                      </a:r>
                    </a:p>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Lisansüstü eğitim için YÖK’ün asgari kriteri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479002">
                <a:tc>
                  <a:txBody>
                    <a:bodyPr/>
                    <a:lstStyle/>
                    <a:p>
                      <a:pPr algn="ctr" fontAlgn="ctr"/>
                      <a:r>
                        <a:rPr lang="tr-TR" sz="1400" b="0" i="0" u="none" strike="noStrike" dirty="0">
                          <a:solidFill>
                            <a:srgbClr val="000000"/>
                          </a:solidFill>
                          <a:effectLst/>
                          <a:latin typeface="Calibri" panose="020F0502020204030204" pitchFamily="34" charset="0"/>
                        </a:rPr>
                        <a:t>Doktor öğretim üyesi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Öğretim elemanı</a:t>
                      </a:r>
                    </a:p>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Lisans ve lisansüstü  eğitimi için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479002">
                <a:tc>
                  <a:txBody>
                    <a:bodyPr/>
                    <a:lstStyle/>
                    <a:p>
                      <a:pPr algn="ctr" fontAlgn="ctr"/>
                      <a:r>
                        <a:rPr lang="tr-TR" sz="1400" b="0" i="0" u="none" strike="noStrike" dirty="0">
                          <a:solidFill>
                            <a:srgbClr val="000000"/>
                          </a:solidFill>
                          <a:effectLst/>
                          <a:latin typeface="Calibri" panose="020F0502020204030204" pitchFamily="34" charset="0"/>
                        </a:rPr>
                        <a:t>Öğretim görevlisi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Öğretim elemanı</a:t>
                      </a: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Lisans eğitimi için</a:t>
                      </a: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2930702"/>
                  </a:ext>
                </a:extLst>
              </a:tr>
              <a:tr h="479002">
                <a:tc>
                  <a:txBody>
                    <a:bodyPr/>
                    <a:lstStyle/>
                    <a:p>
                      <a:pPr algn="ctr" fontAlgn="ctr"/>
                      <a:r>
                        <a:rPr lang="tr-TR" sz="1400" b="0" i="0" u="none" strike="noStrike" dirty="0">
                          <a:solidFill>
                            <a:srgbClr val="000000"/>
                          </a:solidFill>
                          <a:effectLst/>
                          <a:latin typeface="Calibri" panose="020F0502020204030204" pitchFamily="34" charset="0"/>
                        </a:rPr>
                        <a:t>Araştırma görevlisi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Öğretim elemanı</a:t>
                      </a: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Lisans eğitimi için </a:t>
                      </a: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4544069"/>
                  </a:ext>
                </a:extLst>
              </a:tr>
            </a:tbl>
          </a:graphicData>
        </a:graphic>
      </p:graphicFrame>
    </p:spTree>
    <p:extLst>
      <p:ext uri="{BB962C8B-B14F-4D97-AF65-F5344CB8AC3E}">
        <p14:creationId xmlns:p14="http://schemas.microsoft.com/office/powerpoint/2010/main" val="449389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1264</TotalTime>
  <Words>1854</Words>
  <Application>Microsoft Office PowerPoint</Application>
  <PresentationFormat>Ekran Gösterisi (4:3)</PresentationFormat>
  <Paragraphs>425</Paragraphs>
  <Slides>25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Calibri</vt:lpstr>
      <vt:lpstr>Calibri Light</vt:lpstr>
      <vt:lpstr>Times New Roman</vt:lpstr>
      <vt:lpstr>Wingdings</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Özlem ŞAHAN</cp:lastModifiedBy>
  <cp:revision>104</cp:revision>
  <dcterms:created xsi:type="dcterms:W3CDTF">2020-01-20T10:44:30Z</dcterms:created>
  <dcterms:modified xsi:type="dcterms:W3CDTF">2022-02-22T14:21:19Z</dcterms:modified>
</cp:coreProperties>
</file>