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8" r:id="rId3"/>
    <p:sldId id="347" r:id="rId4"/>
    <p:sldId id="365" r:id="rId5"/>
    <p:sldId id="346" r:id="rId6"/>
    <p:sldId id="366" r:id="rId7"/>
    <p:sldId id="320" r:id="rId8"/>
    <p:sldId id="364" r:id="rId9"/>
    <p:sldId id="285" r:id="rId10"/>
    <p:sldId id="353" r:id="rId11"/>
    <p:sldId id="358" r:id="rId12"/>
    <p:sldId id="352" r:id="rId13"/>
    <p:sldId id="357" r:id="rId14"/>
    <p:sldId id="359" r:id="rId15"/>
    <p:sldId id="367" r:id="rId16"/>
    <p:sldId id="368" r:id="rId17"/>
    <p:sldId id="361" r:id="rId18"/>
    <p:sldId id="362" r:id="rId19"/>
    <p:sldId id="278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46"/>
            <p14:sldId id="320"/>
            <p14:sldId id="363"/>
            <p14:sldId id="364"/>
            <p14:sldId id="285"/>
            <p14:sldId id="353"/>
            <p14:sldId id="358"/>
            <p14:sldId id="352"/>
            <p14:sldId id="357"/>
            <p14:sldId id="304"/>
            <p14:sldId id="359"/>
            <p14:sldId id="360"/>
            <p14:sldId id="361"/>
            <p14:sldId id="362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=""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Hedeflenen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Derslerin Anket Sonucları</c:v>
                </c:pt>
                <c:pt idx="1">
                  <c:v>Hocalarin_Anket_Sonuclari</c:v>
                </c:pt>
                <c:pt idx="2">
                  <c:v>Etkinlik Memnuniyet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80</c:v>
                </c:pt>
                <c:pt idx="1">
                  <c:v>80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Gerçekleşen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Derslerin Anket Sonucları</c:v>
                </c:pt>
                <c:pt idx="1">
                  <c:v>Hocalarin_Anket_Sonuclari</c:v>
                </c:pt>
                <c:pt idx="2">
                  <c:v>Etkinlik Memnuniyet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91</c:v>
                </c:pt>
                <c:pt idx="1">
                  <c:v>86</c:v>
                </c:pt>
                <c:pt idx="2">
                  <c:v>86</c:v>
                </c:pt>
              </c:numCache>
            </c:numRef>
          </c:val>
        </c:ser>
        <c:axId val="168845696"/>
        <c:axId val="168847232"/>
      </c:barChart>
      <c:catAx>
        <c:axId val="168845696"/>
        <c:scaling>
          <c:orientation val="minMax"/>
        </c:scaling>
        <c:axPos val="b"/>
        <c:tickLblPos val="nextTo"/>
        <c:crossAx val="168847232"/>
        <c:crosses val="autoZero"/>
        <c:auto val="1"/>
        <c:lblAlgn val="ctr"/>
        <c:lblOffset val="100"/>
      </c:catAx>
      <c:valAx>
        <c:axId val="168847232"/>
        <c:scaling>
          <c:orientation val="minMax"/>
        </c:scaling>
        <c:axPos val="l"/>
        <c:majorGridlines/>
        <c:numFmt formatCode="General" sourceLinked="1"/>
        <c:tickLblPos val="nextTo"/>
        <c:crossAx val="168845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pPr/>
              <a:t>23.02.2022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pPr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59736" y="5548908"/>
            <a:ext cx="4837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50000"/>
                  </a:schemeClr>
                </a:solidFill>
              </a:rPr>
              <a:t>Fizyoterapi ve Rehabilitasyon Bölümü</a:t>
            </a:r>
            <a:endParaRPr lang="tr-T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2021 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=""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Grafik"/>
          <p:cNvGraphicFramePr/>
          <p:nvPr/>
        </p:nvGraphicFramePr>
        <p:xfrm>
          <a:off x="1176528" y="2064512"/>
          <a:ext cx="6742176" cy="440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667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=""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=""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5090715"/>
              </p:ext>
            </p:extLst>
          </p:nvPr>
        </p:nvGraphicFramePr>
        <p:xfrm>
          <a:off x="1326229" y="2624537"/>
          <a:ext cx="6317036" cy="3139374"/>
        </p:xfrm>
        <a:graphic>
          <a:graphicData uri="http://schemas.openxmlformats.org/drawingml/2006/table">
            <a:tbl>
              <a:tblPr/>
              <a:tblGrid>
                <a:gridCol w="2022222">
                  <a:extLst>
                    <a:ext uri="{9D8B030D-6E8A-4147-A177-3AD203B41FA5}">
                      <a16:colId xmlns="" xmlns:a16="http://schemas.microsoft.com/office/drawing/2014/main" val="3918363564"/>
                    </a:ext>
                  </a:extLst>
                </a:gridCol>
                <a:gridCol w="2138994">
                  <a:extLst>
                    <a:ext uri="{9D8B030D-6E8A-4147-A177-3AD203B41FA5}">
                      <a16:colId xmlns="" xmlns:a16="http://schemas.microsoft.com/office/drawing/2014/main" val="1683979601"/>
                    </a:ext>
                  </a:extLst>
                </a:gridCol>
                <a:gridCol w="2155820">
                  <a:extLst>
                    <a:ext uri="{9D8B030D-6E8A-4147-A177-3AD203B41FA5}">
                      <a16:colId xmlns="" xmlns:a16="http://schemas.microsoft.com/office/drawing/2014/main" val="2592459544"/>
                    </a:ext>
                  </a:extLst>
                </a:gridCol>
              </a:tblGrid>
              <a:tr h="11014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0355102"/>
                  </a:ext>
                </a:extLst>
              </a:tr>
              <a:tr h="65195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err="1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Birimimize</a:t>
                      </a:r>
                      <a:r>
                        <a:rPr lang="en-US" sz="1600" dirty="0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şikayet</a:t>
                      </a:r>
                      <a:r>
                        <a:rPr lang="en-US" sz="1600" dirty="0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sistemi</a:t>
                      </a:r>
                      <a:r>
                        <a:rPr lang="en-US" sz="1600" dirty="0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üzerinden</a:t>
                      </a:r>
                      <a:r>
                        <a:rPr lang="en-US" sz="1600" dirty="0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gelen</a:t>
                      </a:r>
                      <a:r>
                        <a:rPr lang="en-US" sz="1600" dirty="0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öneri</a:t>
                      </a:r>
                      <a:r>
                        <a:rPr lang="en-US" sz="1600" dirty="0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ve</a:t>
                      </a:r>
                      <a:r>
                        <a:rPr lang="en-US" sz="1600" dirty="0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şikayet</a:t>
                      </a:r>
                      <a:r>
                        <a:rPr lang="en-US" sz="1600" dirty="0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bulunmamaktadır</a:t>
                      </a:r>
                      <a:r>
                        <a:rPr lang="en-US" sz="1600" dirty="0" smtClean="0">
                          <a:solidFill>
                            <a:srgbClr val="0C0D0D"/>
                          </a:solidFill>
                          <a:ea typeface="+mn-lt"/>
                          <a:cs typeface="+mn-lt"/>
                        </a:rPr>
                        <a:t>.</a:t>
                      </a:r>
                      <a:endParaRPr lang="en-US" sz="1600" dirty="0">
                        <a:solidFill>
                          <a:srgbClr val="0C0D0D"/>
                        </a:solidFill>
                        <a:ea typeface="+mn-lt"/>
                        <a:cs typeface="+mn-lt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3968908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5462751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59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8872547"/>
              </p:ext>
            </p:extLst>
          </p:nvPr>
        </p:nvGraphicFramePr>
        <p:xfrm>
          <a:off x="461244" y="2378984"/>
          <a:ext cx="8203223" cy="17526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71801">
                  <a:extLst>
                    <a:ext uri="{9D8B030D-6E8A-4147-A177-3AD203B41FA5}">
                      <a16:colId xmlns="" xmlns:a16="http://schemas.microsoft.com/office/drawing/2014/main" val="3521804200"/>
                    </a:ext>
                  </a:extLst>
                </a:gridCol>
                <a:gridCol w="5231422">
                  <a:extLst>
                    <a:ext uri="{9D8B030D-6E8A-4147-A177-3AD203B41FA5}">
                      <a16:colId xmlns=""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:….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YGG Toplantı Tutanağı Görülememiştir (ISO 9001: 2015 Madde No:9.3.)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: ….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:….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:…..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21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=""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77532" y="327150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5920"/>
            <a:ext cx="4760838" cy="51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0103" y="3367914"/>
            <a:ext cx="5260251" cy="18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63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=""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7256" y="1581912"/>
            <a:ext cx="3401568" cy="34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47" y="1554480"/>
            <a:ext cx="4012835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3314" y="3420074"/>
            <a:ext cx="2571958" cy="34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92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168" y="1737313"/>
            <a:ext cx="4224528" cy="177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78024" y="452718"/>
            <a:ext cx="5062066" cy="1400530"/>
          </a:xfrm>
        </p:spPr>
        <p:txBody>
          <a:bodyPr/>
          <a:lstStyle/>
          <a:p>
            <a:r>
              <a:rPr lang="tr-TR" sz="2400" b="1" i="1" dirty="0" smtClean="0">
                <a:solidFill>
                  <a:schemeClr val="accent6"/>
                </a:solidFill>
                <a:latin typeface="+mn-lt"/>
              </a:rPr>
              <a:t>FARKLI VE İYİ UYGULAMA ÖRNEKLERİ</a:t>
            </a:r>
            <a:br>
              <a:rPr lang="tr-TR" sz="2400" b="1" i="1" dirty="0" smtClean="0">
                <a:solidFill>
                  <a:schemeClr val="accent6"/>
                </a:solidFill>
                <a:latin typeface="+mn-lt"/>
              </a:rPr>
            </a:br>
            <a:r>
              <a:rPr lang="tr-TR" sz="2400" b="1" i="1" dirty="0" smtClean="0">
                <a:latin typeface="+mn-lt"/>
              </a:rPr>
              <a:t>ARAŞTIRMA-GELİŞTİRME </a:t>
            </a:r>
            <a:r>
              <a:rPr lang="tr-TR" sz="2400" b="1" i="1" dirty="0" smtClean="0">
                <a:latin typeface="+mn-lt"/>
              </a:rPr>
              <a:t>ALANINDA</a:t>
            </a:r>
            <a:endParaRPr lang="tr-TR" sz="2400" b="1" i="1" dirty="0">
              <a:latin typeface="+mn-lt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4441"/>
            <a:ext cx="4480560" cy="18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62940"/>
            <a:ext cx="5971032" cy="212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4568" y="4814427"/>
            <a:ext cx="4599432" cy="204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6544" y="452718"/>
            <a:ext cx="5473546" cy="1400530"/>
          </a:xfrm>
        </p:spPr>
        <p:txBody>
          <a:bodyPr/>
          <a:lstStyle/>
          <a:p>
            <a:r>
              <a:rPr lang="tr-TR" sz="2400" b="1" i="1" dirty="0" smtClean="0">
                <a:solidFill>
                  <a:schemeClr val="accent6"/>
                </a:solidFill>
                <a:latin typeface="+mn-lt"/>
              </a:rPr>
              <a:t>FARKLI VE İYİ UYGULAMA ÖRNEKLERİ</a:t>
            </a:r>
            <a:br>
              <a:rPr lang="tr-TR" sz="2400" b="1" i="1" dirty="0" smtClean="0">
                <a:solidFill>
                  <a:schemeClr val="accent6"/>
                </a:solidFill>
                <a:latin typeface="+mn-lt"/>
              </a:rPr>
            </a:br>
            <a:r>
              <a:rPr lang="tr-TR" sz="2400" b="1" i="1" dirty="0" smtClean="0">
                <a:latin typeface="+mn-lt"/>
              </a:rPr>
              <a:t>ARAŞTIRMA-GELİŞTİRME ALANINDA</a:t>
            </a:r>
            <a:endParaRPr lang="tr-TR" sz="2400" dirty="0">
              <a:latin typeface="+mn-lt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1821"/>
            <a:ext cx="5114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984" y="5437114"/>
            <a:ext cx="6986016" cy="142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18109"/>
            <a:ext cx="5166360" cy="23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56" y="2589276"/>
            <a:ext cx="5724144" cy="181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=""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\\AIUCHQFSX011\chq\Faculty of Health Sciences\Department of Physiotherapy\ABÜ SBF FTR Etkinlikler\2021-2022 Güz Dönemi Etkinlikleri\6 Ekim Dünya CP Farkındalık Günü Etkinliği\Etkinlik Fotoğrafları\WhatsApp Image 2021-10-06 at 12.39.30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737104"/>
            <a:ext cx="3090672" cy="4120896"/>
          </a:xfrm>
          <a:prstGeom prst="rect">
            <a:avLst/>
          </a:prstGeom>
          <a:noFill/>
        </p:spPr>
      </p:pic>
      <p:pic>
        <p:nvPicPr>
          <p:cNvPr id="65" name="Picture 5" descr="\\AIUCHQFSX011\chq\Faculty of Health Sciences\Department of Physiotherapy\ABÜ SBF FTR Etkinlikler\2021-2022 Güz Dönemi Etkinlikleri\6 Ekim Dünya CP Farkındalık Günü Etkinliği\Etkinlik Fotoğrafları\WhatsApp Image 2021-10-06 at 12.39.3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0256"/>
            <a:ext cx="3035808" cy="4047744"/>
          </a:xfrm>
          <a:prstGeom prst="rect">
            <a:avLst/>
          </a:prstGeom>
          <a:noFill/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4016" y="1517904"/>
            <a:ext cx="3749698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42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=""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KURUMSALLAŞMA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Dikdörtgen"/>
          <p:cNvSpPr/>
          <p:nvPr/>
        </p:nvSpPr>
        <p:spPr>
          <a:xfrm>
            <a:off x="1005840" y="2427839"/>
            <a:ext cx="7205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ysClr val="windowText" lastClr="000000"/>
                </a:solidFill>
              </a:rPr>
              <a:t>Kurumsal hafızanın kayıp olmaması için bölüme ait tüm evrakların bulunduğu e-arşiv kurulmuş aktif olarak kullanılmaktadır</a:t>
            </a:r>
            <a:endParaRPr lang="tr-TR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1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Dikdörtgen"/>
          <p:cNvSpPr/>
          <p:nvPr/>
        </p:nvSpPr>
        <p:spPr>
          <a:xfrm>
            <a:off x="594360" y="2376762"/>
            <a:ext cx="74432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Kalite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süreçlerinin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düzenli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takip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edilmesi</a:t>
            </a:r>
            <a:endParaRPr lang="en-US" sz="2000" dirty="0" smtClean="0">
              <a:solidFill>
                <a:srgbClr val="0C0D0D"/>
              </a:solidFill>
              <a:ea typeface="+mn-lt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Kalite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sürecinde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yer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alan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personel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sayısının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artırılması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ve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motive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edilmesi</a:t>
            </a:r>
            <a:endParaRPr lang="tr-TR" sz="2000" dirty="0" smtClean="0">
              <a:solidFill>
                <a:srgbClr val="0C0D0D"/>
              </a:solidFill>
              <a:ea typeface="+mn-lt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tr-TR" sz="2000" dirty="0" smtClean="0">
                <a:solidFill>
                  <a:srgbClr val="000000"/>
                </a:solidFill>
              </a:rPr>
              <a:t>Dış paydaşlarla üniversitenin ve bölümün tanınırlığı için eğitimlerin düzenlenmesi.</a:t>
            </a:r>
          </a:p>
        </p:txBody>
      </p:sp>
    </p:spTree>
    <p:extLst>
      <p:ext uri="{BB962C8B-B14F-4D97-AF65-F5344CB8AC3E}">
        <p14:creationId xmlns=""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7" name="Dikdörtgen 6"/>
          <p:cNvSpPr/>
          <p:nvPr/>
        </p:nvSpPr>
        <p:spPr>
          <a:xfrm>
            <a:off x="472349" y="4075895"/>
            <a:ext cx="835292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algn="just"/>
            <a:r>
              <a:rPr lang="tr-TR" sz="1600" dirty="0" smtClean="0">
                <a:solidFill>
                  <a:srgbClr val="0F2303"/>
                </a:solidFill>
              </a:rPr>
              <a:t>• Toplum sağlığı ve refahının geliştirilmesinde,  fizyoterapi ve rehabilitasyon alanını daha etkin hale getirmek,</a:t>
            </a:r>
          </a:p>
          <a:p>
            <a:pPr algn="just"/>
            <a:r>
              <a:rPr lang="tr-TR" sz="1600" dirty="0" smtClean="0">
                <a:solidFill>
                  <a:srgbClr val="0F2303"/>
                </a:solidFill>
              </a:rPr>
              <a:t>• Eğitim öncelikli  ve araştırma odaklı hizmet ve politikalar üreterek,  bilimsel platformda </a:t>
            </a:r>
            <a:r>
              <a:rPr lang="tr-TR" sz="1600" dirty="0" err="1" smtClean="0">
                <a:solidFill>
                  <a:srgbClr val="0F2303"/>
                </a:solidFill>
              </a:rPr>
              <a:t>yeralabilen</a:t>
            </a:r>
            <a:r>
              <a:rPr lang="tr-TR" sz="1600" dirty="0" smtClean="0">
                <a:solidFill>
                  <a:srgbClr val="0F2303"/>
                </a:solidFill>
              </a:rPr>
              <a:t>, mesleki otonomiye sahip, alanında saygın  konumuna gelmek.</a:t>
            </a:r>
            <a:endParaRPr lang="tr-TR" sz="1600" dirty="0">
              <a:solidFill>
                <a:srgbClr val="0F2303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63205" y="1670513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algn="just"/>
            <a:r>
              <a:rPr lang="tr-TR" sz="1500" dirty="0" smtClean="0">
                <a:solidFill>
                  <a:srgbClr val="0F2303"/>
                </a:solidFill>
              </a:rPr>
              <a:t>• Hareket ve fonksiyon bozukluklarını belirlemek, önlemek, tedavi etmek ve sağlıkla ilgili yaşam ve kalitesini arttırmak için gerekli fizyoterapi ve rehabilitasyon bilgi, beceri ve yeterlilikleri ile donanmış,</a:t>
            </a:r>
          </a:p>
          <a:p>
            <a:pPr algn="just"/>
            <a:r>
              <a:rPr lang="tr-TR" sz="1500" dirty="0" smtClean="0">
                <a:solidFill>
                  <a:srgbClr val="0F2303"/>
                </a:solidFill>
              </a:rPr>
              <a:t>• Araştırıcı, yenilikçi, yaşam boyu öğrenme ve kanıta dayalı uygulama becerisine sahip,</a:t>
            </a:r>
          </a:p>
          <a:p>
            <a:pPr algn="just"/>
            <a:r>
              <a:rPr lang="tr-TR" sz="1500" dirty="0" smtClean="0">
                <a:solidFill>
                  <a:srgbClr val="0F2303"/>
                </a:solidFill>
              </a:rPr>
              <a:t>• Etik değerlere saygılı,kalite güvencesi davranışı benimsemiş, ,iş süreçlerini yönetebilen,</a:t>
            </a:r>
          </a:p>
          <a:p>
            <a:pPr algn="just"/>
            <a:r>
              <a:rPr lang="tr-TR" sz="1500" dirty="0" smtClean="0">
                <a:solidFill>
                  <a:srgbClr val="0F2303"/>
                </a:solidFill>
              </a:rPr>
              <a:t>• </a:t>
            </a:r>
            <a:r>
              <a:rPr lang="tr-TR" sz="1500" dirty="0" err="1" smtClean="0">
                <a:solidFill>
                  <a:srgbClr val="0F2303"/>
                </a:solidFill>
              </a:rPr>
              <a:t>İnterdisipliner</a:t>
            </a:r>
            <a:r>
              <a:rPr lang="tr-TR" sz="1500" dirty="0" smtClean="0">
                <a:solidFill>
                  <a:srgbClr val="0F2303"/>
                </a:solidFill>
              </a:rPr>
              <a:t> ve </a:t>
            </a:r>
            <a:r>
              <a:rPr lang="tr-TR" sz="1500" dirty="0" err="1" smtClean="0">
                <a:solidFill>
                  <a:srgbClr val="0F2303"/>
                </a:solidFill>
              </a:rPr>
              <a:t>transdisipliner</a:t>
            </a:r>
            <a:r>
              <a:rPr lang="tr-TR" sz="1500" dirty="0" smtClean="0">
                <a:solidFill>
                  <a:srgbClr val="0F2303"/>
                </a:solidFill>
              </a:rPr>
              <a:t> çalışma modelleri içinde yer alma becerisine sahip fizyoterapistler yetiştirmek.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endParaRPr lang="tr-TR" b="1" dirty="0">
              <a:solidFill>
                <a:srgbClr val="0C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=""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8901946"/>
              </p:ext>
            </p:extLst>
          </p:nvPr>
        </p:nvGraphicFramePr>
        <p:xfrm>
          <a:off x="246888" y="1306319"/>
          <a:ext cx="8686800" cy="4586671"/>
        </p:xfrm>
        <a:graphic>
          <a:graphicData uri="http://schemas.openxmlformats.org/drawingml/2006/table">
            <a:tbl>
              <a:tblPr/>
              <a:tblGrid>
                <a:gridCol w="3188560">
                  <a:extLst>
                    <a:ext uri="{9D8B030D-6E8A-4147-A177-3AD203B41FA5}">
                      <a16:colId xmlns="" xmlns:a16="http://schemas.microsoft.com/office/drawing/2014/main" val="3918363564"/>
                    </a:ext>
                  </a:extLst>
                </a:gridCol>
                <a:gridCol w="1744872">
                  <a:extLst>
                    <a:ext uri="{9D8B030D-6E8A-4147-A177-3AD203B41FA5}">
                      <a16:colId xmlns="" xmlns:a16="http://schemas.microsoft.com/office/drawing/2014/main" val="1683979601"/>
                    </a:ext>
                  </a:extLst>
                </a:gridCol>
                <a:gridCol w="1876684">
                  <a:extLst>
                    <a:ext uri="{9D8B030D-6E8A-4147-A177-3AD203B41FA5}">
                      <a16:colId xmlns="" xmlns:a16="http://schemas.microsoft.com/office/drawing/2014/main" val="2592459544"/>
                    </a:ext>
                  </a:extLst>
                </a:gridCol>
                <a:gridCol w="1876684">
                  <a:extLst>
                    <a:ext uri="{9D8B030D-6E8A-4147-A177-3AD203B41FA5}">
                      <a16:colId xmlns="" xmlns:a16="http://schemas.microsoft.com/office/drawing/2014/main" val="588152821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G1-Dört </a:t>
                      </a:r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yıllık eğitim müfredatının FTR ÇEP ve ulusal-uluslararası Akreditasyon kuruluşlarının kriterleri ölçüsünde hazırlanmış olması.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Z1- Eğitime Ekim 2020 itibariyle başlayan bir bölüm olmasından dolayı kurumsallaşma sürecinin tamamlanmamış olması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F1- Üniversitemizin sağlık politikası gereği uluslararası sağlık turizmine önem verilmesi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T1- Yurtdışından bölümü tercih edebilecek öğrencilerin ülkenin ekonomik ve stratejik sorunlarından çekinmesi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G2-Öğrenci </a:t>
                      </a:r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merkezli eğitim sisteminin benimsenmiş olması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>
                          <a:solidFill>
                            <a:srgbClr val="0F2303"/>
                          </a:solidFill>
                          <a:latin typeface="Calibri"/>
                        </a:rPr>
                        <a:t>Z2-Meslek alanında akademik personelin sayıca yetersiz olması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F2- Antalya'nın turizm şehri olmasından dolayı yurtiçi ve yurtdışından öğrencilerin ilgisini çekmesi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>
                          <a:solidFill>
                            <a:srgbClr val="0F2303"/>
                          </a:solidFill>
                          <a:latin typeface="Calibri"/>
                        </a:rPr>
                        <a:t>T2- Üniversite İdari Birimleri ile çalışma güçlüğü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G3- </a:t>
                      </a:r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Öğrenci akademisyen ilişkisinin güçlü olması, danışman ve danışmanlık saatlerinin etkin yapılabilmesi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>
                          <a:solidFill>
                            <a:srgbClr val="0F2303"/>
                          </a:solidFill>
                          <a:latin typeface="Calibri"/>
                        </a:rPr>
                        <a:t>Z3- Bölüm İdari iş yoğunluğunun akademik çalışmaları yavaşlatması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F3- Yönetim ve Mütevelli Heyetinin eğitime bakış açısı ve gelişmeye, yeniliklere açık bir üniversite olması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T3-Temel tıp bilimlerinde uygulama yapılacak birimlerin yetersizliği.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G4- </a:t>
                      </a:r>
                      <a:r>
                        <a:rPr lang="tr-TR" sz="1200" b="0" i="0" u="none" strike="noStrike" dirty="0" err="1">
                          <a:solidFill>
                            <a:srgbClr val="0F2303"/>
                          </a:solidFill>
                          <a:latin typeface="Calibri"/>
                        </a:rPr>
                        <a:t>Multidisipliner</a:t>
                      </a:r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 çalışma olanakları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F230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>
                          <a:solidFill>
                            <a:srgbClr val="0F2303"/>
                          </a:solidFill>
                          <a:latin typeface="Calibri"/>
                        </a:rPr>
                        <a:t>F4- Üniversitenin ildeki sağlık kurumları ile protokolleri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T4- Eğitimde klinik uygulamalar açısından Üniversitenin Devlet ve Özel Hastanelere uzaklığı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F2303"/>
                          </a:solidFill>
                          <a:latin typeface="+mn-lt"/>
                        </a:rPr>
                        <a:t>G5-Bölüm başkanının meslekten yetkin bir hocası olması</a:t>
                      </a:r>
                    </a:p>
                    <a:p>
                      <a:endParaRPr lang="tr-TR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F5- Sağlık Bilimleri alanına ilgi ve danışmanlık taleplerinin artmış olması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T5- Bölüm eğitim programı daha çok mesleki uygulamalı dersler üzerine kurulu olduğu için online derslerin yaygınlaşma olasılığı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529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889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2142" y="123534"/>
            <a:ext cx="7055380" cy="1400530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SWOT (GZFT) ANALİZİ</a:t>
            </a:r>
            <a:endParaRPr lang="tr-TR" sz="32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182881" y="663637"/>
          <a:ext cx="8833103" cy="5867920"/>
        </p:xfrm>
        <a:graphic>
          <a:graphicData uri="http://schemas.openxmlformats.org/drawingml/2006/table">
            <a:tbl>
              <a:tblPr/>
              <a:tblGrid>
                <a:gridCol w="2490197"/>
                <a:gridCol w="2103274"/>
                <a:gridCol w="2119816"/>
                <a:gridCol w="2119816"/>
              </a:tblGrid>
              <a:tr h="3361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2483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G6-Uzaktan </a:t>
                      </a:r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eğitim sisteminin etkin ve kontrollü bir şekilde kullanımının sağlanması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F6- Ülkemizde fizyoterapist ihtiyacının fazla olması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T6-F11- Yatay geçiş ile öğrencilerin gidebilmesi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6852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G7 </a:t>
                      </a:r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-Üniversitedeki diğer sağlık programları ile aynı </a:t>
                      </a:r>
                      <a:r>
                        <a:rPr lang="tr-TR" sz="1200" b="0" i="0" u="none" strike="noStrike" dirty="0" err="1">
                          <a:solidFill>
                            <a:srgbClr val="0F2303"/>
                          </a:solidFill>
                          <a:latin typeface="Calibri"/>
                        </a:rPr>
                        <a:t>kampüste</a:t>
                      </a:r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 bulunulması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F7-Ülkemizde fizyoterapi ve rehabilitasyon hizmeti veren merkezlerin artıyor olması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T7- </a:t>
                      </a:r>
                      <a:r>
                        <a:rPr lang="tr-TR" sz="1200" b="0" i="0" u="none" strike="noStrike" dirty="0" err="1">
                          <a:solidFill>
                            <a:srgbClr val="0F2303"/>
                          </a:solidFill>
                          <a:latin typeface="Calibri"/>
                        </a:rPr>
                        <a:t>Pandemi</a:t>
                      </a:r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 sürecinde geçirilen online eğitimin öğrencilerin Fizyoterapi ve Rehabilitasyon bölümüne adaptasyonunu zorlaştırması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11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G8- </a:t>
                      </a:r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Bölüm akademisyen kadrosuna meslekte deneyimli bir hoca ve öğretim elemanlarının eklenmesi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F8- Farklı kültürlerden öğrencilerin bulunması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11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G9- </a:t>
                      </a:r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Bölüm ile ilgili mesleki ve bilimsel etkinliklerin yapılması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F9- Üst yönetimin etkin iletişimi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111"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G10- </a:t>
                      </a:r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Lisans programı ile koordineli olarak yürütülmesi planlanan yüksek lisans başvuru koşullarını sağlayabiliyor olmak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>
                          <a:solidFill>
                            <a:srgbClr val="0F2303"/>
                          </a:solidFill>
                          <a:latin typeface="Calibri"/>
                        </a:rPr>
                        <a:t>F10- Sağlık alanında uygulama ağırıklı bir bölüm olarak öğrenci kontenjanının yüksek olmaması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3481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G11- </a:t>
                      </a:r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Bölümün </a:t>
                      </a:r>
                      <a:r>
                        <a:rPr lang="tr-TR" sz="1100" b="0" i="0" u="none" strike="noStrike" dirty="0" err="1">
                          <a:solidFill>
                            <a:srgbClr val="0F2303"/>
                          </a:solidFill>
                          <a:latin typeface="Calibri"/>
                        </a:rPr>
                        <a:t>Erasmus</a:t>
                      </a:r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 bağlantılarının oluşmuş olması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F11-T6 Yatay ve dikey geçiş ile öğrencilerin gelebilmesi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846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G12- </a:t>
                      </a:r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Fakültenin eğitim dilinin Türkçe olmasına rağmen 4 yıllık eğitim </a:t>
                      </a:r>
                      <a:r>
                        <a:rPr lang="tr-TR" sz="1100" b="0" i="0" u="none" strike="noStrike" dirty="0" err="1">
                          <a:solidFill>
                            <a:srgbClr val="0F2303"/>
                          </a:solidFill>
                          <a:latin typeface="Calibri"/>
                        </a:rPr>
                        <a:t>programıda</a:t>
                      </a:r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 İngilizce dil eğitimine yer verilmesi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F230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6829"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F2303"/>
                          </a:solidFill>
                          <a:latin typeface="Calibri"/>
                        </a:rPr>
                        <a:t>G13- </a:t>
                      </a:r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Dört yıllık eğitim programına ikinci yabancı dil </a:t>
                      </a:r>
                      <a:r>
                        <a:rPr lang="tr-TR" sz="1100" b="0" i="0" u="none" strike="noStrike" dirty="0" err="1">
                          <a:solidFill>
                            <a:srgbClr val="0F2303"/>
                          </a:solidFill>
                          <a:latin typeface="Calibri"/>
                        </a:rPr>
                        <a:t>olaral</a:t>
                      </a:r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 Modern Diller dersinin yerleştirilmesi ve mezuniyette </a:t>
                      </a:r>
                      <a:r>
                        <a:rPr lang="tr-TR" sz="1100" b="0" i="0" u="none" strike="noStrike" dirty="0" err="1">
                          <a:solidFill>
                            <a:srgbClr val="0F2303"/>
                          </a:solidFill>
                          <a:latin typeface="Calibri"/>
                        </a:rPr>
                        <a:t>transkriptlerde</a:t>
                      </a:r>
                      <a:r>
                        <a:rPr lang="tr-TR" sz="1100" b="0" i="0" u="none" strike="noStrike" dirty="0">
                          <a:solidFill>
                            <a:srgbClr val="0F2303"/>
                          </a:solidFill>
                          <a:latin typeface="Calibri"/>
                        </a:rPr>
                        <a:t> ek AKTS olarak gösterilebilecek olması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200" b="0" i="0" u="none" strike="noStrike" dirty="0">
                        <a:solidFill>
                          <a:srgbClr val="0F2303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5" y="133683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563083"/>
              </p:ext>
            </p:extLst>
          </p:nvPr>
        </p:nvGraphicFramePr>
        <p:xfrm>
          <a:off x="466344" y="1288031"/>
          <a:ext cx="8385048" cy="4231063"/>
        </p:xfrm>
        <a:graphic>
          <a:graphicData uri="http://schemas.openxmlformats.org/drawingml/2006/table">
            <a:tbl>
              <a:tblPr/>
              <a:tblGrid>
                <a:gridCol w="2684238">
                  <a:extLst>
                    <a:ext uri="{9D8B030D-6E8A-4147-A177-3AD203B41FA5}">
                      <a16:colId xmlns="" xmlns:a16="http://schemas.microsoft.com/office/drawing/2014/main" val="3918363564"/>
                    </a:ext>
                  </a:extLst>
                </a:gridCol>
                <a:gridCol w="2839237">
                  <a:extLst>
                    <a:ext uri="{9D8B030D-6E8A-4147-A177-3AD203B41FA5}">
                      <a16:colId xmlns="" xmlns:a16="http://schemas.microsoft.com/office/drawing/2014/main" val="1683979601"/>
                    </a:ext>
                  </a:extLst>
                </a:gridCol>
                <a:gridCol w="2861573">
                  <a:extLst>
                    <a:ext uri="{9D8B030D-6E8A-4147-A177-3AD203B41FA5}">
                      <a16:colId xmlns="" xmlns:a16="http://schemas.microsoft.com/office/drawing/2014/main" val="259245954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Rektörlük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Kurumu Yönetme Sorumluluğu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Politika ve Mevzuata Uygunluk, Akademik Başarı, İç ve Dış Paydaş Memnuniyeti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Dekanlık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Fakülte Yönetme Sorumluluğu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Mevzuata Uyum, Akademik Başarı-Öğrenci Memnuniyeti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Bölüm Akademik Personeli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Akademik Hizmet Verme Sorumluluğu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Öğrenci İlgisi ve Başarısı-Akademik Çalışmalar İçin Kaynak-Güçlü İletişim ve Empati-Kurumsal Yapı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İdari Personel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İdari Hizmet Verme Sorumluluğu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Güçlü İletişim ve Kurumsal Yapı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YÖK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Mevzuat Yaratıcı Üst Kurum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Mevzuata Uyum, Eğitim ve Araştırma Alanlarında Başarı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Devam Eden Öğrenci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Hizmeti kullanan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Kaliteli Eğitim, Sosyal İmkanlar, Kariyer Planlama, Güçlü İletişim , Kurumsal Yapı, Akademik Çalışma Ortaklığı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Potansiyel Öğrenci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Tercih Etme Olasılığı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Etkin İletişim, Eğitim, Araştırma Olanakları, Kültürel ve Sosyal Olanaklar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Diğer Üniversiteler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Bilgi Paylaşımı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Ortak Araştırma Geliştirme Faaliyetleri, Sürdürülebilir Bilgi Paylaşımı, Etkili İletişim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TÜBİTAK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Hibe Sağlayıcı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Projeler Üretilerek Bilimin Geliştirilmesi ve Yaygınlaştırılması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Öğrenci Velileri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Dolaylı Müşteri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Kaliteli Eğitim, Sosyal ve Kültürel İmkanlar, Kariyer Planlama, Güçlü İletişim, Kurumsal Yapı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Sağlık Bakanlığı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Türkiye Cumhuriyeti Cumhurbaşkanlığına Bağlı Olarak Sağlık İşlerinin Yönetilmesi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Diploma Onayları ve Klinik Uygulamalar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830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598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6384" y="452718"/>
            <a:ext cx="6753706" cy="1400530"/>
          </a:xfrm>
        </p:spPr>
        <p:txBody>
          <a:bodyPr/>
          <a:lstStyle/>
          <a:p>
            <a:pPr algn="ctr"/>
            <a:r>
              <a:rPr lang="tr-TR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2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5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563083"/>
              </p:ext>
            </p:extLst>
          </p:nvPr>
        </p:nvGraphicFramePr>
        <p:xfrm>
          <a:off x="1261872" y="1800095"/>
          <a:ext cx="6729984" cy="4364071"/>
        </p:xfrm>
        <a:graphic>
          <a:graphicData uri="http://schemas.openxmlformats.org/drawingml/2006/table">
            <a:tbl>
              <a:tblPr/>
              <a:tblGrid>
                <a:gridCol w="2190116">
                  <a:extLst>
                    <a:ext uri="{9D8B030D-6E8A-4147-A177-3AD203B41FA5}">
                      <a16:colId xmlns="" xmlns:a16="http://schemas.microsoft.com/office/drawing/2014/main" val="3918363564"/>
                    </a:ext>
                  </a:extLst>
                </a:gridCol>
                <a:gridCol w="2162428">
                  <a:extLst>
                    <a:ext uri="{9D8B030D-6E8A-4147-A177-3AD203B41FA5}">
                      <a16:colId xmlns="" xmlns:a16="http://schemas.microsoft.com/office/drawing/2014/main" val="1683979601"/>
                    </a:ext>
                  </a:extLst>
                </a:gridCol>
                <a:gridCol w="2377440">
                  <a:extLst>
                    <a:ext uri="{9D8B030D-6E8A-4147-A177-3AD203B41FA5}">
                      <a16:colId xmlns="" xmlns:a16="http://schemas.microsoft.com/office/drawing/2014/main" val="259245954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Mesleki Dernekler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Fizyoterapistlik Mesleği İle İlgili Standartları ve Etik Kuralları Belirleme Sorumluluğu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Fizyoterapi ve Rehabilitasyon İle İlgili Teknik ve Sosyal Alanlardaki Çalışma, Yenilik, Gelişme ve Yayınları İzlemek, Ülkemizde Fizyoterapistlerin Bilimsel Araştırmalarını Teşvik Etmek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Fakültenin Diğer Bölümleri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İşbirliği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Ders ve Akademik Çalışmalar İçin Destek-Güçlü İletişim, Ortak Araştırma ve Geliştirme Faaliyetleri ve Empati-Kurumsal Yapı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Fakülte dışı akademisyenler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Akademik Hizmet Verme Sorumluluğu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Uygun eğitim ortamının sağlanması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Kamu ve Özel Sağlık Kuruluşları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İşbirliği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Klinik Uygulamalar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Hakemli Dergiler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Akademik Çalışmalar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Yayınların Yapılması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Engelli Öğrenci Birimi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İşbirliği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Engelli Öğrencilerin Ders ve Akademik Çalışmaları ve Eğitim Öğretim İle İlgili Diğer Problemleri İçin Destek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Öğrenci Kulüpleri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Öğrenci Aktiviteleri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Öğrenci Aktivitelerinin Oluşturulması, Konferans Düzenlenmesi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YÖKAK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Dış denetleme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Mevzuat ve Standartlara uygun eğitim verilmesi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Bağımsız Dış Denetleme Kurumları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Kalite standartlarını belgeleme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Müfredat ve ders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standardlarının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oluşturulması - akreditasyon belgelerinin edinilmesi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9513874"/>
                  </a:ext>
                </a:extLst>
              </a:tr>
            </a:tbl>
          </a:graphicData>
        </a:graphic>
      </p:graphicFrame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=""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=""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4030360"/>
              </p:ext>
            </p:extLst>
          </p:nvPr>
        </p:nvGraphicFramePr>
        <p:xfrm>
          <a:off x="1179576" y="2555514"/>
          <a:ext cx="6620256" cy="1205894"/>
        </p:xfrm>
        <a:graphic>
          <a:graphicData uri="http://schemas.openxmlformats.org/drawingml/2006/table">
            <a:tbl>
              <a:tblPr/>
              <a:tblGrid>
                <a:gridCol w="1714487">
                  <a:extLst>
                    <a:ext uri="{9D8B030D-6E8A-4147-A177-3AD203B41FA5}">
                      <a16:colId xmlns="" xmlns:a16="http://schemas.microsoft.com/office/drawing/2014/main" val="3918363564"/>
                    </a:ext>
                  </a:extLst>
                </a:gridCol>
                <a:gridCol w="1219249">
                  <a:extLst>
                    <a:ext uri="{9D8B030D-6E8A-4147-A177-3AD203B41FA5}">
                      <a16:colId xmlns="" xmlns:a16="http://schemas.microsoft.com/office/drawing/2014/main" val="1683979601"/>
                    </a:ext>
                  </a:extLst>
                </a:gridCol>
                <a:gridCol w="1228840">
                  <a:extLst>
                    <a:ext uri="{9D8B030D-6E8A-4147-A177-3AD203B41FA5}">
                      <a16:colId xmlns="" xmlns:a16="http://schemas.microsoft.com/office/drawing/2014/main" val="2592459544"/>
                    </a:ext>
                  </a:extLst>
                </a:gridCol>
                <a:gridCol w="1228840">
                  <a:extLst>
                    <a:ext uri="{9D8B030D-6E8A-4147-A177-3AD203B41FA5}">
                      <a16:colId xmlns="" xmlns:a16="http://schemas.microsoft.com/office/drawing/2014/main" val="3383282758"/>
                    </a:ext>
                  </a:extLst>
                </a:gridCol>
                <a:gridCol w="1228840">
                  <a:extLst>
                    <a:ext uri="{9D8B030D-6E8A-4147-A177-3AD203B41FA5}">
                      <a16:colId xmlns=""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Fizyoterapi ve Rehabilitasyon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Üniteleri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Araştırma, Eğitim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396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38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=""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=""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0458518"/>
              </p:ext>
            </p:extLst>
          </p:nvPr>
        </p:nvGraphicFramePr>
        <p:xfrm>
          <a:off x="1046954" y="1897146"/>
          <a:ext cx="7155215" cy="1897039"/>
        </p:xfrm>
        <a:graphic>
          <a:graphicData uri="http://schemas.openxmlformats.org/drawingml/2006/table">
            <a:tbl>
              <a:tblPr/>
              <a:tblGrid>
                <a:gridCol w="1361358">
                  <a:extLst>
                    <a:ext uri="{9D8B030D-6E8A-4147-A177-3AD203B41FA5}">
                      <a16:colId xmlns="" xmlns:a16="http://schemas.microsoft.com/office/drawing/2014/main" val="3918363564"/>
                    </a:ext>
                  </a:extLst>
                </a:gridCol>
                <a:gridCol w="1439969">
                  <a:extLst>
                    <a:ext uri="{9D8B030D-6E8A-4147-A177-3AD203B41FA5}">
                      <a16:colId xmlns="" xmlns:a16="http://schemas.microsoft.com/office/drawing/2014/main" val="1683979601"/>
                    </a:ext>
                  </a:extLst>
                </a:gridCol>
                <a:gridCol w="1451296">
                  <a:extLst>
                    <a:ext uri="{9D8B030D-6E8A-4147-A177-3AD203B41FA5}">
                      <a16:colId xmlns="" xmlns:a16="http://schemas.microsoft.com/office/drawing/2014/main" val="2592459544"/>
                    </a:ext>
                  </a:extLst>
                </a:gridCol>
                <a:gridCol w="1451296">
                  <a:extLst>
                    <a:ext uri="{9D8B030D-6E8A-4147-A177-3AD203B41FA5}">
                      <a16:colId xmlns="" xmlns:a16="http://schemas.microsoft.com/office/drawing/2014/main" val="3383282758"/>
                    </a:ext>
                  </a:extLst>
                </a:gridCol>
                <a:gridCol w="1451296">
                  <a:extLst>
                    <a:ext uri="{9D8B030D-6E8A-4147-A177-3AD203B41FA5}">
                      <a16:colId xmlns=""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 Dr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FTR Bölümü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Doç. Dr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FTR Bölümü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Üyesi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FTR Bölümü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Arş. Gör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FTR Bölümü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49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9847459"/>
              </p:ext>
            </p:extLst>
          </p:nvPr>
        </p:nvGraphicFramePr>
        <p:xfrm>
          <a:off x="545122" y="1801446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=""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=""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Z2-Meslek alanında akademik personelin sayıca yetersiz olması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31.12.2022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FTR Bölüm Başkanlığı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i="0" u="none" strike="noStrike" noProof="0" dirty="0" smtClean="0">
                          <a:solidFill>
                            <a:srgbClr val="0F2303"/>
                          </a:solidFill>
                          <a:latin typeface="+mn-lt"/>
                        </a:rPr>
                        <a:t>Üst Yönetime Akademik Personel talebinin gönderilmesi</a:t>
                      </a:r>
                      <a:endParaRPr lang="tr-TR" sz="1800" b="0" i="0" u="none" strike="noStrike" noProof="0" dirty="0">
                        <a:solidFill>
                          <a:srgbClr val="0F2303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812</TotalTime>
  <Words>1047</Words>
  <Application>Microsoft Office PowerPoint</Application>
  <PresentationFormat>Ekran Gösterisi (4:3)</PresentationFormat>
  <Paragraphs>210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İyon</vt:lpstr>
      <vt:lpstr>Slayt 1</vt:lpstr>
      <vt:lpstr>Slayt 2</vt:lpstr>
      <vt:lpstr>Slayt 3</vt:lpstr>
      <vt:lpstr>                SWOT (GZFT) ANALİZİ</vt:lpstr>
      <vt:lpstr>Slayt 5</vt:lpstr>
      <vt:lpstr>PAYDAŞ BEKLENTİLERİ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FARKLI VE İYİ UYGULAMA ÖRNEKLERİ ARAŞTIRMA-GELİŞTİRME ALANINDA</vt:lpstr>
      <vt:lpstr>FARKLI VE İYİ UYGULAMA ÖRNEKLERİ ARAŞTIRMA-GELİŞTİRME ALANINDA</vt:lpstr>
      <vt:lpstr>Slayt 17</vt:lpstr>
      <vt:lpstr>Slayt 18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User</cp:lastModifiedBy>
  <cp:revision>57</cp:revision>
  <dcterms:created xsi:type="dcterms:W3CDTF">2020-01-20T10:44:30Z</dcterms:created>
  <dcterms:modified xsi:type="dcterms:W3CDTF">2022-02-23T07:26:47Z</dcterms:modified>
</cp:coreProperties>
</file>