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8" r:id="rId3"/>
    <p:sldId id="365" r:id="rId4"/>
    <p:sldId id="366" r:id="rId5"/>
    <p:sldId id="367" r:id="rId6"/>
    <p:sldId id="347" r:id="rId7"/>
    <p:sldId id="368" r:id="rId8"/>
    <p:sldId id="346" r:id="rId9"/>
    <p:sldId id="369" r:id="rId10"/>
    <p:sldId id="370" r:id="rId11"/>
    <p:sldId id="320" r:id="rId12"/>
    <p:sldId id="363" r:id="rId13"/>
    <p:sldId id="364" r:id="rId14"/>
    <p:sldId id="285" r:id="rId15"/>
    <p:sldId id="353" r:id="rId16"/>
    <p:sldId id="371" r:id="rId17"/>
    <p:sldId id="358" r:id="rId18"/>
    <p:sldId id="352" r:id="rId19"/>
    <p:sldId id="357" r:id="rId20"/>
    <p:sldId id="304" r:id="rId21"/>
    <p:sldId id="359" r:id="rId22"/>
    <p:sldId id="360" r:id="rId23"/>
    <p:sldId id="361" r:id="rId24"/>
    <p:sldId id="362"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65"/>
            <p14:sldId id="366"/>
            <p14:sldId id="367"/>
            <p14:sldId id="347"/>
            <p14:sldId id="368"/>
            <p14:sldId id="346"/>
            <p14:sldId id="369"/>
            <p14:sldId id="370"/>
            <p14:sldId id="320"/>
            <p14:sldId id="363"/>
            <p14:sldId id="364"/>
            <p14:sldId id="285"/>
            <p14:sldId id="353"/>
            <p14:sldId id="371"/>
            <p14:sldId id="358"/>
            <p14:sldId id="352"/>
            <p14:sldId id="357"/>
            <p14:sldId id="304"/>
            <p14:sldId id="359"/>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2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21.02.2022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02F1FE79-895F-42A7-98A3-2928D70411A6}"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E55D41D-3A10-4ECB-91B8-0ABF0AB6B29B}" type="datetime1">
              <a:rPr lang="tr-TR" smtClean="0"/>
              <a:t>21.02.2022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49EA2CAA-A93A-4E55-9C55-C38D209650FD}"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E4CA0052-8D31-4850-AEA6-3C0FC58D685F}"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C9D8A15-0637-4807-B75C-7A73E7375C99}"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5C51BB-0D1C-4576-8FE7-BFD045088065}" type="datetime1">
              <a:rPr lang="tr-TR" smtClean="0"/>
              <a:t>21.02.2022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ACFB50-8421-40E7-9C45-F6BA7ED893A5}" type="datetime1">
              <a:rPr lang="tr-TR" smtClean="0"/>
              <a:t>21.02.2022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78723E8F-9881-4A80-8EBA-9003611FDB7E}"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A6721F7-4D96-4365-971C-8A357CDE4EC8}"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74827462-F39A-4C1A-AF2B-7E7C3B52270D}"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131C24B-EFD1-4F1F-8710-B96510CF654D}" type="datetime1">
              <a:rPr lang="tr-TR" smtClean="0"/>
              <a:t>21.02.2022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4AFFDB9-6722-41B2-B04D-08540178B436}" type="datetime1">
              <a:rPr lang="tr-TR" smtClean="0"/>
              <a:t>21.02.2022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16DD3C59-7F8B-4A72-BAAB-7BC544209866}" type="datetime1">
              <a:rPr lang="tr-TR" smtClean="0"/>
              <a:t>21.02.2022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5722604-8933-415E-8C00-2D62C6DD0971}" type="datetime1">
              <a:rPr lang="tr-TR" smtClean="0"/>
              <a:t>21.02.2022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41267D9-914E-4698-B3F2-AD0FE5619A6B}" type="datetime1">
              <a:rPr lang="tr-TR" smtClean="0"/>
              <a:t>21.02.2022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A98372CA-2AA3-4B96-88E2-0848354ED199}" type="datetime1">
              <a:rPr lang="tr-TR" smtClean="0"/>
              <a:t>21.02.2022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0518EA3F-6433-48FF-B6BE-A7A477A42FC6}" type="datetime1">
              <a:rPr lang="tr-TR" smtClean="0"/>
              <a:t>21.02.2022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C5BB4E-5263-4D8C-8229-92E9667170F1}" type="datetime1">
              <a:rPr lang="tr-TR" smtClean="0"/>
              <a:t>21.02.2022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80013" y="4470112"/>
            <a:ext cx="4569715" cy="769441"/>
          </a:xfrm>
          <a:prstGeom prst="rect">
            <a:avLst/>
          </a:prstGeom>
          <a:noFill/>
        </p:spPr>
        <p:txBody>
          <a:bodyPr wrap="square" rtlCol="0">
            <a:spAutoFit/>
          </a:bodyPr>
          <a:lstStyle/>
          <a:p>
            <a:pPr algn="ctr"/>
            <a:r>
              <a:rPr lang="tr-TR" sz="2200" b="1" smtClean="0">
                <a:solidFill>
                  <a:schemeClr val="accent5">
                    <a:lumMod val="50000"/>
                  </a:schemeClr>
                </a:solidFill>
              </a:rPr>
              <a:t>SAĞLIK BİLİMLERİ FAKÜLTESİ</a:t>
            </a:r>
          </a:p>
          <a:p>
            <a:pPr algn="ctr"/>
            <a:r>
              <a:rPr lang="tr-TR" sz="2200" b="1" smtClean="0">
                <a:solidFill>
                  <a:schemeClr val="accent5">
                    <a:lumMod val="50000"/>
                  </a:schemeClr>
                </a:solidFill>
              </a:rPr>
              <a:t>HEMŞİRELİK BÖLÜMÜ</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
        <p:nvSpPr>
          <p:cNvPr id="2" name="Slayt Numarası Yer Tutucusu 1"/>
          <p:cNvSpPr>
            <a:spLocks noGrp="1"/>
          </p:cNvSpPr>
          <p:nvPr>
            <p:ph type="sldNum" sz="quarter" idx="12"/>
          </p:nvPr>
        </p:nvSpPr>
        <p:spPr/>
        <p:txBody>
          <a:bodyPr/>
          <a:lstStyle/>
          <a:p>
            <a:fld id="{439F893C-C32F-4835-A1E5-850973405C58}" type="slidenum">
              <a:rPr lang="tr-TR" smtClean="0"/>
              <a:t>1</a:t>
            </a:fld>
            <a:endParaRPr lang="tr-T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219062647"/>
              </p:ext>
            </p:extLst>
          </p:nvPr>
        </p:nvGraphicFramePr>
        <p:xfrm>
          <a:off x="0" y="941895"/>
          <a:ext cx="9144000" cy="3932072"/>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1483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96334">
                <a:tc>
                  <a:txBody>
                    <a:bodyPr/>
                    <a:lstStyle/>
                    <a:p>
                      <a:pPr algn="ctr" fontAlgn="ctr"/>
                      <a:r>
                        <a:rPr lang="tr-TR" sz="1800" b="0" i="0" u="none" strike="noStrike">
                          <a:solidFill>
                            <a:srgbClr val="000000"/>
                          </a:solidFill>
                          <a:effectLst/>
                          <a:latin typeface="Calibri" panose="020F0502020204030204" pitchFamily="34" charset="0"/>
                        </a:rPr>
                        <a:t>Akreditasyon Kuruluşları </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Eğitim standardları belirleme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Müfredat ve ders standartlarının oluşturulması - akreditasyon belgelerinin edinilmesi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596334">
                <a:tc>
                  <a:txBody>
                    <a:bodyPr/>
                    <a:lstStyle/>
                    <a:p>
                      <a:pPr algn="ctr" fontAlgn="ctr"/>
                      <a:r>
                        <a:rPr lang="tr-TR" sz="1800" b="0" i="0" u="none" strike="noStrike">
                          <a:solidFill>
                            <a:srgbClr val="000000"/>
                          </a:solidFill>
                          <a:effectLst/>
                          <a:latin typeface="Calibri" panose="020F0502020204030204" pitchFamily="34" charset="0"/>
                        </a:rPr>
                        <a:t>Diğer Ülke Üniversiteleri Hemşirelik Bölümleri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Akademik çalışmalar, konferanslar ve seminerler düzenlenmesi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596334">
                <a:tc>
                  <a:txBody>
                    <a:bodyPr/>
                    <a:lstStyle/>
                    <a:p>
                      <a:pPr algn="ctr" fontAlgn="ctr"/>
                      <a:r>
                        <a:rPr lang="tr-TR" sz="1800" b="0" i="0" u="none" strike="noStrike">
                          <a:solidFill>
                            <a:srgbClr val="000000"/>
                          </a:solidFill>
                          <a:effectLst/>
                          <a:latin typeface="Calibri" panose="020F0502020204030204" pitchFamily="34" charset="0"/>
                        </a:rPr>
                        <a:t>Uluslararası Meslek Örgütleri </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Akademik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Akademik çalışmalar, konferanslar ve seminerler düzenlenmesi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596334">
                <a:tc>
                  <a:txBody>
                    <a:bodyPr/>
                    <a:lstStyle/>
                    <a:p>
                      <a:pPr algn="ctr" fontAlgn="ctr"/>
                      <a:r>
                        <a:rPr lang="tr-TR" sz="1800" b="0" i="0" u="none" strike="noStrike">
                          <a:solidFill>
                            <a:srgbClr val="000000"/>
                          </a:solidFill>
                          <a:effectLst/>
                          <a:latin typeface="Calibri" panose="020F0502020204030204" pitchFamily="34" charset="0"/>
                        </a:rPr>
                        <a:t>Özel Termessos Hastanesi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Ders Uygulama Alanı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Akademik çalışmalar, konferanslar ve seminerler düzenlenmesi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10</a:t>
            </a:fld>
            <a:endParaRPr lang="tr-TR"/>
          </a:p>
        </p:txBody>
      </p:sp>
    </p:spTree>
    <p:extLst>
      <p:ext uri="{BB962C8B-B14F-4D97-AF65-F5344CB8AC3E}">
        <p14:creationId xmlns:p14="http://schemas.microsoft.com/office/powerpoint/2010/main" val="153834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399383209"/>
              </p:ext>
            </p:extLst>
          </p:nvPr>
        </p:nvGraphicFramePr>
        <p:xfrm>
          <a:off x="1229034" y="1385082"/>
          <a:ext cx="6941571" cy="3206583"/>
        </p:xfrm>
        <a:graphic>
          <a:graphicData uri="http://schemas.openxmlformats.org/drawingml/2006/table">
            <a:tbl>
              <a:tblPr/>
              <a:tblGrid>
                <a:gridCol w="1320711">
                  <a:extLst>
                    <a:ext uri="{9D8B030D-6E8A-4147-A177-3AD203B41FA5}">
                      <a16:colId xmlns:a16="http://schemas.microsoft.com/office/drawing/2014/main" val="3918363564"/>
                    </a:ext>
                  </a:extLst>
                </a:gridCol>
                <a:gridCol w="1396974">
                  <a:extLst>
                    <a:ext uri="{9D8B030D-6E8A-4147-A177-3AD203B41FA5}">
                      <a16:colId xmlns:a16="http://schemas.microsoft.com/office/drawing/2014/main" val="1683979601"/>
                    </a:ext>
                  </a:extLst>
                </a:gridCol>
                <a:gridCol w="1407962">
                  <a:extLst>
                    <a:ext uri="{9D8B030D-6E8A-4147-A177-3AD203B41FA5}">
                      <a16:colId xmlns:a16="http://schemas.microsoft.com/office/drawing/2014/main" val="2592459544"/>
                    </a:ext>
                  </a:extLst>
                </a:gridCol>
                <a:gridCol w="1407962">
                  <a:extLst>
                    <a:ext uri="{9D8B030D-6E8A-4147-A177-3AD203B41FA5}">
                      <a16:colId xmlns:a16="http://schemas.microsoft.com/office/drawing/2014/main" val="3383282758"/>
                    </a:ext>
                  </a:extLst>
                </a:gridCol>
                <a:gridCol w="1407962">
                  <a:extLst>
                    <a:ext uri="{9D8B030D-6E8A-4147-A177-3AD203B41FA5}">
                      <a16:colId xmlns:a16="http://schemas.microsoft.com/office/drawing/2014/main" val="494559924"/>
                    </a:ext>
                  </a:extLst>
                </a:gridCol>
              </a:tblGrid>
              <a:tr h="1155216">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83789">
                <a:tc>
                  <a:txBody>
                    <a:bodyPr/>
                    <a:lstStyle/>
                    <a:p>
                      <a:pPr algn="ctr" fontAlgn="ctr"/>
                      <a:r>
                        <a:rPr lang="tr-TR" sz="1400" b="0" i="0" u="none" strike="noStrike" smtClean="0">
                          <a:solidFill>
                            <a:srgbClr val="000000"/>
                          </a:solidFill>
                          <a:effectLst/>
                          <a:latin typeface="Calibri" panose="020F0502020204030204" pitchFamily="34" charset="0"/>
                        </a:rPr>
                        <a:t>Laboratuvar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smtClean="0">
                          <a:solidFill>
                            <a:srgbClr val="000000"/>
                          </a:solidFill>
                          <a:effectLst/>
                          <a:latin typeface="Calibri" panose="020F0502020204030204" pitchFamily="34" charset="0"/>
                        </a:rPr>
                        <a:t>Fiziki</a:t>
                      </a:r>
                      <a:r>
                        <a:rPr lang="tr-TR" sz="1400" b="0" i="0" u="none" strike="noStrike" baseline="0" smtClean="0">
                          <a:solidFill>
                            <a:srgbClr val="000000"/>
                          </a:solidFill>
                          <a:effectLst/>
                          <a:latin typeface="Calibri" panose="020F0502020204030204" pitchFamily="34" charset="0"/>
                        </a:rPr>
                        <a:t> Alan</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smtClean="0">
                          <a:solidFill>
                            <a:srgbClr val="000000"/>
                          </a:solidFill>
                          <a:effectLst/>
                          <a:latin typeface="Calibri" panose="020F0502020204030204" pitchFamily="34" charset="0"/>
                        </a:rPr>
                        <a:t>1 Adet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smtClean="0">
                          <a:solidFill>
                            <a:srgbClr val="000000"/>
                          </a:solidFill>
                          <a:effectLst/>
                          <a:latin typeface="Calibri" panose="020F0502020204030204" pitchFamily="34" charset="0"/>
                        </a:rPr>
                        <a:t>Yok</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83789">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83789">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11</a:t>
            </a:fld>
            <a:endParaRPr lang="tr-TR"/>
          </a:p>
        </p:txBody>
      </p:sp>
    </p:spTree>
    <p:extLst>
      <p:ext uri="{BB962C8B-B14F-4D97-AF65-F5344CB8AC3E}">
        <p14:creationId xmlns:p14="http://schemas.microsoft.com/office/powerpoint/2010/main" val="32389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2778034403"/>
              </p:ext>
            </p:extLst>
          </p:nvPr>
        </p:nvGraphicFramePr>
        <p:xfrm>
          <a:off x="924233" y="1385082"/>
          <a:ext cx="7492181" cy="3118093"/>
        </p:xfrm>
        <a:graphic>
          <a:graphicData uri="http://schemas.openxmlformats.org/drawingml/2006/table">
            <a:tbl>
              <a:tblPr/>
              <a:tblGrid>
                <a:gridCol w="2477728">
                  <a:extLst>
                    <a:ext uri="{9D8B030D-6E8A-4147-A177-3AD203B41FA5}">
                      <a16:colId xmlns:a16="http://schemas.microsoft.com/office/drawing/2014/main" val="3918363564"/>
                    </a:ext>
                  </a:extLst>
                </a:gridCol>
                <a:gridCol w="1386349">
                  <a:extLst>
                    <a:ext uri="{9D8B030D-6E8A-4147-A177-3AD203B41FA5}">
                      <a16:colId xmlns:a16="http://schemas.microsoft.com/office/drawing/2014/main" val="1683979601"/>
                    </a:ext>
                  </a:extLst>
                </a:gridCol>
                <a:gridCol w="1248696">
                  <a:extLst>
                    <a:ext uri="{9D8B030D-6E8A-4147-A177-3AD203B41FA5}">
                      <a16:colId xmlns:a16="http://schemas.microsoft.com/office/drawing/2014/main" val="2592459544"/>
                    </a:ext>
                  </a:extLst>
                </a:gridCol>
                <a:gridCol w="1278194">
                  <a:extLst>
                    <a:ext uri="{9D8B030D-6E8A-4147-A177-3AD203B41FA5}">
                      <a16:colId xmlns:a16="http://schemas.microsoft.com/office/drawing/2014/main" val="3383282758"/>
                    </a:ext>
                  </a:extLst>
                </a:gridCol>
                <a:gridCol w="1101214">
                  <a:extLst>
                    <a:ext uri="{9D8B030D-6E8A-4147-A177-3AD203B41FA5}">
                      <a16:colId xmlns:a16="http://schemas.microsoft.com/office/drawing/2014/main" val="494559924"/>
                    </a:ext>
                  </a:extLst>
                </a:gridCol>
              </a:tblGrid>
              <a:tr h="925893">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48050">
                <a:tc>
                  <a:txBody>
                    <a:bodyPr/>
                    <a:lstStyle/>
                    <a:p>
                      <a:pPr algn="ctr" fontAlgn="ctr"/>
                      <a:r>
                        <a:rPr lang="tr-TR" sz="1400" b="0" i="0" u="none" strike="noStrike" smtClean="0">
                          <a:solidFill>
                            <a:srgbClr val="000000"/>
                          </a:solidFill>
                          <a:effectLst/>
                          <a:latin typeface="Calibri" panose="020F0502020204030204" pitchFamily="34" charset="0"/>
                        </a:rPr>
                        <a:t>Hasta Bakım Mankeni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smtClean="0">
                          <a:solidFill>
                            <a:srgbClr val="000000"/>
                          </a:solidFill>
                          <a:effectLst/>
                          <a:latin typeface="Calibri" panose="020F0502020204030204" pitchFamily="34" charset="0"/>
                        </a:rPr>
                        <a:t>Adet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smtClean="0">
                          <a:solidFill>
                            <a:srgbClr val="000000"/>
                          </a:solidFill>
                          <a:effectLst/>
                          <a:latin typeface="Calibri" panose="020F0502020204030204" pitchFamily="34" charset="0"/>
                        </a:rPr>
                        <a:t>3</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48050">
                <a:tc>
                  <a:txBody>
                    <a:bodyPr/>
                    <a:lstStyle/>
                    <a:p>
                      <a:pPr algn="ctr" fontAlgn="ctr"/>
                      <a:r>
                        <a:rPr lang="tr-TR" sz="1400" b="0" i="0" u="none" strike="noStrike">
                          <a:solidFill>
                            <a:srgbClr val="000000"/>
                          </a:solidFill>
                          <a:effectLst/>
                          <a:latin typeface="Calibri" panose="020F0502020204030204" pitchFamily="34" charset="0"/>
                        </a:rPr>
                        <a:t> </a:t>
                      </a:r>
                      <a:r>
                        <a:rPr lang="tr-TR" sz="1400" b="0" i="0" u="none" strike="noStrike" smtClean="0">
                          <a:solidFill>
                            <a:srgbClr val="000000"/>
                          </a:solidFill>
                          <a:effectLst/>
                          <a:latin typeface="Calibri" panose="020F0502020204030204" pitchFamily="34" charset="0"/>
                        </a:rPr>
                        <a:t>Diğer</a:t>
                      </a:r>
                      <a:r>
                        <a:rPr lang="tr-TR" sz="1400" b="0" i="0" u="none" strike="noStrike" baseline="0" smtClean="0">
                          <a:solidFill>
                            <a:srgbClr val="000000"/>
                          </a:solidFill>
                          <a:effectLst/>
                          <a:latin typeface="Calibri" panose="020F0502020204030204" pitchFamily="34" charset="0"/>
                        </a:rPr>
                        <a:t> Maketler</a:t>
                      </a:r>
                      <a:endParaRPr lang="tr-TR" sz="1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48050">
                <a:tc>
                  <a:txBody>
                    <a:bodyPr/>
                    <a:lstStyle/>
                    <a:p>
                      <a:pPr algn="ctr" fontAlgn="ctr"/>
                      <a:r>
                        <a:rPr lang="tr-TR" sz="1400" b="0" i="0" u="none" strike="noStrike">
                          <a:solidFill>
                            <a:srgbClr val="000000"/>
                          </a:solidFill>
                          <a:effectLst/>
                          <a:latin typeface="Calibri" panose="020F0502020204030204" pitchFamily="34" charset="0"/>
                        </a:rPr>
                        <a:t> </a:t>
                      </a:r>
                      <a:r>
                        <a:rPr lang="tr-TR" sz="1400" b="0" i="0" u="none" strike="noStrike" smtClean="0">
                          <a:solidFill>
                            <a:srgbClr val="000000"/>
                          </a:solidFill>
                          <a:effectLst/>
                          <a:latin typeface="Calibri" panose="020F0502020204030204" pitchFamily="34" charset="0"/>
                        </a:rPr>
                        <a:t>Sarf Malzeme</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54805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12</a:t>
            </a:fld>
            <a:endParaRPr lang="tr-TR"/>
          </a:p>
        </p:txBody>
      </p:sp>
    </p:spTree>
    <p:extLst>
      <p:ext uri="{BB962C8B-B14F-4D97-AF65-F5344CB8AC3E}">
        <p14:creationId xmlns:p14="http://schemas.microsoft.com/office/powerpoint/2010/main" val="159016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3455642583"/>
              </p:ext>
            </p:extLst>
          </p:nvPr>
        </p:nvGraphicFramePr>
        <p:xfrm>
          <a:off x="580103" y="1385082"/>
          <a:ext cx="7541341" cy="4111150"/>
        </p:xfrm>
        <a:graphic>
          <a:graphicData uri="http://schemas.openxmlformats.org/drawingml/2006/table">
            <a:tbl>
              <a:tblPr/>
              <a:tblGrid>
                <a:gridCol w="2408903">
                  <a:extLst>
                    <a:ext uri="{9D8B030D-6E8A-4147-A177-3AD203B41FA5}">
                      <a16:colId xmlns:a16="http://schemas.microsoft.com/office/drawing/2014/main" val="3918363564"/>
                    </a:ext>
                  </a:extLst>
                </a:gridCol>
                <a:gridCol w="1582994">
                  <a:extLst>
                    <a:ext uri="{9D8B030D-6E8A-4147-A177-3AD203B41FA5}">
                      <a16:colId xmlns:a16="http://schemas.microsoft.com/office/drawing/2014/main" val="1683979601"/>
                    </a:ext>
                  </a:extLst>
                </a:gridCol>
                <a:gridCol w="1219200">
                  <a:extLst>
                    <a:ext uri="{9D8B030D-6E8A-4147-A177-3AD203B41FA5}">
                      <a16:colId xmlns:a16="http://schemas.microsoft.com/office/drawing/2014/main" val="2592459544"/>
                    </a:ext>
                  </a:extLst>
                </a:gridCol>
                <a:gridCol w="800630">
                  <a:extLst>
                    <a:ext uri="{9D8B030D-6E8A-4147-A177-3AD203B41FA5}">
                      <a16:colId xmlns:a16="http://schemas.microsoft.com/office/drawing/2014/main" val="3383282758"/>
                    </a:ext>
                  </a:extLst>
                </a:gridCol>
                <a:gridCol w="1529614">
                  <a:extLst>
                    <a:ext uri="{9D8B030D-6E8A-4147-A177-3AD203B41FA5}">
                      <a16:colId xmlns:a16="http://schemas.microsoft.com/office/drawing/2014/main" val="494559924"/>
                    </a:ext>
                  </a:extLst>
                </a:gridCol>
              </a:tblGrid>
              <a:tr h="854740">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282">
                <a:tc>
                  <a:txBody>
                    <a:bodyPr/>
                    <a:lstStyle/>
                    <a:p>
                      <a:pPr algn="ctr" fontAlgn="ctr"/>
                      <a:r>
                        <a:rPr lang="tr-TR" sz="1600" b="0" i="0" u="none" strike="noStrike" smtClean="0">
                          <a:solidFill>
                            <a:srgbClr val="000000"/>
                          </a:solidFill>
                          <a:effectLst/>
                          <a:latin typeface="Calibri" panose="020F0502020204030204" pitchFamily="34" charset="0"/>
                        </a:rPr>
                        <a:t>Profesör Doktor </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smtClean="0">
                          <a:solidFill>
                            <a:srgbClr val="000000"/>
                          </a:solidFill>
                          <a:effectLst/>
                          <a:latin typeface="Calibri" panose="020F0502020204030204" pitchFamily="34" charset="0"/>
                        </a:rPr>
                        <a:t>Öğretim Elemanı</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smtClean="0">
                          <a:solidFill>
                            <a:srgbClr val="000000"/>
                          </a:solidFill>
                          <a:effectLst/>
                          <a:latin typeface="Calibri" panose="020F0502020204030204" pitchFamily="34" charset="0"/>
                        </a:rPr>
                        <a:t>1</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282">
                <a:tc>
                  <a:txBody>
                    <a:bodyPr/>
                    <a:lstStyle/>
                    <a:p>
                      <a:pPr algn="ctr" fontAlgn="ctr"/>
                      <a:r>
                        <a:rPr lang="tr-TR" sz="1600" b="0" i="0" u="none" strike="noStrike">
                          <a:solidFill>
                            <a:srgbClr val="000000"/>
                          </a:solidFill>
                          <a:effectLst/>
                          <a:latin typeface="Calibri" panose="020F0502020204030204" pitchFamily="34" charset="0"/>
                        </a:rPr>
                        <a:t> </a:t>
                      </a:r>
                      <a:r>
                        <a:rPr lang="tr-TR" sz="1600" b="0" i="0" u="none" strike="noStrike" smtClean="0">
                          <a:solidFill>
                            <a:srgbClr val="000000"/>
                          </a:solidFill>
                          <a:effectLst/>
                          <a:latin typeface="Calibri" panose="020F0502020204030204" pitchFamily="34" charset="0"/>
                        </a:rPr>
                        <a:t>Doçent Doktor</a:t>
                      </a:r>
                      <a:endParaRPr lang="tr-TR" sz="16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Öğretim Elemanı</a:t>
                      </a: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smtClean="0">
                          <a:solidFill>
                            <a:srgbClr val="000000"/>
                          </a:solidFill>
                          <a:effectLst/>
                          <a:latin typeface="Calibri" panose="020F0502020204030204" pitchFamily="34" charset="0"/>
                        </a:rPr>
                        <a:t>0</a:t>
                      </a:r>
                      <a:r>
                        <a:rPr lang="tr-TR" sz="16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282">
                <a:tc>
                  <a:txBody>
                    <a:bodyPr/>
                    <a:lstStyle/>
                    <a:p>
                      <a:pPr algn="ctr" fontAlgn="ctr"/>
                      <a:r>
                        <a:rPr lang="tr-TR" sz="1600" b="0" i="0" u="none" strike="noStrike">
                          <a:solidFill>
                            <a:srgbClr val="000000"/>
                          </a:solidFill>
                          <a:effectLst/>
                          <a:latin typeface="Calibri" panose="020F0502020204030204" pitchFamily="34" charset="0"/>
                        </a:rPr>
                        <a:t> </a:t>
                      </a:r>
                      <a:r>
                        <a:rPr lang="tr-TR" sz="1600" b="0" i="0" u="none" strike="noStrike" smtClean="0">
                          <a:solidFill>
                            <a:srgbClr val="000000"/>
                          </a:solidFill>
                          <a:effectLst/>
                          <a:latin typeface="Calibri" panose="020F0502020204030204" pitchFamily="34" charset="0"/>
                        </a:rPr>
                        <a:t>Doktor Öğretim Üyesi</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Öğretim Elemanı</a:t>
                      </a: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 </a:t>
                      </a:r>
                      <a:r>
                        <a:rPr lang="tr-TR" sz="1600" b="0" i="0" u="none" strike="noStrike" smtClean="0">
                          <a:solidFill>
                            <a:srgbClr val="000000"/>
                          </a:solidFill>
                          <a:effectLst/>
                          <a:latin typeface="Calibri" panose="020F0502020204030204" pitchFamily="34" charset="0"/>
                        </a:rPr>
                        <a:t>2</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51282">
                <a:tc>
                  <a:txBody>
                    <a:bodyPr/>
                    <a:lstStyle/>
                    <a:p>
                      <a:pPr algn="ctr" fontAlgn="ctr"/>
                      <a:r>
                        <a:rPr lang="tr-TR" sz="1600" b="0" i="0" u="none" strike="noStrike">
                          <a:solidFill>
                            <a:srgbClr val="000000"/>
                          </a:solidFill>
                          <a:effectLst/>
                          <a:latin typeface="Calibri" panose="020F0502020204030204" pitchFamily="34" charset="0"/>
                        </a:rPr>
                        <a:t> </a:t>
                      </a:r>
                      <a:r>
                        <a:rPr lang="tr-TR" sz="1600" b="0" i="0" u="none" strike="noStrike" smtClean="0">
                          <a:solidFill>
                            <a:srgbClr val="000000"/>
                          </a:solidFill>
                          <a:effectLst/>
                          <a:latin typeface="Calibri" panose="020F0502020204030204" pitchFamily="34" charset="0"/>
                        </a:rPr>
                        <a:t>Öğretim Görevlisi</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Öğretim Elemanı</a:t>
                      </a: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 </a:t>
                      </a:r>
                      <a:r>
                        <a:rPr lang="tr-TR" sz="1600" b="0" i="0" u="none" strike="noStrike" smtClean="0">
                          <a:solidFill>
                            <a:srgbClr val="000000"/>
                          </a:solidFill>
                          <a:effectLst/>
                          <a:latin typeface="Calibri" panose="020F0502020204030204" pitchFamily="34" charset="0"/>
                        </a:rPr>
                        <a:t>1</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651282">
                <a:tc>
                  <a:txBody>
                    <a:bodyPr/>
                    <a:lstStyle/>
                    <a:p>
                      <a:pPr algn="ctr" fontAlgn="ctr"/>
                      <a:r>
                        <a:rPr lang="tr-TR" sz="1600" b="0" i="0" u="none" strike="noStrike">
                          <a:solidFill>
                            <a:srgbClr val="000000"/>
                          </a:solidFill>
                          <a:effectLst/>
                          <a:latin typeface="Calibri" panose="020F0502020204030204" pitchFamily="34" charset="0"/>
                        </a:rPr>
                        <a:t> </a:t>
                      </a:r>
                      <a:r>
                        <a:rPr lang="tr-TR" sz="1600" b="0" i="0" u="none" strike="noStrike" smtClean="0">
                          <a:solidFill>
                            <a:srgbClr val="000000"/>
                          </a:solidFill>
                          <a:effectLst/>
                          <a:latin typeface="Calibri" panose="020F0502020204030204" pitchFamily="34" charset="0"/>
                        </a:rPr>
                        <a:t>Araştırma Görevlisi</a:t>
                      </a:r>
                      <a:endParaRPr lang="tr-TR" sz="16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Öğretim Elemanı</a:t>
                      </a:r>
                      <a:endParaRPr kumimoji="0" lang="tr-T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 </a:t>
                      </a:r>
                      <a:r>
                        <a:rPr lang="tr-TR" sz="1600" b="0" i="0" u="none" strike="noStrike" smtClean="0">
                          <a:solidFill>
                            <a:srgbClr val="000000"/>
                          </a:solidFill>
                          <a:effectLst/>
                          <a:latin typeface="Calibri" panose="020F0502020204030204" pitchFamily="34" charset="0"/>
                        </a:rPr>
                        <a:t>1</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13</a:t>
            </a:fld>
            <a:endParaRPr lang="tr-TR"/>
          </a:p>
        </p:txBody>
      </p:sp>
    </p:spTree>
    <p:extLst>
      <p:ext uri="{BB962C8B-B14F-4D97-AF65-F5344CB8AC3E}">
        <p14:creationId xmlns:p14="http://schemas.microsoft.com/office/powerpoint/2010/main" val="44938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4212839372"/>
              </p:ext>
            </p:extLst>
          </p:nvPr>
        </p:nvGraphicFramePr>
        <p:xfrm>
          <a:off x="533400" y="2560039"/>
          <a:ext cx="8203223" cy="2406759"/>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50925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mtClean="0">
                          <a:solidFill>
                            <a:srgbClr val="0F2303"/>
                          </a:solidFill>
                        </a:rPr>
                        <a:t>Z4 Yüksek lisans ve doktora programlarının olmaması</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50925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mtClean="0">
                          <a:solidFill>
                            <a:srgbClr val="0F2303"/>
                          </a:solidFill>
                        </a:rPr>
                        <a:t>31/09/2022</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50925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mtClean="0">
                          <a:solidFill>
                            <a:srgbClr val="0F2303"/>
                          </a:solidFill>
                        </a:rPr>
                        <a:t>Hemşirelik Bölüm Başkanlığı</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87899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mtClean="0">
                          <a:solidFill>
                            <a:srgbClr val="0F2303"/>
                          </a:solidFill>
                        </a:rPr>
                        <a:t>Lisans üstü programları için gerekli koşulların sağlanıp program başvurusunun yapılması</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14</a:t>
            </a:fld>
            <a:endParaRPr lang="tr-TR"/>
          </a:p>
        </p:txBody>
      </p:sp>
    </p:spTree>
    <p:extLst>
      <p:ext uri="{BB962C8B-B14F-4D97-AF65-F5344CB8AC3E}">
        <p14:creationId xmlns:p14="http://schemas.microsoft.com/office/powerpoint/2010/main" val="323873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4279457943"/>
              </p:ext>
            </p:extLst>
          </p:nvPr>
        </p:nvGraphicFramePr>
        <p:xfrm>
          <a:off x="167148" y="1397000"/>
          <a:ext cx="8681884" cy="2966720"/>
        </p:xfrm>
        <a:graphic>
          <a:graphicData uri="http://schemas.openxmlformats.org/drawingml/2006/table">
            <a:tbl>
              <a:tblPr firstRow="1" bandRow="1">
                <a:tableStyleId>{5C22544A-7EE6-4342-B048-85BDC9FD1C3A}</a:tableStyleId>
              </a:tblPr>
              <a:tblGrid>
                <a:gridCol w="6056671">
                  <a:extLst>
                    <a:ext uri="{9D8B030D-6E8A-4147-A177-3AD203B41FA5}">
                      <a16:colId xmlns:a16="http://schemas.microsoft.com/office/drawing/2014/main" val="1287334854"/>
                    </a:ext>
                  </a:extLst>
                </a:gridCol>
                <a:gridCol w="2625213">
                  <a:extLst>
                    <a:ext uri="{9D8B030D-6E8A-4147-A177-3AD203B41FA5}">
                      <a16:colId xmlns:a16="http://schemas.microsoft.com/office/drawing/2014/main" val="1616968034"/>
                    </a:ext>
                  </a:extLst>
                </a:gridCol>
              </a:tblGrid>
              <a:tr h="370840">
                <a:tc>
                  <a:txBody>
                    <a:bodyPr/>
                    <a:lstStyle/>
                    <a:p>
                      <a:r>
                        <a:rPr lang="tr-TR" smtClean="0"/>
                        <a:t>YAPILAN</a:t>
                      </a:r>
                      <a:r>
                        <a:rPr lang="tr-TR" baseline="0" smtClean="0"/>
                        <a:t> ANKET</a:t>
                      </a:r>
                      <a:endParaRPr lang="tr-TR"/>
                    </a:p>
                  </a:txBody>
                  <a:tcPr/>
                </a:tc>
                <a:tc>
                  <a:txBody>
                    <a:bodyPr/>
                    <a:lstStyle/>
                    <a:p>
                      <a:r>
                        <a:rPr lang="tr-TR" smtClean="0"/>
                        <a:t>SONUÇ</a:t>
                      </a:r>
                      <a:endParaRPr lang="tr-TR"/>
                    </a:p>
                  </a:txBody>
                  <a:tcPr/>
                </a:tc>
                <a:extLst>
                  <a:ext uri="{0D108BD9-81ED-4DB2-BD59-A6C34878D82A}">
                    <a16:rowId xmlns:a16="http://schemas.microsoft.com/office/drawing/2014/main" val="4010664393"/>
                  </a:ext>
                </a:extLst>
              </a:tr>
              <a:tr h="370840">
                <a:tc>
                  <a:txBody>
                    <a:bodyPr/>
                    <a:lstStyle/>
                    <a:p>
                      <a:r>
                        <a:rPr lang="tr-TR" smtClean="0">
                          <a:solidFill>
                            <a:sysClr val="windowText" lastClr="000000"/>
                          </a:solidFill>
                        </a:rPr>
                        <a:t>DERSLERİN MEMNUNİYET SONUÇ ORTALAMALARI</a:t>
                      </a:r>
                      <a:endParaRPr lang="tr-TR">
                        <a:solidFill>
                          <a:sysClr val="windowText" lastClr="000000"/>
                        </a:solidFill>
                      </a:endParaRPr>
                    </a:p>
                  </a:txBody>
                  <a:tcPr/>
                </a:tc>
                <a:tc>
                  <a:txBody>
                    <a:bodyPr/>
                    <a:lstStyle/>
                    <a:p>
                      <a:r>
                        <a:rPr lang="tr-TR" smtClean="0">
                          <a:solidFill>
                            <a:sysClr val="windowText" lastClr="000000"/>
                          </a:solidFill>
                        </a:rPr>
                        <a:t>%88</a:t>
                      </a:r>
                      <a:endParaRPr lang="tr-TR">
                        <a:solidFill>
                          <a:sysClr val="windowText" lastClr="000000"/>
                        </a:solidFill>
                      </a:endParaRPr>
                    </a:p>
                  </a:txBody>
                  <a:tcPr/>
                </a:tc>
                <a:extLst>
                  <a:ext uri="{0D108BD9-81ED-4DB2-BD59-A6C34878D82A}">
                    <a16:rowId xmlns:a16="http://schemas.microsoft.com/office/drawing/2014/main" val="2611618378"/>
                  </a:ext>
                </a:extLst>
              </a:tr>
              <a:tr h="370840">
                <a:tc>
                  <a:txBody>
                    <a:bodyPr/>
                    <a:lstStyle/>
                    <a:p>
                      <a:r>
                        <a:rPr lang="tr-TR" smtClean="0">
                          <a:solidFill>
                            <a:sysClr val="windowText" lastClr="000000"/>
                          </a:solidFill>
                        </a:rPr>
                        <a:t>HOCALARIN MEMNUNİYET SONUÇ ORTALAMALARI</a:t>
                      </a:r>
                      <a:endParaRPr lang="tr-TR">
                        <a:solidFill>
                          <a:sysClr val="windowText" lastClr="000000"/>
                        </a:solidFill>
                      </a:endParaRPr>
                    </a:p>
                  </a:txBody>
                  <a:tcPr/>
                </a:tc>
                <a:tc>
                  <a:txBody>
                    <a:bodyPr/>
                    <a:lstStyle/>
                    <a:p>
                      <a:r>
                        <a:rPr lang="tr-TR" smtClean="0">
                          <a:solidFill>
                            <a:sysClr val="windowText" lastClr="000000"/>
                          </a:solidFill>
                        </a:rPr>
                        <a:t>%88</a:t>
                      </a:r>
                      <a:endParaRPr lang="tr-TR">
                        <a:solidFill>
                          <a:sysClr val="windowText" lastClr="000000"/>
                        </a:solidFill>
                      </a:endParaRPr>
                    </a:p>
                  </a:txBody>
                  <a:tcPr/>
                </a:tc>
                <a:extLst>
                  <a:ext uri="{0D108BD9-81ED-4DB2-BD59-A6C34878D82A}">
                    <a16:rowId xmlns:a16="http://schemas.microsoft.com/office/drawing/2014/main" val="1025125080"/>
                  </a:ext>
                </a:extLst>
              </a:tr>
              <a:tr h="370840">
                <a:tc>
                  <a:txBody>
                    <a:bodyPr/>
                    <a:lstStyle/>
                    <a:p>
                      <a:r>
                        <a:rPr lang="tr-TR" dirty="0" smtClean="0">
                          <a:solidFill>
                            <a:sysClr val="windowText" lastClr="000000"/>
                          </a:solidFill>
                        </a:rPr>
                        <a:t>UYGULAMALI</a:t>
                      </a:r>
                      <a:r>
                        <a:rPr lang="tr-TR" baseline="0" dirty="0" smtClean="0">
                          <a:solidFill>
                            <a:sysClr val="windowText" lastClr="000000"/>
                          </a:solidFill>
                        </a:rPr>
                        <a:t> DERS MEMNUNİYET ANKETİ SONUCU</a:t>
                      </a:r>
                      <a:endParaRPr lang="tr-TR" dirty="0">
                        <a:solidFill>
                          <a:sysClr val="windowText" lastClr="000000"/>
                        </a:solidFill>
                      </a:endParaRPr>
                    </a:p>
                  </a:txBody>
                  <a:tcPr/>
                </a:tc>
                <a:tc>
                  <a:txBody>
                    <a:bodyPr/>
                    <a:lstStyle/>
                    <a:p>
                      <a:r>
                        <a:rPr lang="tr-TR" smtClean="0">
                          <a:solidFill>
                            <a:sysClr val="windowText" lastClr="000000"/>
                          </a:solidFill>
                        </a:rPr>
                        <a:t>%82</a:t>
                      </a:r>
                      <a:endParaRPr lang="tr-TR">
                        <a:solidFill>
                          <a:sysClr val="windowText" lastClr="000000"/>
                        </a:solidFill>
                      </a:endParaRPr>
                    </a:p>
                  </a:txBody>
                  <a:tcPr/>
                </a:tc>
                <a:extLst>
                  <a:ext uri="{0D108BD9-81ED-4DB2-BD59-A6C34878D82A}">
                    <a16:rowId xmlns:a16="http://schemas.microsoft.com/office/drawing/2014/main" val="1264531541"/>
                  </a:ext>
                </a:extLst>
              </a:tr>
              <a:tr h="370840">
                <a:tc>
                  <a:txBody>
                    <a:bodyPr/>
                    <a:lstStyle/>
                    <a:p>
                      <a:r>
                        <a:rPr lang="tr-TR" smtClean="0">
                          <a:solidFill>
                            <a:sysClr val="windowText" lastClr="000000"/>
                          </a:solidFill>
                        </a:rPr>
                        <a:t>ORYANTASYON MEMNUNİYET ANKETİ SONUCU</a:t>
                      </a:r>
                      <a:endParaRPr lang="tr-TR">
                        <a:solidFill>
                          <a:sysClr val="windowText" lastClr="000000"/>
                        </a:solidFill>
                      </a:endParaRPr>
                    </a:p>
                  </a:txBody>
                  <a:tcPr/>
                </a:tc>
                <a:tc>
                  <a:txBody>
                    <a:bodyPr/>
                    <a:lstStyle/>
                    <a:p>
                      <a:r>
                        <a:rPr lang="tr-TR" smtClean="0">
                          <a:solidFill>
                            <a:sysClr val="windowText" lastClr="000000"/>
                          </a:solidFill>
                        </a:rPr>
                        <a:t>%90</a:t>
                      </a:r>
                      <a:endParaRPr lang="tr-TR">
                        <a:solidFill>
                          <a:sysClr val="windowText" lastClr="000000"/>
                        </a:solidFill>
                      </a:endParaRPr>
                    </a:p>
                  </a:txBody>
                  <a:tcPr/>
                </a:tc>
                <a:extLst>
                  <a:ext uri="{0D108BD9-81ED-4DB2-BD59-A6C34878D82A}">
                    <a16:rowId xmlns:a16="http://schemas.microsoft.com/office/drawing/2014/main" val="843912928"/>
                  </a:ext>
                </a:extLst>
              </a:tr>
              <a:tr h="370840">
                <a:tc>
                  <a:txBody>
                    <a:bodyPr/>
                    <a:lstStyle/>
                    <a:p>
                      <a:endParaRPr lang="tr-TR">
                        <a:solidFill>
                          <a:sysClr val="windowText" lastClr="000000"/>
                        </a:solidFill>
                      </a:endParaRPr>
                    </a:p>
                  </a:txBody>
                  <a:tcPr/>
                </a:tc>
                <a:tc>
                  <a:txBody>
                    <a:bodyPr/>
                    <a:lstStyle/>
                    <a:p>
                      <a:endParaRPr lang="tr-TR">
                        <a:solidFill>
                          <a:sysClr val="windowText" lastClr="000000"/>
                        </a:solidFill>
                      </a:endParaRPr>
                    </a:p>
                  </a:txBody>
                  <a:tcPr/>
                </a:tc>
                <a:extLst>
                  <a:ext uri="{0D108BD9-81ED-4DB2-BD59-A6C34878D82A}">
                    <a16:rowId xmlns:a16="http://schemas.microsoft.com/office/drawing/2014/main" val="153086297"/>
                  </a:ext>
                </a:extLst>
              </a:tr>
              <a:tr h="370840">
                <a:tc>
                  <a:txBody>
                    <a:bodyPr/>
                    <a:lstStyle/>
                    <a:p>
                      <a:endParaRPr lang="tr-TR">
                        <a:solidFill>
                          <a:sysClr val="windowText" lastClr="000000"/>
                        </a:solidFill>
                      </a:endParaRPr>
                    </a:p>
                  </a:txBody>
                  <a:tcPr/>
                </a:tc>
                <a:tc>
                  <a:txBody>
                    <a:bodyPr/>
                    <a:lstStyle/>
                    <a:p>
                      <a:endParaRPr lang="tr-TR">
                        <a:solidFill>
                          <a:sysClr val="windowText" lastClr="000000"/>
                        </a:solidFill>
                      </a:endParaRPr>
                    </a:p>
                  </a:txBody>
                  <a:tcPr/>
                </a:tc>
                <a:extLst>
                  <a:ext uri="{0D108BD9-81ED-4DB2-BD59-A6C34878D82A}">
                    <a16:rowId xmlns:a16="http://schemas.microsoft.com/office/drawing/2014/main" val="953122728"/>
                  </a:ext>
                </a:extLst>
              </a:tr>
              <a:tr h="370840">
                <a:tc>
                  <a:txBody>
                    <a:bodyPr/>
                    <a:lstStyle/>
                    <a:p>
                      <a:endParaRPr lang="tr-TR">
                        <a:solidFill>
                          <a:sysClr val="windowText" lastClr="000000"/>
                        </a:solidFill>
                      </a:endParaRPr>
                    </a:p>
                  </a:txBody>
                  <a:tcPr/>
                </a:tc>
                <a:tc>
                  <a:txBody>
                    <a:bodyPr/>
                    <a:lstStyle/>
                    <a:p>
                      <a:endParaRPr lang="tr-TR" dirty="0">
                        <a:solidFill>
                          <a:sysClr val="windowText" lastClr="000000"/>
                        </a:solidFill>
                      </a:endParaRPr>
                    </a:p>
                  </a:txBody>
                  <a:tcPr/>
                </a:tc>
                <a:extLst>
                  <a:ext uri="{0D108BD9-81ED-4DB2-BD59-A6C34878D82A}">
                    <a16:rowId xmlns:a16="http://schemas.microsoft.com/office/drawing/2014/main" val="3136885228"/>
                  </a:ext>
                </a:extLst>
              </a:tr>
            </a:tbl>
          </a:graphicData>
        </a:graphic>
      </p:graphicFrame>
      <p:sp>
        <p:nvSpPr>
          <p:cNvPr id="3" name="Slayt Numarası Yer Tutucusu 2"/>
          <p:cNvSpPr>
            <a:spLocks noGrp="1"/>
          </p:cNvSpPr>
          <p:nvPr>
            <p:ph type="sldNum" sz="quarter" idx="12"/>
          </p:nvPr>
        </p:nvSpPr>
        <p:spPr/>
        <p:txBody>
          <a:bodyPr/>
          <a:lstStyle/>
          <a:p>
            <a:fld id="{439F893C-C32F-4835-A1E5-850973405C58}" type="slidenum">
              <a:rPr lang="tr-TR" smtClean="0"/>
              <a:t>15</a:t>
            </a:fld>
            <a:endParaRPr lang="tr-TR"/>
          </a:p>
        </p:txBody>
      </p:sp>
    </p:spTree>
    <p:extLst>
      <p:ext uri="{BB962C8B-B14F-4D97-AF65-F5344CB8AC3E}">
        <p14:creationId xmlns:p14="http://schemas.microsoft.com/office/powerpoint/2010/main" val="1666700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439F893C-C32F-4835-A1E5-850973405C58}" type="slidenum">
              <a:rPr lang="tr-TR" smtClean="0"/>
              <a:t>16</a:t>
            </a:fld>
            <a:endParaRPr lang="tr-TR"/>
          </a:p>
        </p:txBody>
      </p:sp>
      <p:pic>
        <p:nvPicPr>
          <p:cNvPr id="6" name="Resim 5"/>
          <p:cNvPicPr>
            <a:picLocks noChangeAspect="1"/>
          </p:cNvPicPr>
          <p:nvPr/>
        </p:nvPicPr>
        <p:blipFill>
          <a:blip r:embed="rId2"/>
          <a:stretch>
            <a:fillRect/>
          </a:stretch>
        </p:blipFill>
        <p:spPr>
          <a:xfrm>
            <a:off x="1" y="164388"/>
            <a:ext cx="8979612" cy="6534398"/>
          </a:xfrm>
          <a:prstGeom prst="rect">
            <a:avLst/>
          </a:prstGeom>
        </p:spPr>
      </p:pic>
      <p:sp>
        <p:nvSpPr>
          <p:cNvPr id="7" name="Dikdörtgen 6"/>
          <p:cNvSpPr/>
          <p:nvPr/>
        </p:nvSpPr>
        <p:spPr>
          <a:xfrm>
            <a:off x="7140539" y="565079"/>
            <a:ext cx="1099335" cy="842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82</a:t>
            </a:r>
            <a:endParaRPr lang="tr-TR" dirty="0"/>
          </a:p>
        </p:txBody>
      </p:sp>
    </p:spTree>
    <p:extLst>
      <p:ext uri="{BB962C8B-B14F-4D97-AF65-F5344CB8AC3E}">
        <p14:creationId xmlns:p14="http://schemas.microsoft.com/office/powerpoint/2010/main" val="1436101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1927722956"/>
              </p:ext>
            </p:extLst>
          </p:nvPr>
        </p:nvGraphicFramePr>
        <p:xfrm>
          <a:off x="511277" y="2624537"/>
          <a:ext cx="7973962" cy="3139374"/>
        </p:xfrm>
        <a:graphic>
          <a:graphicData uri="http://schemas.openxmlformats.org/drawingml/2006/table">
            <a:tbl>
              <a:tblPr/>
              <a:tblGrid>
                <a:gridCol w="2552640">
                  <a:extLst>
                    <a:ext uri="{9D8B030D-6E8A-4147-A177-3AD203B41FA5}">
                      <a16:colId xmlns:a16="http://schemas.microsoft.com/office/drawing/2014/main" val="3918363564"/>
                    </a:ext>
                  </a:extLst>
                </a:gridCol>
                <a:gridCol w="2700042">
                  <a:extLst>
                    <a:ext uri="{9D8B030D-6E8A-4147-A177-3AD203B41FA5}">
                      <a16:colId xmlns:a16="http://schemas.microsoft.com/office/drawing/2014/main" val="1683979601"/>
                    </a:ext>
                  </a:extLst>
                </a:gridCol>
                <a:gridCol w="2721280">
                  <a:extLst>
                    <a:ext uri="{9D8B030D-6E8A-4147-A177-3AD203B41FA5}">
                      <a16:colId xmlns:a16="http://schemas.microsoft.com/office/drawing/2014/main"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1600" b="0" i="0" u="none" strike="noStrike" smtClean="0">
                          <a:solidFill>
                            <a:srgbClr val="000000"/>
                          </a:solidFill>
                          <a:effectLst/>
                          <a:latin typeface="Calibri" panose="020F0502020204030204" pitchFamily="34" charset="0"/>
                        </a:rPr>
                        <a:t>DERSLERE YÖNELİK GELEN ANKET YORUMLARI</a:t>
                      </a:r>
                      <a:endParaRPr lang="tr-TR" sz="16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smtClean="0">
                          <a:solidFill>
                            <a:srgbClr val="000000"/>
                          </a:solidFill>
                          <a:effectLst/>
                          <a:latin typeface="Calibri" panose="020F0502020204030204" pitchFamily="34" charset="0"/>
                        </a:rPr>
                        <a:t>DERSLERİN İŞLENİŞ TARZLARI YENİDEN DİZAYN EDİLDİ </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smtClean="0">
                          <a:solidFill>
                            <a:srgbClr val="000000"/>
                          </a:solidFill>
                          <a:effectLst/>
                          <a:latin typeface="Calibri" panose="020F0502020204030204" pitchFamily="34" charset="0"/>
                        </a:rPr>
                        <a:t>DERSİN</a:t>
                      </a:r>
                      <a:r>
                        <a:rPr lang="tr-TR" sz="1600" b="0" i="0" u="none" strike="noStrike" baseline="0" smtClean="0">
                          <a:solidFill>
                            <a:srgbClr val="000000"/>
                          </a:solidFill>
                          <a:effectLst/>
                          <a:latin typeface="Calibri" panose="020F0502020204030204" pitchFamily="34" charset="0"/>
                        </a:rPr>
                        <a:t> AÇILACAĞI SONRAKİ DÖNEM DEĞERLENDİRME YAPILACAKTIR</a:t>
                      </a:r>
                      <a:endParaRPr lang="tr-TR" sz="16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ctr" fontAlgn="ctr"/>
                      <a:r>
                        <a:rPr lang="tr-TR" sz="16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ctr" fontAlgn="ctr"/>
                      <a:r>
                        <a:rPr lang="tr-TR" sz="16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17</a:t>
            </a:fld>
            <a:endParaRPr lang="tr-TR"/>
          </a:p>
        </p:txBody>
      </p:sp>
    </p:spTree>
    <p:extLst>
      <p:ext uri="{BB962C8B-B14F-4D97-AF65-F5344CB8AC3E}">
        <p14:creationId xmlns:p14="http://schemas.microsoft.com/office/powerpoint/2010/main" val="3805939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489956892"/>
              </p:ext>
            </p:extLst>
          </p:nvPr>
        </p:nvGraphicFramePr>
        <p:xfrm>
          <a:off x="560439" y="1740310"/>
          <a:ext cx="7934631" cy="3000322"/>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a:solidFill>
                            <a:srgbClr val="0F2303"/>
                          </a:solidFill>
                          <a:effectLst/>
                        </a:rPr>
                        <a:t>ISO 9001:2015 Madde No: 5.3.</a:t>
                      </a:r>
                      <a:endParaRPr lang="pt-BR" sz="1800" b="1" i="0" u="none" strike="noStrike">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a:solidFill>
                            <a:srgbClr val="0F2303"/>
                          </a:solidFill>
                          <a:effectLst/>
                        </a:rPr>
                        <a:t>Görev vekaletleri güncellenmelidir.</a:t>
                      </a:r>
                      <a:endParaRPr lang="tr-TR" sz="1800" b="0" i="0" u="none" strike="noStrike">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r h="1432514">
                <a:tc>
                  <a:txBody>
                    <a:bodyPr/>
                    <a:lstStyle/>
                    <a:p>
                      <a:pPr algn="ctr" fontAlgn="ctr"/>
                      <a:r>
                        <a:rPr lang="pt-BR" sz="1800" u="none" strike="noStrike">
                          <a:solidFill>
                            <a:srgbClr val="0F2303"/>
                          </a:solidFill>
                          <a:effectLst/>
                        </a:rPr>
                        <a:t>ISO 9001:2015 Madde No: 8.5.1.</a:t>
                      </a:r>
                      <a:endParaRPr lang="pt-BR" sz="1800" b="1" i="0" u="none" strike="noStrike">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a:solidFill>
                            <a:srgbClr val="0F2303"/>
                          </a:solidFill>
                          <a:effectLst/>
                        </a:rPr>
                        <a:t>Bölüme ait iş akışı bulunmamaktadır. Ders planı hazırlamada ortak iş akışı kullanılmaktadır. Bölüme uygun iş akışlarının hazırlanması gerekmektedir.</a:t>
                      </a:r>
                      <a:endParaRPr lang="tr-TR" sz="1800" b="0" i="0" u="none" strike="noStrike">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4175955127"/>
                  </a:ext>
                </a:extLst>
              </a:tr>
            </a:tbl>
          </a:graphicData>
        </a:graphic>
      </p:graphicFrame>
      <p:sp>
        <p:nvSpPr>
          <p:cNvPr id="8" name="Metin kutusu 7"/>
          <p:cNvSpPr txBox="1"/>
          <p:nvPr/>
        </p:nvSpPr>
        <p:spPr>
          <a:xfrm>
            <a:off x="560439" y="5270090"/>
            <a:ext cx="8288593" cy="523220"/>
          </a:xfrm>
          <a:prstGeom prst="rect">
            <a:avLst/>
          </a:prstGeom>
          <a:noFill/>
        </p:spPr>
        <p:txBody>
          <a:bodyPr wrap="square" rtlCol="0">
            <a:spAutoFit/>
          </a:bodyPr>
          <a:lstStyle/>
          <a:p>
            <a:r>
              <a:rPr lang="tr-TR" sz="2800" smtClean="0">
                <a:solidFill>
                  <a:srgbClr val="0F2303"/>
                </a:solidFill>
              </a:rPr>
              <a:t>Gözlemler risk analizine eklenip aksiyonlar planlanmıştır.</a:t>
            </a:r>
            <a:endParaRPr lang="tr-TR" sz="2800">
              <a:solidFill>
                <a:srgbClr val="0F2303"/>
              </a:solidFill>
            </a:endParaRPr>
          </a:p>
        </p:txBody>
      </p:sp>
      <p:sp>
        <p:nvSpPr>
          <p:cNvPr id="2" name="Slayt Numarası Yer Tutucusu 1"/>
          <p:cNvSpPr>
            <a:spLocks noGrp="1"/>
          </p:cNvSpPr>
          <p:nvPr>
            <p:ph type="sldNum" sz="quarter" idx="12"/>
          </p:nvPr>
        </p:nvSpPr>
        <p:spPr/>
        <p:txBody>
          <a:bodyPr/>
          <a:lstStyle/>
          <a:p>
            <a:fld id="{439F893C-C32F-4835-A1E5-850973405C58}" type="slidenum">
              <a:rPr lang="tr-TR" smtClean="0"/>
              <a:t>18</a:t>
            </a:fld>
            <a:endParaRPr lang="tr-TR"/>
          </a:p>
        </p:txBody>
      </p:sp>
    </p:spTree>
    <p:extLst>
      <p:ext uri="{BB962C8B-B14F-4D97-AF65-F5344CB8AC3E}">
        <p14:creationId xmlns:p14="http://schemas.microsoft.com/office/powerpoint/2010/main" val="1082165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2107870165"/>
              </p:ext>
            </p:extLst>
          </p:nvPr>
        </p:nvGraphicFramePr>
        <p:xfrm>
          <a:off x="827088" y="3560406"/>
          <a:ext cx="6711950" cy="1180226"/>
        </p:xfrm>
        <a:graphic>
          <a:graphicData uri="http://schemas.openxmlformats.org/drawingml/2006/table">
            <a:tbl>
              <a:tblPr>
                <a:tableStyleId>{5C22544A-7EE6-4342-B048-85BDC9FD1C3A}</a:tableStyleId>
              </a:tblPr>
              <a:tblGrid>
                <a:gridCol w="1087461">
                  <a:extLst>
                    <a:ext uri="{9D8B030D-6E8A-4147-A177-3AD203B41FA5}">
                      <a16:colId xmlns:a16="http://schemas.microsoft.com/office/drawing/2014/main" val="3206615703"/>
                    </a:ext>
                  </a:extLst>
                </a:gridCol>
                <a:gridCol w="5624489">
                  <a:extLst>
                    <a:ext uri="{9D8B030D-6E8A-4147-A177-3AD203B41FA5}">
                      <a16:colId xmlns:a16="http://schemas.microsoft.com/office/drawing/2014/main" val="639539552"/>
                    </a:ext>
                  </a:extLst>
                </a:gridCol>
              </a:tblGrid>
              <a:tr h="616723">
                <a:tc>
                  <a:txBody>
                    <a:bodyPr/>
                    <a:lstStyle/>
                    <a:p>
                      <a:pPr algn="ctr" fontAlgn="ctr"/>
                      <a:r>
                        <a:rPr lang="tr-TR" sz="1800" b="1" i="0" u="none" strike="noStrike" smtClean="0">
                          <a:solidFill>
                            <a:srgbClr val="000000"/>
                          </a:solidFill>
                          <a:effectLst/>
                          <a:latin typeface="Tahoma" panose="020B0604030504040204" pitchFamily="34" charset="0"/>
                        </a:rPr>
                        <a:t>1</a:t>
                      </a:r>
                      <a:endParaRPr lang="pt-BR" sz="1800" b="1" i="0" u="none" strike="noStrike">
                        <a:solidFill>
                          <a:srgbClr val="000000"/>
                        </a:solidFill>
                        <a:effectLst/>
                        <a:latin typeface="Tahoma" panose="020B0604030504040204" pitchFamily="34" charset="0"/>
                      </a:endParaRPr>
                    </a:p>
                  </a:txBody>
                  <a:tcPr marL="0" marR="0" marT="0" marB="0" anchor="ctr"/>
                </a:tc>
                <a:tc>
                  <a:txBody>
                    <a:bodyPr/>
                    <a:lstStyle/>
                    <a:p>
                      <a:pPr algn="l" fontAlgn="ctr"/>
                      <a:r>
                        <a:rPr lang="tr-TR" sz="2000" b="0" i="0" u="none" strike="noStrike" smtClean="0">
                          <a:solidFill>
                            <a:srgbClr val="000000"/>
                          </a:solidFill>
                          <a:effectLst/>
                          <a:latin typeface="Tahoma" panose="020B0604030504040204" pitchFamily="34" charset="0"/>
                        </a:rPr>
                        <a:t> İş</a:t>
                      </a:r>
                      <a:r>
                        <a:rPr lang="tr-TR" sz="2000" b="0" i="0" u="none" strike="noStrike" baseline="0" smtClean="0">
                          <a:solidFill>
                            <a:srgbClr val="000000"/>
                          </a:solidFill>
                          <a:effectLst/>
                          <a:latin typeface="Tahoma" panose="020B0604030504040204" pitchFamily="34" charset="0"/>
                        </a:rPr>
                        <a:t> akışlarının eksik olduğu görüldü iş akışları oluşturuldu</a:t>
                      </a:r>
                      <a:endParaRPr lang="tr-TR" sz="20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2932714321"/>
                  </a:ext>
                </a:extLst>
              </a:tr>
              <a:tr h="563503">
                <a:tc>
                  <a:txBody>
                    <a:bodyPr/>
                    <a:lstStyle/>
                    <a:p>
                      <a:pPr algn="ctr" fontAlgn="ctr"/>
                      <a:endParaRPr lang="pt-BR" sz="900" b="1" i="0" u="none" strike="noStrike">
                        <a:solidFill>
                          <a:srgbClr val="000000"/>
                        </a:solidFill>
                        <a:effectLst/>
                        <a:latin typeface="Tahoma" panose="020B0604030504040204" pitchFamily="34" charset="0"/>
                      </a:endParaRPr>
                    </a:p>
                  </a:txBody>
                  <a:tcPr marL="0" marR="0" marT="0" marB="0" anchor="ctr"/>
                </a:tc>
                <a:tc>
                  <a:txBody>
                    <a:bodyPr/>
                    <a:lstStyle/>
                    <a:p>
                      <a:pPr algn="l" fontAlgn="ctr"/>
                      <a:endParaRPr lang="tr-TR" sz="9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val="2364038706"/>
                  </a:ext>
                </a:extLst>
              </a:tr>
            </a:tbl>
          </a:graphicData>
        </a:graphic>
      </p:graphicFrame>
      <p:sp>
        <p:nvSpPr>
          <p:cNvPr id="3" name="Slayt Numarası Yer Tutucusu 2"/>
          <p:cNvSpPr>
            <a:spLocks noGrp="1"/>
          </p:cNvSpPr>
          <p:nvPr>
            <p:ph type="sldNum" sz="quarter" idx="12"/>
          </p:nvPr>
        </p:nvSpPr>
        <p:spPr/>
        <p:txBody>
          <a:bodyPr/>
          <a:lstStyle/>
          <a:p>
            <a:fld id="{439F893C-C32F-4835-A1E5-850973405C58}" type="slidenum">
              <a:rPr lang="tr-TR" smtClean="0"/>
              <a:t>19</a:t>
            </a:fld>
            <a:endParaRPr lang="tr-TR"/>
          </a:p>
        </p:txBody>
      </p:sp>
    </p:spTree>
    <p:extLst>
      <p:ext uri="{BB962C8B-B14F-4D97-AF65-F5344CB8AC3E}">
        <p14:creationId xmlns:p14="http://schemas.microsoft.com/office/powerpoint/2010/main" val="134635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2" name="Dikdörtgen 1"/>
          <p:cNvSpPr/>
          <p:nvPr/>
        </p:nvSpPr>
        <p:spPr>
          <a:xfrm>
            <a:off x="776747" y="1997839"/>
            <a:ext cx="7777317" cy="2031325"/>
          </a:xfrm>
          <a:prstGeom prst="rect">
            <a:avLst/>
          </a:prstGeom>
        </p:spPr>
        <p:txBody>
          <a:bodyPr wrap="square">
            <a:spAutoFit/>
          </a:bodyPr>
          <a:lstStyle/>
          <a:p>
            <a:r>
              <a:rPr lang="tr-TR" b="1">
                <a:solidFill>
                  <a:srgbClr val="0F2303"/>
                </a:solidFill>
              </a:rPr>
              <a:t>Özgörev (Misyon) </a:t>
            </a:r>
          </a:p>
          <a:p>
            <a:endParaRPr lang="tr-TR">
              <a:solidFill>
                <a:srgbClr val="0F2303"/>
              </a:solidFill>
            </a:endParaRPr>
          </a:p>
          <a:p>
            <a:r>
              <a:rPr lang="tr-TR">
                <a:solidFill>
                  <a:srgbClr val="0F2303"/>
                </a:solidFill>
              </a:rPr>
              <a:t>Bilimin rehberliğinde toplumun sağlık gereksinimlerini kanıta dayalı yaklaşımlarla karşılayan,  bakım verici, eğitici, araştırmacı, yönetici ve liderlik rolleri ile değişim yaratan, yaşam boyu öğrenme ve öğretmeyi ilke edinmiş, insan hakları, etik ilkeler ve kültürel değerleri benimsemiş mesleğin temsil ve gelişim elçileri olan hemşireler yetiştirmektir. </a:t>
            </a:r>
          </a:p>
        </p:txBody>
      </p:sp>
      <p:sp>
        <p:nvSpPr>
          <p:cNvPr id="4" name="Slayt Numarası Yer Tutucusu 3"/>
          <p:cNvSpPr>
            <a:spLocks noGrp="1"/>
          </p:cNvSpPr>
          <p:nvPr>
            <p:ph type="sldNum" sz="quarter" idx="12"/>
          </p:nvPr>
        </p:nvSpPr>
        <p:spPr/>
        <p:txBody>
          <a:bodyPr/>
          <a:lstStyle/>
          <a:p>
            <a:fld id="{439F893C-C32F-4835-A1E5-850973405C58}" type="slidenum">
              <a:rPr lang="tr-TR" smtClean="0"/>
              <a:t>2</a:t>
            </a:fld>
            <a:endParaRPr lang="tr-T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2984514763"/>
              </p:ext>
            </p:extLst>
          </p:nvPr>
        </p:nvGraphicFramePr>
        <p:xfrm>
          <a:off x="884903" y="1971081"/>
          <a:ext cx="7167716" cy="2936240"/>
        </p:xfrm>
        <a:graphic>
          <a:graphicData uri="http://schemas.openxmlformats.org/drawingml/2006/table">
            <a:tbl>
              <a:tblPr firstRow="1" bandRow="1">
                <a:tableStyleId>{7DF18680-E054-41AD-8BC1-D1AEF772440D}</a:tableStyleId>
              </a:tblPr>
              <a:tblGrid>
                <a:gridCol w="7167716">
                  <a:extLst>
                    <a:ext uri="{9D8B030D-6E8A-4147-A177-3AD203B41FA5}">
                      <a16:colId xmlns:a16="http://schemas.microsoft.com/office/drawing/2014/main" val="3346062417"/>
                    </a:ext>
                  </a:extLst>
                </a:gridCol>
              </a:tblGrid>
              <a:tr h="370840">
                <a:tc>
                  <a:txBody>
                    <a:bodyPr/>
                    <a:lstStyle/>
                    <a:p>
                      <a:endParaRPr lang="tr-TR"/>
                    </a:p>
                  </a:txBody>
                  <a:tcPr/>
                </a:tc>
                <a:extLst>
                  <a:ext uri="{0D108BD9-81ED-4DB2-BD59-A6C34878D82A}">
                    <a16:rowId xmlns:a16="http://schemas.microsoft.com/office/drawing/2014/main" val="4268417111"/>
                  </a:ext>
                </a:extLst>
              </a:tr>
              <a:tr h="370840">
                <a:tc>
                  <a:txBody>
                    <a:bodyPr/>
                    <a:lstStyle/>
                    <a:p>
                      <a:r>
                        <a:rPr lang="tr-TR" dirty="0" smtClean="0">
                          <a:solidFill>
                            <a:srgbClr val="0F2303"/>
                          </a:solidFill>
                        </a:rPr>
                        <a:t>Müfredat</a:t>
                      </a:r>
                      <a:r>
                        <a:rPr lang="tr-TR" baseline="0" dirty="0" smtClean="0">
                          <a:solidFill>
                            <a:srgbClr val="0F2303"/>
                          </a:solidFill>
                        </a:rPr>
                        <a:t> oluşturulurken meslek üyeleri, öğrenciler ve akademisyenlere anket gönderilerek fikir ve öneriler alınmıştır.</a:t>
                      </a:r>
                      <a:endParaRPr lang="tr-TR" dirty="0">
                        <a:solidFill>
                          <a:srgbClr val="0F2303"/>
                        </a:solidFill>
                      </a:endParaRPr>
                    </a:p>
                  </a:txBody>
                  <a:tcPr/>
                </a:tc>
                <a:extLst>
                  <a:ext uri="{0D108BD9-81ED-4DB2-BD59-A6C34878D82A}">
                    <a16:rowId xmlns:a16="http://schemas.microsoft.com/office/drawing/2014/main" val="1236882439"/>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F2303"/>
                          </a:solidFill>
                        </a:rPr>
                        <a:t>Ders ve Ders içerikleri oluşturulurken güncel hemşirelik rolleri göz önünde</a:t>
                      </a:r>
                      <a:r>
                        <a:rPr lang="tr-TR" baseline="0" dirty="0" smtClean="0">
                          <a:solidFill>
                            <a:srgbClr val="0F2303"/>
                          </a:solidFill>
                        </a:rPr>
                        <a:t> bulundurularak hazırlık yapılmıştır.</a:t>
                      </a:r>
                      <a:endParaRPr lang="tr-TR" dirty="0" smtClean="0">
                        <a:solidFill>
                          <a:srgbClr val="0F2303"/>
                        </a:solidFill>
                      </a:endParaRPr>
                    </a:p>
                    <a:p>
                      <a:endParaRPr lang="tr-TR" dirty="0">
                        <a:solidFill>
                          <a:srgbClr val="0F2303"/>
                        </a:solidFill>
                      </a:endParaRPr>
                    </a:p>
                  </a:txBody>
                  <a:tcPr/>
                </a:tc>
                <a:extLst>
                  <a:ext uri="{0D108BD9-81ED-4DB2-BD59-A6C34878D82A}">
                    <a16:rowId xmlns:a16="http://schemas.microsoft.com/office/drawing/2014/main" val="39451075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F2303"/>
                          </a:solidFill>
                        </a:rPr>
                        <a:t>Öğrenci katılımını arttıran ders işleme yöntemleri uygulanmaktadır</a:t>
                      </a:r>
                    </a:p>
                    <a:p>
                      <a:endParaRPr lang="tr-TR" dirty="0">
                        <a:solidFill>
                          <a:srgbClr val="0F2303"/>
                        </a:solidFill>
                      </a:endParaRPr>
                    </a:p>
                  </a:txBody>
                  <a:tcPr/>
                </a:tc>
                <a:extLst>
                  <a:ext uri="{0D108BD9-81ED-4DB2-BD59-A6C34878D82A}">
                    <a16:rowId xmlns:a16="http://schemas.microsoft.com/office/drawing/2014/main" val="3813063927"/>
                  </a:ext>
                </a:extLst>
              </a:tr>
              <a:tr h="370840">
                <a:tc>
                  <a:txBody>
                    <a:bodyPr/>
                    <a:lstStyle/>
                    <a:p>
                      <a:endParaRPr lang="tr-TR" dirty="0">
                        <a:solidFill>
                          <a:srgbClr val="0F2303"/>
                        </a:solidFill>
                      </a:endParaRPr>
                    </a:p>
                  </a:txBody>
                  <a:tcPr/>
                </a:tc>
                <a:extLst>
                  <a:ext uri="{0D108BD9-81ED-4DB2-BD59-A6C34878D82A}">
                    <a16:rowId xmlns:a16="http://schemas.microsoft.com/office/drawing/2014/main" val="2862114303"/>
                  </a:ext>
                </a:extLst>
              </a:tr>
            </a:tbl>
          </a:graphicData>
        </a:graphic>
      </p:graphicFrame>
      <p:sp>
        <p:nvSpPr>
          <p:cNvPr id="3" name="Slayt Numarası Yer Tutucusu 2"/>
          <p:cNvSpPr>
            <a:spLocks noGrp="1"/>
          </p:cNvSpPr>
          <p:nvPr>
            <p:ph type="sldNum" sz="quarter" idx="12"/>
          </p:nvPr>
        </p:nvSpPr>
        <p:spPr/>
        <p:txBody>
          <a:bodyPr/>
          <a:lstStyle/>
          <a:p>
            <a:fld id="{439F893C-C32F-4835-A1E5-850973405C58}" type="slidenum">
              <a:rPr lang="tr-TR" smtClean="0"/>
              <a:t>20</a:t>
            </a:fld>
            <a:endParaRPr lang="tr-TR"/>
          </a:p>
        </p:txBody>
      </p:sp>
    </p:spTree>
    <p:extLst>
      <p:ext uri="{BB962C8B-B14F-4D97-AF65-F5344CB8AC3E}">
        <p14:creationId xmlns:p14="http://schemas.microsoft.com/office/powerpoint/2010/main" val="230927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439F893C-C32F-4835-A1E5-850973405C58}" type="slidenum">
              <a:rPr lang="tr-TR" smtClean="0"/>
              <a:t>21</a:t>
            </a:fld>
            <a:endParaRPr lang="tr-TR"/>
          </a:p>
        </p:txBody>
      </p:sp>
      <p:pic>
        <p:nvPicPr>
          <p:cNvPr id="65" name="Resim 64"/>
          <p:cNvPicPr>
            <a:picLocks noChangeAspect="1"/>
          </p:cNvPicPr>
          <p:nvPr/>
        </p:nvPicPr>
        <p:blipFill>
          <a:blip r:embed="rId3"/>
          <a:stretch>
            <a:fillRect/>
          </a:stretch>
        </p:blipFill>
        <p:spPr>
          <a:xfrm>
            <a:off x="416570" y="4280646"/>
            <a:ext cx="2963163" cy="2340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Resim 3"/>
          <p:cNvPicPr>
            <a:picLocks noChangeAspect="1"/>
          </p:cNvPicPr>
          <p:nvPr/>
        </p:nvPicPr>
        <p:blipFill>
          <a:blip r:embed="rId4"/>
          <a:stretch>
            <a:fillRect/>
          </a:stretch>
        </p:blipFill>
        <p:spPr>
          <a:xfrm>
            <a:off x="4854575" y="1569490"/>
            <a:ext cx="2949684" cy="3096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5"/>
          <a:stretch>
            <a:fillRect/>
          </a:stretch>
        </p:blipFill>
        <p:spPr>
          <a:xfrm>
            <a:off x="6329417" y="3723372"/>
            <a:ext cx="2556387" cy="2898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Resim 1"/>
          <p:cNvPicPr>
            <a:picLocks noChangeAspect="1"/>
          </p:cNvPicPr>
          <p:nvPr/>
        </p:nvPicPr>
        <p:blipFill>
          <a:blip r:embed="rId6"/>
          <a:stretch>
            <a:fillRect/>
          </a:stretch>
        </p:blipFill>
        <p:spPr>
          <a:xfrm>
            <a:off x="1646740" y="1479569"/>
            <a:ext cx="3207835" cy="3313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923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2697990202"/>
              </p:ext>
            </p:extLst>
          </p:nvPr>
        </p:nvGraphicFramePr>
        <p:xfrm>
          <a:off x="1524000" y="1397000"/>
          <a:ext cx="6096000" cy="24942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617400548"/>
                    </a:ext>
                  </a:extLst>
                </a:gridCol>
              </a:tblGrid>
              <a:tr h="370840">
                <a:tc>
                  <a:txBody>
                    <a:bodyPr/>
                    <a:lstStyle/>
                    <a:p>
                      <a:endParaRPr lang="tr-TR"/>
                    </a:p>
                  </a:txBody>
                  <a:tcPr/>
                </a:tc>
                <a:extLst>
                  <a:ext uri="{0D108BD9-81ED-4DB2-BD59-A6C34878D82A}">
                    <a16:rowId xmlns:a16="http://schemas.microsoft.com/office/drawing/2014/main" val="1666300549"/>
                  </a:ext>
                </a:extLst>
              </a:tr>
              <a:tr h="370840">
                <a:tc>
                  <a:txBody>
                    <a:bodyPr/>
                    <a:lstStyle/>
                    <a:p>
                      <a:r>
                        <a:rPr lang="tr-TR" smtClean="0">
                          <a:solidFill>
                            <a:sysClr val="windowText" lastClr="000000"/>
                          </a:solidFill>
                        </a:rPr>
                        <a:t>Öğrenci farkındalığını arttırmak için Girişimcilik dersi müfredata</a:t>
                      </a:r>
                      <a:r>
                        <a:rPr lang="tr-TR" baseline="0" smtClean="0">
                          <a:solidFill>
                            <a:sysClr val="windowText" lastClr="000000"/>
                          </a:solidFill>
                        </a:rPr>
                        <a:t> eklenmiştir.</a:t>
                      </a:r>
                      <a:endParaRPr lang="tr-TR">
                        <a:solidFill>
                          <a:sysClr val="windowText" lastClr="000000"/>
                        </a:solidFill>
                      </a:endParaRPr>
                    </a:p>
                  </a:txBody>
                  <a:tcPr/>
                </a:tc>
                <a:extLst>
                  <a:ext uri="{0D108BD9-81ED-4DB2-BD59-A6C34878D82A}">
                    <a16:rowId xmlns:a16="http://schemas.microsoft.com/office/drawing/2014/main" val="2481217794"/>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361261847"/>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2136282959"/>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1732326711"/>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3925166656"/>
                  </a:ext>
                </a:extLst>
              </a:tr>
            </a:tbl>
          </a:graphicData>
        </a:graphic>
      </p:graphicFrame>
      <p:sp>
        <p:nvSpPr>
          <p:cNvPr id="3" name="Slayt Numarası Yer Tutucusu 2"/>
          <p:cNvSpPr>
            <a:spLocks noGrp="1"/>
          </p:cNvSpPr>
          <p:nvPr>
            <p:ph type="sldNum" sz="quarter" idx="12"/>
          </p:nvPr>
        </p:nvSpPr>
        <p:spPr/>
        <p:txBody>
          <a:bodyPr/>
          <a:lstStyle/>
          <a:p>
            <a:fld id="{439F893C-C32F-4835-A1E5-850973405C58}" type="slidenum">
              <a:rPr lang="tr-TR" smtClean="0"/>
              <a:t>22</a:t>
            </a:fld>
            <a:endParaRPr lang="tr-TR"/>
          </a:p>
        </p:txBody>
      </p:sp>
    </p:spTree>
    <p:extLst>
      <p:ext uri="{BB962C8B-B14F-4D97-AF65-F5344CB8AC3E}">
        <p14:creationId xmlns:p14="http://schemas.microsoft.com/office/powerpoint/2010/main" val="292632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2376867532"/>
              </p:ext>
            </p:extLst>
          </p:nvPr>
        </p:nvGraphicFramePr>
        <p:xfrm>
          <a:off x="1524000" y="1397000"/>
          <a:ext cx="6096000" cy="23926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628836744"/>
                    </a:ext>
                  </a:extLst>
                </a:gridCol>
              </a:tblGrid>
              <a:tr h="370840">
                <a:tc>
                  <a:txBody>
                    <a:bodyPr/>
                    <a:lstStyle/>
                    <a:p>
                      <a:endParaRPr lang="tr-TR">
                        <a:solidFill>
                          <a:sysClr val="windowText" lastClr="000000"/>
                        </a:solidFill>
                      </a:endParaRPr>
                    </a:p>
                  </a:txBody>
                  <a:tcPr/>
                </a:tc>
                <a:extLst>
                  <a:ext uri="{0D108BD9-81ED-4DB2-BD59-A6C34878D82A}">
                    <a16:rowId xmlns:a16="http://schemas.microsoft.com/office/drawing/2014/main" val="3907237798"/>
                  </a:ext>
                </a:extLst>
              </a:tr>
              <a:tr h="370840">
                <a:tc>
                  <a:txBody>
                    <a:bodyPr/>
                    <a:lstStyle/>
                    <a:p>
                      <a:r>
                        <a:rPr lang="tr-TR" smtClean="0">
                          <a:solidFill>
                            <a:sysClr val="windowText" lastClr="000000"/>
                          </a:solidFill>
                        </a:rPr>
                        <a:t>Müfredata Toplumsal Sorumluluk Dersi eklenmiş olup bu ders kapsamında öğrenciler ile birlikte projeler yapılmaktadır.</a:t>
                      </a:r>
                      <a:endParaRPr lang="tr-TR">
                        <a:solidFill>
                          <a:sysClr val="windowText" lastClr="000000"/>
                        </a:solidFill>
                      </a:endParaRPr>
                    </a:p>
                  </a:txBody>
                  <a:tcPr/>
                </a:tc>
                <a:extLst>
                  <a:ext uri="{0D108BD9-81ED-4DB2-BD59-A6C34878D82A}">
                    <a16:rowId xmlns:a16="http://schemas.microsoft.com/office/drawing/2014/main" val="3097783982"/>
                  </a:ext>
                </a:extLst>
              </a:tr>
              <a:tr h="370840">
                <a:tc>
                  <a:txBody>
                    <a:bodyPr/>
                    <a:lstStyle/>
                    <a:p>
                      <a:r>
                        <a:rPr lang="tr-TR" smtClean="0">
                          <a:solidFill>
                            <a:sysClr val="windowText" lastClr="000000"/>
                          </a:solidFill>
                        </a:rPr>
                        <a:t>Toplumsal bilinci arttırmak için belediye ile işbirliği içinde eğitimler yapılması planlanmıştır.</a:t>
                      </a:r>
                      <a:endParaRPr lang="tr-TR">
                        <a:solidFill>
                          <a:sysClr val="windowText" lastClr="000000"/>
                        </a:solidFill>
                      </a:endParaRPr>
                    </a:p>
                  </a:txBody>
                  <a:tcPr/>
                </a:tc>
                <a:extLst>
                  <a:ext uri="{0D108BD9-81ED-4DB2-BD59-A6C34878D82A}">
                    <a16:rowId xmlns:a16="http://schemas.microsoft.com/office/drawing/2014/main" val="3880413192"/>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1866226221"/>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788867307"/>
                  </a:ext>
                </a:extLst>
              </a:tr>
            </a:tbl>
          </a:graphicData>
        </a:graphic>
      </p:graphicFrame>
      <p:sp>
        <p:nvSpPr>
          <p:cNvPr id="3" name="Slayt Numarası Yer Tutucusu 2"/>
          <p:cNvSpPr>
            <a:spLocks noGrp="1"/>
          </p:cNvSpPr>
          <p:nvPr>
            <p:ph type="sldNum" sz="quarter" idx="12"/>
          </p:nvPr>
        </p:nvSpPr>
        <p:spPr/>
        <p:txBody>
          <a:bodyPr/>
          <a:lstStyle/>
          <a:p>
            <a:fld id="{439F893C-C32F-4835-A1E5-850973405C58}" type="slidenum">
              <a:rPr lang="tr-TR" smtClean="0"/>
              <a:t>23</a:t>
            </a:fld>
            <a:endParaRPr lang="tr-TR"/>
          </a:p>
        </p:txBody>
      </p:sp>
    </p:spTree>
    <p:extLst>
      <p:ext uri="{BB962C8B-B14F-4D97-AF65-F5344CB8AC3E}">
        <p14:creationId xmlns:p14="http://schemas.microsoft.com/office/powerpoint/2010/main" val="254425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2310785208"/>
              </p:ext>
            </p:extLst>
          </p:nvPr>
        </p:nvGraphicFramePr>
        <p:xfrm>
          <a:off x="1524000" y="1397000"/>
          <a:ext cx="6096000" cy="34086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63108040"/>
                    </a:ext>
                  </a:extLst>
                </a:gridCol>
              </a:tblGrid>
              <a:tr h="370840">
                <a:tc>
                  <a:txBody>
                    <a:bodyPr/>
                    <a:lstStyle/>
                    <a:p>
                      <a:endParaRPr lang="tr-TR">
                        <a:solidFill>
                          <a:sysClr val="windowText" lastClr="000000"/>
                        </a:solidFill>
                      </a:endParaRPr>
                    </a:p>
                  </a:txBody>
                  <a:tcPr/>
                </a:tc>
                <a:extLst>
                  <a:ext uri="{0D108BD9-81ED-4DB2-BD59-A6C34878D82A}">
                    <a16:rowId xmlns:a16="http://schemas.microsoft.com/office/drawing/2014/main" val="1902994406"/>
                  </a:ext>
                </a:extLst>
              </a:tr>
              <a:tr h="370840">
                <a:tc>
                  <a:txBody>
                    <a:bodyPr/>
                    <a:lstStyle/>
                    <a:p>
                      <a:r>
                        <a:rPr lang="tr-TR" smtClean="0">
                          <a:solidFill>
                            <a:sysClr val="windowText" lastClr="000000"/>
                          </a:solidFill>
                        </a:rPr>
                        <a:t>Kurumsal hafızanın kayıp olmaması için bölüme ait tüm evrakların bulunduğu e-arşiv kurulmuş aktif olarak kullanılmaktadır</a:t>
                      </a:r>
                      <a:endParaRPr lang="tr-TR">
                        <a:solidFill>
                          <a:sysClr val="windowText" lastClr="000000"/>
                        </a:solidFill>
                      </a:endParaRPr>
                    </a:p>
                  </a:txBody>
                  <a:tcPr/>
                </a:tc>
                <a:extLst>
                  <a:ext uri="{0D108BD9-81ED-4DB2-BD59-A6C34878D82A}">
                    <a16:rowId xmlns:a16="http://schemas.microsoft.com/office/drawing/2014/main" val="1889865150"/>
                  </a:ext>
                </a:extLst>
              </a:tr>
              <a:tr h="370840">
                <a:tc>
                  <a:txBody>
                    <a:bodyPr/>
                    <a:lstStyle/>
                    <a:p>
                      <a:r>
                        <a:rPr lang="tr-TR" smtClean="0">
                          <a:solidFill>
                            <a:sysClr val="windowText" lastClr="000000"/>
                          </a:solidFill>
                        </a:rPr>
                        <a:t>Kurumdaki süreçlere hakimiyet ve adaptasyonu</a:t>
                      </a:r>
                      <a:r>
                        <a:rPr lang="tr-TR" baseline="0" smtClean="0">
                          <a:solidFill>
                            <a:sysClr val="windowText" lastClr="000000"/>
                          </a:solidFill>
                        </a:rPr>
                        <a:t> kolaylaştırmak amacı ile idari görevler belli aralıklar ile değiştirilmektedir.</a:t>
                      </a:r>
                      <a:endParaRPr lang="tr-TR">
                        <a:solidFill>
                          <a:sysClr val="windowText" lastClr="000000"/>
                        </a:solidFill>
                      </a:endParaRPr>
                    </a:p>
                  </a:txBody>
                  <a:tcPr/>
                </a:tc>
                <a:extLst>
                  <a:ext uri="{0D108BD9-81ED-4DB2-BD59-A6C34878D82A}">
                    <a16:rowId xmlns:a16="http://schemas.microsoft.com/office/drawing/2014/main" val="2962371224"/>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1903560628"/>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2912918592"/>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1418597024"/>
                  </a:ext>
                </a:extLst>
              </a:tr>
              <a:tr h="370840">
                <a:tc>
                  <a:txBody>
                    <a:bodyPr/>
                    <a:lstStyle/>
                    <a:p>
                      <a:endParaRPr lang="tr-TR">
                        <a:solidFill>
                          <a:sysClr val="windowText" lastClr="000000"/>
                        </a:solidFill>
                      </a:endParaRPr>
                    </a:p>
                  </a:txBody>
                  <a:tcPr/>
                </a:tc>
                <a:extLst>
                  <a:ext uri="{0D108BD9-81ED-4DB2-BD59-A6C34878D82A}">
                    <a16:rowId xmlns:a16="http://schemas.microsoft.com/office/drawing/2014/main" val="2740834710"/>
                  </a:ext>
                </a:extLst>
              </a:tr>
            </a:tbl>
          </a:graphicData>
        </a:graphic>
      </p:graphicFrame>
      <p:sp>
        <p:nvSpPr>
          <p:cNvPr id="3" name="Slayt Numarası Yer Tutucusu 2"/>
          <p:cNvSpPr>
            <a:spLocks noGrp="1"/>
          </p:cNvSpPr>
          <p:nvPr>
            <p:ph type="sldNum" sz="quarter" idx="12"/>
          </p:nvPr>
        </p:nvSpPr>
        <p:spPr/>
        <p:txBody>
          <a:bodyPr/>
          <a:lstStyle/>
          <a:p>
            <a:fld id="{439F893C-C32F-4835-A1E5-850973405C58}" type="slidenum">
              <a:rPr lang="tr-TR" smtClean="0"/>
              <a:t>24</a:t>
            </a:fld>
            <a:endParaRPr lang="tr-TR"/>
          </a:p>
        </p:txBody>
      </p:sp>
    </p:spTree>
    <p:extLst>
      <p:ext uri="{BB962C8B-B14F-4D97-AF65-F5344CB8AC3E}">
        <p14:creationId xmlns:p14="http://schemas.microsoft.com/office/powerpoint/2010/main" val="17841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914977031"/>
              </p:ext>
            </p:extLst>
          </p:nvPr>
        </p:nvGraphicFramePr>
        <p:xfrm>
          <a:off x="1524000" y="1397000"/>
          <a:ext cx="5702710" cy="1936134"/>
        </p:xfrm>
        <a:graphic>
          <a:graphicData uri="http://schemas.openxmlformats.org/drawingml/2006/table">
            <a:tbl>
              <a:tblPr firstRow="1" bandRow="1">
                <a:tableStyleId>{5C22544A-7EE6-4342-B048-85BDC9FD1C3A}</a:tableStyleId>
              </a:tblPr>
              <a:tblGrid>
                <a:gridCol w="5702710">
                  <a:extLst>
                    <a:ext uri="{9D8B030D-6E8A-4147-A177-3AD203B41FA5}">
                      <a16:colId xmlns:a16="http://schemas.microsoft.com/office/drawing/2014/main" val="897848075"/>
                    </a:ext>
                  </a:extLst>
                </a:gridCol>
              </a:tblGrid>
              <a:tr h="645378">
                <a:tc>
                  <a:txBody>
                    <a:bodyPr/>
                    <a:lstStyle/>
                    <a:p>
                      <a:endParaRPr lang="tr-TR">
                        <a:solidFill>
                          <a:sysClr val="windowText" lastClr="000000"/>
                        </a:solidFill>
                      </a:endParaRPr>
                    </a:p>
                  </a:txBody>
                  <a:tcPr/>
                </a:tc>
                <a:extLst>
                  <a:ext uri="{0D108BD9-81ED-4DB2-BD59-A6C34878D82A}">
                    <a16:rowId xmlns:a16="http://schemas.microsoft.com/office/drawing/2014/main" val="3328007680"/>
                  </a:ext>
                </a:extLst>
              </a:tr>
              <a:tr h="645378">
                <a:tc>
                  <a:txBody>
                    <a:bodyPr/>
                    <a:lstStyle/>
                    <a:p>
                      <a:r>
                        <a:rPr lang="tr-TR" smtClean="0">
                          <a:solidFill>
                            <a:sysClr val="windowText" lastClr="000000"/>
                          </a:solidFill>
                        </a:rPr>
                        <a:t>Kalite bilincinin</a:t>
                      </a:r>
                      <a:r>
                        <a:rPr lang="tr-TR" baseline="0" smtClean="0">
                          <a:solidFill>
                            <a:sysClr val="windowText" lastClr="000000"/>
                          </a:solidFill>
                        </a:rPr>
                        <a:t> bütün çalışanlarda oluşmasını sağlamak </a:t>
                      </a:r>
                      <a:endParaRPr lang="tr-TR">
                        <a:solidFill>
                          <a:sysClr val="windowText" lastClr="000000"/>
                        </a:solidFill>
                      </a:endParaRPr>
                    </a:p>
                  </a:txBody>
                  <a:tcPr/>
                </a:tc>
                <a:extLst>
                  <a:ext uri="{0D108BD9-81ED-4DB2-BD59-A6C34878D82A}">
                    <a16:rowId xmlns:a16="http://schemas.microsoft.com/office/drawing/2014/main" val="1659424182"/>
                  </a:ext>
                </a:extLst>
              </a:tr>
              <a:tr h="645378">
                <a:tc>
                  <a:txBody>
                    <a:bodyPr/>
                    <a:lstStyle/>
                    <a:p>
                      <a:r>
                        <a:rPr lang="tr-TR" dirty="0" smtClean="0">
                          <a:solidFill>
                            <a:sysClr val="windowText" lastClr="000000"/>
                          </a:solidFill>
                        </a:rPr>
                        <a:t>Toplumsal katkı için yılda en az</a:t>
                      </a:r>
                      <a:r>
                        <a:rPr lang="tr-TR" baseline="0" dirty="0" smtClean="0">
                          <a:solidFill>
                            <a:sysClr val="windowText" lastClr="000000"/>
                          </a:solidFill>
                        </a:rPr>
                        <a:t> iki tane eğitim yapmak</a:t>
                      </a:r>
                      <a:endParaRPr lang="tr-TR" dirty="0">
                        <a:solidFill>
                          <a:sysClr val="windowText" lastClr="000000"/>
                        </a:solidFill>
                      </a:endParaRPr>
                    </a:p>
                  </a:txBody>
                  <a:tcPr/>
                </a:tc>
                <a:extLst>
                  <a:ext uri="{0D108BD9-81ED-4DB2-BD59-A6C34878D82A}">
                    <a16:rowId xmlns:a16="http://schemas.microsoft.com/office/drawing/2014/main" val="233707036"/>
                  </a:ext>
                </a:extLst>
              </a:tr>
            </a:tbl>
          </a:graphicData>
        </a:graphic>
      </p:graphicFrame>
      <p:sp>
        <p:nvSpPr>
          <p:cNvPr id="3" name="Slayt Numarası Yer Tutucusu 2"/>
          <p:cNvSpPr>
            <a:spLocks noGrp="1"/>
          </p:cNvSpPr>
          <p:nvPr>
            <p:ph type="sldNum" sz="quarter" idx="12"/>
          </p:nvPr>
        </p:nvSpPr>
        <p:spPr/>
        <p:txBody>
          <a:bodyPr/>
          <a:lstStyle/>
          <a:p>
            <a:fld id="{439F893C-C32F-4835-A1E5-850973405C58}" type="slidenum">
              <a:rPr lang="tr-TR" smtClean="0"/>
              <a:t>25</a:t>
            </a:fld>
            <a:endParaRPr lang="tr-T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2" name="Dikdörtgen 1"/>
          <p:cNvSpPr/>
          <p:nvPr/>
        </p:nvSpPr>
        <p:spPr>
          <a:xfrm>
            <a:off x="1248697" y="2551837"/>
            <a:ext cx="6794090" cy="1477328"/>
          </a:xfrm>
          <a:prstGeom prst="rect">
            <a:avLst/>
          </a:prstGeom>
        </p:spPr>
        <p:txBody>
          <a:bodyPr wrap="square">
            <a:spAutoFit/>
          </a:bodyPr>
          <a:lstStyle/>
          <a:p>
            <a:r>
              <a:rPr lang="tr-TR" b="1">
                <a:solidFill>
                  <a:srgbClr val="0F2303"/>
                </a:solidFill>
              </a:rPr>
              <a:t>Özgörü (Vizyon) </a:t>
            </a:r>
          </a:p>
          <a:p>
            <a:endParaRPr lang="tr-TR">
              <a:solidFill>
                <a:srgbClr val="0F2303"/>
              </a:solidFill>
            </a:endParaRPr>
          </a:p>
          <a:p>
            <a:r>
              <a:rPr lang="tr-TR">
                <a:solidFill>
                  <a:srgbClr val="0F2303"/>
                </a:solidFill>
              </a:rPr>
              <a:t>Sağladığı eğitim, gerçekleştirdiği bilimsel çalışmalar ve kurum felsefesi ile model oluşturan, ulusal ve uluslararası alanda tercih edilen bir hemşirelik bölümü olmaktır.</a:t>
            </a:r>
          </a:p>
        </p:txBody>
      </p:sp>
      <p:sp>
        <p:nvSpPr>
          <p:cNvPr id="4" name="Slayt Numarası Yer Tutucusu 3"/>
          <p:cNvSpPr>
            <a:spLocks noGrp="1"/>
          </p:cNvSpPr>
          <p:nvPr>
            <p:ph type="sldNum" sz="quarter" idx="12"/>
          </p:nvPr>
        </p:nvSpPr>
        <p:spPr/>
        <p:txBody>
          <a:bodyPr/>
          <a:lstStyle/>
          <a:p>
            <a:fld id="{439F893C-C32F-4835-A1E5-850973405C58}" type="slidenum">
              <a:rPr lang="tr-TR" smtClean="0"/>
              <a:t>3</a:t>
            </a:fld>
            <a:endParaRPr lang="tr-TR"/>
          </a:p>
        </p:txBody>
      </p:sp>
    </p:spTree>
    <p:extLst>
      <p:ext uri="{BB962C8B-B14F-4D97-AF65-F5344CB8AC3E}">
        <p14:creationId xmlns:p14="http://schemas.microsoft.com/office/powerpoint/2010/main" val="1745633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51734" y="75881"/>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5" y="115709"/>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382418303"/>
              </p:ext>
            </p:extLst>
          </p:nvPr>
        </p:nvGraphicFramePr>
        <p:xfrm>
          <a:off x="0" y="559276"/>
          <a:ext cx="9144001" cy="6298725"/>
        </p:xfrm>
        <a:graphic>
          <a:graphicData uri="http://schemas.openxmlformats.org/drawingml/2006/table">
            <a:tbl>
              <a:tblPr>
                <a:tableStyleId>{5C22544A-7EE6-4342-B048-85BDC9FD1C3A}</a:tableStyleId>
              </a:tblPr>
              <a:tblGrid>
                <a:gridCol w="2904986">
                  <a:extLst>
                    <a:ext uri="{9D8B030D-6E8A-4147-A177-3AD203B41FA5}">
                      <a16:colId xmlns:a16="http://schemas.microsoft.com/office/drawing/2014/main" val="4189260376"/>
                    </a:ext>
                  </a:extLst>
                </a:gridCol>
                <a:gridCol w="2234604">
                  <a:extLst>
                    <a:ext uri="{9D8B030D-6E8A-4147-A177-3AD203B41FA5}">
                      <a16:colId xmlns:a16="http://schemas.microsoft.com/office/drawing/2014/main" val="2041394231"/>
                    </a:ext>
                  </a:extLst>
                </a:gridCol>
                <a:gridCol w="1993267">
                  <a:extLst>
                    <a:ext uri="{9D8B030D-6E8A-4147-A177-3AD203B41FA5}">
                      <a16:colId xmlns:a16="http://schemas.microsoft.com/office/drawing/2014/main" val="54114778"/>
                    </a:ext>
                  </a:extLst>
                </a:gridCol>
                <a:gridCol w="2011144">
                  <a:extLst>
                    <a:ext uri="{9D8B030D-6E8A-4147-A177-3AD203B41FA5}">
                      <a16:colId xmlns:a16="http://schemas.microsoft.com/office/drawing/2014/main" val="51112570"/>
                    </a:ext>
                  </a:extLst>
                </a:gridCol>
              </a:tblGrid>
              <a:tr h="239966">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262806">
                <a:tc>
                  <a:txBody>
                    <a:bodyPr/>
                    <a:lstStyle/>
                    <a:p>
                      <a:pPr algn="l" fontAlgn="ctr"/>
                      <a:r>
                        <a:rPr lang="tr-TR" sz="1600" u="none" strike="noStrike">
                          <a:solidFill>
                            <a:srgbClr val="0F2303"/>
                          </a:solidFill>
                          <a:effectLst/>
                        </a:rPr>
                        <a:t>G1 Üniversitenin fiziksel koşullarının (ofis, derslik vb.) yeterli olması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Z1 Klinik uygulamalar için  üniversitenin kendisine ait bir hastanesinin olmaması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F1 Üniversitenin eğitim ve öğretimin ISO 9001 ve 10002kalite belgesi ile belgelendirilmiş olması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T1 Bölümün aday öğrenciler tarafından bilinirlik ve tanınırlığının yeterli düzeyde olmaması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8829325"/>
                  </a:ext>
                </a:extLst>
              </a:tr>
              <a:tr h="1514690">
                <a:tc>
                  <a:txBody>
                    <a:bodyPr/>
                    <a:lstStyle/>
                    <a:p>
                      <a:pPr algn="l" fontAlgn="ctr"/>
                      <a:r>
                        <a:rPr lang="tr-TR" sz="1600" u="none" strike="noStrike">
                          <a:solidFill>
                            <a:srgbClr val="0F2303"/>
                          </a:solidFill>
                          <a:effectLst/>
                        </a:rPr>
                        <a:t>G2 İkinci bir yabancı dilin eğitim müfredatında yer alması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Z2- Uygulamalı derslerin yapılması için sağlık müdürlüğüne bağlı hastanelerden onay alınamaması (pandemi nedeniyle)</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F2 Mezuniyet sonrası istihdam kolaylığı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T2 Ülke genelinde hemşirelik bölümü sayısının fazla olması </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973665"/>
                  </a:ext>
                </a:extLst>
              </a:tr>
              <a:tr h="1514690">
                <a:tc>
                  <a:txBody>
                    <a:bodyPr/>
                    <a:lstStyle/>
                    <a:p>
                      <a:pPr algn="l" fontAlgn="ctr"/>
                      <a:r>
                        <a:rPr lang="tr-TR" sz="1600" u="none" strike="noStrike">
                          <a:solidFill>
                            <a:srgbClr val="0F2303"/>
                          </a:solidFill>
                          <a:effectLst/>
                        </a:rPr>
                        <a:t>G3 Aktif öğrenci katılımlı öğrenme yöntemlerinin kullanılması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Z3 Bölüm akademik kadrosunda profesör ve doçent unvanına sahip öğretim üyesi sayısının yeterli olmaması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F3 Üniversitenin coğrafi konumuna bağlı öğrenci adına kolay ulaşım, barınma vb. yaşam seçeneklerine sahip olması </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T3 Mesleki temel  dersler için alanında uzman  öğretim üyesi sayısının yeterli olmaması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86928"/>
                  </a:ext>
                </a:extLst>
              </a:tr>
              <a:tr h="1766573">
                <a:tc>
                  <a:txBody>
                    <a:bodyPr/>
                    <a:lstStyle/>
                    <a:p>
                      <a:pPr algn="l" fontAlgn="ctr"/>
                      <a:r>
                        <a:rPr lang="tr-TR" sz="1600" u="none" strike="noStrike">
                          <a:solidFill>
                            <a:srgbClr val="0F2303"/>
                          </a:solidFill>
                          <a:effectLst/>
                        </a:rPr>
                        <a:t>G4 Müfredatta öğrencilerin kişisel ve mesleki gelişimlerine katkı sağlayacak seçmeli derslerin bulunması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Z4 Yüksek lisans ve doktora programlarının olmaması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F4 Yaşlanan nüfus, kronik hastalıklar ve sağlık harcamalarının artışı ile birlikte sağlık hizmetine olan ihtiyacın giderek artması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T4 Öğretim elemanlarının özel sektör üniversitelerini tercih etme oranlarının düşük olmasına bağlı donanımlı öğretim üyesi bulma zorluğu </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865709"/>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4</a:t>
            </a:fld>
            <a:endParaRPr lang="tr-TR"/>
          </a:p>
        </p:txBody>
      </p:sp>
    </p:spTree>
    <p:extLst>
      <p:ext uri="{BB962C8B-B14F-4D97-AF65-F5344CB8AC3E}">
        <p14:creationId xmlns:p14="http://schemas.microsoft.com/office/powerpoint/2010/main" val="315847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51734" y="75881"/>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5" y="115709"/>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2120642864"/>
              </p:ext>
            </p:extLst>
          </p:nvPr>
        </p:nvGraphicFramePr>
        <p:xfrm>
          <a:off x="0" y="559278"/>
          <a:ext cx="9144001" cy="6298721"/>
        </p:xfrm>
        <a:graphic>
          <a:graphicData uri="http://schemas.openxmlformats.org/drawingml/2006/table">
            <a:tbl>
              <a:tblPr>
                <a:tableStyleId>{5C22544A-7EE6-4342-B048-85BDC9FD1C3A}</a:tableStyleId>
              </a:tblPr>
              <a:tblGrid>
                <a:gridCol w="2654710">
                  <a:extLst>
                    <a:ext uri="{9D8B030D-6E8A-4147-A177-3AD203B41FA5}">
                      <a16:colId xmlns:a16="http://schemas.microsoft.com/office/drawing/2014/main" val="4189260376"/>
                    </a:ext>
                  </a:extLst>
                </a:gridCol>
                <a:gridCol w="2222090">
                  <a:extLst>
                    <a:ext uri="{9D8B030D-6E8A-4147-A177-3AD203B41FA5}">
                      <a16:colId xmlns:a16="http://schemas.microsoft.com/office/drawing/2014/main" val="2041394231"/>
                    </a:ext>
                  </a:extLst>
                </a:gridCol>
                <a:gridCol w="1966452">
                  <a:extLst>
                    <a:ext uri="{9D8B030D-6E8A-4147-A177-3AD203B41FA5}">
                      <a16:colId xmlns:a16="http://schemas.microsoft.com/office/drawing/2014/main" val="54114778"/>
                    </a:ext>
                  </a:extLst>
                </a:gridCol>
                <a:gridCol w="2300749">
                  <a:extLst>
                    <a:ext uri="{9D8B030D-6E8A-4147-A177-3AD203B41FA5}">
                      <a16:colId xmlns:a16="http://schemas.microsoft.com/office/drawing/2014/main" val="51112570"/>
                    </a:ext>
                  </a:extLst>
                </a:gridCol>
              </a:tblGrid>
              <a:tr h="183259">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921835">
                <a:tc>
                  <a:txBody>
                    <a:bodyPr/>
                    <a:lstStyle/>
                    <a:p>
                      <a:pPr algn="l" fontAlgn="ctr"/>
                      <a:r>
                        <a:rPr lang="tr-TR" sz="1600" u="none" strike="noStrike">
                          <a:solidFill>
                            <a:srgbClr val="0F2303"/>
                          </a:solidFill>
                          <a:effectLst/>
                        </a:rPr>
                        <a:t>G5 Bölüm öğretim elemanlarının farklı kurum ve kuruluşlarda eğitim ve mesleki deneyime sahip olması</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Z5-Uygulamalı derslerin yapıldığı özel hastanelerde öğrenci kontenjanlarının sınırlı olması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F5 İl içinde uygulama yapılacak yeteri sayı ve nitelikte hastane bulunması</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T5 Yükseköğretim mezunu olmanın çalışma yaşamında maddi ve manevi karşılığının yeterli olmaması nedeniyle lisans ve lisansüstü eğitiminin tercih edilmemesi</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199338"/>
                  </a:ext>
                </a:extLst>
              </a:tr>
              <a:tr h="1049286">
                <a:tc>
                  <a:txBody>
                    <a:bodyPr/>
                    <a:lstStyle/>
                    <a:p>
                      <a:pPr algn="l" fontAlgn="ctr"/>
                      <a:r>
                        <a:rPr lang="tr-TR" sz="1600" u="none" strike="noStrike">
                          <a:solidFill>
                            <a:srgbClr val="0F2303"/>
                          </a:solidFill>
                          <a:effectLst/>
                        </a:rPr>
                        <a:t>G6 Etkili öğrenci danışmanlığı bulunması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F6 Meslek örgütlerinin mesleğin gelişimine olan desteği</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T6 Klinik uygulamalar için sağlık kurumları ile  işbirliği kurmada yetersizlikler olması</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508532"/>
                  </a:ext>
                </a:extLst>
              </a:tr>
              <a:tr h="1310728">
                <a:tc>
                  <a:txBody>
                    <a:bodyPr/>
                    <a:lstStyle/>
                    <a:p>
                      <a:pPr algn="l" fontAlgn="ctr"/>
                      <a:r>
                        <a:rPr lang="tr-TR" sz="1600" u="none" strike="noStrike">
                          <a:solidFill>
                            <a:srgbClr val="0F2303"/>
                          </a:solidFill>
                          <a:effectLst/>
                        </a:rPr>
                        <a:t>G7 Eğitimi geliştirmeye istekli, inançlı, rekabetçi, genç ve motivasyonu yüksek ve ekip içi iletişimi güçlü öğretim elemanlarına sahip olmak</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F7 İkili işbirlikleri için il içerisinde köklü bir hemşirelik fakültesinin bulunması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T7 F7 İkili işbirlikleri için il içerisinde köklü bir hemşirelik fakültesinin bulunması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0879413"/>
                  </a:ext>
                </a:extLst>
              </a:tr>
              <a:tr h="1833613">
                <a:tc>
                  <a:txBody>
                    <a:bodyPr/>
                    <a:lstStyle/>
                    <a:p>
                      <a:pPr algn="l" fontAlgn="ctr"/>
                      <a:r>
                        <a:rPr lang="tr-TR" sz="1600" u="none" strike="noStrike">
                          <a:solidFill>
                            <a:srgbClr val="0F2303"/>
                          </a:solidFill>
                          <a:effectLst/>
                        </a:rPr>
                        <a:t>G8 Bölümün üniversite kampüsünün içinde yer almasına bağlı kampüsün bütün imkanlarından yararlanma olanağının fazla olması</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F8 Üniversitede öğrenim gören yabancı uyruklu öğrencilerin bulunması sayesinde kültürel çeşitlilikle tanışma ve çalışma olanağı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080290"/>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5</a:t>
            </a:fld>
            <a:endParaRPr lang="tr-TR"/>
          </a:p>
        </p:txBody>
      </p:sp>
    </p:spTree>
    <p:extLst>
      <p:ext uri="{BB962C8B-B14F-4D97-AF65-F5344CB8AC3E}">
        <p14:creationId xmlns:p14="http://schemas.microsoft.com/office/powerpoint/2010/main" val="3543311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51734" y="75881"/>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5" y="115709"/>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574988325"/>
              </p:ext>
            </p:extLst>
          </p:nvPr>
        </p:nvGraphicFramePr>
        <p:xfrm>
          <a:off x="0" y="559276"/>
          <a:ext cx="9144001" cy="6298724"/>
        </p:xfrm>
        <a:graphic>
          <a:graphicData uri="http://schemas.openxmlformats.org/drawingml/2006/table">
            <a:tbl>
              <a:tblPr>
                <a:tableStyleId>{5C22544A-7EE6-4342-B048-85BDC9FD1C3A}</a:tableStyleId>
              </a:tblPr>
              <a:tblGrid>
                <a:gridCol w="3479800">
                  <a:extLst>
                    <a:ext uri="{9D8B030D-6E8A-4147-A177-3AD203B41FA5}">
                      <a16:colId xmlns:a16="http://schemas.microsoft.com/office/drawing/2014/main" val="4189260376"/>
                    </a:ext>
                  </a:extLst>
                </a:gridCol>
                <a:gridCol w="1659790">
                  <a:extLst>
                    <a:ext uri="{9D8B030D-6E8A-4147-A177-3AD203B41FA5}">
                      <a16:colId xmlns:a16="http://schemas.microsoft.com/office/drawing/2014/main" val="2041394231"/>
                    </a:ext>
                  </a:extLst>
                </a:gridCol>
                <a:gridCol w="1993267">
                  <a:extLst>
                    <a:ext uri="{9D8B030D-6E8A-4147-A177-3AD203B41FA5}">
                      <a16:colId xmlns:a16="http://schemas.microsoft.com/office/drawing/2014/main" val="54114778"/>
                    </a:ext>
                  </a:extLst>
                </a:gridCol>
                <a:gridCol w="2011144">
                  <a:extLst>
                    <a:ext uri="{9D8B030D-6E8A-4147-A177-3AD203B41FA5}">
                      <a16:colId xmlns:a16="http://schemas.microsoft.com/office/drawing/2014/main" val="51112570"/>
                    </a:ext>
                  </a:extLst>
                </a:gridCol>
              </a:tblGrid>
              <a:tr h="703524">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119040">
                <a:tc>
                  <a:txBody>
                    <a:bodyPr/>
                    <a:lstStyle/>
                    <a:p>
                      <a:pPr algn="l" fontAlgn="ctr"/>
                      <a:r>
                        <a:rPr lang="tr-TR" sz="1600" u="none" strike="noStrike">
                          <a:solidFill>
                            <a:srgbClr val="0F2303"/>
                          </a:solidFill>
                          <a:effectLst/>
                        </a:rPr>
                        <a:t>G9 Müfredatta çeşitlilik, güncellik ve uygulamalı eğitime önem verilmesi</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2864651"/>
                  </a:ext>
                </a:extLst>
              </a:tr>
              <a:tr h="1119040">
                <a:tc>
                  <a:txBody>
                    <a:bodyPr/>
                    <a:lstStyle/>
                    <a:p>
                      <a:pPr algn="l" fontAlgn="ctr"/>
                      <a:r>
                        <a:rPr lang="tr-TR" sz="1600" u="none" strike="noStrike">
                          <a:solidFill>
                            <a:srgbClr val="0F2303"/>
                          </a:solidFill>
                          <a:effectLst/>
                        </a:rPr>
                        <a:t>G10 Üniversitenin uzaktan eğitim olanakları ve alt yapısının yeterli olması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73894"/>
                  </a:ext>
                </a:extLst>
              </a:tr>
              <a:tr h="1119040">
                <a:tc>
                  <a:txBody>
                    <a:bodyPr/>
                    <a:lstStyle/>
                    <a:p>
                      <a:pPr algn="l" fontAlgn="ctr"/>
                      <a:r>
                        <a:rPr lang="tr-TR" sz="1600" u="none" strike="noStrike">
                          <a:solidFill>
                            <a:srgbClr val="0F2303"/>
                          </a:solidFill>
                          <a:effectLst/>
                        </a:rPr>
                        <a:t>G11 Bölüm temel tıp derslerinin alana özgü öğretim üyeleri tarafından veriliyor olması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012984"/>
                  </a:ext>
                </a:extLst>
              </a:tr>
              <a:tr h="1119040">
                <a:tc>
                  <a:txBody>
                    <a:bodyPr/>
                    <a:lstStyle/>
                    <a:p>
                      <a:pPr algn="l" fontAlgn="ctr"/>
                      <a:r>
                        <a:rPr lang="tr-TR" sz="1600" u="none" strike="noStrike">
                          <a:solidFill>
                            <a:srgbClr val="0F2303"/>
                          </a:solidFill>
                          <a:effectLst/>
                        </a:rPr>
                        <a:t>G12 Hemşirelik bölümünün uluslararası değişim programlarının olması (Erasmus,..)</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798348"/>
                  </a:ext>
                </a:extLst>
              </a:tr>
              <a:tr h="1119040">
                <a:tc>
                  <a:txBody>
                    <a:bodyPr/>
                    <a:lstStyle/>
                    <a:p>
                      <a:pPr algn="l" fontAlgn="ctr"/>
                      <a:r>
                        <a:rPr lang="tr-TR" sz="1600" u="none" strike="noStrike">
                          <a:solidFill>
                            <a:srgbClr val="0F2303"/>
                          </a:solidFill>
                          <a:effectLst/>
                        </a:rPr>
                        <a:t>G13 Hastane uygulamaları için bir özel hastane ile afilasyon yapılmış olması</a:t>
                      </a:r>
                      <a:endParaRPr lang="tr-TR" sz="16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100" u="none" strike="noStrike">
                          <a:solidFill>
                            <a:srgbClr val="0F2303"/>
                          </a:solidFill>
                          <a:effectLst/>
                        </a:rPr>
                        <a:t> </a:t>
                      </a:r>
                      <a:endParaRPr lang="tr-TR" sz="1100" b="0" i="0" u="none" strike="noStrike">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884629"/>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6</a:t>
            </a:fld>
            <a:endParaRPr lang="tr-TR"/>
          </a:p>
        </p:txBody>
      </p:sp>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537828345"/>
              </p:ext>
            </p:extLst>
          </p:nvPr>
        </p:nvGraphicFramePr>
        <p:xfrm>
          <a:off x="0" y="941890"/>
          <a:ext cx="9144000" cy="5916111"/>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849747">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3281">
                <a:tc>
                  <a:txBody>
                    <a:bodyPr/>
                    <a:lstStyle/>
                    <a:p>
                      <a:pPr algn="ctr" fontAlgn="ctr"/>
                      <a:r>
                        <a:rPr lang="tr-TR" sz="1600" b="0" i="0" u="none" strike="noStrike">
                          <a:solidFill>
                            <a:srgbClr val="000000"/>
                          </a:solidFill>
                          <a:effectLst/>
                          <a:latin typeface="Calibri" panose="020F0502020204030204" pitchFamily="34" charset="0"/>
                        </a:rPr>
                        <a:t>Rektörlük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Kurumu Yönetme Sorumluluğu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Mevzuata Uyum,Akademik Başarı-Öğrenci Memnuniyeti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3281">
                <a:tc>
                  <a:txBody>
                    <a:bodyPr/>
                    <a:lstStyle/>
                    <a:p>
                      <a:pPr algn="ctr" fontAlgn="ctr"/>
                      <a:r>
                        <a:rPr lang="tr-TR" sz="1600" b="0" i="0" u="none" strike="noStrike">
                          <a:solidFill>
                            <a:srgbClr val="000000"/>
                          </a:solidFill>
                          <a:effectLst/>
                          <a:latin typeface="Calibri" panose="020F0502020204030204" pitchFamily="34" charset="0"/>
                        </a:rPr>
                        <a:t>Dekanlık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Fakülte Yönetme Sorumluluğu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Mevzuata Uyum,Akademik Başarı-Öğrenci Memnuniyeti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9337389"/>
                  </a:ext>
                </a:extLst>
              </a:tr>
              <a:tr h="975131">
                <a:tc>
                  <a:txBody>
                    <a:bodyPr/>
                    <a:lstStyle/>
                    <a:p>
                      <a:pPr algn="ctr" fontAlgn="ctr"/>
                      <a:r>
                        <a:rPr lang="tr-TR" sz="1600" b="0" i="0" u="none" strike="noStrike">
                          <a:solidFill>
                            <a:srgbClr val="000000"/>
                          </a:solidFill>
                          <a:effectLst/>
                          <a:latin typeface="Calibri" panose="020F0502020204030204" pitchFamily="34" charset="0"/>
                        </a:rPr>
                        <a:t>Bölüm Akademik Personeli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Akademik Hizmet Verme Sorumluluğu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Öğrenci Başarısı-Akademik Çalışmalar İçin Destek-Güçlü İletişim ve Empati-Kurumsal Yapı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005771"/>
                  </a:ext>
                </a:extLst>
              </a:tr>
              <a:tr h="502978">
                <a:tc>
                  <a:txBody>
                    <a:bodyPr/>
                    <a:lstStyle/>
                    <a:p>
                      <a:pPr algn="ctr" fontAlgn="ctr"/>
                      <a:r>
                        <a:rPr lang="tr-TR" sz="1600" b="0" i="0" u="none" strike="noStrike">
                          <a:solidFill>
                            <a:srgbClr val="000000"/>
                          </a:solidFill>
                          <a:effectLst/>
                          <a:latin typeface="Calibri" panose="020F0502020204030204" pitchFamily="34" charset="0"/>
                        </a:rPr>
                        <a:t>İdari Personel</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İdari Hizmet Verme Sorumluluğu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Güçlü İletişim ve Kurumsal Yapı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2662281"/>
                  </a:ext>
                </a:extLst>
              </a:tr>
              <a:tr h="653281">
                <a:tc>
                  <a:txBody>
                    <a:bodyPr/>
                    <a:lstStyle/>
                    <a:p>
                      <a:pPr algn="ctr" fontAlgn="ctr"/>
                      <a:r>
                        <a:rPr lang="tr-TR" sz="1600" b="0" i="0" u="none" strike="noStrike">
                          <a:solidFill>
                            <a:srgbClr val="000000"/>
                          </a:solidFill>
                          <a:effectLst/>
                          <a:latin typeface="Calibri" panose="020F0502020204030204" pitchFamily="34" charset="0"/>
                        </a:rPr>
                        <a:t>YÖK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Mevzuat Yaratıcı Üst Kurum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Mevzuata Uyum, Eğitim ve Akademik Başarı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4521654"/>
                  </a:ext>
                </a:extLst>
              </a:tr>
              <a:tr h="653281">
                <a:tc>
                  <a:txBody>
                    <a:bodyPr/>
                    <a:lstStyle/>
                    <a:p>
                      <a:pPr algn="ctr" fontAlgn="ctr"/>
                      <a:r>
                        <a:rPr lang="tr-TR" sz="1600" b="0" i="0" u="none" strike="noStrike">
                          <a:solidFill>
                            <a:srgbClr val="000000"/>
                          </a:solidFill>
                          <a:effectLst/>
                          <a:latin typeface="Calibri" panose="020F0502020204030204" pitchFamily="34" charset="0"/>
                        </a:rPr>
                        <a:t>YÖKAK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Dış denetleme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Mevzuat ve Standartlara uygun eğitim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952954"/>
                  </a:ext>
                </a:extLst>
              </a:tr>
              <a:tr h="975131">
                <a:tc>
                  <a:txBody>
                    <a:bodyPr/>
                    <a:lstStyle/>
                    <a:p>
                      <a:pPr algn="ctr" fontAlgn="ctr"/>
                      <a:r>
                        <a:rPr lang="tr-TR" sz="1600" b="0" i="0" u="none" strike="noStrike">
                          <a:solidFill>
                            <a:srgbClr val="000000"/>
                          </a:solidFill>
                          <a:effectLst/>
                          <a:latin typeface="Calibri" panose="020F0502020204030204" pitchFamily="34" charset="0"/>
                        </a:rPr>
                        <a:t>Bağımsız Dış Denetleme Kurumları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Kalite standartlarını belgeleme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Müfredat ve ders standardlarının oluşturulması - akreditasyon belgelerinin edinilmesi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0439226"/>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7</a:t>
            </a:fld>
            <a:endParaRPr lang="tr-TR"/>
          </a:p>
        </p:txBody>
      </p:sp>
    </p:spTree>
    <p:extLst>
      <p:ext uri="{BB962C8B-B14F-4D97-AF65-F5344CB8AC3E}">
        <p14:creationId xmlns:p14="http://schemas.microsoft.com/office/powerpoint/2010/main" val="269039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319978217"/>
              </p:ext>
            </p:extLst>
          </p:nvPr>
        </p:nvGraphicFramePr>
        <p:xfrm>
          <a:off x="0" y="941890"/>
          <a:ext cx="9144000" cy="5916110"/>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725673">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950544">
                <a:tc>
                  <a:txBody>
                    <a:bodyPr/>
                    <a:lstStyle/>
                    <a:p>
                      <a:pPr algn="ctr" fontAlgn="ctr"/>
                      <a:r>
                        <a:rPr lang="tr-TR" sz="1600" b="0" i="0" u="none" strike="noStrike">
                          <a:solidFill>
                            <a:srgbClr val="000000"/>
                          </a:solidFill>
                          <a:effectLst/>
                          <a:latin typeface="Calibri" panose="020F0502020204030204" pitchFamily="34" charset="0"/>
                        </a:rPr>
                        <a:t>Devam Eden Öğrenci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Hizmeti kullanan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Kaliteli Eğitim, Kariyer Planlama,Güçlü İletişim ve,Kurumsal Yapı, Akademik çalışma ortaklığı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861312"/>
                  </a:ext>
                </a:extLst>
              </a:tr>
              <a:tr h="636423">
                <a:tc>
                  <a:txBody>
                    <a:bodyPr/>
                    <a:lstStyle/>
                    <a:p>
                      <a:pPr algn="ctr" fontAlgn="ctr"/>
                      <a:r>
                        <a:rPr lang="tr-TR" sz="1600" b="0" i="0" u="none" strike="noStrike">
                          <a:solidFill>
                            <a:srgbClr val="000000"/>
                          </a:solidFill>
                          <a:effectLst/>
                          <a:latin typeface="Calibri" panose="020F0502020204030204" pitchFamily="34" charset="0"/>
                        </a:rPr>
                        <a:t>Mezun Öğrenci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Hizmetten Faydalanmış Olması,Kurumun Dış Yüzü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Etkin İletişim,Kariyer Planlaması,Marka Değeri Artışı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004102"/>
                  </a:ext>
                </a:extLst>
              </a:tr>
              <a:tr h="429536">
                <a:tc>
                  <a:txBody>
                    <a:bodyPr/>
                    <a:lstStyle/>
                    <a:p>
                      <a:pPr algn="ctr" fontAlgn="ctr"/>
                      <a:r>
                        <a:rPr lang="tr-TR" sz="1600" b="0" i="0" u="none" strike="noStrike">
                          <a:solidFill>
                            <a:srgbClr val="000000"/>
                          </a:solidFill>
                          <a:effectLst/>
                          <a:latin typeface="Calibri" panose="020F0502020204030204" pitchFamily="34" charset="0"/>
                        </a:rPr>
                        <a:t>Potansiyel Öğrenci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Tercih Etme Olasılığı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Etkin İletişim, Meslek Tanıtımı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6249154"/>
                  </a:ext>
                </a:extLst>
              </a:tr>
              <a:tr h="636423">
                <a:tc>
                  <a:txBody>
                    <a:bodyPr/>
                    <a:lstStyle/>
                    <a:p>
                      <a:pPr algn="ctr" fontAlgn="ctr"/>
                      <a:r>
                        <a:rPr lang="tr-TR" sz="1600" b="0" i="0" u="none" strike="noStrike">
                          <a:solidFill>
                            <a:srgbClr val="000000"/>
                          </a:solidFill>
                          <a:effectLst/>
                          <a:latin typeface="Calibri" panose="020F0502020204030204" pitchFamily="34" charset="0"/>
                        </a:rPr>
                        <a:t>Diğer Üniversiteler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Ortak Pazarda Rekabet,Bilgi Paylaşımı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Sürdürülebilir Bilgi Paylaşımı,  Etkin İletişim, Ortak Projeler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8853283"/>
                  </a:ext>
                </a:extLst>
              </a:tr>
              <a:tr h="636423">
                <a:tc>
                  <a:txBody>
                    <a:bodyPr/>
                    <a:lstStyle/>
                    <a:p>
                      <a:pPr algn="ctr" fontAlgn="ctr"/>
                      <a:r>
                        <a:rPr lang="tr-TR" sz="1600" b="0" i="0" u="none" strike="noStrike">
                          <a:solidFill>
                            <a:srgbClr val="000000"/>
                          </a:solidFill>
                          <a:effectLst/>
                          <a:latin typeface="Calibri" panose="020F0502020204030204" pitchFamily="34" charset="0"/>
                        </a:rPr>
                        <a:t>Ulusal Uluslararası Destek Kuruluşları (TÜBİTAK vb.)</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Hibe  Sağlayıcı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Projeler Üretilerek Bilimin Geliştirilmesi ve Yaygınlaştırılması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950544">
                <a:tc>
                  <a:txBody>
                    <a:bodyPr/>
                    <a:lstStyle/>
                    <a:p>
                      <a:pPr algn="ctr" fontAlgn="ctr"/>
                      <a:r>
                        <a:rPr lang="tr-TR" sz="1600" b="0" i="0" u="none" strike="noStrike">
                          <a:solidFill>
                            <a:srgbClr val="000000"/>
                          </a:solidFill>
                          <a:effectLst/>
                          <a:latin typeface="Calibri" panose="020F0502020204030204" pitchFamily="34" charset="0"/>
                        </a:rPr>
                        <a:t>Öğrenci Velileri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Dolaylı Müşteri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Kaliteli Eğitim,Sosyal İmkanlar,Kariyer Planlama,Güçlü İletişim ve Kurumsal Yapı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950544">
                <a:tc>
                  <a:txBody>
                    <a:bodyPr/>
                    <a:lstStyle/>
                    <a:p>
                      <a:pPr algn="ctr" fontAlgn="ctr"/>
                      <a:r>
                        <a:rPr lang="tr-TR" sz="2000" b="0" i="0" u="none" strike="noStrike">
                          <a:solidFill>
                            <a:srgbClr val="000000"/>
                          </a:solidFill>
                          <a:effectLst/>
                          <a:latin typeface="Calibri" panose="020F0502020204030204" pitchFamily="34" charset="0"/>
                        </a:rPr>
                        <a:t>Sağlık Bakanlığı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Mezunların istihdamı, hasta kaynağı, ortak proje alanı, eğitim, araştırma, uygulama,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8</a:t>
            </a:fld>
            <a:endParaRPr lang="tr-TR"/>
          </a:p>
        </p:txBody>
      </p:sp>
    </p:spTree>
    <p:extLst>
      <p:ext uri="{BB962C8B-B14F-4D97-AF65-F5344CB8AC3E}">
        <p14:creationId xmlns:p14="http://schemas.microsoft.com/office/powerpoint/2010/main" val="45983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407686026"/>
              </p:ext>
            </p:extLst>
          </p:nvPr>
        </p:nvGraphicFramePr>
        <p:xfrm>
          <a:off x="0" y="941895"/>
          <a:ext cx="9144000" cy="5916104"/>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829397">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118724">
                <a:tc>
                  <a:txBody>
                    <a:bodyPr/>
                    <a:lstStyle/>
                    <a:p>
                      <a:pPr algn="ctr" fontAlgn="ctr"/>
                      <a:r>
                        <a:rPr lang="tr-TR" sz="1800" b="0" i="0" u="none" strike="noStrike">
                          <a:solidFill>
                            <a:srgbClr val="000000"/>
                          </a:solidFill>
                          <a:effectLst/>
                          <a:latin typeface="Calibri" panose="020F0502020204030204" pitchFamily="34" charset="0"/>
                        </a:rPr>
                        <a:t>Sağlık hizmeti veren kurumlar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Hizmeti kullanan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Mezunların istihdamı, hasta kaynağı, ortak proje alanı, eğitim, araştırma, uygulama,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90932">
                <a:tc>
                  <a:txBody>
                    <a:bodyPr/>
                    <a:lstStyle/>
                    <a:p>
                      <a:pPr algn="ctr" fontAlgn="ctr"/>
                      <a:r>
                        <a:rPr lang="tr-TR" sz="1800" b="0" i="0" u="none" strike="noStrike">
                          <a:solidFill>
                            <a:srgbClr val="000000"/>
                          </a:solidFill>
                          <a:effectLst/>
                          <a:latin typeface="Calibri" panose="020F0502020204030204" pitchFamily="34" charset="0"/>
                        </a:rPr>
                        <a:t>Hasta ve Hasta Yakınları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Hizmeti kullanan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Eğitim, Araştırma ve uygulama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748671">
                <a:tc>
                  <a:txBody>
                    <a:bodyPr/>
                    <a:lstStyle/>
                    <a:p>
                      <a:pPr algn="ctr" fontAlgn="ctr"/>
                      <a:r>
                        <a:rPr lang="tr-TR" sz="1800" b="0" i="0" u="none" strike="noStrike">
                          <a:solidFill>
                            <a:srgbClr val="000000"/>
                          </a:solidFill>
                          <a:effectLst/>
                          <a:latin typeface="Calibri" panose="020F0502020204030204" pitchFamily="34" charset="0"/>
                        </a:rPr>
                        <a:t>Meslek Birlikleri ve Dernekler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Hemşireler arasında iletişim, seminer vb. işbirlikleri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1118724">
                <a:tc>
                  <a:txBody>
                    <a:bodyPr/>
                    <a:lstStyle/>
                    <a:p>
                      <a:pPr algn="ctr" fontAlgn="ctr"/>
                      <a:r>
                        <a:rPr lang="tr-TR" sz="1800" b="0" i="0" u="none" strike="noStrike">
                          <a:solidFill>
                            <a:srgbClr val="000000"/>
                          </a:solidFill>
                          <a:effectLst/>
                          <a:latin typeface="Calibri" panose="020F0502020204030204" pitchFamily="34" charset="0"/>
                        </a:rPr>
                        <a:t>Öğrenci Kulüpleri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Öğrenci Aktiviteleri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Öğrenci aktivitelerinin oluşturulması, konferans düzenlenmesi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1118724">
                <a:tc>
                  <a:txBody>
                    <a:bodyPr/>
                    <a:lstStyle/>
                    <a:p>
                      <a:pPr algn="ctr" fontAlgn="ctr"/>
                      <a:r>
                        <a:rPr lang="tr-TR" sz="1800" b="0" i="0" u="none" strike="noStrike">
                          <a:solidFill>
                            <a:srgbClr val="000000"/>
                          </a:solidFill>
                          <a:effectLst/>
                          <a:latin typeface="Calibri" panose="020F0502020204030204" pitchFamily="34" charset="0"/>
                        </a:rPr>
                        <a:t>Fakültenin Diğer Bölümleri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Ders ve Akademik Çalışmalar İçin Destek-Güçlü İletişim ve Empati-Kurumsal Yapı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490932">
                <a:tc>
                  <a:txBody>
                    <a:bodyPr/>
                    <a:lstStyle/>
                    <a:p>
                      <a:pPr algn="ctr" fontAlgn="ctr"/>
                      <a:r>
                        <a:rPr lang="tr-TR" sz="1800" b="0" i="0" u="none" strike="noStrike">
                          <a:solidFill>
                            <a:srgbClr val="000000"/>
                          </a:solidFill>
                          <a:effectLst/>
                          <a:latin typeface="Calibri" panose="020F0502020204030204" pitchFamily="34" charset="0"/>
                        </a:rPr>
                        <a:t>Mesleki Yayın Organları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Akademik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Hakemlik Yayınların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9</a:t>
            </a:fld>
            <a:endParaRPr lang="tr-TR"/>
          </a:p>
        </p:txBody>
      </p:sp>
    </p:spTree>
    <p:extLst>
      <p:ext uri="{BB962C8B-B14F-4D97-AF65-F5344CB8AC3E}">
        <p14:creationId xmlns:p14="http://schemas.microsoft.com/office/powerpoint/2010/main" val="3675710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566</TotalTime>
  <Words>1310</Words>
  <Application>Microsoft Office PowerPoint</Application>
  <PresentationFormat>Ekran Gösterisi (4:3)</PresentationFormat>
  <Paragraphs>322</Paragraphs>
  <Slides>25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Sibel NARGİZ KOŞUCU</cp:lastModifiedBy>
  <cp:revision>72</cp:revision>
  <dcterms:created xsi:type="dcterms:W3CDTF">2020-01-20T10:44:30Z</dcterms:created>
  <dcterms:modified xsi:type="dcterms:W3CDTF">2022-02-21T14:09:47Z</dcterms:modified>
</cp:coreProperties>
</file>